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35" r:id="rId3"/>
    <p:sldId id="636" r:id="rId5"/>
    <p:sldId id="665" r:id="rId6"/>
    <p:sldId id="666" r:id="rId7"/>
    <p:sldId id="672" r:id="rId8"/>
    <p:sldId id="667" r:id="rId9"/>
    <p:sldId id="637" r:id="rId10"/>
    <p:sldId id="638" r:id="rId11"/>
    <p:sldId id="642" r:id="rId12"/>
    <p:sldId id="639" r:id="rId13"/>
    <p:sldId id="640" r:id="rId14"/>
    <p:sldId id="552" r:id="rId15"/>
    <p:sldId id="641" r:id="rId16"/>
    <p:sldId id="592" r:id="rId17"/>
    <p:sldId id="594" r:id="rId18"/>
    <p:sldId id="595" r:id="rId19"/>
    <p:sldId id="670" r:id="rId20"/>
    <p:sldId id="396" r:id="rId21"/>
    <p:sldId id="649" r:id="rId22"/>
    <p:sldId id="646" r:id="rId23"/>
    <p:sldId id="647" r:id="rId24"/>
    <p:sldId id="541" r:id="rId25"/>
    <p:sldId id="542" r:id="rId26"/>
    <p:sldId id="543" r:id="rId27"/>
    <p:sldId id="648" r:id="rId28"/>
    <p:sldId id="707" r:id="rId29"/>
    <p:sldId id="547" r:id="rId30"/>
    <p:sldId id="708" r:id="rId31"/>
    <p:sldId id="709" r:id="rId32"/>
    <p:sldId id="710" r:id="rId33"/>
    <p:sldId id="398" r:id="rId34"/>
    <p:sldId id="653" r:id="rId35"/>
    <p:sldId id="656" r:id="rId36"/>
    <p:sldId id="657" r:id="rId37"/>
    <p:sldId id="658" r:id="rId38"/>
    <p:sldId id="659" r:id="rId39"/>
    <p:sldId id="660" r:id="rId40"/>
    <p:sldId id="662" r:id="rId41"/>
    <p:sldId id="723" r:id="rId42"/>
    <p:sldId id="724" r:id="rId43"/>
    <p:sldId id="661" r:id="rId44"/>
    <p:sldId id="652" r:id="rId45"/>
  </p:sldIdLst>
  <p:sldSz cx="9144000" cy="5143500" type="screen16x9"/>
  <p:notesSz cx="6858000" cy="9144000"/>
  <p:custDataLst>
    <p:tags r:id="rId5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9D8"/>
    <a:srgbClr val="2E3D54"/>
    <a:srgbClr val="E6E6E6"/>
    <a:srgbClr val="C20000"/>
    <a:srgbClr val="A6937B"/>
    <a:srgbClr val="414455"/>
    <a:srgbClr val="F2F2F2"/>
    <a:srgbClr val="808080"/>
    <a:srgbClr val="ADB5BF"/>
    <a:srgbClr val="0E7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3787" autoAdjust="0"/>
  </p:normalViewPr>
  <p:slideViewPr>
    <p:cSldViewPr>
      <p:cViewPr varScale="1">
        <p:scale>
          <a:sx n="139" d="100"/>
          <a:sy n="139" d="100"/>
        </p:scale>
        <p:origin x="732" y="108"/>
      </p:cViewPr>
      <p:guideLst>
        <p:guide orient="horz" pos="227"/>
        <p:guide pos="2918"/>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8.xml"/><Relationship Id="rId50" Type="http://schemas.openxmlformats.org/officeDocument/2006/relationships/customXml" Target="../customXml/item1.xml"/><Relationship Id="rId5" Type="http://schemas.openxmlformats.org/officeDocument/2006/relationships/slide" Target="slides/slide2.xml"/><Relationship Id="rId49" Type="http://schemas.openxmlformats.org/officeDocument/2006/relationships/customXmlProps" Target="../customXml/itemProps7.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3844"/>
          </a:xfrm>
        </p:spPr>
        <p:txBody>
          <a:bodyPr/>
          <a:lstStyle/>
          <a:p>
            <a:fld id="{FD823B77-5CD5-4374-8195-E9BFB9D0231D}" type="datetimeFigureOut">
              <a:rPr lang="zh-CN" altLang="en-US" smtClean="0"/>
            </a:fld>
            <a:endParaRPr lang="zh-CN" altLang="en-US"/>
          </a:p>
        </p:txBody>
      </p:sp>
      <p:sp>
        <p:nvSpPr>
          <p:cNvPr id="3" name="页脚占位符 2"/>
          <p:cNvSpPr>
            <a:spLocks noGrp="1"/>
          </p:cNvSpPr>
          <p:nvPr>
            <p:ph type="ftr" sz="quarter" idx="11"/>
          </p:nvPr>
        </p:nvSpPr>
        <p:spPr>
          <a:xfrm>
            <a:off x="3028950" y="4767263"/>
            <a:ext cx="3086100" cy="273844"/>
          </a:xfrm>
        </p:spPr>
        <p:txBody>
          <a:bodyPr/>
          <a:lstStyle/>
          <a:p>
            <a:endParaRPr lang="zh-CN" altLang="en-US"/>
          </a:p>
        </p:txBody>
      </p:sp>
      <p:sp>
        <p:nvSpPr>
          <p:cNvPr id="4" name="灯片编号占位符 3"/>
          <p:cNvSpPr>
            <a:spLocks noGrp="1"/>
          </p:cNvSpPr>
          <p:nvPr>
            <p:ph type="sldNum" sz="quarter" idx="12"/>
          </p:nvPr>
        </p:nvSpPr>
        <p:spPr>
          <a:xfrm>
            <a:off x="6457950" y="4767263"/>
            <a:ext cx="2057400" cy="273844"/>
          </a:xfrm>
        </p:spPr>
        <p:txBody>
          <a:bodyPr/>
          <a:lstStyle/>
          <a:p>
            <a:fld id="{294C4E2B-AE52-4885-900A-B238595A8B7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advClick="0">
        <p:comb/>
      </p:transition>
    </mc:Choice>
    <mc:Fallback>
      <p:transition advClick="0">
        <p:comb/>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500">
        <p:comb/>
      </p:transition>
    </mc:Choice>
    <mc:Fallback>
      <p:transition>
        <p:comb/>
      </p:transition>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OurSudoku.rp"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215970" y="2867272"/>
            <a:ext cx="2307456" cy="223298"/>
          </a:xfrm>
          <a:prstGeom prst="rect">
            <a:avLst/>
          </a:prstGeom>
          <a:solidFill>
            <a:srgbClr val="2F89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6789460" y="2848751"/>
            <a:ext cx="1160780" cy="26035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rPr>
              <a:t>汇报人：幸运儿</a:t>
            </a:r>
            <a:endParaRPr lang="zh-CN" altLang="en-US" sz="1100" dirty="0">
              <a:solidFill>
                <a:schemeClr val="bg1"/>
              </a:solidFill>
              <a:latin typeface="微软雅黑" panose="020B0503020204020204" pitchFamily="34" charset="-122"/>
              <a:ea typeface="微软雅黑" panose="020B0503020204020204" pitchFamily="34" charset="-122"/>
            </a:endParaRPr>
          </a:p>
        </p:txBody>
      </p:sp>
      <p:sp>
        <p:nvSpPr>
          <p:cNvPr id="54" name="TextBox 71"/>
          <p:cNvSpPr txBox="1"/>
          <p:nvPr/>
        </p:nvSpPr>
        <p:spPr>
          <a:xfrm>
            <a:off x="5938597" y="2171643"/>
            <a:ext cx="2861945" cy="521970"/>
          </a:xfrm>
          <a:prstGeom prst="rect">
            <a:avLst/>
          </a:prstGeom>
          <a:noFill/>
        </p:spPr>
        <p:txBody>
          <a:bodyPr wrap="none" rtlCol="0">
            <a:spAutoFit/>
          </a:bodyPr>
          <a:lstStyle/>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mn-ea"/>
              </a:rPr>
              <a:t>OurSudoku</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基于</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架构的在线数独对战平台</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5659994" y="1482999"/>
            <a:ext cx="3419872" cy="521970"/>
          </a:xfrm>
          <a:prstGeom prst="rect">
            <a:avLst/>
          </a:prstGeom>
        </p:spPr>
        <p:txBody>
          <a:bodyPr wrap="square">
            <a:spAutoFit/>
          </a:bodyPr>
          <a:lstStyle/>
          <a:p>
            <a:pPr algn="ctr" fontAlgn="auto">
              <a:spcBef>
                <a:spcPts val="0"/>
              </a:spcBef>
              <a:spcAft>
                <a:spcPts val="0"/>
              </a:spcAft>
              <a:defRPr/>
            </a:pPr>
            <a:r>
              <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需求分析</a:t>
            </a:r>
            <a:endParaRPr lang="zh-CN" altLang="en-US" sz="2800" b="1"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36413" y="217164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50">
        <p:comb/>
      </p:transition>
    </mc:Choice>
    <mc:Fallback>
      <p:transition spd="med">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1"/>
          <a:stretch>
            <a:fillRect/>
          </a:stretch>
        </p:blipFill>
        <p:spPr>
          <a:xfrm>
            <a:off x="186055" y="1030605"/>
            <a:ext cx="8771255" cy="3461385"/>
          </a:xfrm>
          <a:prstGeom prst="rect">
            <a:avLst/>
          </a:prstGeom>
        </p:spPr>
      </p:pic>
      <p:sp>
        <p:nvSpPr>
          <p:cNvPr id="57" name="矩形 5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39490" y="1456690"/>
            <a:ext cx="1661795" cy="1955165"/>
            <a:chOff x="2118" y="2938"/>
            <a:chExt cx="3538" cy="4549"/>
          </a:xfrm>
        </p:grpSpPr>
        <p:pic>
          <p:nvPicPr>
            <p:cNvPr id="18" name="图片 17" descr="C:\Users\ibm\Desktop\p5.jpgp5"/>
            <p:cNvPicPr>
              <a:picLocks noChangeAspect="1"/>
            </p:cNvPicPr>
            <p:nvPr/>
          </p:nvPicPr>
          <p:blipFill>
            <a:blip r:embed="rId1"/>
            <a:srcRect/>
            <a:stretch>
              <a:fillRect/>
            </a:stretch>
          </p:blipFill>
          <p:spPr>
            <a:xfrm>
              <a:off x="2118" y="2938"/>
              <a:ext cx="3538"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873375" y="551180"/>
            <a:ext cx="2823210"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数独大神</a:t>
            </a:r>
            <a:endParaRPr lang="zh-CN" altLang="en-US" sz="2400" b="1" dirty="0">
              <a:solidFill>
                <a:schemeClr val="tx1">
                  <a:lumMod val="75000"/>
                  <a:lumOff val="25000"/>
                </a:schemeClr>
              </a:solidFill>
              <a:ea typeface="方正黑体简体" panose="02010601030101010101" pitchFamily="2" charset="-122"/>
              <a:sym typeface="+mn-ea"/>
            </a:endParaRPr>
          </a:p>
        </p:txBody>
      </p:sp>
      <p:grpSp>
        <p:nvGrpSpPr>
          <p:cNvPr id="3" name="组合 2"/>
          <p:cNvGrpSpPr/>
          <p:nvPr/>
        </p:nvGrpSpPr>
        <p:grpSpPr>
          <a:xfrm>
            <a:off x="3025140" y="3731895"/>
            <a:ext cx="2823210" cy="1093096"/>
            <a:chOff x="6302885" y="1678126"/>
            <a:chExt cx="3232574" cy="329925"/>
          </a:xfrm>
        </p:grpSpPr>
        <p:sp>
          <p:nvSpPr>
            <p:cNvPr id="8" name="矩形 7"/>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9" name="矩形 8"/>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苗皓淇</a:t>
              </a:r>
              <a:endParaRPr lang="zh-CN" altLang="en-US" sz="3200" b="1" dirty="0">
                <a:latin typeface="方正黑体简体" panose="02010601030101010101" pitchFamily="2" charset="-122"/>
                <a:ea typeface="方正黑体简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25140" y="3731895"/>
            <a:ext cx="2823210" cy="1093096"/>
            <a:chOff x="6302885" y="1678126"/>
            <a:chExt cx="3232574" cy="329925"/>
          </a:xfrm>
        </p:grpSpPr>
        <p:sp>
          <p:nvSpPr>
            <p:cNvPr id="5" name="矩形 4"/>
            <p:cNvSpPr/>
            <p:nvPr/>
          </p:nvSpPr>
          <p:spPr>
            <a:xfrm>
              <a:off x="6302885" y="1880214"/>
              <a:ext cx="3232574" cy="127837"/>
            </a:xfrm>
            <a:prstGeom prst="rect">
              <a:avLst/>
            </a:prstGeom>
          </p:spPr>
          <p:txBody>
            <a:bodyPr wrap="square">
              <a:spAutoFit/>
              <a:scene3d>
                <a:camera prst="orthographicFront"/>
                <a:lightRig rig="threePt" dir="t"/>
              </a:scene3d>
              <a:sp3d contourW="12700"/>
            </a:bodyPr>
            <a:p>
              <a:pPr algn="ctr">
                <a:lnSpc>
                  <a:spcPct val="120000"/>
                </a:lnSpc>
              </a:pPr>
              <a:r>
                <a:rPr lang="en-US" altLang="zh-CN" dirty="0">
                  <a:solidFill>
                    <a:schemeClr val="tx1">
                      <a:lumMod val="75000"/>
                      <a:lumOff val="25000"/>
                    </a:schemeClr>
                  </a:solidFill>
                  <a:ea typeface="方正黑体简体" panose="02010601030101010101" pitchFamily="2" charset="-122"/>
                  <a:sym typeface="+mn-ea"/>
                </a:rPr>
                <a:t>18</a:t>
              </a:r>
              <a:r>
                <a:rPr lang="zh-CN" altLang="en-US" dirty="0">
                  <a:solidFill>
                    <a:schemeClr val="tx1">
                      <a:lumMod val="75000"/>
                      <a:lumOff val="25000"/>
                    </a:schemeClr>
                  </a:solidFill>
                  <a:ea typeface="方正黑体简体" panose="02010601030101010101" pitchFamily="2" charset="-122"/>
                  <a:sym typeface="+mn-ea"/>
                </a:rPr>
                <a:t>软工，男</a:t>
              </a:r>
              <a:endParaRPr lang="zh-CN" altLang="en-US" dirty="0">
                <a:solidFill>
                  <a:schemeClr val="tx1">
                    <a:lumMod val="75000"/>
                    <a:lumOff val="25000"/>
                  </a:schemeClr>
                </a:solidFill>
                <a:ea typeface="方正黑体简体" panose="02010601030101010101" pitchFamily="2" charset="-122"/>
                <a:sym typeface="+mn-ea"/>
              </a:endParaRPr>
            </a:p>
          </p:txBody>
        </p:sp>
        <p:sp>
          <p:nvSpPr>
            <p:cNvPr id="3" name="矩形 2"/>
            <p:cNvSpPr/>
            <p:nvPr/>
          </p:nvSpPr>
          <p:spPr>
            <a:xfrm>
              <a:off x="6798185" y="1678126"/>
              <a:ext cx="2241974" cy="205842"/>
            </a:xfrm>
            <a:prstGeom prst="rect">
              <a:avLst/>
            </a:prstGeom>
          </p:spPr>
          <p:txBody>
            <a:bodyPr wrap="square">
              <a:spAutoFit/>
              <a:scene3d>
                <a:camera prst="orthographicFront"/>
                <a:lightRig rig="threePt" dir="t"/>
              </a:scene3d>
              <a:sp3d contourW="12700"/>
            </a:bodyPr>
            <a:p>
              <a:pPr algn="ctr">
                <a:lnSpc>
                  <a:spcPct val="120000"/>
                </a:lnSpc>
              </a:pPr>
              <a:r>
                <a:rPr lang="zh-CN" altLang="en-US" sz="3200" b="1" dirty="0">
                  <a:latin typeface="方正黑体简体" panose="02010601030101010101" pitchFamily="2" charset="-122"/>
                  <a:ea typeface="方正黑体简体" panose="02010601030101010101" pitchFamily="2" charset="-122"/>
                </a:rPr>
                <a:t>岑盛泽</a:t>
              </a:r>
              <a:endParaRPr lang="zh-CN" altLang="en-US" sz="3200" b="1" dirty="0">
                <a:latin typeface="方正黑体简体" panose="02010601030101010101" pitchFamily="2" charset="-122"/>
                <a:ea typeface="方正黑体简体" panose="02010601030101010101" pitchFamily="2" charset="-122"/>
              </a:endParaRPr>
            </a:p>
          </p:txBody>
        </p:sp>
      </p:grpSp>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61096" y="1457120"/>
            <a:ext cx="1618583" cy="1954735"/>
            <a:chOff x="2164" y="2939"/>
            <a:chExt cx="3446" cy="4548"/>
          </a:xfrm>
        </p:grpSpPr>
        <p:pic>
          <p:nvPicPr>
            <p:cNvPr id="18" name="图片 17" descr="C:\Users\ibm\Desktop\微信图片_20201116205148.jpg微信图片_20201116205148"/>
            <p:cNvPicPr>
              <a:picLocks noChangeAspect="1"/>
            </p:cNvPicPr>
            <p:nvPr/>
          </p:nvPicPr>
          <p:blipFill>
            <a:blip r:embed="rId1"/>
            <a:srcRect/>
            <a:stretch>
              <a:fillRect/>
            </a:stretch>
          </p:blipFill>
          <p:spPr>
            <a:xfrm>
              <a:off x="2164" y="2939"/>
              <a:ext cx="3446" cy="3764"/>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499360"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特别</a:t>
            </a:r>
            <a:r>
              <a:rPr lang="zh-CN" altLang="en-US" sz="2400" b="1" dirty="0">
                <a:solidFill>
                  <a:schemeClr val="tx1">
                    <a:lumMod val="75000"/>
                    <a:lumOff val="25000"/>
                  </a:schemeClr>
                </a:solidFill>
                <a:ea typeface="方正黑体简体" panose="02010601030101010101" pitchFamily="2" charset="-122"/>
                <a:sym typeface="+mn-ea"/>
              </a:rPr>
              <a:t>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用户代表</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3391535" y="3846195"/>
            <a:ext cx="1958340" cy="68199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3200" b="1" dirty="0">
                <a:latin typeface="方正黑体简体" panose="02010601030101010101" pitchFamily="2" charset="-122"/>
                <a:ea typeface="方正黑体简体" panose="02010601030101010101" pitchFamily="2" charset="-122"/>
              </a:rPr>
              <a:t>杨枨教授</a:t>
            </a:r>
            <a:endParaRPr lang="zh-CN" altLang="en-US" sz="3200" b="1" dirty="0">
              <a:latin typeface="方正黑体简体" panose="02010601030101010101" pitchFamily="2" charset="-122"/>
              <a:ea typeface="方正黑体简体" panose="02010601030101010101" pitchFamily="2" charset="-122"/>
            </a:endParaRPr>
          </a:p>
        </p:txBody>
      </p:sp>
      <p:grpSp>
        <p:nvGrpSpPr>
          <p:cNvPr id="2" name="组合 1"/>
          <p:cNvGrpSpPr/>
          <p:nvPr/>
        </p:nvGrpSpPr>
        <p:grpSpPr>
          <a:xfrm>
            <a:off x="3561096" y="1456690"/>
            <a:ext cx="1618583" cy="1955165"/>
            <a:chOff x="2164" y="2938"/>
            <a:chExt cx="3446" cy="4549"/>
          </a:xfrm>
        </p:grpSpPr>
        <p:pic>
          <p:nvPicPr>
            <p:cNvPr id="18" name="图片 17" descr="C:\Users\ibm\Desktop\微信图片_20201115195604.jpg微信图片_20201115195604"/>
            <p:cNvPicPr>
              <a:picLocks noChangeAspect="1"/>
            </p:cNvPicPr>
            <p:nvPr/>
          </p:nvPicPr>
          <p:blipFill>
            <a:blip r:embed="rId1"/>
            <a:srcRect/>
            <a:stretch>
              <a:fillRect/>
            </a:stretch>
          </p:blipFill>
          <p:spPr>
            <a:xfrm>
              <a:off x="2164" y="2938"/>
              <a:ext cx="3446" cy="3766"/>
            </a:xfrm>
            <a:prstGeom prst="ellipse">
              <a:avLst/>
            </a:prstGeom>
          </p:spPr>
        </p:pic>
        <p:sp>
          <p:nvSpPr>
            <p:cNvPr id="27" name="椭圆 26"/>
            <p:cNvSpPr/>
            <p:nvPr/>
          </p:nvSpPr>
          <p:spPr>
            <a:xfrm>
              <a:off x="3286" y="6287"/>
              <a:ext cx="1200" cy="1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方正黑体简体" panose="02010601030101010101" pitchFamily="2" charset="-122"/>
              </a:endParaRPr>
            </a:p>
          </p:txBody>
        </p:sp>
        <p:sp>
          <p:nvSpPr>
            <p:cNvPr id="7" name="椭圆 41"/>
            <p:cNvSpPr/>
            <p:nvPr/>
          </p:nvSpPr>
          <p:spPr>
            <a:xfrm>
              <a:off x="3606" y="6533"/>
              <a:ext cx="559" cy="70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a typeface="方正黑体简体" panose="02010601030101010101" pitchFamily="2" charset="-122"/>
              </a:endParaRPr>
            </a:p>
          </p:txBody>
        </p:sp>
      </p:grpSp>
      <p:sp>
        <p:nvSpPr>
          <p:cNvPr id="37" name="矩形 36"/>
          <p:cNvSpPr/>
          <p:nvPr/>
        </p:nvSpPr>
        <p:spPr>
          <a:xfrm>
            <a:off x="2298065" y="551180"/>
            <a:ext cx="4144645" cy="534035"/>
          </a:xfrm>
          <a:prstGeom prst="rect">
            <a:avLst/>
          </a:prstGeom>
        </p:spPr>
        <p:txBody>
          <a:bodyPr wrap="square">
            <a:spAutoFit/>
            <a:scene3d>
              <a:camera prst="orthographicFront"/>
              <a:lightRig rig="threePt" dir="t"/>
            </a:scene3d>
            <a:sp3d contourW="12700"/>
          </a:bodyPr>
          <a:p>
            <a:pPr algn="ctr">
              <a:lnSpc>
                <a:spcPct val="120000"/>
              </a:lnSpc>
            </a:pPr>
            <a:r>
              <a:rPr lang="zh-CN" altLang="en-US" sz="2400" b="1" dirty="0">
                <a:solidFill>
                  <a:schemeClr val="tx1">
                    <a:lumMod val="75000"/>
                    <a:lumOff val="25000"/>
                  </a:schemeClr>
                </a:solidFill>
                <a:ea typeface="方正黑体简体" panose="02010601030101010101" pitchFamily="2" charset="-122"/>
                <a:sym typeface="+mn-ea"/>
              </a:rPr>
              <a:t>当然用户</a:t>
            </a:r>
            <a:r>
              <a:rPr lang="en-US" altLang="zh-CN" sz="2400" b="1" dirty="0">
                <a:solidFill>
                  <a:schemeClr val="tx1">
                    <a:lumMod val="75000"/>
                    <a:lumOff val="25000"/>
                  </a:schemeClr>
                </a:solidFill>
                <a:ea typeface="方正黑体简体" panose="02010601030101010101" pitchFamily="2" charset="-122"/>
                <a:sym typeface="+mn-ea"/>
              </a:rPr>
              <a:t>&amp;&amp;</a:t>
            </a:r>
            <a:r>
              <a:rPr lang="zh-CN" altLang="en-US" sz="2400" b="1" dirty="0">
                <a:solidFill>
                  <a:schemeClr val="tx1">
                    <a:lumMod val="75000"/>
                    <a:lumOff val="25000"/>
                  </a:schemeClr>
                </a:solidFill>
                <a:ea typeface="方正黑体简体" panose="02010601030101010101" pitchFamily="2" charset="-122"/>
                <a:sym typeface="+mn-ea"/>
              </a:rPr>
              <a:t>非数独爱好者</a:t>
            </a:r>
            <a:endParaRPr lang="zh-CN" altLang="en-US" sz="2400" b="1"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59000" y="975360"/>
            <a:ext cx="4825365" cy="319214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初次访谈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2020-11-9 21</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10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地点：理四一楼大厅</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数独爱好者四名成员</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-413</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岑盛泽</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22</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30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地点：明德</a:t>
            </a:r>
            <a:r>
              <a:rPr lang="en-US" altLang="zh-CN" sz="1400" dirty="0">
                <a:solidFill>
                  <a:schemeClr val="tx1">
                    <a:lumMod val="75000"/>
                    <a:lumOff val="25000"/>
                  </a:schemeClr>
                </a:solidFill>
                <a:ea typeface="方正黑体简体" panose="02010601030101010101" pitchFamily="2" charset="-122"/>
                <a:sym typeface="+mn-ea"/>
              </a:rPr>
              <a:t>-409</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人员：张鑫</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潘言</a:t>
            </a:r>
            <a:r>
              <a:rPr lang="en-US" altLang="zh-CN" sz="1400" dirty="0">
                <a:solidFill>
                  <a:schemeClr val="tx1">
                    <a:lumMod val="75000"/>
                    <a:lumOff val="25000"/>
                  </a:schemeClr>
                </a:solidFill>
                <a:ea typeface="方正黑体简体" panose="02010601030101010101" pitchFamily="2" charset="-122"/>
                <a:sym typeface="+mn-ea"/>
              </a:rPr>
              <a:t>&amp;&amp;</a:t>
            </a:r>
            <a:r>
              <a:rPr lang="zh-CN" altLang="en-US" sz="1400" dirty="0">
                <a:solidFill>
                  <a:schemeClr val="tx1">
                    <a:lumMod val="75000"/>
                    <a:lumOff val="25000"/>
                  </a:schemeClr>
                </a:solidFill>
                <a:ea typeface="方正黑体简体" panose="02010601030101010101" pitchFamily="2" charset="-122"/>
                <a:sym typeface="+mn-ea"/>
              </a:rPr>
              <a:t>苗皓淇</a:t>
            </a:r>
            <a:endParaRPr lang="zh-CN" altLang="en-US"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352425" y="2267585"/>
            <a:ext cx="2825750" cy="607695"/>
          </a:xfrm>
          <a:prstGeom prst="rect">
            <a:avLst/>
          </a:prstGeom>
        </p:spPr>
        <p:txBody>
          <a:bodyPr wrap="square">
            <a:spAutoFit/>
            <a:scene3d>
              <a:camera prst="orthographicFront"/>
              <a:lightRig rig="threePt" dir="t"/>
            </a:scene3d>
            <a:sp3d contourW="12700"/>
          </a:bodyPr>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经过和非当然用户的访谈过后</a:t>
            </a:r>
            <a:endParaRPr lang="zh-CN" altLang="en-US" sz="1400" dirty="0">
              <a:solidFill>
                <a:schemeClr val="tx1">
                  <a:lumMod val="75000"/>
                  <a:lumOff val="25000"/>
                </a:schemeClr>
              </a:solidFill>
              <a:ea typeface="方正黑体简体" panose="02010601030101010101" pitchFamily="2" charset="-122"/>
              <a:sym typeface="+mn-ea"/>
            </a:endParaRPr>
          </a:p>
          <a:p>
            <a:pPr algn="ctr">
              <a:lnSpc>
                <a:spcPct val="120000"/>
              </a:lnSpc>
            </a:pPr>
            <a:r>
              <a:rPr lang="zh-CN" altLang="en-US" sz="1400" dirty="0">
                <a:solidFill>
                  <a:schemeClr val="tx1">
                    <a:lumMod val="75000"/>
                    <a:lumOff val="25000"/>
                  </a:schemeClr>
                </a:solidFill>
                <a:ea typeface="方正黑体简体" panose="02010601030101010101" pitchFamily="2" charset="-122"/>
                <a:sym typeface="+mn-ea"/>
              </a:rPr>
              <a:t>我们对需求变更进行了收集</a:t>
            </a:r>
            <a:endParaRPr lang="zh-CN" altLang="en-US" sz="1400" dirty="0">
              <a:solidFill>
                <a:schemeClr val="tx1">
                  <a:lumMod val="75000"/>
                  <a:lumOff val="25000"/>
                </a:schemeClr>
              </a:solidFill>
              <a:ea typeface="方正黑体简体" panose="02010601030101010101" pitchFamily="2" charset="-122"/>
              <a:sym typeface="+mn-ea"/>
            </a:endParaRPr>
          </a:p>
        </p:txBody>
      </p:sp>
      <p:pic>
        <p:nvPicPr>
          <p:cNvPr id="2" name="图片 1"/>
          <p:cNvPicPr>
            <a:picLocks noChangeAspect="1"/>
          </p:cNvPicPr>
          <p:nvPr/>
        </p:nvPicPr>
        <p:blipFill>
          <a:blip r:embed="rId1"/>
          <a:stretch>
            <a:fillRect/>
          </a:stretch>
        </p:blipFill>
        <p:spPr>
          <a:xfrm>
            <a:off x="3334385" y="247650"/>
            <a:ext cx="5809615" cy="46488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用户访谈</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455295" y="1492885"/>
            <a:ext cx="8233410" cy="2158365"/>
          </a:xfrm>
          <a:prstGeom prst="rect">
            <a:avLst/>
          </a:prstGeom>
        </p:spPr>
        <p:txBody>
          <a:bodyPr wrap="square">
            <a:spAutoFit/>
            <a:scene3d>
              <a:camera prst="orthographicFront"/>
              <a:lightRig rig="threePt" dir="t"/>
            </a:scene3d>
            <a:sp3d contourW="12700"/>
          </a:bodyPr>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时间：</a:t>
            </a:r>
            <a:r>
              <a:rPr lang="en-US" altLang="zh-CN" sz="1400" dirty="0">
                <a:solidFill>
                  <a:schemeClr val="tx1">
                    <a:lumMod val="75000"/>
                    <a:lumOff val="25000"/>
                  </a:schemeClr>
                </a:solidFill>
                <a:ea typeface="方正黑体简体" panose="02010601030101010101" pitchFamily="2" charset="-122"/>
                <a:sym typeface="+mn-ea"/>
              </a:rPr>
              <a:t>2020-11-11 17</a:t>
            </a:r>
            <a:r>
              <a:rPr lang="zh-CN" altLang="en-US" sz="1400" dirty="0">
                <a:solidFill>
                  <a:schemeClr val="tx1">
                    <a:lumMod val="75000"/>
                    <a:lumOff val="25000"/>
                  </a:schemeClr>
                </a:solidFill>
                <a:ea typeface="方正黑体简体" panose="02010601030101010101" pitchFamily="2" charset="-122"/>
                <a:sym typeface="+mn-ea"/>
              </a:rPr>
              <a:t>：</a:t>
            </a:r>
            <a:r>
              <a:rPr lang="en-US" altLang="zh-CN" sz="1400" dirty="0">
                <a:solidFill>
                  <a:schemeClr val="tx1">
                    <a:lumMod val="75000"/>
                    <a:lumOff val="25000"/>
                  </a:schemeClr>
                </a:solidFill>
                <a:ea typeface="方正黑体简体" panose="02010601030101010101" pitchFamily="2" charset="-122"/>
                <a:sym typeface="+mn-ea"/>
              </a:rPr>
              <a:t>00</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地点：理四</a:t>
            </a:r>
            <a:r>
              <a:rPr lang="en-US" altLang="zh-CN" sz="1400" dirty="0">
                <a:solidFill>
                  <a:schemeClr val="tx1">
                    <a:lumMod val="75000"/>
                    <a:lumOff val="25000"/>
                  </a:schemeClr>
                </a:solidFill>
                <a:ea typeface="方正黑体简体" panose="02010601030101010101" pitchFamily="2" charset="-122"/>
                <a:sym typeface="+mn-ea"/>
              </a:rPr>
              <a:t>-504</a:t>
            </a:r>
            <a:endParaRPr lang="en-US" altLang="zh-CN"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人员：</a:t>
            </a:r>
            <a:r>
              <a:rPr lang="en-US" altLang="zh-CN" sz="1400" dirty="0">
                <a:solidFill>
                  <a:schemeClr val="tx1">
                    <a:lumMod val="75000"/>
                    <a:lumOff val="25000"/>
                  </a:schemeClr>
                </a:solidFill>
                <a:ea typeface="方正黑体简体" panose="02010601030101010101" pitchFamily="2" charset="-122"/>
                <a:sym typeface="+mn-ea"/>
              </a:rPr>
              <a:t>G02</a:t>
            </a:r>
            <a:r>
              <a:rPr lang="zh-CN" altLang="en-US" sz="1400" dirty="0">
                <a:solidFill>
                  <a:schemeClr val="tx1">
                    <a:lumMod val="75000"/>
                    <a:lumOff val="25000"/>
                  </a:schemeClr>
                </a:solidFill>
                <a:ea typeface="方正黑体简体" panose="02010601030101010101" pitchFamily="2" charset="-122"/>
                <a:sym typeface="+mn-ea"/>
              </a:rPr>
              <a:t>小组成员</a:t>
            </a:r>
            <a:r>
              <a:rPr lang="en-US" altLang="zh-CN" sz="1400" dirty="0">
                <a:solidFill>
                  <a:schemeClr val="tx1">
                    <a:lumMod val="75000"/>
                    <a:lumOff val="25000"/>
                  </a:schemeClr>
                </a:solidFill>
                <a:ea typeface="方正黑体简体" panose="02010601030101010101" pitchFamily="2" charset="-122"/>
                <a:sym typeface="+mn-ea"/>
              </a:rPr>
              <a:t>+</a:t>
            </a:r>
            <a:r>
              <a:rPr lang="zh-CN" altLang="en-US" sz="1400" dirty="0">
                <a:solidFill>
                  <a:schemeClr val="tx1">
                    <a:lumMod val="75000"/>
                    <a:lumOff val="25000"/>
                  </a:schemeClr>
                </a:solidFill>
                <a:ea typeface="方正黑体简体" panose="02010601030101010101" pitchFamily="2" charset="-122"/>
                <a:sym typeface="+mn-ea"/>
              </a:rPr>
              <a:t>杨枨老师</a:t>
            </a: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endParaRPr lang="zh-CN" altLang="en-US" sz="1400" dirty="0">
              <a:solidFill>
                <a:schemeClr val="tx1">
                  <a:lumMod val="75000"/>
                  <a:lumOff val="25000"/>
                </a:schemeClr>
              </a:solidFill>
              <a:ea typeface="方正黑体简体" panose="02010601030101010101" pitchFamily="2" charset="-122"/>
              <a:sym typeface="+mn-ea"/>
            </a:endParaRPr>
          </a:p>
          <a:p>
            <a:pPr algn="l">
              <a:lnSpc>
                <a:spcPct val="120000"/>
              </a:lnSpc>
            </a:pPr>
            <a:r>
              <a:rPr lang="zh-CN" altLang="en-US" sz="1400" dirty="0">
                <a:solidFill>
                  <a:schemeClr val="tx1">
                    <a:lumMod val="75000"/>
                    <a:lumOff val="25000"/>
                  </a:schemeClr>
                </a:solidFill>
                <a:ea typeface="方正黑体简体" panose="02010601030101010101" pitchFamily="2" charset="-122"/>
                <a:sym typeface="+mn-ea"/>
              </a:rPr>
              <a:t>        经过和当然用户的访谈后，当然用户对我们的原型的满意度极低，并发现了我们原型的关键问题：原型过于简陋，甚至不能称之为原型，只是粗略的线框图，而且各功能板块也没有展现完整，更别提对于用户而言十分重要的各种展示细节，所以我们决定把原型初稿推翻重新再做一遍。</a:t>
            </a:r>
            <a:endParaRPr lang="en-US" altLang="zh-CN" sz="1400" dirty="0">
              <a:solidFill>
                <a:schemeClr val="tx1">
                  <a:lumMod val="75000"/>
                  <a:lumOff val="25000"/>
                </a:schemeClr>
              </a:solidFill>
              <a:ea typeface="方正黑体简体" panose="02010601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界面原型</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a:hlinkClick r:id="rId1" action="ppaction://hlinkfile"/>
          </p:cNvPr>
          <p:cNvSpPr txBox="1"/>
          <p:nvPr/>
        </p:nvSpPr>
        <p:spPr>
          <a:xfrm>
            <a:off x="344805" y="3926205"/>
            <a:ext cx="1172210" cy="215265"/>
          </a:xfrm>
          <a:prstGeom prst="rect">
            <a:avLst/>
          </a:prstGeom>
          <a:noFill/>
        </p:spPr>
        <p:txBody>
          <a:bodyPr wrap="square" lIns="0" tIns="0" rIns="0" bIns="0" rtlCol="0">
            <a:spAutoFit/>
          </a:bodyPr>
          <a:p>
            <a:pPr algn="ctr"/>
            <a:r>
              <a:rPr lang="en-US" altLang="zh-CN" sz="1400" dirty="0" smtClean="0">
                <a:solidFill>
                  <a:schemeClr val="accent6"/>
                </a:solidFill>
                <a:latin typeface="微软雅黑" panose="020B0503020204020204" pitchFamily="34" charset="-122"/>
                <a:ea typeface="微软雅黑" panose="020B0503020204020204" pitchFamily="34" charset="-122"/>
              </a:rPr>
              <a:t>OurSudoku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52600" y="0"/>
            <a:ext cx="73914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需求分析</a:t>
            </a:r>
            <a:r>
              <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rPr>
              <a:t>[2]</a:t>
            </a:r>
            <a:endParaRPr lang="en-US" altLang="zh-CN" sz="3375" b="1" baseline="30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92875" y="2828353"/>
            <a:ext cx="2046685" cy="247650"/>
            <a:chOff x="4077325" y="3587832"/>
            <a:chExt cx="2728209" cy="329704"/>
          </a:xfrm>
        </p:grpSpPr>
        <p:sp>
          <p:nvSpPr>
            <p:cNvPr id="33" name="椭圆 32"/>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4"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数据字典</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6656204" y="2499742"/>
            <a:ext cx="1854994" cy="247650"/>
            <a:chOff x="6560698" y="3150247"/>
            <a:chExt cx="2473385" cy="329704"/>
          </a:xfrm>
        </p:grpSpPr>
        <p:sp>
          <p:nvSpPr>
            <p:cNvPr id="36" name="椭圆 35"/>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7"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非功能需求</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6656203" y="2828353"/>
            <a:ext cx="2020253" cy="247650"/>
            <a:chOff x="6560698" y="3587832"/>
            <a:chExt cx="2694279" cy="329704"/>
          </a:xfrm>
        </p:grpSpPr>
        <p:sp>
          <p:nvSpPr>
            <p:cNvPr id="39" name="椭圆 38"/>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40" name="文本框 49"/>
            <p:cNvSpPr txBox="1"/>
            <p:nvPr/>
          </p:nvSpPr>
          <p:spPr>
            <a:xfrm>
              <a:off x="6805228" y="3587832"/>
              <a:ext cx="2449749" cy="329704"/>
            </a:xfrm>
            <a:prstGeom prst="rect">
              <a:avLst/>
            </a:prstGeom>
            <a:noFill/>
            <a:ln w="9525">
              <a:noFill/>
            </a:ln>
          </p:spPr>
          <p:txBody>
            <a:bodyPr wrap="square" anchor="t">
              <a:spAutoFit/>
            </a:bodyPr>
            <a:lstStyle/>
            <a:p>
              <a:pPr lvl="0"/>
              <a:r>
                <a:rPr lang="en-US" altLang="zh-CN" sz="1015" dirty="0">
                  <a:solidFill>
                    <a:schemeClr val="bg1">
                      <a:lumMod val="50000"/>
                    </a:schemeClr>
                  </a:solidFill>
                  <a:latin typeface="微软雅黑" panose="020B0503020204020204" pitchFamily="34" charset="-122"/>
                  <a:ea typeface="微软雅黑" panose="020B0503020204020204" pitchFamily="34" charset="-122"/>
                </a:rPr>
                <a:t>ER</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图</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1"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03</a:t>
            </a:r>
            <a:endParaRPr lang="zh-CN" altLang="en-US" sz="6600" b="1" dirty="0">
              <a:latin typeface="微软雅黑" panose="020B0503020204020204" pitchFamily="34" charset="-122"/>
              <a:ea typeface="微软雅黑" panose="020B0503020204020204" pitchFamily="34" charset="-122"/>
            </a:endParaRPr>
          </a:p>
        </p:txBody>
      </p:sp>
      <p:sp>
        <p:nvSpPr>
          <p:cNvPr id="42" name="任意多边形: 形状 41"/>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310" y="3762375"/>
            <a:ext cx="6976745" cy="64579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本系统大致分为五个模块以及一个用户系统，</a:t>
            </a:r>
            <a:r>
              <a:rPr lang="zh-CN" altLang="en-US" sz="1400" dirty="0" smtClean="0">
                <a:solidFill>
                  <a:schemeClr val="accent6"/>
                </a:solidFill>
                <a:latin typeface="微软雅黑" panose="020B0503020204020204" pitchFamily="34" charset="-122"/>
                <a:ea typeface="微软雅黑" panose="020B0503020204020204" pitchFamily="34" charset="-122"/>
              </a:rPr>
              <a:t>见上图</a:t>
            </a:r>
            <a:r>
              <a:rPr lang="en-US" altLang="zh-CN" sz="1400" dirty="0" smtClean="0">
                <a:solidFill>
                  <a:schemeClr val="accent6"/>
                </a:solidFill>
                <a:latin typeface="微软雅黑" panose="020B0503020204020204" pitchFamily="34" charset="-122"/>
                <a:ea typeface="微软雅黑" panose="020B0503020204020204" pitchFamily="34" charset="-122"/>
              </a:rPr>
              <a:t>。其中五个功模块有题目练习模块，天梯排位模块，在线对战模块，数独解法分享模块以及题目管理模块，同时还有一个用户管理系统。</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3" name="ECB019B1-382A-4266-B25C-5B523AA43C14-8" descr="qt_temp"/>
          <p:cNvPicPr>
            <a:picLocks noChangeAspect="1"/>
          </p:cNvPicPr>
          <p:nvPr/>
        </p:nvPicPr>
        <p:blipFill>
          <a:blip r:embed="rId1"/>
          <a:stretch>
            <a:fillRect/>
          </a:stretch>
        </p:blipFill>
        <p:spPr>
          <a:xfrm>
            <a:off x="783273" y="642303"/>
            <a:ext cx="7577455" cy="27743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p:nvPr/>
        </p:nvSpPr>
        <p:spPr>
          <a:xfrm>
            <a:off x="4923039" y="1950681"/>
            <a:ext cx="3681608" cy="2101139"/>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nvGrpSpPr>
          <p:cNvPr id="5" name="Group 5"/>
          <p:cNvGrpSpPr/>
          <p:nvPr/>
        </p:nvGrpSpPr>
        <p:grpSpPr>
          <a:xfrm>
            <a:off x="4923039" y="1253877"/>
            <a:ext cx="959221" cy="579863"/>
            <a:chOff x="5555940" y="620209"/>
            <a:chExt cx="1278961" cy="773150"/>
          </a:xfrm>
        </p:grpSpPr>
        <p:sp>
          <p:nvSpPr>
            <p:cNvPr id="46" name="TextBox 2"/>
            <p:cNvSpPr txBox="1"/>
            <p:nvPr/>
          </p:nvSpPr>
          <p:spPr>
            <a:xfrm>
              <a:off x="5555940" y="620209"/>
              <a:ext cx="1278961" cy="492443"/>
            </a:xfrm>
            <a:prstGeom prst="rect">
              <a:avLst/>
            </a:prstGeom>
            <a:noFill/>
          </p:spPr>
          <p:txBody>
            <a:bodyPr wrap="square" lIns="0" tIns="0" rIns="0" bIns="0">
              <a:normAutofit fontScale="92500" lnSpcReduction="20000"/>
            </a:bodyPr>
            <a:lstStyle/>
            <a:p>
              <a:r>
                <a:rPr lang="zh-CN" altLang="en-US" sz="3200">
                  <a:solidFill>
                    <a:schemeClr val="accent1"/>
                  </a:solidFill>
                </a:rPr>
                <a:t>目录</a:t>
              </a:r>
              <a:endParaRPr lang="zh-CN" altLang="en-US" sz="3200">
                <a:solidFill>
                  <a:schemeClr val="accent1"/>
                </a:solidFill>
              </a:endParaRPr>
            </a:p>
          </p:txBody>
        </p:sp>
        <p:sp>
          <p:nvSpPr>
            <p:cNvPr id="47" name="TextBox 3"/>
            <p:cNvSpPr txBox="1"/>
            <p:nvPr/>
          </p:nvSpPr>
          <p:spPr>
            <a:xfrm>
              <a:off x="5555940" y="1116360"/>
              <a:ext cx="1269578" cy="276999"/>
            </a:xfrm>
            <a:prstGeom prst="rect">
              <a:avLst/>
            </a:prstGeom>
            <a:noFill/>
          </p:spPr>
          <p:txBody>
            <a:bodyPr wrap="none" lIns="0" tIns="0" rIns="0" bIns="0">
              <a:normAutofit fontScale="85000" lnSpcReduction="10000"/>
            </a:bodyPr>
            <a:lstStyle/>
            <a:p>
              <a:r>
                <a:rPr lang="en-US" altLang="zh-CN" dirty="0">
                  <a:solidFill>
                    <a:schemeClr val="bg2">
                      <a:lumMod val="50000"/>
                    </a:schemeClr>
                  </a:solidFill>
                </a:rPr>
                <a:t>CONTENTS</a:t>
              </a:r>
              <a:endParaRPr lang="en-US" altLang="zh-CN" dirty="0">
                <a:solidFill>
                  <a:schemeClr val="bg2">
                    <a:lumMod val="50000"/>
                  </a:schemeClr>
                </a:solidFill>
              </a:endParaRPr>
            </a:p>
          </p:txBody>
        </p:sp>
      </p:grpSp>
      <p:sp>
        <p:nvSpPr>
          <p:cNvPr id="6" name="Freeform: Shape 6"/>
          <p:cNvSpPr/>
          <p:nvPr/>
        </p:nvSpPr>
        <p:spPr bwMode="auto">
          <a:xfrm>
            <a:off x="6382147" y="1478528"/>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solidFill>
          <a:ln w="19050">
            <a:noFill/>
            <a:round/>
          </a:ln>
        </p:spPr>
        <p:txBody>
          <a:bodyPr anchor="ctr"/>
          <a:lstStyle/>
          <a:p>
            <a:pPr algn="ctr"/>
          </a:p>
        </p:txBody>
      </p:sp>
      <p:grpSp>
        <p:nvGrpSpPr>
          <p:cNvPr id="7" name="Group 4"/>
          <p:cNvGrpSpPr/>
          <p:nvPr/>
        </p:nvGrpSpPr>
        <p:grpSpPr>
          <a:xfrm>
            <a:off x="1101987" y="1356615"/>
            <a:ext cx="3189194" cy="2695205"/>
            <a:chOff x="4806253" y="1988840"/>
            <a:chExt cx="4252259" cy="3593606"/>
          </a:xfrm>
        </p:grpSpPr>
        <p:grpSp>
          <p:nvGrpSpPr>
            <p:cNvPr id="9" name="Group 49"/>
            <p:cNvGrpSpPr/>
            <p:nvPr/>
          </p:nvGrpSpPr>
          <p:grpSpPr>
            <a:xfrm>
              <a:off x="4806253" y="2982218"/>
              <a:ext cx="613472" cy="613472"/>
              <a:chOff x="4806253" y="2982218"/>
              <a:chExt cx="613472" cy="613472"/>
            </a:xfrm>
          </p:grpSpPr>
          <p:sp>
            <p:nvSpPr>
              <p:cNvPr id="44" name="Oval 8"/>
              <p:cNvSpPr/>
              <p:nvPr/>
            </p:nvSpPr>
            <p:spPr>
              <a:xfrm>
                <a:off x="4806253" y="2982218"/>
                <a:ext cx="613472" cy="613472"/>
              </a:xfrm>
              <a:prstGeom prst="ellipse">
                <a:avLst/>
              </a:prstGeom>
              <a:solidFill>
                <a:schemeClr val="accent2">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5"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p>
                <a:pPr algn="ctr"/>
              </a:p>
            </p:txBody>
          </p:sp>
        </p:grpSp>
        <p:grpSp>
          <p:nvGrpSpPr>
            <p:cNvPr id="10" name="Group 50"/>
            <p:cNvGrpSpPr/>
            <p:nvPr/>
          </p:nvGrpSpPr>
          <p:grpSpPr>
            <a:xfrm>
              <a:off x="4806253" y="3975596"/>
              <a:ext cx="613472" cy="613472"/>
              <a:chOff x="4806253" y="3975596"/>
              <a:chExt cx="613472" cy="613472"/>
            </a:xfrm>
          </p:grpSpPr>
          <p:sp>
            <p:nvSpPr>
              <p:cNvPr id="42" name="Oval 11"/>
              <p:cNvSpPr/>
              <p:nvPr/>
            </p:nvSpPr>
            <p:spPr>
              <a:xfrm>
                <a:off x="4806253" y="3975596"/>
                <a:ext cx="613472" cy="613472"/>
              </a:xfrm>
              <a:prstGeom prst="ellipse">
                <a:avLst/>
              </a:prstGeom>
              <a:solidFill>
                <a:schemeClr val="accent3">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sp>
            <p:nvSpPr>
              <p:cNvPr id="43" name="Freeform: Shape 12"/>
              <p:cNvSpPr/>
              <p:nvPr/>
            </p:nvSpPr>
            <p:spPr bwMode="auto">
              <a:xfrm>
                <a:off x="5003891" y="4174066"/>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p>
                <a:pPr algn="ctr"/>
              </a:p>
            </p:txBody>
          </p:sp>
        </p:grpSp>
        <p:grpSp>
          <p:nvGrpSpPr>
            <p:cNvPr id="11" name="Group 51"/>
            <p:cNvGrpSpPr/>
            <p:nvPr/>
          </p:nvGrpSpPr>
          <p:grpSpPr>
            <a:xfrm>
              <a:off x="4806253" y="4968974"/>
              <a:ext cx="613472" cy="613472"/>
              <a:chOff x="4806253" y="4968974"/>
              <a:chExt cx="613472" cy="613472"/>
            </a:xfrm>
          </p:grpSpPr>
          <p:sp>
            <p:nvSpPr>
              <p:cNvPr id="35" name="Oval 17"/>
              <p:cNvSpPr/>
              <p:nvPr/>
            </p:nvSpPr>
            <p:spPr>
              <a:xfrm>
                <a:off x="4806253" y="4968974"/>
                <a:ext cx="613472" cy="613472"/>
              </a:xfrm>
              <a:prstGeom prst="ellipse">
                <a:avLst/>
              </a:prstGeom>
              <a:solidFill>
                <a:schemeClr val="accent4">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36" name="Group 18"/>
              <p:cNvGrpSpPr/>
              <p:nvPr/>
            </p:nvGrpSpPr>
            <p:grpSpPr bwMode="auto">
              <a:xfrm>
                <a:off x="4999337" y="5167444"/>
                <a:ext cx="225387" cy="225387"/>
                <a:chOff x="0" y="0"/>
                <a:chExt cx="577" cy="574"/>
              </a:xfrm>
              <a:solidFill>
                <a:schemeClr val="bg1"/>
              </a:solidFill>
            </p:grpSpPr>
            <p:sp>
              <p:nvSpPr>
                <p:cNvPr id="37"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p>
                  <a:pPr algn="ctr"/>
                </a:p>
              </p:txBody>
            </p:sp>
            <p:sp>
              <p:nvSpPr>
                <p:cNvPr id="38"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p>
                  <a:pPr algn="ctr"/>
                </a:p>
              </p:txBody>
            </p:sp>
            <p:sp>
              <p:nvSpPr>
                <p:cNvPr id="39"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p>
                  <a:pPr algn="ctr"/>
                </a:p>
              </p:txBody>
            </p:sp>
            <p:sp>
              <p:nvSpPr>
                <p:cNvPr id="40"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p>
                  <a:pPr algn="ctr"/>
                </a:p>
              </p:txBody>
            </p:sp>
            <p:sp>
              <p:nvSpPr>
                <p:cNvPr id="41"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p>
                  <a:pPr algn="ctr"/>
                </a:p>
              </p:txBody>
            </p:sp>
          </p:grpSp>
        </p:grpSp>
        <p:grpSp>
          <p:nvGrpSpPr>
            <p:cNvPr id="12" name="Group 48"/>
            <p:cNvGrpSpPr/>
            <p:nvPr/>
          </p:nvGrpSpPr>
          <p:grpSpPr>
            <a:xfrm>
              <a:off x="4806253" y="1988840"/>
              <a:ext cx="613472" cy="613472"/>
              <a:chOff x="4806253" y="1988840"/>
              <a:chExt cx="613472" cy="613472"/>
            </a:xfrm>
          </p:grpSpPr>
          <p:sp>
            <p:nvSpPr>
              <p:cNvPr id="25" name="Oval 25"/>
              <p:cNvSpPr/>
              <p:nvPr/>
            </p:nvSpPr>
            <p:spPr>
              <a:xfrm>
                <a:off x="4806253" y="1988840"/>
                <a:ext cx="613472" cy="613472"/>
              </a:xfrm>
              <a:prstGeom prst="ellipse">
                <a:avLst/>
              </a:prstGeom>
              <a:solidFill>
                <a:schemeClr val="accent1">
                  <a:lumMod val="100000"/>
                </a:schemeClr>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p>
            </p:txBody>
          </p:sp>
          <p:grpSp>
            <p:nvGrpSpPr>
              <p:cNvPr id="26" name="Group 26"/>
              <p:cNvGrpSpPr/>
              <p:nvPr/>
            </p:nvGrpSpPr>
            <p:grpSpPr bwMode="auto">
              <a:xfrm>
                <a:off x="4998751" y="2166682"/>
                <a:ext cx="228478" cy="223844"/>
                <a:chOff x="0" y="0"/>
                <a:chExt cx="581" cy="573"/>
              </a:xfrm>
              <a:solidFill>
                <a:schemeClr val="bg1"/>
              </a:solidFill>
            </p:grpSpPr>
            <p:sp>
              <p:nvSpPr>
                <p:cNvPr id="27"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8"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p>
                  <a:pPr algn="ctr"/>
                </a:p>
              </p:txBody>
            </p:sp>
            <p:sp>
              <p:nvSpPr>
                <p:cNvPr id="29"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p>
                  <a:pPr algn="ctr"/>
                </a:p>
              </p:txBody>
            </p:sp>
            <p:sp>
              <p:nvSpPr>
                <p:cNvPr id="30"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p>
                  <a:pPr algn="ctr"/>
                </a:p>
              </p:txBody>
            </p:sp>
            <p:sp>
              <p:nvSpPr>
                <p:cNvPr id="31"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p>
                  <a:pPr algn="ctr"/>
                </a:p>
              </p:txBody>
            </p:sp>
            <p:sp>
              <p:nvSpPr>
                <p:cNvPr id="32"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p>
                  <a:pPr algn="ctr"/>
                </a:p>
              </p:txBody>
            </p:sp>
            <p:sp>
              <p:nvSpPr>
                <p:cNvPr id="33"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p>
                  <a:pPr algn="ctr"/>
                </a:p>
              </p:txBody>
            </p:sp>
            <p:sp>
              <p:nvSpPr>
                <p:cNvPr id="34"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p>
                  <a:pPr algn="ctr"/>
                </a:p>
              </p:txBody>
            </p:sp>
          </p:grpSp>
        </p:grpSp>
        <p:sp>
          <p:nvSpPr>
            <p:cNvPr id="23" name="TextBox 35"/>
            <p:cNvSpPr txBox="1"/>
            <p:nvPr/>
          </p:nvSpPr>
          <p:spPr>
            <a:xfrm>
              <a:off x="5552033" y="2193882"/>
              <a:ext cx="3506479" cy="203389"/>
            </a:xfrm>
            <a:prstGeom prst="rect">
              <a:avLst/>
            </a:prstGeom>
            <a:noFill/>
          </p:spPr>
          <p:txBody>
            <a:bodyPr wrap="none" lIns="0" tIns="0" rIns="0" bIns="0" anchor="ctr" anchorCtr="0"/>
            <a:lstStyle/>
            <a:p>
              <a:r>
                <a:rPr lang="zh-CN" altLang="en-US" sz="1400" b="1">
                  <a:solidFill>
                    <a:schemeClr val="accent1"/>
                  </a:solidFill>
                </a:rPr>
                <a:t>总体概述</a:t>
              </a:r>
              <a:endParaRPr lang="zh-CN" altLang="en-US" sz="1400" b="1">
                <a:solidFill>
                  <a:schemeClr val="accent1"/>
                </a:solidFill>
              </a:endParaRPr>
            </a:p>
          </p:txBody>
        </p:sp>
        <p:sp>
          <p:nvSpPr>
            <p:cNvPr id="21" name="TextBox 40"/>
            <p:cNvSpPr txBox="1"/>
            <p:nvPr/>
          </p:nvSpPr>
          <p:spPr>
            <a:xfrm>
              <a:off x="5552033" y="3188106"/>
              <a:ext cx="3506479" cy="203389"/>
            </a:xfrm>
            <a:prstGeom prst="rect">
              <a:avLst/>
            </a:prstGeom>
            <a:noFill/>
          </p:spPr>
          <p:txBody>
            <a:bodyPr wrap="none" lIns="0" tIns="0" rIns="0" bIns="0" anchor="ctr" anchorCtr="0"/>
            <a:lstStyle/>
            <a:p>
              <a:r>
                <a:rPr lang="zh-CN" altLang="en-US" sz="1400" b="1">
                  <a:solidFill>
                    <a:schemeClr val="accent2"/>
                  </a:solidFill>
                </a:rPr>
                <a:t>用户界面</a:t>
              </a:r>
              <a:endParaRPr lang="zh-CN" altLang="en-US" sz="1400" b="1">
                <a:solidFill>
                  <a:schemeClr val="accent2"/>
                </a:solidFill>
              </a:endParaRPr>
            </a:p>
          </p:txBody>
        </p:sp>
        <p:sp>
          <p:nvSpPr>
            <p:cNvPr id="19" name="TextBox 43"/>
            <p:cNvSpPr txBox="1"/>
            <p:nvPr/>
          </p:nvSpPr>
          <p:spPr>
            <a:xfrm>
              <a:off x="5552033" y="4181484"/>
              <a:ext cx="3506479" cy="203389"/>
            </a:xfrm>
            <a:prstGeom prst="rect">
              <a:avLst/>
            </a:prstGeom>
            <a:noFill/>
          </p:spPr>
          <p:txBody>
            <a:bodyPr wrap="none" lIns="0" tIns="0" rIns="0" bIns="0" anchor="ctr" anchorCtr="0"/>
            <a:lstStyle/>
            <a:p>
              <a:r>
                <a:rPr lang="zh-CN" altLang="en-US" sz="1400" b="1">
                  <a:solidFill>
                    <a:schemeClr val="accent3">
                      <a:lumMod val="100000"/>
                    </a:schemeClr>
                  </a:solidFill>
                </a:rPr>
                <a:t>需求分析</a:t>
              </a:r>
              <a:endParaRPr lang="zh-CN" altLang="en-US" sz="1400" b="1">
                <a:solidFill>
                  <a:schemeClr val="accent3">
                    <a:lumMod val="100000"/>
                  </a:schemeClr>
                </a:solidFill>
              </a:endParaRPr>
            </a:p>
          </p:txBody>
        </p:sp>
        <p:sp>
          <p:nvSpPr>
            <p:cNvPr id="17" name="TextBox 46"/>
            <p:cNvSpPr txBox="1"/>
            <p:nvPr/>
          </p:nvSpPr>
          <p:spPr>
            <a:xfrm>
              <a:off x="5552033" y="5211269"/>
              <a:ext cx="3506479" cy="203389"/>
            </a:xfrm>
            <a:prstGeom prst="rect">
              <a:avLst/>
            </a:prstGeom>
            <a:noFill/>
          </p:spPr>
          <p:txBody>
            <a:bodyPr wrap="none" lIns="0" tIns="0" rIns="0" bIns="0" anchor="ctr" anchorCtr="0"/>
            <a:lstStyle/>
            <a:p>
              <a:r>
                <a:rPr lang="zh-CN" altLang="en-US" sz="1400" b="1">
                  <a:solidFill>
                    <a:schemeClr val="accent4">
                      <a:lumMod val="100000"/>
                    </a:schemeClr>
                  </a:solidFill>
                </a:rPr>
                <a:t>其他</a:t>
              </a:r>
              <a:endParaRPr lang="en-US" altLang="zh-CN" sz="1400" b="1">
                <a:solidFill>
                  <a:schemeClr val="accent4">
                    <a:lumMod val="100000"/>
                  </a:schemeClr>
                </a:solidFill>
              </a:endParaRPr>
            </a:p>
          </p:txBody>
        </p:sp>
      </p:grpSp>
      <p:sp>
        <p:nvSpPr>
          <p:cNvPr id="8" name="Freeform: Shape 52"/>
          <p:cNvSpPr/>
          <p:nvPr/>
        </p:nvSpPr>
        <p:spPr bwMode="auto">
          <a:xfrm>
            <a:off x="5787135" y="1294796"/>
            <a:ext cx="2224360" cy="273494"/>
          </a:xfrm>
          <a:custGeom>
            <a:avLst/>
            <a:gdLst>
              <a:gd name="connsiteX0" fmla="*/ 165962 w 2965813"/>
              <a:gd name="connsiteY0" fmla="*/ 0 h 364659"/>
              <a:gd name="connsiteX1" fmla="*/ 2965813 w 2965813"/>
              <a:gd name="connsiteY1" fmla="*/ 0 h 364659"/>
              <a:gd name="connsiteX2" fmla="*/ 2965813 w 2965813"/>
              <a:gd name="connsiteY2" fmla="*/ 364659 h 364659"/>
              <a:gd name="connsiteX3" fmla="*/ 0 w 2965813"/>
              <a:gd name="connsiteY3" fmla="*/ 364659 h 364659"/>
            </a:gdLst>
            <a:ahLst/>
            <a:cxnLst>
              <a:cxn ang="0">
                <a:pos x="connsiteX0" y="connsiteY0"/>
              </a:cxn>
              <a:cxn ang="0">
                <a:pos x="connsiteX1" y="connsiteY1"/>
              </a:cxn>
              <a:cxn ang="0">
                <a:pos x="connsiteX2" y="connsiteY2"/>
              </a:cxn>
              <a:cxn ang="0">
                <a:pos x="connsiteX3" y="connsiteY3"/>
              </a:cxn>
            </a:cxnLst>
            <a:rect l="l" t="t" r="r" b="b"/>
            <a:pathLst>
              <a:path w="2965813" h="364659">
                <a:moveTo>
                  <a:pt x="165962" y="0"/>
                </a:moveTo>
                <a:lnTo>
                  <a:pt x="2965813" y="0"/>
                </a:lnTo>
                <a:lnTo>
                  <a:pt x="2965813" y="364659"/>
                </a:lnTo>
                <a:lnTo>
                  <a:pt x="0" y="364659"/>
                </a:lnTo>
                <a:close/>
              </a:path>
            </a:pathLst>
          </a:custGeom>
          <a:solidFill>
            <a:schemeClr val="accent1">
              <a:alpha val="51000"/>
            </a:schemeClr>
          </a:solidFill>
          <a:ln w="19050">
            <a:noFill/>
            <a:round/>
          </a:ln>
        </p:spPr>
        <p:txBody>
          <a:bodyPr anchor="ctr"/>
          <a:lstStyle/>
          <a:p>
            <a:pPr algn="ctr"/>
          </a:p>
        </p:txBody>
      </p:sp>
      <p:sp>
        <p:nvSpPr>
          <p:cNvPr id="49" name="Title 1"/>
          <p:cNvSpPr txBox="1"/>
          <p:nvPr/>
        </p:nvSpPr>
        <p:spPr>
          <a:xfrm>
            <a:off x="755576" y="171626"/>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展示内容</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17930" y="1817370"/>
            <a:ext cx="3371850" cy="150812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出题模块处理流程图，当进入出题界面后，需要用户输入题目的基本信息以及题面，提交过后平台会检查该题目是由有唯一解，如没有唯一解，则需要重新输入信息，直到有唯一解，然后用户选择是否悬赏，接着就会将题目的信息录入题目信息的数据库，同时结束出题。</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4" name="ECB019B1-382A-4266-B25C-5B523AA43C14-4" descr="qt_temp"/>
          <p:cNvPicPr>
            <a:picLocks noChangeAspect="1"/>
          </p:cNvPicPr>
          <p:nvPr/>
        </p:nvPicPr>
        <p:blipFill>
          <a:blip r:embed="rId1"/>
          <a:stretch>
            <a:fillRect/>
          </a:stretch>
        </p:blipFill>
        <p:spPr>
          <a:xfrm>
            <a:off x="4878705" y="0"/>
            <a:ext cx="2880995" cy="51593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43330" y="2033270"/>
            <a:ext cx="324548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做题模块处理流程图，当进入做题界面时，平台会结合题目基本信息数据生成题目信息页面，这是用户需选择要做的题目，接着平台会根据所选题目的详细信息数据生成做题界面，接着就开始做题了。</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5" name="ECB019B1-382A-4266-B25C-5B523AA43C14-5" descr="qt_temp"/>
          <p:cNvPicPr>
            <a:picLocks noChangeAspect="1"/>
          </p:cNvPicPr>
          <p:nvPr/>
        </p:nvPicPr>
        <p:blipFill>
          <a:blip r:embed="rId1"/>
          <a:stretch>
            <a:fillRect/>
          </a:stretch>
        </p:blipFill>
        <p:spPr>
          <a:xfrm>
            <a:off x="4796155" y="-1905"/>
            <a:ext cx="3288030" cy="514540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30655" y="1494790"/>
            <a:ext cx="2862580" cy="21539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在线对战模块的处理流程图，需要在线对战，不同模式有不同的选择，如随机匹配则只需匹配对手，匹配到即可开始比赛；创建房间需要输入党建信息，接着平台将房间信息录入房间信息数据库，即可开始比赛；如果时查看房间，则平台会从房间信息数据库中获取房间信息，生成房间信息的界面，用户需选择房间，选择后即可开始比赛。</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6" name="ECB019B1-382A-4266-B25C-5B523AA43C14-1" descr="qt_temp"/>
          <p:cNvPicPr>
            <a:picLocks noChangeAspect="1"/>
          </p:cNvPicPr>
          <p:nvPr/>
        </p:nvPicPr>
        <p:blipFill>
          <a:blip r:embed="rId1"/>
          <a:stretch>
            <a:fillRect/>
          </a:stretch>
        </p:blipFill>
        <p:spPr>
          <a:xfrm>
            <a:off x="4749165" y="0"/>
            <a:ext cx="3976370" cy="51422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665345" y="2033270"/>
            <a:ext cx="3230245" cy="107696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解法分享模块处理流程图，想进入解法分享模块，需先选择题目，接着平台会根据题目解法信息生成解法分享界面，如果想分享解法，需要输入解法，平台会讲解法录入解法信息数据库。</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7" name="ECB019B1-382A-4266-B25C-5B523AA43C14-2" descr="qt_temp"/>
          <p:cNvPicPr>
            <a:picLocks noChangeAspect="1"/>
          </p:cNvPicPr>
          <p:nvPr/>
        </p:nvPicPr>
        <p:blipFill>
          <a:blip r:embed="rId1"/>
          <a:stretch>
            <a:fillRect/>
          </a:stretch>
        </p:blipFill>
        <p:spPr>
          <a:xfrm>
            <a:off x="878205" y="0"/>
            <a:ext cx="2957830" cy="5151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0905" y="3898265"/>
            <a:ext cx="7362190" cy="21526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天梯排位处理流程图，天梯排位界面由平台从天梯信息数据库中获取天梯信息，生成天梯界面。</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8" name="ECB019B1-382A-4266-B25C-5B523AA43C14-3" descr="qt_temp"/>
          <p:cNvPicPr>
            <a:picLocks noChangeAspect="1"/>
          </p:cNvPicPr>
          <p:nvPr/>
        </p:nvPicPr>
        <p:blipFill>
          <a:blip r:embed="rId1"/>
          <a:stretch>
            <a:fillRect/>
          </a:stretch>
        </p:blipFill>
        <p:spPr>
          <a:xfrm>
            <a:off x="3096895" y="668020"/>
            <a:ext cx="2950210" cy="2731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CB019B1-382A-4266-B25C-5B523AA43C14-7" descr="qt_temp"/>
          <p:cNvPicPr>
            <a:picLocks noChangeAspect="1"/>
          </p:cNvPicPr>
          <p:nvPr/>
        </p:nvPicPr>
        <p:blipFill>
          <a:blip r:embed="rId1"/>
          <a:stretch>
            <a:fillRect/>
          </a:stretch>
        </p:blipFill>
        <p:spPr>
          <a:xfrm>
            <a:off x="0" y="1646238"/>
            <a:ext cx="5266690" cy="3328035"/>
          </a:xfrm>
          <a:prstGeom prst="rect">
            <a:avLst/>
          </a:prstGeom>
          <a:noFill/>
          <a:ln>
            <a:noFill/>
          </a:ln>
        </p:spPr>
      </p:pic>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405880" y="4386580"/>
            <a:ext cx="2526030" cy="21526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系统的数据流程图</a:t>
            </a:r>
            <a:endParaRPr lang="zh-CN" altLang="en-US" sz="1400" dirty="0" smtClean="0">
              <a:solidFill>
                <a:schemeClr val="accent6"/>
              </a:solidFill>
              <a:latin typeface="微软雅黑" panose="020B0503020204020204" pitchFamily="34" charset="-122"/>
              <a:ea typeface="微软雅黑" panose="020B0503020204020204" pitchFamily="34" charset="-122"/>
            </a:endParaRPr>
          </a:p>
        </p:txBody>
      </p:sp>
      <p:pic>
        <p:nvPicPr>
          <p:cNvPr id="10" name="ECB019B1-382A-4266-B25C-5B523AA43C14-6" descr="qt_temp"/>
          <p:cNvPicPr>
            <a:picLocks noChangeAspect="1"/>
          </p:cNvPicPr>
          <p:nvPr/>
        </p:nvPicPr>
        <p:blipFill>
          <a:blip r:embed="rId2"/>
          <a:stretch>
            <a:fillRect/>
          </a:stretch>
        </p:blipFill>
        <p:spPr>
          <a:xfrm>
            <a:off x="3718878" y="-70802"/>
            <a:ext cx="5273675" cy="32124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非</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功能需求</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29590" y="848360"/>
            <a:ext cx="8084820" cy="3446780"/>
          </a:xfrm>
          <a:prstGeom prst="rect">
            <a:avLst/>
          </a:prstGeom>
          <a:noFill/>
        </p:spPr>
        <p:txBody>
          <a:bodyPr wrap="square" lIns="0" tIns="0" rIns="0" bIns="0" rtlCol="0">
            <a:spAutoFit/>
          </a:bodyPr>
          <a:p>
            <a:pPr algn="l"/>
            <a:r>
              <a:rPr lang="zh-CN" altLang="en-US" sz="1600" dirty="0" smtClean="0">
                <a:solidFill>
                  <a:schemeClr val="accent6"/>
                </a:solidFill>
                <a:latin typeface="微软雅黑" panose="020B0503020204020204" pitchFamily="34" charset="-122"/>
                <a:ea typeface="微软雅黑" panose="020B0503020204020204" pitchFamily="34" charset="-122"/>
              </a:rPr>
              <a:t>设备</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一台可以正常连接互联网，有鼠标键盘等外设接口的电脑。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软件</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市面上任何一款主流浏览器。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本对战平台将会用到计算机系统，要求计算机系统的CPU主频在1.5GHz~2.6GHz之间，内存须在2GB以上，拥有网卡，可以连接互联网，通过浏览器查找制定网址既可运行。</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开发</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（1）为了支持所建议系统的开发，用户需进行的工作是交流。</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（2）开发此平台我们使用的是自己的计算机资源以及从阿里云租用的服务器</a:t>
            </a:r>
            <a:endParaRPr lang="zh-CN" altLang="en-US" sz="16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600" dirty="0" smtClean="0">
                <a:solidFill>
                  <a:schemeClr val="accent6"/>
                </a:solidFill>
                <a:latin typeface="微软雅黑" panose="020B0503020204020204" pitchFamily="34" charset="-122"/>
                <a:ea typeface="微软雅黑" panose="020B0503020204020204" pitchFamily="34" charset="-122"/>
              </a:rPr>
              <a:t>（3）此系统的开发全程大部分在团队内进行，但保证关键源码，各种设计对外保密。</a:t>
            </a:r>
            <a:endParaRPr lang="zh-CN" altLang="en-US" sz="16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E-R</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图</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descr="数据库ER图"/>
          <p:cNvPicPr>
            <a:picLocks noChangeAspect="1"/>
          </p:cNvPicPr>
          <p:nvPr/>
        </p:nvPicPr>
        <p:blipFill>
          <a:blip r:embed="rId1"/>
          <a:stretch>
            <a:fillRect/>
          </a:stretch>
        </p:blipFill>
        <p:spPr>
          <a:xfrm>
            <a:off x="1906270" y="-635"/>
            <a:ext cx="6301740"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81125" y="100647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Admin</a:t>
            </a:r>
            <a:endParaRPr lang="zh-CN" altLang="en-US"/>
          </a:p>
        </p:txBody>
      </p:sp>
      <p:graphicFrame>
        <p:nvGraphicFramePr>
          <p:cNvPr id="3" name="表格 2"/>
          <p:cNvGraphicFramePr/>
          <p:nvPr>
            <p:custDataLst>
              <p:tags r:id="rId1"/>
            </p:custDataLst>
          </p:nvPr>
        </p:nvGraphicFramePr>
        <p:xfrm>
          <a:off x="1381125" y="1259205"/>
          <a:ext cx="6621780" cy="958215"/>
        </p:xfrm>
        <a:graphic>
          <a:graphicData uri="http://schemas.openxmlformats.org/drawingml/2006/table">
            <a:tbl>
              <a:tblPr firstRow="1" bandRow="1">
                <a:tableStyleId>{5940675A-B579-460E-94D1-54222C63F5DA}</a:tableStyleId>
              </a:tblPr>
              <a:tblGrid>
                <a:gridCol w="1082040"/>
                <a:gridCol w="1068070"/>
                <a:gridCol w="894715"/>
                <a:gridCol w="937895"/>
                <a:gridCol w="894080"/>
                <a:gridCol w="850900"/>
                <a:gridCol w="894080"/>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Admin_ID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Admin_pwd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管理员密码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1381125" y="2889885"/>
            <a:ext cx="638175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Blogs</a:t>
            </a:r>
            <a:endParaRPr lang="zh-CN" altLang="en-US"/>
          </a:p>
        </p:txBody>
      </p:sp>
      <p:graphicFrame>
        <p:nvGraphicFramePr>
          <p:cNvPr id="5" name="表格 4"/>
          <p:cNvGraphicFramePr/>
          <p:nvPr>
            <p:custDataLst>
              <p:tags r:id="rId2"/>
            </p:custDataLst>
          </p:nvPr>
        </p:nvGraphicFramePr>
        <p:xfrm>
          <a:off x="1381125" y="3142615"/>
          <a:ext cx="6622415" cy="1149985"/>
        </p:xfrm>
        <a:graphic>
          <a:graphicData uri="http://schemas.openxmlformats.org/drawingml/2006/table">
            <a:tbl>
              <a:tblPr firstRow="1" bandRow="1">
                <a:tableStyleId>{5940675A-B579-460E-94D1-54222C63F5DA}</a:tableStyleId>
              </a:tblPr>
              <a:tblGrid>
                <a:gridCol w="1073785"/>
                <a:gridCol w="1154430"/>
                <a:gridCol w="878205"/>
                <a:gridCol w="926465"/>
                <a:gridCol w="878205"/>
                <a:gridCol w="833120"/>
                <a:gridCol w="878205"/>
              </a:tblGrid>
              <a:tr h="38354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77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r>
                        <a:rPr lang="zh-CN" altLang="en-US" sz="1000" b="0">
                          <a:latin typeface="等线" panose="02010600030101010101" charset="-122"/>
                          <a:ea typeface="等线" panose="02010600030101010101" charset="-122"/>
                          <a:cs typeface="等线" panose="02010600030101010101" charset="-122"/>
                        </a:rPr>
                        <a:t>（外键）</a:t>
                      </a:r>
                      <a:endParaRPr lang="zh-CN"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r>
                        <a:rPr lang="zh-CN" altLang="en-US" sz="1000" b="0">
                          <a:latin typeface="等线" panose="02010600030101010101" charset="-122"/>
                          <a:ea typeface="等线" panose="02010600030101010101" charset="-122"/>
                          <a:cs typeface="等线" panose="02010600030101010101" charset="-122"/>
                        </a:rPr>
                        <a:t>（外键）</a:t>
                      </a:r>
                      <a:endParaRPr lang="zh-CN"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3540">
                <a:tc>
                  <a:txBody>
                    <a:bodyPr/>
                    <a:p>
                      <a:pPr indent="0">
                        <a:buNone/>
                      </a:pPr>
                      <a:r>
                        <a:rPr lang="en-US" sz="1000" b="0">
                          <a:latin typeface="等线" panose="02010600030101010101" charset="-122"/>
                          <a:ea typeface="等线" panose="02010600030101010101" charset="-122"/>
                          <a:cs typeface="等线" panose="02010600030101010101" charset="-122"/>
                        </a:rPr>
                        <a:t>Blog_path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博客</a:t>
                      </a:r>
                      <a:r>
                        <a:rPr lang="zh-CN" altLang="en-US" sz="1000" b="0">
                          <a:latin typeface="等线" panose="02010600030101010101" charset="-122"/>
                          <a:ea typeface="等线" panose="02010600030101010101" charset="-122"/>
                          <a:cs typeface="等线" panose="02010600030101010101" charset="-122"/>
                        </a:rPr>
                        <a:t>内容</a:t>
                      </a:r>
                      <a:r>
                        <a:rPr lang="en-US" sz="1000" b="0">
                          <a:latin typeface="等线" panose="02010600030101010101" charset="-122"/>
                          <a:ea typeface="等线" panose="02010600030101010101" charset="-122"/>
                          <a:cs typeface="等线" panose="02010600030101010101" charset="-122"/>
                        </a:rPr>
                        <a:t>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562735" y="880110"/>
            <a:ext cx="6019165"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User</a:t>
            </a:r>
            <a:endParaRPr lang="zh-CN" altLang="en-US"/>
          </a:p>
        </p:txBody>
      </p:sp>
      <p:graphicFrame>
        <p:nvGraphicFramePr>
          <p:cNvPr id="2" name="表格 1"/>
          <p:cNvGraphicFramePr/>
          <p:nvPr>
            <p:custDataLst>
              <p:tags r:id="rId1"/>
            </p:custDataLst>
          </p:nvPr>
        </p:nvGraphicFramePr>
        <p:xfrm>
          <a:off x="1562735" y="1132840"/>
          <a:ext cx="6241415" cy="3519170"/>
        </p:xfrm>
        <a:graphic>
          <a:graphicData uri="http://schemas.openxmlformats.org/drawingml/2006/table">
            <a:tbl>
              <a:tblPr firstRow="1" bandRow="1">
                <a:tableStyleId>{5940675A-B579-460E-94D1-54222C63F5DA}</a:tableStyleId>
              </a:tblPr>
              <a:tblGrid>
                <a:gridCol w="1203960"/>
                <a:gridCol w="996950"/>
                <a:gridCol w="910590"/>
                <a:gridCol w="835025"/>
                <a:gridCol w="781050"/>
                <a:gridCol w="731520"/>
                <a:gridCol w="782320"/>
              </a:tblGrid>
              <a:tr h="335280">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User_pwd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用户密码</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1</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用户段位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645">
                <a:tc>
                  <a:txBody>
                    <a:bodyPr/>
                    <a:p>
                      <a:pPr indent="0">
                        <a:buNone/>
                      </a:pPr>
                      <a:r>
                        <a:rPr lang="en-US" sz="1000" b="0">
                          <a:latin typeface="等线" panose="02010600030101010101" charset="-122"/>
                          <a:ea typeface="等线" panose="02010600030101010101" charset="-122"/>
                          <a:cs typeface="等线" panose="02010600030101010101" charset="-122"/>
                        </a:rPr>
                        <a:t>User_profile-photo</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图片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用户头像</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buNone/>
                      </a:pPr>
                      <a:r>
                        <a:rPr lang="en-US" sz="1000" b="0">
                          <a:latin typeface="等线" panose="02010600030101010101" charset="-122"/>
                          <a:ea typeface="等线" panose="02010600030101010101" charset="-122"/>
                          <a:cs typeface="等线" panose="02010600030101010101" charset="-122"/>
                        </a:rPr>
                        <a:t>User_avetime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浮点数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0</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用户解题平均用时（难度与段位匹配）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7640">
                <a:tc>
                  <a:txBody>
                    <a:bodyPr/>
                    <a:p>
                      <a:pPr indent="0">
                        <a:buNone/>
                      </a:pPr>
                      <a:r>
                        <a:rPr lang="en-US" sz="1000" b="0">
                          <a:latin typeface="等线" panose="02010600030101010101" charset="-122"/>
                          <a:ea typeface="等线" panose="02010600030101010101" charset="-122"/>
                          <a:cs typeface="等线" panose="02010600030101010101" charset="-122"/>
                        </a:rPr>
                        <a:t>User_age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用户年龄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9925">
                <a:tc>
                  <a:txBody>
                    <a:bodyPr/>
                    <a:p>
                      <a:pPr indent="0">
                        <a:buNone/>
                      </a:pPr>
                      <a:r>
                        <a:rPr lang="en-US" sz="1000" b="0">
                          <a:latin typeface="等线" panose="02010600030101010101" charset="-122"/>
                          <a:ea typeface="等线" panose="02010600030101010101" charset="-122"/>
                          <a:cs typeface="等线" panose="02010600030101010101" charset="-122"/>
                        </a:rPr>
                        <a:t>User_nickname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User_ID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若用户不主动设置则默认与ID相同</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p>
                      <a:pPr indent="0">
                        <a:buNone/>
                      </a:pPr>
                      <a:r>
                        <a:rPr lang="en-US" sz="1000" b="0">
                          <a:latin typeface="等线" panose="02010600030101010101" charset="-122"/>
                          <a:ea typeface="等线" panose="02010600030101010101" charset="-122"/>
                          <a:cs typeface="等线" panose="02010600030101010101" charset="-122"/>
                        </a:rPr>
                        <a:t>User_sex</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用户性别（男为真，女为假）</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sz="1000" b="0">
                          <a:latin typeface="等线" panose="02010600030101010101" charset="-122"/>
                          <a:ea typeface="等线" panose="02010600030101010101" charset="-122"/>
                          <a:cs typeface="等线" panose="02010600030101010101" charset="-122"/>
                        </a:rPr>
                        <a:t>User_education</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用户学历</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总体概述</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792875" y="2528317"/>
            <a:ext cx="1728311" cy="247650"/>
            <a:chOff x="4077325" y="3187722"/>
            <a:chExt cx="2303560" cy="329704"/>
          </a:xfrm>
        </p:grpSpPr>
        <p:sp>
          <p:nvSpPr>
            <p:cNvPr id="13" name="椭圆 12"/>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4"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需求概述</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792875" y="2828353"/>
            <a:ext cx="2046685" cy="247650"/>
            <a:chOff x="4077325" y="3587832"/>
            <a:chExt cx="2728209" cy="329704"/>
          </a:xfrm>
        </p:grpSpPr>
        <p:sp>
          <p:nvSpPr>
            <p:cNvPr id="16" name="椭圆 15"/>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17"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运行环境</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6656204" y="2499742"/>
            <a:ext cx="1854994" cy="247650"/>
            <a:chOff x="6560698" y="3150247"/>
            <a:chExt cx="2473385" cy="329704"/>
          </a:xfrm>
        </p:grpSpPr>
        <p:sp>
          <p:nvSpPr>
            <p:cNvPr id="21" name="椭圆 20"/>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2"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主要功能</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656203" y="2828353"/>
            <a:ext cx="2020253" cy="247650"/>
            <a:chOff x="6560698" y="3587832"/>
            <a:chExt cx="2694279" cy="329704"/>
          </a:xfrm>
        </p:grpSpPr>
        <p:sp>
          <p:nvSpPr>
            <p:cNvPr id="24" name="椭圆 23"/>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5"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7"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01</a:t>
            </a:r>
            <a:endParaRPr lang="zh-CN" altLang="en-US" sz="6600" b="1" dirty="0">
              <a:latin typeface="微软雅黑" panose="020B0503020204020204" pitchFamily="34" charset="-122"/>
              <a:ea typeface="微软雅黑" panose="020B0503020204020204" pitchFamily="34" charset="-122"/>
            </a:endParaRPr>
          </a:p>
        </p:txBody>
      </p:sp>
      <p:sp>
        <p:nvSpPr>
          <p:cNvPr id="19" name="任意多边形: 形状 18"/>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数据字典</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250950" y="1214755"/>
            <a:ext cx="5753100" cy="252730"/>
          </a:xfrm>
          <a:prstGeom prst="rect">
            <a:avLst/>
          </a:prstGeom>
          <a:noFill/>
          <a:ln w="9525">
            <a:noFill/>
          </a:ln>
        </p:spPr>
        <p:txBody>
          <a:bodyPr wrap="square">
            <a:spAutoFit/>
          </a:bodyPr>
          <a:p>
            <a:pPr marL="0" indent="0"/>
            <a:r>
              <a:rPr lang="en-US" sz="1050" b="0">
                <a:latin typeface="等线" panose="02010600030101010101" charset="-122"/>
                <a:cs typeface="Times New Roman" panose="02020603050405020304" charset="0"/>
              </a:rPr>
              <a:t>Problem</a:t>
            </a:r>
            <a:endParaRPr lang="zh-CN" altLang="en-US"/>
          </a:p>
        </p:txBody>
      </p:sp>
      <p:graphicFrame>
        <p:nvGraphicFramePr>
          <p:cNvPr id="2" name="表格 1"/>
          <p:cNvGraphicFramePr/>
          <p:nvPr>
            <p:custDataLst>
              <p:tags r:id="rId1"/>
            </p:custDataLst>
          </p:nvPr>
        </p:nvGraphicFramePr>
        <p:xfrm>
          <a:off x="1250950" y="1467485"/>
          <a:ext cx="6642100" cy="2665095"/>
        </p:xfrm>
        <a:graphic>
          <a:graphicData uri="http://schemas.openxmlformats.org/drawingml/2006/table">
            <a:tbl>
              <a:tblPr firstRow="1" bandRow="1">
                <a:tableStyleId>{5940675A-B579-460E-94D1-54222C63F5DA}</a:tableStyleId>
              </a:tblPr>
              <a:tblGrid>
                <a:gridCol w="1485265"/>
                <a:gridCol w="821055"/>
                <a:gridCol w="688340"/>
                <a:gridCol w="735965"/>
                <a:gridCol w="780415"/>
                <a:gridCol w="795655"/>
                <a:gridCol w="1335405"/>
              </a:tblGrid>
              <a:tr h="475615">
                <a:tc>
                  <a:txBody>
                    <a:bodyPr/>
                    <a:p>
                      <a:pPr indent="0">
                        <a:buNone/>
                      </a:pPr>
                      <a:r>
                        <a:rPr lang="en-US" sz="1000" b="0">
                          <a:latin typeface="等线" panose="02010600030101010101" charset="-122"/>
                          <a:ea typeface="等线" panose="02010600030101010101" charset="-122"/>
                          <a:cs typeface="等线" panose="02010600030101010101" charset="-122"/>
                        </a:rPr>
                        <a:t>字段名</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数据类型</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默认值</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允许非空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自动递增</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是否为主键</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备注</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125">
                <a:tc>
                  <a:txBody>
                    <a:bodyPr/>
                    <a:p>
                      <a:pPr indent="0">
                        <a:buNone/>
                      </a:pPr>
                      <a:r>
                        <a:rPr lang="en-US" sz="1000" b="0">
                          <a:latin typeface="等线" panose="02010600030101010101" charset="-122"/>
                          <a:ea typeface="等线" panose="02010600030101010101" charset="-122"/>
                          <a:cs typeface="等线" panose="02010600030101010101" charset="-122"/>
                        </a:rPr>
                        <a:t>Problem_ID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true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题目ID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5615">
                <a:tc>
                  <a:txBody>
                    <a:bodyPr/>
                    <a:p>
                      <a:pPr indent="0">
                        <a:buNone/>
                      </a:pPr>
                      <a:r>
                        <a:rPr lang="en-US" sz="1000" b="0">
                          <a:latin typeface="等线" panose="02010600030101010101" charset="-122"/>
                          <a:ea typeface="等线" panose="02010600030101010101" charset="-122"/>
                          <a:cs typeface="等线" panose="02010600030101010101" charset="-122"/>
                        </a:rPr>
                        <a:t>Problem_level</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整数</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题目难度</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4980">
                <a:tc>
                  <a:txBody>
                    <a:bodyPr/>
                    <a:p>
                      <a:pPr indent="0">
                        <a:buNone/>
                      </a:pPr>
                      <a:r>
                        <a:rPr lang="en-US" sz="1000" b="0">
                          <a:latin typeface="等线" panose="02010600030101010101" charset="-122"/>
                          <a:ea typeface="等线" panose="02010600030101010101" charset="-122"/>
                          <a:cs typeface="等线" panose="02010600030101010101" charset="-122"/>
                        </a:rPr>
                        <a:t>Problem_path</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indent="0">
                        <a:buNone/>
                      </a:pPr>
                      <a:r>
                        <a:rPr lang="en-US" sz="1000" b="0">
                          <a:latin typeface="等线" panose="02010600030101010101" charset="-122"/>
                          <a:ea typeface="等线" panose="02010600030101010101" charset="-122"/>
                          <a:cs typeface="等线" panose="02010600030101010101" charset="-122"/>
                        </a:rPr>
                        <a:t>Problem_ans</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字符串</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题目答案存储路径</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indent="0">
                        <a:buNone/>
                      </a:pPr>
                      <a:r>
                        <a:rPr lang="en-US" sz="1000" b="0">
                          <a:latin typeface="等线" panose="02010600030101010101" charset="-122"/>
                          <a:ea typeface="等线" panose="02010600030101010101" charset="-122"/>
                          <a:cs typeface="等线" panose="02010600030101010101" charset="-122"/>
                        </a:rPr>
                        <a:t>Problem_solved</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布尔</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 </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false</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等线" panose="02010600030101010101" charset="-122"/>
                          <a:ea typeface="等线" panose="02010600030101010101" charset="-122"/>
                          <a:cs typeface="等线" panose="02010600030101010101" charset="-122"/>
                        </a:rPr>
                        <a:t>悬赏题目是否被解出</a:t>
                      </a:r>
                      <a:endParaRPr lang="en-US" altLang="en-US" sz="1000" b="0">
                        <a:latin typeface="等线" panose="02010600030101010101" charset="-122"/>
                        <a:ea typeface="等线" panose="02010600030101010101" charset="-122"/>
                        <a:cs typeface="等线" panose="02010600030101010101"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其他</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92875" y="2528317"/>
            <a:ext cx="1728311" cy="247650"/>
            <a:chOff x="4077325" y="3187722"/>
            <a:chExt cx="2303560" cy="329704"/>
          </a:xfrm>
        </p:grpSpPr>
        <p:sp>
          <p:nvSpPr>
            <p:cNvPr id="27" name="椭圆 26"/>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8"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会议纪要</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792875" y="2828353"/>
            <a:ext cx="2046685" cy="247650"/>
            <a:chOff x="4077325" y="3587832"/>
            <a:chExt cx="2728209" cy="329704"/>
          </a:xfrm>
        </p:grpSpPr>
        <p:sp>
          <p:nvSpPr>
            <p:cNvPr id="32" name="椭圆 31"/>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3"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绩效评定</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6656204" y="2499742"/>
            <a:ext cx="1854994" cy="247650"/>
            <a:chOff x="6560698" y="3150247"/>
            <a:chExt cx="2473385" cy="329704"/>
          </a:xfrm>
        </p:grpSpPr>
        <p:sp>
          <p:nvSpPr>
            <p:cNvPr id="35" name="椭圆 34"/>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6"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版本管理</a:t>
              </a:r>
              <a:r>
                <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rPr>
                <a:t>[4]</a:t>
              </a:r>
              <a:endParaRPr lang="en-US" altLang="zh-CN" sz="1015" baseline="300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656203" y="2828353"/>
            <a:ext cx="2020253" cy="247650"/>
            <a:chOff x="6560698" y="3587832"/>
            <a:chExt cx="2694279" cy="329704"/>
          </a:xfrm>
        </p:grpSpPr>
        <p:sp>
          <p:nvSpPr>
            <p:cNvPr id="38" name="椭圆 37"/>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9"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参考资料</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40"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29824" cy="1107996"/>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04</a:t>
            </a:r>
            <a:endParaRPr lang="zh-CN" altLang="en-US" sz="6600" b="1" dirty="0">
              <a:latin typeface="微软雅黑" panose="020B0503020204020204" pitchFamily="34" charset="-122"/>
              <a:ea typeface="微软雅黑" panose="020B0503020204020204" pitchFamily="34" charset="-122"/>
            </a:endParaRPr>
          </a:p>
        </p:txBody>
      </p:sp>
      <p:sp>
        <p:nvSpPr>
          <p:cNvPr id="41" name="任意多边形: 形状 40"/>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1110</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33755" y="610870"/>
            <a:ext cx="7475855" cy="45326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1111</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rcRect l="1302" r="1111"/>
          <a:stretch>
            <a:fillRect/>
          </a:stretch>
        </p:blipFill>
        <p:spPr>
          <a:xfrm>
            <a:off x="26035" y="640080"/>
            <a:ext cx="9092565" cy="4434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SE2020-G02-</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组会纪要</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1113</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944"/>
          <a:stretch>
            <a:fillRect/>
          </a:stretch>
        </p:blipFill>
        <p:spPr>
          <a:xfrm>
            <a:off x="748030" y="582930"/>
            <a:ext cx="7684135" cy="45605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12395" y="741680"/>
            <a:ext cx="8917940" cy="4250690"/>
          </a:xfrm>
          <a:prstGeom prst="rect">
            <a:avLst/>
          </a:prstGeom>
        </p:spPr>
      </p:pic>
      <p:pic>
        <p:nvPicPr>
          <p:cNvPr id="5" name="图片 4"/>
          <p:cNvPicPr>
            <a:picLocks noChangeAspect="1"/>
          </p:cNvPicPr>
          <p:nvPr/>
        </p:nvPicPr>
        <p:blipFill>
          <a:blip r:embed="rId2"/>
          <a:stretch>
            <a:fillRect/>
          </a:stretch>
        </p:blipFill>
        <p:spPr>
          <a:xfrm flipV="1">
            <a:off x="5904865" y="6849110"/>
            <a:ext cx="7229475" cy="3445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版本管理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12395" y="741680"/>
            <a:ext cx="8919210" cy="42506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组内分工</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0825" y="682625"/>
            <a:ext cx="8642350" cy="43795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绩效评定</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6787" t="4827" r="5556"/>
          <a:stretch>
            <a:fillRect/>
          </a:stretch>
        </p:blipFill>
        <p:spPr>
          <a:xfrm>
            <a:off x="1900555" y="-635"/>
            <a:ext cx="7243445" cy="51441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需求概述</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59815" y="1244600"/>
            <a:ext cx="3776345" cy="280035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       本系统旨在开发一个提供给广大数独爱好者以及一些数独骨灰级玩家一个在线平台，玩家可以在本平台上进行数独对战，解法分享等互动、竞技、交流活动。现如今的网络上已经存在一个和我们平台有功能重复的网站，比较好的是（https://www.oubk.com/</a:t>
            </a:r>
            <a:r>
              <a:rPr lang="en-US" altLang="zh-CN" sz="1400" baseline="30000" dirty="0" smtClean="0">
                <a:solidFill>
                  <a:schemeClr val="accent6"/>
                </a:solidFill>
                <a:latin typeface="微软雅黑" panose="020B0503020204020204" pitchFamily="34" charset="-122"/>
                <a:ea typeface="微软雅黑" panose="020B0503020204020204" pitchFamily="34" charset="-122"/>
              </a:rPr>
              <a:t>[1]</a:t>
            </a:r>
            <a:r>
              <a:rPr lang="en-US" altLang="zh-CN" sz="1400" dirty="0" smtClean="0">
                <a:solidFill>
                  <a:schemeClr val="accent6"/>
                </a:solidFill>
                <a:latin typeface="微软雅黑" panose="020B0503020204020204" pitchFamily="34" charset="-122"/>
                <a:ea typeface="微软雅黑" panose="020B0503020204020204" pitchFamily="34" charset="-122"/>
              </a:rPr>
              <a:t>），这个平台通过记录下玩家解数独时的录像，通过录像来分享解法，这种分享的方法并不合适，同时，本网站缺乏一个公平有效的天梯排位功能，导致玩家并不知道自己的数独水平。所以我们要解决的是，提供一个比录像更优秀的解法分享模块，以及创建一个公平有效的天梯排位规则，同时实现原有的做题以及在线对战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pic>
        <p:nvPicPr>
          <p:cNvPr id="11" name="ECB019B1-382A-4266-B25C-5B523AA43C14-9" descr="qt_temp"/>
          <p:cNvPicPr>
            <a:picLocks noChangeAspect="1"/>
          </p:cNvPicPr>
          <p:nvPr/>
        </p:nvPicPr>
        <p:blipFill>
          <a:blip r:embed="rId1"/>
          <a:stretch>
            <a:fillRect/>
          </a:stretch>
        </p:blipFill>
        <p:spPr>
          <a:xfrm>
            <a:off x="4529455" y="952500"/>
            <a:ext cx="4398645" cy="32804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最终得分</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1" name="表格 20"/>
          <p:cNvGraphicFramePr/>
          <p:nvPr>
            <p:custDataLst>
              <p:tags r:id="rId1"/>
            </p:custDataLst>
          </p:nvPr>
        </p:nvGraphicFramePr>
        <p:xfrm>
          <a:off x="1372553" y="1299210"/>
          <a:ext cx="6400800" cy="1143000"/>
        </p:xfrm>
        <a:graphic>
          <a:graphicData uri="http://schemas.openxmlformats.org/drawingml/2006/table">
            <a:tbl>
              <a:tblPr firstRow="1" bandRow="1">
                <a:tableStyleId>{5C22544A-7EE6-4342-B048-85BDC9FD1C3A}</a:tableStyleId>
              </a:tblPr>
              <a:tblGrid>
                <a:gridCol w="1600200"/>
                <a:gridCol w="1600200"/>
                <a:gridCol w="1600200"/>
                <a:gridCol w="1600200"/>
              </a:tblGrid>
              <a:tr h="285750">
                <a:tc>
                  <a:txBody>
                    <a:bodyPr/>
                    <a:p>
                      <a:pPr algn="ctr">
                        <a:buNone/>
                      </a:pPr>
                      <a:r>
                        <a:rPr lang="zh-CN" altLang="en-US" sz="1350"/>
                        <a:t>评分人</a:t>
                      </a:r>
                      <a:r>
                        <a:rPr lang="en-US" altLang="zh-CN" sz="1350"/>
                        <a:t>\</a:t>
                      </a:r>
                      <a:r>
                        <a:rPr lang="zh-CN" altLang="en-US" sz="1350"/>
                        <a:t>被评分人</a:t>
                      </a:r>
                      <a:endParaRPr lang="zh-CN" altLang="en-US" sz="1350"/>
                    </a:p>
                  </a:txBody>
                  <a:tcPr marL="68580" marR="68580" marT="34290" marB="34290"/>
                </a:tc>
                <a:tc>
                  <a:txBody>
                    <a:bodyPr/>
                    <a:p>
                      <a:pPr algn="ctr">
                        <a:buNone/>
                      </a:pPr>
                      <a:r>
                        <a:rPr lang="zh-CN" altLang="en-US" sz="1350"/>
                        <a:t>刘羽佳</a:t>
                      </a:r>
                      <a:endParaRPr lang="zh-CN" altLang="en-US" sz="1350"/>
                    </a:p>
                  </a:txBody>
                  <a:tcPr marL="68580" marR="68580" marT="34290" marB="34290"/>
                </a:tc>
                <a:tc>
                  <a:txBody>
                    <a:bodyPr/>
                    <a:p>
                      <a:pPr algn="ctr">
                        <a:buNone/>
                      </a:pPr>
                      <a:r>
                        <a:rPr lang="zh-CN" altLang="en-US" sz="1350"/>
                        <a:t>张鑫</a:t>
                      </a:r>
                      <a:endParaRPr lang="zh-CN" altLang="en-US" sz="1350"/>
                    </a:p>
                  </a:txBody>
                  <a:tcPr marL="68580" marR="68580" marT="34290" marB="34290"/>
                </a:tc>
                <a:tc>
                  <a:txBody>
                    <a:bodyPr/>
                    <a:p>
                      <a:pPr algn="ctr">
                        <a:buNone/>
                      </a:pPr>
                      <a:r>
                        <a:rPr lang="zh-CN" altLang="en-US" sz="1350"/>
                        <a:t>潘言</a:t>
                      </a:r>
                      <a:endParaRPr lang="zh-CN" altLang="en-US" sz="1350"/>
                    </a:p>
                  </a:txBody>
                  <a:tcPr marL="68580" marR="68580" marT="34290" marB="34290"/>
                </a:tc>
              </a:tr>
              <a:tr h="285750">
                <a:tc>
                  <a:txBody>
                    <a:bodyPr/>
                    <a:p>
                      <a:pPr algn="ctr">
                        <a:buNone/>
                      </a:pPr>
                      <a:r>
                        <a:rPr lang="zh-CN" altLang="en-US" sz="1350"/>
                        <a:t>刘羽佳（组长）</a:t>
                      </a:r>
                      <a:endParaRPr lang="zh-CN" altLang="en-US" sz="1350"/>
                    </a:p>
                  </a:txBody>
                  <a:tcPr marL="68580" marR="68580" marT="34290" marB="34290"/>
                </a:tc>
                <a:tc>
                  <a:txBody>
                    <a:bodyPr/>
                    <a:p>
                      <a:pPr algn="ctr">
                        <a:buNone/>
                      </a:pPr>
                      <a:r>
                        <a:rPr lang="en-US" altLang="zh-CN" sz="1350"/>
                        <a:t>95</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93</a:t>
                      </a:r>
                      <a:endParaRPr lang="en-US" altLang="zh-CN" sz="1350"/>
                    </a:p>
                  </a:txBody>
                  <a:tcPr marL="68580" marR="68580" marT="34290" marB="34290"/>
                </a:tc>
              </a:tr>
              <a:tr h="285750">
                <a:tc>
                  <a:txBody>
                    <a:bodyPr/>
                    <a:p>
                      <a:pPr algn="ctr">
                        <a:buNone/>
                      </a:pPr>
                      <a:r>
                        <a:rPr lang="zh-CN" altLang="en-US" sz="1350"/>
                        <a:t>张鑫</a:t>
                      </a:r>
                      <a:endParaRPr lang="zh-CN" altLang="en-US" sz="1350"/>
                    </a:p>
                  </a:txBody>
                  <a:tcPr marL="68580" marR="68580" marT="34290" marB="34290"/>
                </a:tc>
                <a:tc>
                  <a:txBody>
                    <a:bodyPr/>
                    <a:p>
                      <a:pPr algn="ctr">
                        <a:buNone/>
                      </a:pPr>
                      <a:r>
                        <a:rPr lang="en-US" altLang="zh-CN" sz="1350"/>
                        <a:t>93</a:t>
                      </a:r>
                      <a:endParaRPr lang="en-US" altLang="zh-CN" sz="1350"/>
                    </a:p>
                  </a:txBody>
                  <a:tcPr marL="68580" marR="68580" marT="34290" marB="34290"/>
                </a:tc>
                <a:tc>
                  <a:txBody>
                    <a:bodyPr/>
                    <a:p>
                      <a:pPr algn="ctr">
                        <a:buNone/>
                      </a:pPr>
                      <a:r>
                        <a:rPr lang="en-US" altLang="zh-CN" sz="1350"/>
                        <a:t>85</a:t>
                      </a:r>
                      <a:endParaRPr lang="en-US" altLang="zh-CN" sz="1350"/>
                    </a:p>
                  </a:txBody>
                  <a:tcPr marL="68580" marR="68580" marT="34290" marB="34290"/>
                </a:tc>
                <a:tc>
                  <a:txBody>
                    <a:bodyPr/>
                    <a:p>
                      <a:pPr algn="ctr">
                        <a:buNone/>
                      </a:pPr>
                      <a:r>
                        <a:rPr lang="en-US" altLang="zh-CN" sz="1350"/>
                        <a:t>88</a:t>
                      </a:r>
                      <a:endParaRPr lang="en-US" altLang="zh-CN" sz="1350"/>
                    </a:p>
                  </a:txBody>
                  <a:tcPr marL="68580" marR="68580" marT="34290" marB="34290"/>
                </a:tc>
              </a:tr>
              <a:tr h="285750">
                <a:tc>
                  <a:txBody>
                    <a:bodyPr/>
                    <a:p>
                      <a:pPr algn="ctr">
                        <a:buNone/>
                      </a:pPr>
                      <a:r>
                        <a:rPr lang="zh-CN" altLang="en-US" sz="1350"/>
                        <a:t>潘言</a:t>
                      </a:r>
                      <a:endParaRPr lang="zh-CN" altLang="en-US" sz="1350"/>
                    </a:p>
                  </a:txBody>
                  <a:tcPr marL="68580" marR="68580" marT="34290" marB="34290"/>
                </a:tc>
                <a:tc>
                  <a:txBody>
                    <a:bodyPr/>
                    <a:p>
                      <a:pPr algn="ctr">
                        <a:buNone/>
                      </a:pPr>
                      <a:r>
                        <a:rPr lang="en-US" altLang="zh-CN" sz="1350"/>
                        <a:t>98</a:t>
                      </a:r>
                      <a:endParaRPr lang="en-US" altLang="zh-CN" sz="1350"/>
                    </a:p>
                  </a:txBody>
                  <a:tcPr marL="68580" marR="68580" marT="34290" marB="34290"/>
                </a:tc>
                <a:tc>
                  <a:txBody>
                    <a:bodyPr/>
                    <a:p>
                      <a:pPr algn="ctr">
                        <a:buNone/>
                      </a:pPr>
                      <a:r>
                        <a:rPr lang="en-US" altLang="zh-CN" sz="1350"/>
                        <a:t>96</a:t>
                      </a:r>
                      <a:endParaRPr lang="en-US" altLang="zh-CN" sz="1350"/>
                    </a:p>
                  </a:txBody>
                  <a:tcPr marL="68580" marR="68580" marT="34290" marB="34290"/>
                </a:tc>
                <a:tc>
                  <a:txBody>
                    <a:bodyPr/>
                    <a:p>
                      <a:pPr algn="ctr">
                        <a:buNone/>
                      </a:pPr>
                      <a:r>
                        <a:rPr lang="en-US" altLang="zh-CN" sz="1350"/>
                        <a:t>92</a:t>
                      </a:r>
                      <a:endParaRPr lang="en-US" altLang="zh-CN" sz="1350"/>
                    </a:p>
                  </a:txBody>
                  <a:tcPr marL="68580" marR="68580" marT="34290" marB="34290"/>
                </a:tc>
              </a:tr>
            </a:tbl>
          </a:graphicData>
        </a:graphic>
      </p:graphicFrame>
      <p:sp>
        <p:nvSpPr>
          <p:cNvPr id="3" name="文本框 2"/>
          <p:cNvSpPr txBox="1"/>
          <p:nvPr/>
        </p:nvSpPr>
        <p:spPr>
          <a:xfrm>
            <a:off x="1699260" y="3004185"/>
            <a:ext cx="5753735" cy="1383665"/>
          </a:xfrm>
          <a:prstGeom prst="rect">
            <a:avLst/>
          </a:prstGeom>
          <a:noFill/>
        </p:spPr>
        <p:txBody>
          <a:bodyPr wrap="square" rtlCol="0">
            <a:spAutoFit/>
          </a:bodyPr>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组长打分配比：分工评分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A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B 0.2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组员打分配比：</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分工评分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组长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另一组员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 /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自评 </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本次得分：刘羽佳</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=86.07*0.5+95*0.1+93*0.2+98*0.2=90.74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张鑫</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=85.33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*0.3+85*0.1+96*0.1=88.57</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潘言</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=85.67</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*0.5+93</a:t>
            </a:r>
            <a:r>
              <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*0.3+88*0.1+92*0.1=88.74</a:t>
            </a: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参考资料</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710055"/>
            <a:ext cx="6976745" cy="172339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[1] </a:t>
            </a:r>
            <a:r>
              <a:rPr lang="zh-CN" altLang="en-US" sz="1400" dirty="0" smtClean="0">
                <a:solidFill>
                  <a:schemeClr val="accent6"/>
                </a:solidFill>
                <a:latin typeface="微软雅黑" panose="020B0503020204020204" pitchFamily="34" charset="-122"/>
                <a:ea typeface="微软雅黑" panose="020B0503020204020204" pitchFamily="34" charset="-122"/>
              </a:rPr>
              <a:t>欧泊科数独</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sym typeface="+mn-ea"/>
              </a:rPr>
              <a:t>https://www.oubk.com/</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[2]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GB/T 8567-2006,计算机软件文档编制规范[S]. 北京:中国国家标准化管理委员会，中华人民共和国国家质量监督检验检疫总局,2006.</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[3] </a:t>
            </a:r>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张海藩,牟永敏.软件工程导论（第6版）[M].清华大学出版社,2013:1-53.</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[4] Git</a:t>
            </a:r>
            <a:r>
              <a:rPr lang="zh-CN" altLang="en-US" sz="1400" dirty="0" smtClean="0">
                <a:solidFill>
                  <a:schemeClr val="accent6"/>
                </a:solidFill>
                <a:latin typeface="微软雅黑" panose="020B0503020204020204" pitchFamily="34" charset="-122"/>
                <a:ea typeface="微软雅黑" panose="020B0503020204020204" pitchFamily="34" charset="-122"/>
              </a:rPr>
              <a:t>版本控制</a:t>
            </a:r>
            <a:r>
              <a:rPr lang="en-US" altLang="zh-CN" sz="1400" dirty="0" smtClean="0">
                <a:solidFill>
                  <a:schemeClr val="accent6"/>
                </a:solidFill>
                <a:latin typeface="微软雅黑" panose="020B0503020204020204" pitchFamily="34" charset="-122"/>
                <a:ea typeface="微软雅黑" panose="020B0503020204020204" pitchFamily="34" charset="-122"/>
              </a:rPr>
              <a:t>. </a:t>
            </a:r>
            <a:r>
              <a:rPr lang="en-US" altLang="zh-CN" sz="1400" dirty="0" smtClean="0">
                <a:solidFill>
                  <a:schemeClr val="accent6"/>
                </a:solidFill>
                <a:latin typeface="微软雅黑" panose="020B0503020204020204" pitchFamily="34" charset="-122"/>
                <a:ea typeface="微软雅黑" panose="020B0503020204020204" pitchFamily="34" charset="-122"/>
              </a:rPr>
              <a:t>https://blog.csdn.net/weixin_39723352/article/details/81606082</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t>延时符</a:t>
            </a:r>
            <a:endParaRPr lang="zh-CN" altLang="en-US" dirty="0"/>
          </a:p>
        </p:txBody>
      </p:sp>
      <p:sp>
        <p:nvSpPr>
          <p:cNvPr id="87" name="TextBox 86"/>
          <p:cNvSpPr txBox="1"/>
          <p:nvPr/>
        </p:nvSpPr>
        <p:spPr>
          <a:xfrm>
            <a:off x="6357198" y="2643758"/>
            <a:ext cx="383142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演示完毕感谢观看</a:t>
            </a:r>
            <a:endParaRPr lang="en-US" altLang="zh-CN" dirty="0">
              <a:latin typeface="微软雅黑" panose="020B0503020204020204" pitchFamily="34" charset="-122"/>
              <a:ea typeface="微软雅黑" panose="020B0503020204020204" pitchFamily="34" charset="-122"/>
            </a:endParaRPr>
          </a:p>
        </p:txBody>
      </p:sp>
      <p:sp>
        <p:nvSpPr>
          <p:cNvPr id="37" name="文本框 34"/>
          <p:cNvSpPr>
            <a:spLocks noChangeArrowheads="1"/>
          </p:cNvSpPr>
          <p:nvPr/>
        </p:nvSpPr>
        <p:spPr bwMode="auto">
          <a:xfrm>
            <a:off x="6129218" y="2010050"/>
            <a:ext cx="2397149" cy="623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9" tIns="34295" rIns="68589" bIns="3429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dirty="0">
                <a:latin typeface="方正姚体" panose="02010601030101010101" pitchFamily="2" charset="-122"/>
                <a:ea typeface="方正姚体" panose="02010601030101010101" pitchFamily="2" charset="-122"/>
                <a:sym typeface="方正姚体" panose="02010601030101010101" pitchFamily="2" charset="-122"/>
              </a:rPr>
              <a:t>THANK YOU</a:t>
            </a:r>
            <a:endParaRPr lang="zh-CN" altLang="en-US" sz="3600" b="1"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2" name="矩形 11"/>
          <p:cNvSpPr/>
          <p:nvPr/>
        </p:nvSpPr>
        <p:spPr>
          <a:xfrm rot="2703926">
            <a:off x="-2357542" y="-922943"/>
            <a:ext cx="6768752" cy="6768752"/>
          </a:xfrm>
          <a:prstGeom prst="rect">
            <a:avLst/>
          </a:prstGeom>
          <a:blipFill dpi="0" rotWithShape="0">
            <a:blip r:embed="rId1">
              <a:grayscl/>
              <a:extLst>
                <a:ext uri="{28A0092B-C50C-407E-A947-70E740481C1C}">
                  <a14:useLocalDpi xmlns:a14="http://schemas.microsoft.com/office/drawing/2010/main" val="0"/>
                </a:ext>
              </a:extLst>
            </a:blip>
            <a:srcRect/>
            <a:stretch>
              <a:fillRect l="3000" t="24000" r="-1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形状 12"/>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2703926">
            <a:off x="1616556" y="1486758"/>
            <a:ext cx="1957122" cy="1957122"/>
          </a:xfrm>
          <a:prstGeom prst="rect">
            <a:avLst/>
          </a:prstGeom>
          <a:solidFill>
            <a:srgbClr val="2F89D8">
              <a:alpha val="68000"/>
            </a:srgbClr>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036413" y="2127193"/>
            <a:ext cx="1116965" cy="676910"/>
          </a:xfrm>
          <a:prstGeom prst="rect">
            <a:avLst/>
          </a:prstGeom>
          <a:noFill/>
        </p:spPr>
        <p:txBody>
          <a:bodyPr wrap="none" lIns="0" tIns="0" rIns="0" bIns="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rPr>
              <a:t>G02</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279525"/>
            <a:ext cx="6976745" cy="2585085"/>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个人练习：用户可以使用浏览器在本界面解数独题目，还有候选数模式、颜色标记以及候选数自动生成等功能。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对战平台：不同用户可以在不同地方用不同的电脑登录浏览器，在网站自己创建对战方面或自动匹配来对战，解同一道数独题目，解题阶段还会实时显示其他用户的做题进度，解题过后还会有积分的变更以及天梯排位功能。</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题目悬赏：对于自己做不出来的题目（同时不存在于网站题库中），可以通过悬赏的模式得到解答，同时促进同好间的交流学习。</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解法分享：每道题都会有一个类博客的解法分享模块，玩家可以在解完数独题目后，分享自己的解法。或者题目做不下去的时候，通过该模块学习其他玩家的解法来提高自己。</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运行环境</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04645" y="1386840"/>
            <a:ext cx="5935345" cy="2369820"/>
          </a:xfrm>
          <a:prstGeom prst="rect">
            <a:avLst/>
          </a:prstGeom>
          <a:noFill/>
        </p:spPr>
        <p:txBody>
          <a:bodyPr wrap="square" lIns="0" tIns="0" rIns="0" bIns="0" rtlCol="0">
            <a:spAutoFit/>
          </a:bodyPr>
          <a:p>
            <a:pPr algn="l"/>
            <a:r>
              <a:rPr lang="en-US" altLang="zh-CN" sz="1400" dirty="0" smtClean="0">
                <a:solidFill>
                  <a:schemeClr val="accent6"/>
                </a:solidFill>
                <a:latin typeface="微软雅黑" panose="020B0503020204020204" pitchFamily="34" charset="-122"/>
                <a:ea typeface="微软雅黑" panose="020B0503020204020204" pitchFamily="34" charset="-122"/>
              </a:rPr>
              <a:t>Windows：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系统：Windows 7/8/10/XP</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Linux：</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系统：Red Hat/Mandriva/Ubuntu</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Mac：</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系统：Mac OS</a:t>
            </a:r>
            <a:endParaRPr lang="en-US" altLang="zh-CN" sz="1400" dirty="0" smtClean="0">
              <a:solidFill>
                <a:schemeClr val="accent6"/>
              </a:solidFill>
              <a:latin typeface="微软雅黑" panose="020B0503020204020204" pitchFamily="34" charset="-122"/>
              <a:ea typeface="微软雅黑" panose="020B0503020204020204" pitchFamily="34" charset="-122"/>
            </a:endParaRPr>
          </a:p>
          <a:p>
            <a:pPr algn="l"/>
            <a:r>
              <a:rPr lang="en-US" altLang="zh-CN" sz="1400" dirty="0" smtClean="0">
                <a:solidFill>
                  <a:schemeClr val="accent6"/>
                </a:solidFill>
                <a:latin typeface="微软雅黑" panose="020B0503020204020204" pitchFamily="34" charset="-122"/>
                <a:ea typeface="微软雅黑" panose="020B0503020204020204" pitchFamily="34" charset="-122"/>
              </a:rPr>
              <a:t>软件：safari/ Google Chrome/Microsoft Edge/Fire Fox/360等浏览器</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p:nvPr/>
        </p:nvSpPr>
        <p:spPr>
          <a:xfrm>
            <a:off x="4528913" y="1815539"/>
            <a:ext cx="4093935" cy="610870"/>
          </a:xfrm>
          <a:prstGeom prst="rect">
            <a:avLst/>
          </a:prstGeom>
          <a:noFill/>
          <a:ln w="9525">
            <a:noFill/>
          </a:ln>
        </p:spPr>
        <p:txBody>
          <a:bodyPr wrap="square" anchor="t">
            <a:spAutoFit/>
          </a:bodyPr>
          <a:lstStyle/>
          <a:p>
            <a:pPr lvl="0"/>
            <a:r>
              <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rPr>
              <a:t>用户界面</a:t>
            </a:r>
            <a:endParaRPr lang="zh-CN" altLang="en-US" sz="3375"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642178" y="2378710"/>
            <a:ext cx="3386993" cy="0"/>
          </a:xfrm>
          <a:prstGeom prst="line">
            <a:avLst/>
          </a:prstGeom>
          <a:ln>
            <a:solidFill>
              <a:srgbClr val="2E3D54"/>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4792875" y="2528317"/>
            <a:ext cx="1728311" cy="247650"/>
            <a:chOff x="4077325" y="3187722"/>
            <a:chExt cx="2303560" cy="329704"/>
          </a:xfrm>
        </p:grpSpPr>
        <p:sp>
          <p:nvSpPr>
            <p:cNvPr id="28" name="椭圆 27"/>
            <p:cNvSpPr/>
            <p:nvPr/>
          </p:nvSpPr>
          <p:spPr>
            <a:xfrm>
              <a:off x="4077325" y="326785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29" name="文本框 37"/>
            <p:cNvSpPr txBox="1"/>
            <p:nvPr/>
          </p:nvSpPr>
          <p:spPr>
            <a:xfrm>
              <a:off x="4322343" y="3187722"/>
              <a:ext cx="2058542"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用户特点</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792875" y="2828353"/>
            <a:ext cx="2046685" cy="247650"/>
            <a:chOff x="4077325" y="3587832"/>
            <a:chExt cx="2728209" cy="329704"/>
          </a:xfrm>
        </p:grpSpPr>
        <p:sp>
          <p:nvSpPr>
            <p:cNvPr id="31" name="椭圆 30"/>
            <p:cNvSpPr/>
            <p:nvPr/>
          </p:nvSpPr>
          <p:spPr>
            <a:xfrm>
              <a:off x="4077325"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2" name="文本框 40"/>
            <p:cNvSpPr txBox="1"/>
            <p:nvPr/>
          </p:nvSpPr>
          <p:spPr>
            <a:xfrm>
              <a:off x="4322160" y="3587832"/>
              <a:ext cx="2483374"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用户访谈</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656204" y="2499742"/>
            <a:ext cx="1854994" cy="247650"/>
            <a:chOff x="6560698" y="3150247"/>
            <a:chExt cx="2473385" cy="329704"/>
          </a:xfrm>
        </p:grpSpPr>
        <p:sp>
          <p:nvSpPr>
            <p:cNvPr id="34" name="椭圆 33"/>
            <p:cNvSpPr/>
            <p:nvPr/>
          </p:nvSpPr>
          <p:spPr>
            <a:xfrm>
              <a:off x="6560698" y="3230381"/>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5" name="文本框 46"/>
            <p:cNvSpPr txBox="1"/>
            <p:nvPr/>
          </p:nvSpPr>
          <p:spPr>
            <a:xfrm>
              <a:off x="6805535" y="3150247"/>
              <a:ext cx="2228548"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用户类别及</a:t>
              </a:r>
              <a:r>
                <a:rPr lang="zh-CN" altLang="en-US" sz="1015" dirty="0">
                  <a:solidFill>
                    <a:schemeClr val="bg1">
                      <a:lumMod val="50000"/>
                    </a:schemeClr>
                  </a:solidFill>
                  <a:latin typeface="微软雅黑" panose="020B0503020204020204" pitchFamily="34" charset="-122"/>
                  <a:ea typeface="微软雅黑" panose="020B0503020204020204" pitchFamily="34" charset="-122"/>
                </a:rPr>
                <a:t>代表</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6656203" y="2828353"/>
            <a:ext cx="2020253" cy="247650"/>
            <a:chOff x="6560698" y="3587832"/>
            <a:chExt cx="2694279" cy="329704"/>
          </a:xfrm>
        </p:grpSpPr>
        <p:sp>
          <p:nvSpPr>
            <p:cNvPr id="37" name="椭圆 36"/>
            <p:cNvSpPr/>
            <p:nvPr/>
          </p:nvSpPr>
          <p:spPr>
            <a:xfrm>
              <a:off x="6560698" y="3667966"/>
              <a:ext cx="239842" cy="23984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noProof="1">
                <a:solidFill>
                  <a:schemeClr val="bg1">
                    <a:lumMod val="50000"/>
                  </a:schemeClr>
                </a:solidFill>
              </a:endParaRPr>
            </a:p>
          </p:txBody>
        </p:sp>
        <p:sp>
          <p:nvSpPr>
            <p:cNvPr id="38" name="文本框 49"/>
            <p:cNvSpPr txBox="1"/>
            <p:nvPr/>
          </p:nvSpPr>
          <p:spPr>
            <a:xfrm>
              <a:off x="6805228" y="3587832"/>
              <a:ext cx="2449749" cy="329704"/>
            </a:xfrm>
            <a:prstGeom prst="rect">
              <a:avLst/>
            </a:prstGeom>
            <a:noFill/>
            <a:ln w="9525">
              <a:noFill/>
            </a:ln>
          </p:spPr>
          <p:txBody>
            <a:bodyPr wrap="square" anchor="t">
              <a:spAutoFit/>
            </a:bodyPr>
            <a:lstStyle/>
            <a:p>
              <a:pPr lvl="0"/>
              <a:r>
                <a:rPr lang="zh-CN" altLang="en-US" sz="1015" dirty="0">
                  <a:solidFill>
                    <a:schemeClr val="bg1">
                      <a:lumMod val="50000"/>
                    </a:schemeClr>
                  </a:solidFill>
                  <a:latin typeface="微软雅黑" panose="020B0503020204020204" pitchFamily="34" charset="-122"/>
                  <a:ea typeface="微软雅黑" panose="020B0503020204020204" pitchFamily="34" charset="-122"/>
                </a:rPr>
                <a:t>界面原型</a:t>
              </a:r>
              <a:endParaRPr lang="zh-CN" altLang="en-US" sz="1015"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9" name="文本框 20" descr="e7d195523061f1c0c8c9ef2b4c47b9232c7d3c1aa29fc33cC35E69D0959227FEE46513058567BC4DFCDEC239794EE7F7D54C53BFAAED1E91F0142CACD1DBF61753822421AB78C025DC4BB29C14829EC7958081C093AE18BE12860807EF136105AA5915B6E1FC903132893A29C0D20F58B8483A3290107E264C17A103AC8D0961565853DA444ACA86"/>
          <p:cNvSpPr txBox="1"/>
          <p:nvPr/>
        </p:nvSpPr>
        <p:spPr>
          <a:xfrm>
            <a:off x="323528" y="1945744"/>
            <a:ext cx="1216660" cy="1106805"/>
          </a:xfrm>
          <a:prstGeom prst="rect">
            <a:avLst/>
          </a:prstGeom>
          <a:noFill/>
        </p:spPr>
        <p:txBody>
          <a:bodyPr wrap="none" rtlCol="0">
            <a:spAutoFit/>
          </a:bodyPr>
          <a:lstStyle/>
          <a:p>
            <a:r>
              <a:rPr lang="en-US" altLang="zh-CN" sz="6600" b="1" dirty="0">
                <a:latin typeface="微软雅黑" panose="020B0503020204020204" pitchFamily="34" charset="-122"/>
                <a:ea typeface="微软雅黑" panose="020B0503020204020204" pitchFamily="34" charset="-122"/>
              </a:rPr>
              <a:t>02</a:t>
            </a:r>
            <a:endParaRPr lang="zh-CN" altLang="en-US" sz="6600" b="1" dirty="0">
              <a:latin typeface="微软雅黑" panose="020B0503020204020204" pitchFamily="34" charset="-122"/>
              <a:ea typeface="微软雅黑" panose="020B0503020204020204" pitchFamily="34" charset="-122"/>
            </a:endParaRPr>
          </a:p>
        </p:txBody>
      </p:sp>
      <p:sp>
        <p:nvSpPr>
          <p:cNvPr id="40" name="任意多边形: 形状 39"/>
          <p:cNvSpPr/>
          <p:nvPr/>
        </p:nvSpPr>
        <p:spPr>
          <a:xfrm rot="2703926">
            <a:off x="-3963252" y="-922942"/>
            <a:ext cx="6768752" cy="6768752"/>
          </a:xfrm>
          <a:custGeom>
            <a:avLst/>
            <a:gdLst>
              <a:gd name="connsiteX0" fmla="*/ 0 w 6768752"/>
              <a:gd name="connsiteY0" fmla="*/ 0 h 6768752"/>
              <a:gd name="connsiteX1" fmla="*/ 6768752 w 6768752"/>
              <a:gd name="connsiteY1" fmla="*/ 0 h 6768752"/>
              <a:gd name="connsiteX2" fmla="*/ 6768752 w 6768752"/>
              <a:gd name="connsiteY2" fmla="*/ 6768752 h 6768752"/>
              <a:gd name="connsiteX3" fmla="*/ 6443043 w 6768752"/>
              <a:gd name="connsiteY3" fmla="*/ 6768752 h 6768752"/>
              <a:gd name="connsiteX4" fmla="*/ 6443043 w 6768752"/>
              <a:gd name="connsiteY4" fmla="*/ 326455 h 6768752"/>
              <a:gd name="connsiteX5" fmla="*/ 0 w 6768752"/>
              <a:gd name="connsiteY5" fmla="*/ 326455 h 676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8752" h="6768752">
                <a:moveTo>
                  <a:pt x="0" y="0"/>
                </a:moveTo>
                <a:lnTo>
                  <a:pt x="6768752" y="0"/>
                </a:lnTo>
                <a:lnTo>
                  <a:pt x="6768752" y="6768752"/>
                </a:lnTo>
                <a:lnTo>
                  <a:pt x="6443043" y="6768752"/>
                </a:lnTo>
                <a:lnTo>
                  <a:pt x="6443043" y="326455"/>
                </a:lnTo>
                <a:lnTo>
                  <a:pt x="0" y="326455"/>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rot="2703926">
            <a:off x="-608182" y="1147909"/>
            <a:ext cx="2633728" cy="2633728"/>
          </a:xfrm>
          <a:custGeom>
            <a:avLst/>
            <a:gdLst>
              <a:gd name="connsiteX0" fmla="*/ 292664 w 2633728"/>
              <a:gd name="connsiteY0" fmla="*/ 292664 h 2633728"/>
              <a:gd name="connsiteX1" fmla="*/ 292664 w 2633728"/>
              <a:gd name="connsiteY1" fmla="*/ 2341064 h 2633728"/>
              <a:gd name="connsiteX2" fmla="*/ 2341064 w 2633728"/>
              <a:gd name="connsiteY2" fmla="*/ 2341064 h 2633728"/>
              <a:gd name="connsiteX3" fmla="*/ 2341064 w 2633728"/>
              <a:gd name="connsiteY3" fmla="*/ 292664 h 2633728"/>
              <a:gd name="connsiteX4" fmla="*/ 0 w 2633728"/>
              <a:gd name="connsiteY4" fmla="*/ 0 h 2633728"/>
              <a:gd name="connsiteX5" fmla="*/ 2633728 w 2633728"/>
              <a:gd name="connsiteY5" fmla="*/ 0 h 2633728"/>
              <a:gd name="connsiteX6" fmla="*/ 2633728 w 2633728"/>
              <a:gd name="connsiteY6" fmla="*/ 2633728 h 2633728"/>
              <a:gd name="connsiteX7" fmla="*/ 0 w 2633728"/>
              <a:gd name="connsiteY7" fmla="*/ 2633728 h 263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3728" h="2633728">
                <a:moveTo>
                  <a:pt x="292664" y="292664"/>
                </a:moveTo>
                <a:lnTo>
                  <a:pt x="292664" y="2341064"/>
                </a:lnTo>
                <a:lnTo>
                  <a:pt x="2341064" y="2341064"/>
                </a:lnTo>
                <a:lnTo>
                  <a:pt x="2341064" y="292664"/>
                </a:lnTo>
                <a:close/>
                <a:moveTo>
                  <a:pt x="0" y="0"/>
                </a:moveTo>
                <a:lnTo>
                  <a:pt x="2633728" y="0"/>
                </a:lnTo>
                <a:lnTo>
                  <a:pt x="2633728" y="2633728"/>
                </a:lnTo>
                <a:lnTo>
                  <a:pt x="0" y="2633728"/>
                </a:lnTo>
                <a:close/>
              </a:path>
            </a:pathLst>
          </a:custGeom>
          <a:solidFill>
            <a:schemeClr val="tx1">
              <a:lumMod val="85000"/>
              <a:lumOff val="1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基础分析</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2033270"/>
            <a:ext cx="6976745" cy="861695"/>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rPr>
              <a:t>我们的对战平台是一个基于</a:t>
            </a:r>
            <a:r>
              <a:rPr lang="en-US" altLang="zh-CN" sz="1400" dirty="0" smtClean="0">
                <a:solidFill>
                  <a:schemeClr val="accent6"/>
                </a:solidFill>
                <a:latin typeface="微软雅黑" panose="020B0503020204020204" pitchFamily="34" charset="-122"/>
                <a:ea typeface="微软雅黑" panose="020B0503020204020204" pitchFamily="34" charset="-122"/>
              </a:rPr>
              <a:t>B/S</a:t>
            </a:r>
            <a:r>
              <a:rPr lang="zh-CN" altLang="en-US" sz="1400" dirty="0" smtClean="0">
                <a:solidFill>
                  <a:schemeClr val="accent6"/>
                </a:solidFill>
                <a:latin typeface="微软雅黑" panose="020B0503020204020204" pitchFamily="34" charset="-122"/>
                <a:ea typeface="微软雅黑" panose="020B0503020204020204" pitchFamily="34" charset="-122"/>
              </a:rPr>
              <a:t>架构的数独对战平台，所以我们的用户基本上是在校大学生或者一些其他有一定理科背景的人，同时，数独作为一个逻辑推理性较强的游戏，对玩家的逻辑推理能力的要求还是很高的，所以，我们针对不同情况的用户，寻找了一定数量的具有代表性的用户作为代表，成为我们的用户组。</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p:nvPr/>
        </p:nvSpPr>
        <p:spPr>
          <a:xfrm>
            <a:off x="748030" y="171450"/>
            <a:ext cx="626999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用户类别</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83945" y="1494790"/>
            <a:ext cx="6976745" cy="2153920"/>
          </a:xfrm>
          <a:prstGeom prst="rect">
            <a:avLst/>
          </a:prstGeom>
          <a:noFill/>
        </p:spPr>
        <p:txBody>
          <a:bodyPr wrap="square" lIns="0" tIns="0" rIns="0" bIns="0" rtlCol="0">
            <a:spAutoFit/>
          </a:bodyPr>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总的来说，我们的用户大致分为三类：</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第一类：普通玩家，对数独游戏有基本的了解，平时偶尔玩数独来锻炼自己的逻辑思维，主要是通过数独来锻炼自己的理性思考的能力。</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第二类：骨灰级玩家，特别喜欢玩数独游戏，对数独游戏有着极深的感情，另外还对数独游戏有着自己独到的理解，甚至可以自创解法。</a:t>
            </a:r>
            <a:endParaRPr lang="zh-CN" altLang="en-US" sz="1400" dirty="0" smtClean="0">
              <a:solidFill>
                <a:schemeClr val="accent6"/>
              </a:solidFill>
              <a:latin typeface="微软雅黑" panose="020B0503020204020204" pitchFamily="34" charset="-122"/>
              <a:ea typeface="微软雅黑" panose="020B0503020204020204" pitchFamily="34" charset="-122"/>
              <a:sym typeface="+mn-ea"/>
            </a:endParaRPr>
          </a:p>
          <a:p>
            <a:pPr algn="l"/>
            <a:endParaRPr lang="zh-CN" altLang="en-US" sz="1400" dirty="0" smtClean="0">
              <a:solidFill>
                <a:schemeClr val="accent6"/>
              </a:solidFill>
              <a:latin typeface="微软雅黑" panose="020B0503020204020204" pitchFamily="34" charset="-122"/>
              <a:ea typeface="微软雅黑" panose="020B0503020204020204" pitchFamily="34" charset="-122"/>
            </a:endParaRPr>
          </a:p>
          <a:p>
            <a:pPr algn="l"/>
            <a:r>
              <a:rPr lang="zh-CN" altLang="en-US" sz="1400" dirty="0" smtClean="0">
                <a:solidFill>
                  <a:schemeClr val="accent6"/>
                </a:solidFill>
                <a:latin typeface="微软雅黑" panose="020B0503020204020204" pitchFamily="34" charset="-122"/>
                <a:ea typeface="微软雅黑" panose="020B0503020204020204" pitchFamily="34" charset="-122"/>
                <a:sym typeface="+mn-ea"/>
              </a:rPr>
              <a:t>第三类：当然用户，作为本项目的支持者，我们的当然用户也作为一个对数独游戏了解并不多的用户，可以对我们的平台提出一些更具建设性的意见。</a:t>
            </a:r>
            <a:endParaRPr lang="en-US" altLang="zh-CN" sz="1400" dirty="0" smtClean="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comb/>
      </p:transition>
    </mc:Choice>
    <mc:Fallback>
      <p:transition>
        <p:comb/>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6e4a32e7-08ea-4e1d-8ff9-2a5af3574c17}"/>
</p:tagLst>
</file>

<file path=ppt/tags/tag2.xml><?xml version="1.0" encoding="utf-8"?>
<p:tagLst xmlns:p="http://schemas.openxmlformats.org/presentationml/2006/main">
  <p:tag name="KSO_WM_UNIT_TABLE_BEAUTIFY" val="smartTable{c581fc42-f8c6-439f-8a2f-0790e6643a5c}"/>
</p:tagLst>
</file>

<file path=ppt/tags/tag3.xml><?xml version="1.0" encoding="utf-8"?>
<p:tagLst xmlns:p="http://schemas.openxmlformats.org/presentationml/2006/main">
  <p:tag name="KSO_WM_UNIT_TABLE_BEAUTIFY" val="smartTable{b32c5199-e6e1-4829-ad1b-2d79e7abe645}"/>
</p:tagLst>
</file>

<file path=ppt/tags/tag4.xml><?xml version="1.0" encoding="utf-8"?>
<p:tagLst xmlns:p="http://schemas.openxmlformats.org/presentationml/2006/main">
  <p:tag name="KSO_WM_UNIT_TABLE_BEAUTIFY" val="smartTable{90dda348-62c5-4b94-9ee7-2bbf8c5c5f88}"/>
</p:tagLst>
</file>

<file path=ppt/tags/tag5.xml><?xml version="1.0" encoding="utf-8"?>
<p:tagLst xmlns:p="http://schemas.openxmlformats.org/presentationml/2006/main">
  <p:tag name="KSO_WM_UNIT_TABLE_BEAUTIFY" val="smartTable{07b11a96-27e2-4694-a9f7-13dc80ac7db0}"/>
</p:tagLst>
</file>

<file path=ppt/tags/tag6.xml><?xml version="1.0" encoding="utf-8"?>
<p:tagLst xmlns:p="http://schemas.openxmlformats.org/presentationml/2006/main">
  <p:tag name="SELECTED" val="True"/>
</p:tagLst>
</file>

<file path=ppt/tags/tag8.xml><?xml version="1.0" encoding="utf-8"?>
<p:tagLst xmlns:p="http://schemas.openxmlformats.org/presentationml/2006/main">
  <p:tag name="ISPRING_RESOURCE_PATHS_HASH_2" val="9bf32b21c57e606988ab10ec694d2e32676a8b"/>
  <p:tag name="ISPRING_PRESENTATION_TITLE" val="PowerPoint 演示文稿"/>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themeOverride>
</file>

<file path=ppt/theme/themeOverride2.xml><?xml version="1.0" encoding="utf-8"?>
<a:themeOverride xmlns:a="http://schemas.openxmlformats.org/drawingml/2006/main">
  <a:clrScheme name="自定义 2">
    <a:dk1>
      <a:srgbClr val="000000"/>
    </a:dk1>
    <a:lt1>
      <a:srgbClr val="FFFFFF"/>
    </a:lt1>
    <a:dk2>
      <a:srgbClr val="FFFFFF"/>
    </a:dk2>
    <a:lt2>
      <a:srgbClr val="FFFFFF"/>
    </a:lt2>
    <a:accent1>
      <a:srgbClr val="2F89D8"/>
    </a:accent1>
    <a:accent2>
      <a:srgbClr val="262626"/>
    </a:accent2>
    <a:accent3>
      <a:srgbClr val="2F89D8"/>
    </a:accent3>
    <a:accent4>
      <a:srgbClr val="262626"/>
    </a:accent4>
    <a:accent5>
      <a:srgbClr val="2F89D8"/>
    </a:accent5>
    <a:accent6>
      <a:srgbClr val="262626"/>
    </a:accent6>
    <a:hlink>
      <a:srgbClr val="2F89D8"/>
    </a:hlink>
    <a:folHlink>
      <a:srgbClr val="262626"/>
    </a:folHlink>
  </a:clrScheme>
</a:themeOverrid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5MDc4MzgwNzQ2MCIsCiAgICJHcm91cElkIiA6ICIxNTQxNDQxOTIiLAogICAiSW1hZ2UiIDogImlWQk9SdzBLR2dvQUFBQU5TVWhFVWdBQUF5MEFBQVFiQ0FZQUFBQ0ZsRVE0QUFBQUNYQklXWE1BQUFzVEFBQUxFd0VBbXB3WUFBQWdBRWxFUVZSNG5PemRlWHhVMWYzLzhmY2RTRUlpaEVXV2dDdzFvTFlpWDhtZFJJaXNvcUMyQ0JZYkJFWDRWcXcxYm1qMVI2MVlGRkNSclJTdFlrRkVVVUhCRFl5QTZ4ZFFGS3FaVUVFckphQXNKWUVBQ1Z1Mm1jejUvWUV6VFVoQ0ZwTGNMSy9uNDhFamM4ODk1NTczekNqdzRaNTdyd1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GQnJXVTRIQUFDbjllclZLOUxyOWQ0Z3FiK2tXRWxSa2xwS2F1Um9zTnFqUUZLbXBIUkpYMHZhRUJJUzh0Ym16WnVQT1JzTEFOQlFVTFFBYUxCNjllclZMajgvLzFITHNzWkppbkE2VHgyVGJZeDVPVFEwZE1ybXpac1BPQjBHQUZDL1ViUUFhSkRjYnZkTnhwaS9TMnBxV1paNjkrNnQvdjM3NjVKTExsRlVWSlFpSXlQVnVIRmpwMlBXQ2o2ZlQ4ZU9IVk42ZXJxMmJkdW1EUnMyYU5PbVRUTEdTTklKeTdKK241eWN2TlRwbkFDQStvdWlCVUJEWTltMlBWblNZNUkwZE9oUTNYSEhIV3JmdnIyenFlcVl0TFEwUGYvODgwcEtTcElrV1piMWFISnk4alJKeHRsa0FJRDZpS0lGUUlQUnZYdjMwTEN3c0VXU3hvU0ZoWm1ubm5ySzZ0Ky92OU94NnJRTkd6Ym9vWWNlTW5sNWVaYWtWL0x5OG03Nzl0dHY4NTNPQlFDb1g3aklGRUNEMGFsVHA5bVNiai8zM0hNMWYvNThLelkyMXVsSWRWNlhMbDEwK2VXWFcrdlhyMWRPVHM2bGpSczNicHFXbHZhQjA3a0FBUFVMWjFvQU5BZ3hNVEhETE10YTJhSkZDL1BLSzY5WUhUcDBjRHBTdmJKLy8zN2Rjc3N0Smlzcnk1STB6T1B4dk9kMEpnQkEvY0daRmdEMVhseGNYQ2RqekFlU3dtZk9uR2wxNzk3ZDZVajFUck5temRTdFd6ZHJ6Wm8xa25STng0NGRsKzdmdjU5YklnTUFxb1RMNlFBQVVOMEtDZ3JtUzJvNVpzd1k5ZW5UeCtrNDlWYWZQbjEwODgwM1MxTExuejV6QUFDcUJNdkRBTlJyUFh2MmpITzVYUC9vM0xtejNuampEWVdHaGpvZHFWN0x6OC9YalRmZXFEMTc5c2dZRTVlU2t2SzEwNWtBQUhVZloxb0ExR3N1bCtzUlNmcmYvLzFmQ3BZYUVCb2FxbkhqeGtuNjcyY1BBTURaNGt3TGdIcXJaOCtlUFYwdVYwcTdkdTIwY3VWS2hZU0VPQjJwUWZCNnZSbzJiSmdPSGp3b1kwelBsSlNVZnpxZENRQlF0M0dtQlVDOTVYSzU3cEdrTVdQR1VMRFVvSkNRRUkwWk0wYVNaRm5XdlE3SEFRRFVBeFF0QU9xbGdRTUhOcFkwM09WeWFlalFvVTdIYVhDdXUrNDZ1Vnd1U1JxV2tKREFuU29CQUdlRm9nVkF2WFQwNk5ITEpaM2JzMmRQUlVaR09oMm53WW1Nak5TbGwxNHFTYTEzN3R4NXVkTjVBQUIxRzBVTGdIckpzcXpySmFsLy8vNU9SMm13QXA5OTRMc0FBS0N5S0ZvQTFGZlhTUlF0VGdwODlzYVlZUTVIQVFEVWNSUXRBT3FkbmoxN3RwRFVyVldyVnVyU3BZdlRjUnFzTGwyNnFHWExscExVemUxMk4zYzZEd0NnN3FKb0FWRHZOR3JVNkJKSmlvNk9kanBLZzJaWlZ2QTdzQ3pyRW9makFBRHFNSW9XQVBYUi8waFMxNjVkbmM1Um9pTkhqc2p2OXdlMy9YNi9kdS9lTFVrcUtDaW8xREdOTWRxL2YzK1Y1S3RLZ2UvQUdQTS9Ea2NCQU5SaEZDMEE2cU1lVXMyZWFkbTllN2ZlZlBQTmN2VjkrT0dIOWNFSEh3UzNjM0p5bEpDUUlFbDY2S0dIdEhEaHdpSkZUWGw0dlY1ZGQ5MTF4ZHI3OXUxYlpEczdPMXY5Ky9kWGRuYTJQdnJvb3dyTlVSbUJvc1h2OS9lbzlza0FBUFVXUlF1QWVzY1ljNEdrR3IyZTVaMTMzdEhtelp2TDdQZnR0OThxSXlORFYxOTlkYkF0UER4Y0JRVUZNc2JvOGNjZjErN2R1NVdTa2xJbHVYSnljb3BzaDRXRktUOC9YeWRQbnRSenp6Mm5GMTU0b1VybUtVM256cDBsU1pabFhWQ3RFd0VBNnJYR1RnY0FnR3JRUWxLMVBwOWw2OWF0dXZ2dXU0UGJKMDZjVU5PbVRUVmd3SUJTeDZ4ZnYxN1BQdnVzN3JubkhtM2Z2bDJOR2pYU2hSZGVxSk1uVHlva0pFVHIxNjlYWm1hbXpqdnZQSzFhdFVvdWwwdVhYbnFwK3ZUcFUrUTQrZm41U2s1T3JsVHVSbzBheVJpak5tM2FhT0hDaFpvOGViTHk4L01WR2hwYXFlT1ZwZEIzMEtKYUpnQUFOQWdVTFFEcW8rYVNkTTQ1NTFUYkJEMTY5TkQ2OWVzbFNSczNidFE3Nzd5ajJiTm5TenAxamNwWFgzMmxYcjE2RlJuemYvLzNmNUtrQVFNR2FPellzYnI0NG92MTRZY2ZxbG16WmpMR2FQWHExZXJVcVpQYXQyK3ZIajE2NkdjLys1bGNMcGVlZi81NVhYVFJSV3JTcElrT0hEaWdjZVBHNmJiYmJ0UDMzMzlmTEZmZnZuMzErZWVmRjJrYlBIaXdKT244ODgvWGdnVUxGQm9hS3EvWHE4aklTRTJhTkVrWkdSazY3N3p6cXZ3emtvcDhCOXc5REFCUWFSUXRBT3FqYWk5YUFudytueFl2WHF3bm4zd3kySmFibTZzNzc3eXoyTm1RdDk5K1c3dDI3ZEx3NGNNVkZSV2xQLzd4ajNyb29ZZGtXWlpHakJpaGUrKzlWeDA3ZGd6MkQxelhzbjc5ZXIzMzNudDY1SkZIOUs5Ly9VdmR1M2ZYbkRsemlodzdQejlmOGZIeHhRb1dTY0ZyVjZaTW1hSzc3cnBMWHE5WGQ5MTFsMEpDUW5UdXVlY3FMaTZPb2dVQVVLdFJ0QUNvajJxc2FGbTRjS0hHalJ1bnRtM2JsdGwzeG93WnlzM04xZGl4WXpWcDBpUzVYQzRkUFhwVWUvZnVsV1ZaV3J4NHNYdytuL2J1M2F1MHREVDE2OWRQRHovOHNCSVRFelYyN0ZpdFc3ZE9HelpzVUo4K2ZiUjU4MmE5OU5KTGV1YVpaOVM0Y2ZsK0s3L3p6anZWb2tVTERSbzBTTTgvLzd4Y0xwYysrT0FEWFhqaGhXZjdNWlNxYWRPbWdaY1VMUUNBU3FOb0FZQksycng1czE1ODhVVjk5ZFZYbWp4NWNyR3pISU1HRFFxKy92VFRUeFVSRWFFbm5uaEN2L25OYjlTbFN4Y2xKU1Zwd1lJRjZ0U3BreXpMVW01dXJuNzV5MStxYmR1MnlzN08xcVdYWGlwSkNna0owYlJwMDNUMzNYZkw1L1BwdnZ2dTB6bm5uS05ubjMxV3p6enpqTzYvLy81aTJZWVBIMTdzOWNxVkt5VkpVVkZSeXNqSTBJa1RKelJ2M2p5OSt1cXJWZjdaQUFCUWxTaGFBTlJIUnlXMU9YbnlaTFZkWVA3dmYvOWI4K2ZQRHk3aG1qcDFhbkJmZG5hMit2WHJwMDgvL2JUSW1LU2tKSDN5eVNlU3BGdHV1VVdqUm8zU3FsV3JKRWx2dlBHRzl1elpvOTY5ZSt2aGh4OVdTRWhJc0dpUnBHN2R1c250ZHV1SEgzNElYdHorNktPUGFzeVlNUm82ZEdpeE82VWRQSGhRWDM3NVpYQzc4SzJQZi83em4ydmp4bzE2NmFXWE5HblNKTFZxMWFvcVBwSVNuVGh4SXZEeWFMVk5BZ0NvOTdqbE1ZRDY2S2drblR4NXN0b20yTDkvdis2NjY2NEtqV25UcG8xKzk3dmY2Y29ycjlUVXFWT0wzUFk0TGk1T24zMzJtZTY3N3o1SjBzU0pFM1hvMEtIZy90VFVWUDNqSC85UVNFaUlWcTllTGVuVU0xQldybHlwQ3k2bzJOMkVZMk5qOWRSVFQrbjIyMjlYbno1OWRQanc0UXFOcjRoQzN3RkZDd0NnMGloYUFOUkgxVjYwREJ3NFVIRnhjUlVhMDZ0WEw0MGZQMTZYWEhLSnRtL2ZIaXcrSkduUG5qMUtUMDlYcTFhdDlOUlRUeWsxTlZVUFBmU1FKT25vMGFPYU9IR2lKa3lZb0NlZmZGSi8vL3ZmZzJjd3luTXRUV0diTm0zU2dnVUwxTHAxYTExNzdiVXl4bWo0OE9IS3o4K3YwSEhLaTZJRkFGQVZXQjRHb0Q3S2txUmp4NDQ1bmFPSTU1OS9YdSs5OTU3Q3dzSVVFeE9qUVlNR2FjT0dEWHJwcFpmazgvbVVtSmlvRlN0V0tDMHRUZi82MTcvMGkxLzhRbGxaV2Jyenpqc1ZGeGVub1VPSFNwTHV1ZWNlNWVUa3FFbVRKdko2dldyU3BJbisvZTkvcTBtVEpzRzV2RjZ2Um80Y0dkek95OHZUNHNXTHRYVHBVczJZTVVPdnYvNjZGaTVjcUd1dXVVWnQyN2F0dG1WMGhiNkRyR3FaQUFEUUlGQzBBS2gzTE12YVlZeTVjdmZ1M1JVK0cxSVptWm1adXVtbW00cTB0VzNiVnRkZWUyMlJ0cWVmZmxvalJvd0luaDI1NjY2N2RPTEVDWTBaTTBaWFhYV1ZMTXRTU0VpSVJvOGVMYi9mSDd6RFYxeGNuQ1pNbUJBOHpsVlhYU1ZKMnJkdlgvQWkrNUNRRU4xNjY2M0JQaUVoSVZxK2ZIbHdlK2pRb1JvK2ZMaUdEeCt1VnExYXFVT0hEcnJsbGx2MCt1dXY2NWUvL0dYVmZpQ0Y3Tm16UjVKa2pObFJiWk1BQUFBQWRZM2I3YjdUdG0welk4WU1VOTJHRFJ0VzZiSFoyZGtsdG1kbFpabURCdytXNnhpNXVia21PenZiRkJRVUZEdEdXUTRlUEdoV3JseHBUcDQ4V2E2NUt1T3BwNTR5dG0wYnQ5dWQ2UFIvRndDQXVvc3pMUURxbzI4a2FlZk9uZFUrVWVBMndwVVJIaDVlWW52ejV1Vi9wRWxZV0ZpbGo5R21UUnNOR3phczNITlZSdUE3c0N6cm0ycWRDQUJRcjNFaFBvQjZwNkNnWUpzazdkcTF5K2tvRFpveEp2Z2RHR08yT1J3SEFGQ0hVYlFBcUhlMmJObVNKU24xeUpFajJyMTd0OU54R3F6ZHUzY3JNek5Ua2xLVGs1TzVleGdBb05Jb1dnRFVWKzlKMG9ZTkc1ek8wV0FGUG52THNsWTVIQVVBVU1kUnRBQ29sNHd4NzBvVUxVNEtmUGFCN3dJQWdNcWlhQUZRTHpWdjN2d0xTWWUyYk5sUzY1N1gwaEFjTzNaTS8vem5QeVhwVU5ldVhiOXdPZzhBb0c2amFBRlFMNjFidDg0bmFaWGY3MWRTVXBMVGNScWM5OTU3VDM2L1g1SldyVml4b3NEcFBBQ0F1bzJpQlVDOTVmZjduNUdrVjE5OVZWNnYxK2s0RFVaK2ZyNWVmZlZWU1pJeDVtbUg0d0FBNmdHS0ZnRDExcFl0VzdaSVduWGd3QUd0WHIzYTZUZ054dXJWcTNYdzRFRlpsclV5SlNYbG4wN25BUURVZlJRdEFPbzFZOHcwU1hycHBaZVVuNS92ZEp4Nkx6OC9YeSsvL0xLay8zNzJBQUNjclVaT0J3Q0E2cFNlbnI2L2ZmdjJjVWVQSHIwd0x5OVA4Zkh4VGtlcTErYk5tNmZQUC85Y2t0NzNlRHh6bk00REFLZ2ZPTk1Db041cjFLaFJvcVRNVjE5OVZSczNiblE2VHIyMWNlTkd2ZmJhYTVLVTZmUDU3bkE2RHdDZy9yQ2NEZ0FBTmNHMjdlc2tyV3JSb29WNTVaVlhyQTRkT2pnZHFWN1p2MysvYnJubEZwT1ZsV1ZKR3VieGVONXpPaE1Bb1A1Z2VSaUFCaUV0TGUzZjdkdTNiNUdibXh2LzRZY2Z5dTEycTAyYk5rN0hxaGUrKys0Ny9mNzN2MWRtWnFZbGFhN0g0M25HNlV3QWdQcUZvZ1ZBZzlHcVZhdi9hOXk0OGM5eWNuSXVYYjE2dGJuZ2dndXNMbDI2T0IyclR0dXdZWVB1dmZkZWMrTEVDVXZTSzNsNWVmZG1aR1R3WEJZQVFKVmllUmlBaHNaeXU5MS9Oc1pNa2FSZi9lcFhTa3hNVlB2MjdaM09WYWVrcGFWcC92ejVldi85OXlWSmxtVk5UazVPZmx5U2NUWVpBS0Erb21nQjBDQzUzZTZiakRGL2w5VFVzaXoxN3QxYi9mcjFVNDhlUFJRVkZhWEl5RWcxYnR6WTZaaTFncy9uMDdGang1U2VucTZ0VzdmcXM4OCswNlpObTJTTWthUVRsbVg5UGprNWVhblRPUUVBOVJkRkM0QUdxMWV2WHUyOFh1OWtTZjhyS2NMaE9IVk50cVNYUWtKQ3BtN2V2UG1BMDJFQUFQVWJSUXVBQnE5WHIxNlJYcS8zQmtuOUpNVktpcExVU2x6M0YxQWc2WWlrZEVsZlMvb3NKQ1RrcmMyYk54OXpOaFlBQUFBQVI5bTJiV3piNWhvUkFFQ0R4OE1sQV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ViUkFnQUFBS0JXbzJnQkFBQUFVS3RSdEFBQUFBQ28xU2hhQUFBQUFOUnFGQzBBQUFBQWFqV0tGZ0FBQUFDMUdrVUxBQUFBZ0ZxTm9nVUFBQUJBcldZNUhRQUFJUDNQLy94UHg4YU5Hejl5V3ZQdmYvcjU5OEtOUHAvdjhXKysrV1pmelNRREFNQjVGQzBBVUFza0pDUTBTazFOL1k5bFdlM08xTThZYzZCYnQyN25yVml4b3FDbXNnRUE0TFJHVGdjQUFFamZmZmVkT2UrODg3cEtpaTJqNnl1ZmZQSkpVazFrQWdDZ3R1Q2FGZ0NvSmZ4Ky8xdmw2RmFlUGdBQTFDc1VMUUJRUzdoY3J2WEdtQ05uNkhLNGVmUG02MnNzRUFBQXRRUkZDd0RVRXNuSnlWN0xzbGFlb2N2S2RldlcrV29zRUFBQXRRUkZDd0RVSXBabGxicjh5K1Z5c1RRTUFOQWdVYlFBUUMxeTlPalJqeVVkSzJIWHNheXNyRTlxT2c4QUFMVUJSUXNBMUNLcHFhbDV4cGlTN2c3MlhtcHFhbDZOQndJQW9CYWdhQUdBV3FhVUpXSXNEUU1BTkZnVUxRQlF5MWlXdFZaU2RxR21iTXV5UG5BcUR3QUFUcU5vQVlCYUpqazVPVnZTbXNDMlpWbXJmMm9EQUtCQm9tZ0JnRnJJR0JOY0RsYk9oMDRDQUZCdlViUUFRQzBVR2hyNmZ1QjFSRVRFKzJmcUN3QUFBQUNPc0czN1BkdTJWem1kQXdBQXB6VjJPZ0FBb0ZSdldaWmxuQTRCQUlEVFdCNEdBTFdVeStYeUcyTm14OFRFL05IcExBQUFPTWx5T2dBQW9MaVltSmdPbG1YOUo3QnRXVmFINU9Ua05DY3pBUURnRk02MEFFRHRZMW1XTmYrMHR2bmlINW9BQUEwVVJRc0ExREl4TVRFM1Nob1dFUkdoUllzV0tTSWlRc2FZNGJadGozUTZHd0FBVG1qa2RBQUF3SC9GeE1TMHNTenJmVWtSRHo3NG9BWU5HcVRJeUVoOS92bm5ralFnS2lycXBmVDBkQjQwQ1FCb1VEalRBZ0MxaUdWWlQwdHE3WGE3TldMRUNFblNpQkVqWk51MkpMVnh1Vnp6bk13SEFBQUFvQUZ6dTkzWDI3WnQ0dVBqelo0OWUweGhlL2JzTWZIeDhjYTJiZE96WjgvaFRtY0ZBS0Ftc1R3TUFHcUJIajE2dEhTNVhHc2tOWjB3WVlMNjl1MWJaSC96NXMwVkZoYW1UWnMyeWJLc0FlM2F0VnVVbnA2ZTYweGFBQUJxRnN2REFLQVdDQWtKbVNNcHFrZVBIaG85ZW5TSmZXNjY2U1pkY3NrbGt0VGU1WExOcWNsOEFBQUFBQm93MjdhdnRtM2I5T3JWeSt6YXRjdWN5YzZkTzAydlhyMk1iZHZHN1hZUGNUbzdBQUExZ2VWaEFPQ2dQbjM2TlBQNWZHc2tOVTlNVE5TZ1FZUE8yTDlseTVheUxFdGZmZldWSkEySWpvNWV0SGZ2M3Z5YXlBb0FnRk5ZSGdZQURzckp5WGxLVXVlTExycElZOGVPTGRlWWNlUEc2YUtMTHBLa3pqazVPZE9yTXg4QUFBQ0FCaXdtSm1hQWJkc21MaTdPZlAvOTkyZGNGbmE2NzcvLzNzVEd4aHJidGsxTVRFeC9wOThMQUFEVmllVmhBT0FBdDlzZElXbXRwRmJqeDQvWE5kZGNVNkh4clZ1M2xzL25VMHBLaWl6TDZ0ZWhRNGRGYVdscDNtb0pDd0NBdzFnZUJnRE9tQ2FwYTNSMHRNYVBIMStwQTl4MjIyMDYvL3p6SmFtYjMrK2ZXcFhoQUFBQUFEUmd0bTMzdG0yN0lEWTIxbXpkdXJWQ3k4Sk90M1hyMXNBeXNRSzMyOTNMNmZjR0FFQjFZSGtZQU5TZ2J0MjZoWVdGaGEyUjFQYm1tMi9XOE9GbjkzRDd0bTNiNnVUSmsvcm1tMjhzU1plZmM4NDVpNDRjT1ZKUUpXRUJBS2dsV0I0R0FEVW9Nakx5ejVKKzBhbFRKeVVtSmxiSk1STVRFOVd4WTBkSnVyaDU4K2FQVk1sQkFRQUFBRFE4c2JHeE1iWnQrMnpiTnNuSnlXZTFMT3gwWDMvOXRiRnQyOWkyN2V2WnMyZFBwOThyQUFCVmllVmhBRkFEM0c1M2lLUWtTUjFHamh5cGhJU0VLajEraHc0ZGxKbVpxZSsrKzg1bFdWYXZEaDA2dkppV2x1YXYwa2tBQUhBSXk4TUFvQVlZWXlZYVkzcEdSVVhwbm52dXFaWTU3cjMzWGtWRlJVbFNqREhtLzFYTEpBQUFPSUF6TFFCUXpXSmlZaTYyTEd1WnBFWXpac3dJM0thNHlvV0VoQ2c2T2xxclY2K1dwSDVSVVZGdnA2ZW5aMVRMWkFBQTFDRE90QUJBTlVwSVNHaGtXZGFMa2tLSER4K3UzcjE3Vit0ODhmSHhHalpzbUNTRldwYTFLQ0VoZ1grY0FnRFVlZnhoQmdEVktDd3M3SDdMc201dDNicTE1czZkcTdDd3NHcWYwN1p0SlNVbEtTY25wMk5tWm1aV1dscmFwbXFmRkFDQWFrVFJBZ0RWcEdmUG5oZTRYSzQzSlRWKy9QSEhkZUdGRjliSXZHRmhZZXJVcVpNKy9QQkRTZXJmdm4zN045TFMwbzdVeU9RQUFGUURsb2NCUVBWd3VWeXVGeVExdWVhYWF6Umd3SUFhblh6Z3dJRzYrdXFySlNsYzBndmk5M3NBUUIxbU9SMEFBT29qdDl1ZGFJeDVybVhMbG5yenpUZlZva1dMR3MrUW1abXAzL3ptTjhyS3lwSXhKakVsSmVYNUdnOEJBRUFWWUhrWUFGU3htSmlZTHBMZWtSVDY2S09QcW52MzdvN2tDQThQVjFSVWxENzU1Qk5abGpXd1E0Y09yNldscFIxMUpBd0FBR2VCNVFJQVVMVXN5N0lXU0dvNmNPQkFEUjQ4Mk5Fd1E0WU0wY0NCQXlXcHFURm1nVGpERGdDb2cvakRDd0Nxa0czYi95dHBjYk5temZUbW0yK3FkZXZXVGtkU1JrYUdFaElTZFB6NGNVbjZyY2ZqZWNuaFNBQUFWQWpMd3dDZ2lzVEV4SFN3TEd1VnBDWVBQL3l3WW1KaW5JNGtTVHJubkhOMDdybm5hdDI2ZFpJMHNFT0hEa3ZTMHRKT09Cd0xBSUJ5WTNrWUFGUU55N0tzK1pKYXhNZkhhK2pRb1U3bktXTG8wS0dLajQrWHBCYVM1b3N6N1FDQU9vUS90QUNnQ3NURXhJeXlMR3RaUkVTRVZxeFlvYWlvS0tjakZaT1dscWFSSTBjcU96dGJra1o1UEo0M25NNEVBRUI1c0R3TUFNNVNURXhNRzh1eTNwY1U4ZUNERCtxeXl5NXpPbEtKbWpWcnBzaklTSDMrK2VlU05DQXFLdXFsOVBUMGJLZHpBUUJRRnBhSEFjQlpzaXpyYVVtdDNXNjNSb3dZNFhTY014b3hZb1JzMjVha05pNlhhNTdUZVFBQUtBK1dod0hBV1hDNzNkY2JZOTRKQ3d2VEcyKzhvVTZkT2prZHFVeDc5KzdWalRmZXFMeThQUG45L3V1M2JObXkwdWxNQUFDY0NjdkRBS0NTZXZUbzBkTGxjcTJSMUhUQ2hBbnEyN2V2MDVIS3BYbno1Z29MQzlPbVRadGtXZGFBZHUzYUxVcFBUODkxT2hjQUFLVmhlUmdBVkZKSVNNZ2NTVkU5ZXZUUTZOR2puWTVUSVRmZGRKTXV1ZVFTU1dydmNybm1PSjBIQUlBellYa1lBRlNDYmR0WFMxb2JFaEtpWmN1VzZmenp6M2M2VW9YdDJyVkxOOTEwazd4ZXJ5ekx1am81T2ZsRHB6TUJBRkFTbG9jQlFBWDE2ZE9ubWMvbld5T3BlV0ppb2dZTkd1UjBwRXBwMmJLbExNdlNWMTk5SlVrRG9xT2pGKzNkdXpmZjZWd0FBSnlPNVdFQVVFRTVPVGxQU2VwODBVVVhhZXpZc1U3SE9Tdmp4bzNUUlJkZEpFbWRjM0p5cGp1ZEJ3Q0FrckE4REFBcUlDWW1ab0JsV2VzYU5XcWtWMTU1SmZBWC9qcHQrL2J0R2pObWpQeCt2NHd4QTFKU1VqWTRuUWtBZ01KWUhnWUE1ZVIydXlNa3JaWFVhdno0OGJybW1tdWNqbFFsV3JkdUxaL1BwNVNVRkZtVzFhOURodzZMMHRMU3ZFN25BZ0FnZ09WaEFGQisweVIxalk2TzF2ang0NTNPVXFWdXUrMjJ3TTBFdXZuOS9xbE81d0VBb0RDV2h3RkFPZGkyM1Z2U1JwZkw1VnE4ZUhIZ2RzSDF5clp0Mi9UYjMvNVdmci9mYjFuVzVjbkp5WnVkemdRQWdNVHlNQUFvVTdkdTNjTEN3c0xXU0dwNzg4MDNhL2p3NFU1SHFoWnQyN2JWeVpNbjljMDMzMWlTTGovbm5ITVdIVGx5cE1EcFhBQUFzRHdNQU1vUUdSbjVaMG0vNk5TcGt4SVRFNTJPVTYwU0V4UFZzV05IU2JxNGVmUG1qemlkQndBQWlUTXRBSEJHc2JHeE1jYVlKWkpjYytiTVVhZE9uWnlPVkswYU4yNnNDeSs4VU8rOTk1NGs5V25YcnQycTlQVDBkS2R6QVFBYU5vb1dBQ2lGMiswT2taUWtxY1BJa1NPVmtKRGdkS1FhMGFGREIyVm1adXE3Nzc1eldaYlZxME9IRGkrbXBhWDVuYzRGQUdpNFdCNEdBS1V3eGt3MHh2U01pb3JTUGZmYzQzU2NHblh2dmZjcUtpcEtrbUtNTWYvUDZUd0FnSWFOTXkwQVVJS1ltSmlMTGN0YUpxblJqQmt6QXJjRGJqQkNRa0lVSFIydDFhdFhTMUsvcUtpb3Q5UFQwek9jemdVQWFKZzQwd0lBcDBsSVNHaGtXZGFMa2tLSER4K3UzcjE3T3gycFJ1VG41K3MvLy9tUEpDa25KMGZ4OGZFYU5teVlKSVZhbHJVb0lTR0JmK2dDQURpQ29nVUFUcE9hbWpwQlVxL1dyVnZyL3Z2dkw3SnY5KzdkK3ZUVFQ0dTBQZmZjY3lVZVo5Q2dRZFVWc1V6WjJkazZmUGh3OE5lUkkwZktITE43OTI1Tm1EQkJSNDhlMVpneFkvVHh4eC9yL3Z2djE3bm5uaXRKdlhmdTNIbHZ0UWNIQUtBRWpaME9BQUMxU2MrZVBTK3dMT3NKU1hyNDRZZlZyRmt6WFg3NTVUcm5uSE9VbTV1cnUrKytXNisrK3FvR0RoeW9VYU5HeWUvM0t6MDlYZXZXclpNa05XblNSRXVXTENsMlhML2ZyejU5K2hSci8vTExMNE92M1c1M3VYTXVXclJJSzFldTFELy8rVS90Mzc5ZkhUcDBDUDZVcEJFalJtanQyclhCL3Z2MjdRdG1MRTE0ZUxpOFhxK2FOMit1NTU1N1RzODk5NXl1dU9JS1Bmend3M3JnZ1FjazZRbmJ0dC96ZUR5cDVRNEtBQUFBb0VxNWJOdGViOXUyZWZqaGgwM0FWVmRkWll3eFpzeVlNU1kxTmRXTUhqM2FiTnEweVJoanpMMzMzaHQ4ZmJvcnJyZ2krTnJuOHhuYnRrdmROc1lZMjdaTlZsYVc4Zmw4Smljbng5aTJiZkx6ODgzeDQ4ZU5iZHZHNS9NRmZ4V1drSkJRNU9lWnNuenh4UmVtZi8vK0pmN3ExNitmaVkyTkxkWnVqREYvK3RPZmpHM2J4cmJ0ZGVJc1BRQUFBT0FNdDl1ZGFOdTJ1ZkxLSzAxbVptYVJvdVhreVpObTZOQ2h4aGhqZHV6WVlRb0tDc3hubjMxbUxydnNNcE9kblYya1FKZ3hZNFlaTm15WXNXM2JEQnMyekF3Yk5xemNSY3V4WThlTU1jYWNQSG5TeE1iR0JsK2YzcmR3d2RLN2QrOGlQKys1NTU1U2k1WXpPWG55WkxCQU85MlJJMGZNb0VHRGpHM2JKaVltNWc2bnZ5c0FRTVBDdjVZQmdLU1ltSmd1eHBpWmtqUng0a1MxYU5HaXlINlB4NlBMTHJ0TWt0U3RXemRsWldWcDZ0U3BrcVJ4NDhacDVNaVJ1dnp5eXhVWVAyZk9IRW5TeXBVcnRYTGx5Z3JueWM3T1ZwTW1UY3JzbDVlWHAwNmRPbW41OHVYQm43dDM3Njd3Zk5LcDVXSDUrZmtsN212WnNxVW1UcHdvU2JJc2E1YmI3ZTVjcVVrQUFLZ0VpaFlBa0N6THNoWklhanB3NEVBTkhqeTRXSWV0VzdlcWE5ZXVHanQyck9MaTRyUnExYXBnVWRHb1VTTTFhbFQweGxvZmYveXhKR25ac21VNmZ2eDRoUU1kUEhoUUxWdTJMSEZmY25LeXZGNXZjTHR4NDFPWEp4cGppdlM3OHNvcmRlMjExK3JhYTYrVjMxLzAyWkJ4Y1hFYU9uU29oZzRkcXJpNE9FbVNaVmtLRFEwTkh2dkJCeDhzY2dIL2tDRkROSERnUUVscWFveFpJTW1xOEJzREFLQVNLRm9BTkhpMmJZK1ROS1JaczJiNjA1LytKTXNxL25meFVhTkc2WjEzM3RIZi92WTN0VzdkV2pmZWVLTldyRmloTm0zYWFObXlaVnEyYkpuYXRHa2pTZko2dmZySFAvNmh5TWhJRlJRVWFPellzY3JLeWlwVzJKeko1czJiZGZIRkY1ZTRiL0xreWRxelo0OGt5ZWZ6S1NJaVFwSjA3cm5uYXVUSWtjRit4aGl0V2JOR2E5YXMwVzIzM1Zia0dDMWF0RkJTVXBLU2twS0tuRlZxMTY2ZERoMDZwRysvL1ZhN2QrOVdxMWF0Z3Zzc3k5SkREejJrWnMyYVNkTFZQMzF1QUFCVU80b1dBQTFhVEV4TUIwbHpKZW1CQng1UTY5YXRTK3pYc21WTERSdzRVSjk5OXBta1UwdXB3c0xDbEpHUm9kR2pSMnYwNk5IS3lEajE3TVczM25wTGwxMTJtU3pMMHBneFl6UnYzanhabHFXbVRadVdLOVAyN2R2MTRvc3ZCZ3VRa0pBUVdiOEN0SWtBQUNBQVNVUkJWSmFsSTBlT0tDTWpRNW1abWVyVXFaTWs2Y1NKRStyYnQ2OGs2Zm5ubjlmeTVjdExQT2FZTVdQS05YZVhMbDIwYjk4K0xWMjZWR1BIamkyMnYwMmJOb0U3aVVuU1hMZmIzYjVjQndZQTRDeFF0QUJveUN6THN1WkxhaEVmSDYraFE0ZVcyckdnb0VENStmbkZsbG1WZEtibGh4OSswT2pSbzROOU9uZnVyTlRVVkhYdVhQSmxJT3ZYcjlmKy9mc2xTWjkrK3FsdXUrMDJqUjgvWHJadFN6cFZ0QXdkT2xUWFhudXRycnZ1T28wZVBWcWhvYUdTVHAweHVlbW1tOHA4bzZjdkhjdkt5Z291SGN2S3lncTIvL3puUDllNzc3NnJIVHQyNkZlLytsV0p4eG82ZEtqaTQrTWxxWVdrK1dLWkdBQ2dtdkdjRmdBTlZreE16STJTaGtWRVJPaVJSeDRwY1ZsWVFFSkNnbHEyYktueDQ4Y1hlNWlrTVVZK24wKzV1Ym1TVGwySVg5STFMcVU5aCtYRER6OVVRVUdCSkNrMk5sYXpaODlXcjE2OWl2UjU3TEhIOU5oamp4VWJlK0RBQVkwYlYvWXFyWTgvL2xnLy9QQ0Rici85ZGttbkhudzVZOFlNU2RJNzc3d1Q3SGZwcFpkcTNyeDVXcmh3b1Z3dWw5YXVYYXUrZmZzV09VdGtXWlltVFpxa2tTTkhLanM3ZTdodDJ5TTlIczhiWllZQUFLQ1NLRm9BTkVneE1URnRMTXQ2UnBJbVRKaWdxS2lvTS9aLysrMjNKVWxKU1VrNmRPaVFQdnJvSXcwWU1FRG5uSE9PMXE1ZHE3Lzg1Uy9CaDBlZVhyRHMyclZMNzcvL3ZwWXVYUnBzc3l4TGxtWHB4SWtUMnJselozQXBWbVJrWkxHQzVVemF0V3VuWmN1V0ZXa2JQbnk0cEZNUHRNek96bFpFUklTKy8vNTdoWWFHNnNpUkk5cXhZNGY2OU9tamhRc1hLaTB0VFFjUEh0VEdqUnQxd3cwM2FQYnMyZXJjdVhQdzR2N0ZpeGNIbDU4VjFyNTllMDJZTUVIVHAwK1hwR2RpWW1JK1RVbEp5U2gzY0FBQUtvQ2lCVUNEWkZuVzA1SmF1OTF1alJneG9seGp0bTNicHIvKzlhOTY2YVdYOU5aYmIrbXZmLzJyY25KeWdyYzNYcjkrdlVhTkdxVmx5NVlGejlvY1AzNWNFeVpNMEc5Kzh4dDE2ZElsZUN5WHk2WExMNzljQXdjT1ZJOGVQWFRCQlJkSVV1RHVYR1Y2NElFSGROTk5OK25BZ1FORkxyNHY3T3FycjliVlYxK3RrSkFRTlduU1JILzcyOStVa1pFaGo4ZWo4ODQ3VDI2M1crZWRkNTRLQ2dyMDJHT1BhZkhpeFpvMWE1WmF0R2loV2JObTZmcnJyMWU3ZHUxS3ZSWm54SWdSK3VDREQrVHhlTnE0WEs1NWtzcGVwd1lBQUFDZ2JHNjMrM3JidGsxOGZMelpzMmRQbVE5ZGZPcXBwNHd4eHVUbDVabE5tellWMjUrWGwyZXlzN05OZG5hMnljL1BEN2F2WGJ2V0dHUE11blhyVEVGQlFabnpGSDdpZlZtLy9INi9NY2FZTFZ1MkZEdE9TVzFsU1UxTkxiTHQ5L3ZOanovK2FISnpjODg0YnMrZVBTWStQdDdZdG0xNjl1dzUzT252RmdCUVAzSHhKSUFHcFVlUEhpMURRa0sra3hUMWh6LzhRVGZmZkxQVGtlcThWMTk5VlhQbnpwV2tOTC9mZi9HV0xWdXl5aG9EQUVCRmNQY3dBQTFLU0VqSUhFbFJQWHIwS0hLSEwxVGVUVGZkcEVzdXVVU1MycnRjcmpsTzV3RUExRDhVTFFBYUROdTJyNWIwMjVDUUVEMzY2S055dWVyR2I0R0hEeCt1a1hueTgvUDFuLy84UjVLVWs1TlQ3bkV1bDB1UFB2cW9Ra0pDSk9sV3Q5czlwSG9TQWdBYXFycnhKellBbktVK2ZmbzBrN1JBa202Ly9YYWRmLzc1RlQ2RzMrL1gyclZyZzdjMlB0M216WnVMUFEvbGRJRmJEcGZYZ1FNSE5HclVxRklMbHlOSGptaldyRm5LejgrdjBIRkxzbnYzYmsyWU1FRkhqeDdWbURGajlQSEhINWQ3YkhSMHRINzN1OTlKa293eEMzLzZ2QUVBcUJKYzB3S2dRYkJ0KzFsSmQxNTAwVVZhc21SSjhKYStGYkY4K1hKbFpHVG8yMisvMWVPUFA2NVdyVnBKa3NhT0hhc2xTNWJJN1hickgvLzRoNTU2NmluOTYxLy9DbzU3OWRWWE5XblNKTzNldlZ2YnQyL1hSUmRkVkdSZllTVTk0UEx3NGNPS2lJaFFlSGg0c0MwcEtVbVM1UFY2bFppWXFKQ1FFQTBaTWlSNEo3UFQ1ZVRrS0RrNStZenZiOSsrZmJycnJydTBjdVZLSFRod1FNODk5NXdtVDU1YzdCYk9wZkg1ZkJvN2RxeTJiOTh1U2M5NlBKNjd5elVRQUFBQWFPaGlZbUlHMkxadDR1TGl6UGZmZjEvaE8yc1pZOHp1M2J2TjdiZmZidngrdjltd1lZTVpObXlZK2ZISEg0MHh4dlR1M2RzWVk0eHQyOGJuODVralI0Nlk5UFIwODVlLy9NWGNkOTk5Ulk3VHYzLy80T3VycnJxcTJEeTJiWmVaNWZRK2h3OGZOaE1uVGpSNWVYbGxqdm5paXk5TS8vNzlTL3pWcjE4L0V4c2JXNnk5SXI3Ly9uc1RHeHRyYk5zMk1URXgvWjMrN2dFQUFJQmF6KzEyUjlpMm5XcmJ0bm51dWVjcTlCZndnS05IajVvYmI3elJiTnUyTGRpMmFORWljOFVWVjVqMDlQUmlSWXN4cDI0N1BIejRjSFAwNkZFemF0U280Sy9ZMk5qZzY3aTRPRE5xMUNqenhodHZGQ3N1enFSd24vTDBMMisva3lkUGxsaElWZFN6eno1cmJOczJ0bTN2Y0x2ZEVVNy9Od0FBcVB0NHVDU0ErbTZhcEs3UjBkRWFQMzU4aFFjZlBueFk5OXh6andZTUdLRHUzYnNIMjMvNzI5K3FZOGVPYXRldVhiRXhtWm1aK3ZPZi82enAwNmNyTWpLeXlCUHJCd3dZRU53ZVBIaHdzYWZaUy85OW9uMWhmcisvekJzSHhNYkdxbVhMbGtWeWZQMzExMlcveVorRWg0ZFh5YlV4dDkxMm16Nzk5RlA5OE1NUDNmeCsvMVJKRDU3MVFRRUFEUnBGU3kzUXMyZlA0WlpsMmZycEdpT1h5MlZKa2pIR0NyVDk5RnFTck5QMjY2YytSZHBjTHBkMTJuNUpzZ3J2UDMyT3dzZW9pVG5PZEl6QWErdW54NHFYZEl5ZmRwZWFzL0JjZ1g0bHpSRVkrMU9mVXQvUGFjYzRtemxLUEVaNTM0OWxXZFgrbVpVMVJ5VS9zMUxmZHpXMEJVd3h4dHdoU1RmY2NJTkNRME5WVVpabEtTNHVUaSs4OElKV3JWb1ZiRDkwNkpEV3IxOWY0cGkzM25wTHg0OGYxN3g1OHlSSkN4WXNDRjdUa3AyZHJURmp4a2lTamg0OVd1TDRsU3RYRnRuZXNXT0hwazZkcWtXTEZpazBORFJ3elVneGtaR1IrdWlqajRMYmd3WU5LdlY5eGNYRkJRdXVBd2NPNkt1dnZwSmxXUW9ORFpYWDYxVklTSWdlZlBCQlBmend3OEZyZDhvck5EUlVOOXh3ZzJiUG5pM0xzaEp0MjM2Z2xLN210Sisxc3MyWS85NWR3YktzY28wTmpDblUvNHh6Rk81WGFMNHpqZzJNS1p5dml1YW8wVnc2aTgrdEpyNmIydjc5VjJhTTMrOHYxM3NxUEVkZ1RGbnZxVDdQVWRMeHpqUkhvWDM1bG1YOVBUazUrWkJRYVJRdHRZREw1WHBUaGI0TFU4TGRoLzc3ZDcrUzk1L2VyN1ErWmUwUDlLbUpPY3JxVXhYN0M4OVZYZnVyNmhoUytkNVBUWHhtWmZXcHF2ZGJFeXpMZXQ0WTg0ZTMzbnBMSTBhTXFIRGgwcXBWSzkxLy8vMWF1blNwMXF4WkUyenYyN2R2a1F2akN4cytmTGl1dU9JS05XclVTTGZlZXFzazZZa25ucEIwNmt4TDRPTDd6ejc3ck1nNHI5Y3JTWHIwMFVlMVpjc1dTYWN1anUvWXNhTWtLU0Vob1VqLzA0dWJZOGVPYWZEZ3dVVzJTOU9pUll2Z3hmeUZ4N1JyMTA2SERoM1NrU05IdEh2Mzdnb1hMTktwV3llLzlkWmJraVJqekh6THNrb3JXa29xTkd1ZHl2ejNYTkV4NWZuLzhtekgxTVFjbFIwVFVOSFByU2ErbS9yeS9SY2VVNWsva3lvNmhqbEszUDlFdVE2R0VsRzAxQTZCNytHeDAvK2x3Ty8zbTlQYmZ0b3U4aThBaGRzSzl5L2hYeFNLSGE4eWN4VHVWOEsvS0JUTDhsT2ZZbG1xNGhpQjF3VUZCY0Y5SmMxUlVyL1RqMmRabGduc0wybnNhY2NvTmpidzJ1ZnpsVHEyY0orUzlwWDNHRjZ2MTBpU3krVXF0Wi9YNncyMkZlNFhlSjJYbHhmY2Qzby9sOHRsQXZzTDd5dThQL0F6SnlmSFNGS2pSbzJDYllIWGdaOG5UcHdJYmdmYUdqZHVIUHlabFpWVnBIOUlTSWdKRFEwMWtoUVdGbVlrYWQrK2ZTYnd1a21USmthU21qVnJadHEwYVdNa2FjV0tGWVcvT3lPZHVxWkYwdkJkdTNaMVhiUm9rUklURTNXMjB0UFRGUjRlWHVvZlppKysrS0xpNHVMVXBVc1gvZXhuUDVPazRObVZ3bWRhSkdueDRzVjY4Y1VYOWRObnBJaUlDRTJaTWtYU3FTS21mLy8reFlxVDBsVGtURXRwdW5UcG9uMzc5dW5kZDkvVjJMRmpLenhla2w1NDRRWDk4TU1Qa3BUcWNya21KeWNuQjVhSEZmN0FMRWxLU0VnSXRtVmtaRmlTZFB6NDhXQmJibTZ1SlVsNWVYbkJ0bzRkT3hacnk4L1B0eVRKNi9VRzJ3b0tDaXhKYXRHaVJiRE41L05aaFg4VzdoZjRLVWxObXpZdDFoWjQ3ZmY3aTdXRmg0Y0gyd0w3Qy9jcnFTMXdSaklzTEt4Yy9RcTNCY2FVMVMvUUZoSVNVcXl0ME5uVUlxOEQ0OHM3cG5CYjQ4YU55OVV2OERyUXZ6cm0wRS8valRWcTFLaTg3ejNZRmhoVFZyOUFXMWx6Qk1hVWRMeVN4cFkwUitHMndFcUd5b3dwSzFlZ3Jhcm5LR2xzNFRuT2xLVndXNkV4NWNwWEMrWjQ3S2VmSWNKWm9XaXBSVHdlenhTbk13RDFUWEp5Y25aTVRNeDR5N0xXdmZqaWl4bzBhRkNSV3c1WHhNYU5HelY1OG1UNS9YN2Rjc3N0cGZhNzZxcXI5TnBycjhtMmJjWEZ4VW42NzYyTkM1OXBPZDJlUFh2VXVuWHI0UGJPblR2bDgvbUtYZVBpOVhxVmxKUjBWZy9Iek1ySzByWFhYaHQ4SGZEem4vOWM3Nzc3cm5iczJLRnAwNlpWK0xqYnQyL1g0c1dMSlVuR21QRWVqeWU3MEc1eit1c1ZLMVpVZUk3VTFOUUtqd0VBSjlpMmJVbDYxT2tjOVFGRkM0QjZMeVVsWmIxdDI4LzUvZjQ3cDB5WlV1bm50UFRwMDBlZmZQS0pqREhhczJlUGhnd1pvbGRlZVVWZmZ2bGxrWDV1dDF2UFB2dXNsaXhab29VTEYrcldXMjhOWHVCKytwa1c2YjhGamNmajBjVVhYeHhzWDc1OHVhNi8vbnBObWpRcDJKYVRrNk5ycnJtbXhJTGw5T1ZoWjNxK3lxQkJnelJqeGd4SjBqdnZ2Qk5zdi9UU1N6VnYzand0WExoUUxwZExhOWV1VmQrK2ZkVzBhZE15UHgrZno2Y3BVNmJJNy9kTDByTXBLU2tieWh3RUFFQTVVTFFBYUJEQ3c4TWZ5c25KR2JwOSsvYk9TNVlzQ1Y1clVsNHVsMHQ1ZVhrS0N3dVRaVm5hdG0yYmNuTnoxYVpORzBtbm5reHZXVlp3eWRnRkYxeWc3ZHUzS3lrcFNSTW5UbFIwZExSQ1EwTkxQZFBpOVhxMWN1VkszWGZmZmZMNy9WcTBhSkUrKyt3enZmYmFhL0w3L2ZMNWZBb05EZFcyYmRzVUZSVlZZc2JUbDRlVjVNaVJJOXF4WTRmNjlPbWpoUXNYS2kwdFRRY1BIdFRHalJ1REY4OTM3dHc1V05RdFhyeFlmZnYyTGRkbjlQTExMd2R1RXJBblBEejhUK1VhQkFCQU9WQzBBR2dRTm03Y2VOeTI3ZHNsclYyd1lJRUdEaHlvNk9qb2NvLy81UzkvcVd1dXVTYjRsL244L0h6ZGVlZWRrcVFycjd4U1dWbFppbzJObGN2bDBzeVpNL1hERHo5bzFhcFZXclZxbFdiT25LbTllL2Vxb0tCQW9hR2hHakpraUl3eDh2bDg4dmw4dXV1dXU5UzVjMmMxYjk1Y2ZmdjIxUjEzM0tFVEowNW8wYUpGYXR1MnJYSnpjOVd2WHorNVhDNkZoNGZyb1ljZUtqSGplKys5VjJRN0p5ZEhZV0ZoK3ZISEg0TTNJTWpJeUpESDQ5RjU1NTBudDl1dDg4NDdUd1VGQlhyc3NjZTBlUEZpelpvMVN5MWF0TkNzV2JOMC9mWFhxMTI3ZHVVNnk3SnIxeTR0WExoUWttUloxdTgyYnR4NHZOd2ZMZ0FBcVAxK2VnaGI1VyszQXFEY2JOdCswYlp0TTI3Y09GTlFVR0NxUW5aMnRqbHg0a1J3Kzd2dnZqTmVyN2ZNY1FVRkJVVXlIRDE2MUJoanpQYnQyMHZNVmxKYm56NTlTajMrK1BIanpXV1hYV2I2OWV0bjVzK2ZmOFlzcWFtcFJiYjlmci81OGNjZlRXNXU3aG5IQlhLTkhUczI4RURKUlU1L3h3QlFXOWkyL2RoUHZ6Yys1blNXdW80ekxRQWFGSy9YKzBCSVNNaTFXN2R1alZxMmJKbHV2dm5tc3o3bTZiYysvc1V2ZmxHdWNhZGZseElaR1NsSnV2RENDOHZWWDVJKy8venpVby8vd2dzdmxDdUhKSFh0MnJYSXRtVlo2dEtsUzduR0xsMjZWTnUyYlpPa05ML2ZYOXJ0alFFQXFEU3I3QzZvYm9HekxCNlBoKzhEcUFFOWUvWWM3bks1M2cwTEM5TWJiN3loVHAwNk9SMnB6dHF6WjQ5dXZQRkc1ZWZueXhnelBDVWxaVlhab3dDZ2ZySnQyMjJNYVZtb2FheGxXYmNZWTE2UnRDVFFhRmxXcHNmalNhNzVoSFZYNWUrWENRQjExSll0VzFaS2VqMHZMMC9UcGswTDNPMnF6amw4K0xDajgvdjlmazJiTmszNStmbXlMR3NaQlF1QWhzNFk4eHZMc2o0cTlPc1dTYklzNjViQzdjYVkzemlkdGE2aGFBSFFJQmxqN3BWMEtEazVXVysvL1hhVkhUZnc3SlBLOFB2OU9ubnlwQTRjT0tCOSsvYWRzZStCQXdjMGF0U29VZ3VYSTBlT2FOYXNXY0ZiTFZlSHQ5OStXeDZQUjVJeUpOMWJiUk1CUUIxaFdkYWI1ZW5uY3JrcS9wQ3FCbzdsU0xVQXk4TUFaOFRFeEl5eUxHdFpSRVNFVnF4WVVlcXRoRXR5Ly8zM2E5ZXVYY1hhOSsvZnJ3NGRPaFJyRHp6VmZ2YnMyZHE4ZWJNS0Nncms4L21DUDhQRHc0TjNCd3NQRHcvZXdTdHdDK1doUTRjV08rYmh3NGNWRVJGUjVKcWFwS1FrU2FkdW9aeVltS2lRa0JBTkdUSkVjK2JNS2ZGOTVPVGtLRG01NGlzVTB0TFNOSExrU0dWblowdlNLSS9IODBhRkR3SUE5WTlsMi9ZdVNUODdRNThmUFI1UHRJbytjQmRsNEMvSnRRQkZDK0FZeSsxMnYyT01HUjRmSDY5bm5ua21XQ1JVUkVGQmdSWXNXS0FkTzNab3k1WXR1dkRDQzNYMTFWZnIxNy8rZGJHK3VibTU4dnY5Q2cwTlZlUEdqVFZ6NWt4MTd0eFpvMGFOT3VNY2JyZTd6T0xpOUQ1SGpoelJqQmt6TkczYXRPQXRqeXR6M05NWlkzVDMzWGRyMDZaTmt2U3V4K01aSWY3d0JRQkprdHZ0bm1PTStVTnArNDB4YzFKU1VoNnN5VXoxQVhjUEE5Q1FHYi9mZjZkbFdRTysvUExMRmtsSlNicnV1dXNxZElBdnZ2aENUei85dEd6YjFzeVpNM1hkZGRkcDNyeDVtakZqaHRhc1dhUEV4RVRGeE1RRSs3LysrdXRhdlhxMXBGTUZ6S0ZEaDlTeFk4Y1NsNmd0WDc2ODBtOHNVSXdFbm5wZmxaS1NrZ0lGUzVabFdYZUtnZ1VBZ2dvS0N0NXl1VnlsRmkyUzNxcXhNUFVJUlF1QUJpMGxKV1cvYmR2M1MxbzhaODRjeGNmSHEzWHIxbWNjNC9QNTlPYWJiK3JkZDk5VlRrNk9KazZjcUQ1OStrZzY5UkRLc0xBd1RaNDhXUnMzYnRRVFR6d2hsOHVsUng5OVZCa1pHY0dDUlpLeXM3T0wzUzY1c0pFalJ4WXBYSVlQSDE2c2o5L3ZML0ZXeUlYRnhzYXFaY3YvM3N3bU16TlRYMy85OVJuSGxDWWpJNlB3VXJQN2s1T1QweXAxSUFDb3A3WnMyYkxKdHUzOWtvcXZGWmIycDZTa2JLN3BUUFVCUlF1QUJzL2o4YnhzMi9hbzQ4ZVBYejE5K25UTm5qMzdqTXZFR2pkdXJJTUhEK3Ezdi8ydFpzeVlvZW5UcHhmWi84RUhId1JmKy8xKzNYbm5uZXJXclp1NmQrK3VnUU1IU3BLZWVlWVpIVHAwU0ZPbVRDbDN6c0IxTVFFN2R1elExS2xUdFdqUklvV0dobXI3OXUwbGpvdU1qTlJISDMwVTNCNDBhRkM1NXl6TUdLUHAwNmZyK1BIamt2U0J4K041dVZJSEFvRDZ6Uy9wSFVsM2xiRHY3Wi8ybzRJb1dnQkFNc2FZMzF1V3RXM2R1blZOUC9yb0l3MFpNdVNNQSs2OTk5VE5zcVpObTZaUFAvMjAxSDd4OGZIRkxxTGZ2SG16bGl4Wm9yWnQyMnJreUpFbGppdDhoc1hyOVVxU0huMzBVVzNac2tXU3RHL2ZQblhzMkZHU2xKQ1FVR1RzNmNYTnNXUEhOSGp3NENMYmxmSGhoeDlxL2ZyMWtuVENzcXpieGJJd0FDaVJaVmx2R1dPS0ZTMHVsNnUyTHcyejNHNTNsTi92Nys1eXVib2JZeTQyeG5TM0xPdGlZOHcvVTFKU3JuQXFHRVVMQUVoS1NVblo3WGE3Snhwam5wczVjNmJpNHVLS0xLa3FUVzV1Ym9uTHRrcXpZOGNPUGZMSUkyclVxSkhlZi8vOUV2c1VMakFrNmNTSkU0cUlpQWllbGZGNnZlcmZ2Myt4NHFRMFZYR21KVE16VXpObnpwUWtHV1ArbjhmajJWUGhnd0JBQTlHc1diUFBqaDA3ZGtoUzRmWEdHZWVmZi81bmxWMmVXOFZLSzA2NkcyTmFXSllsWTA3OXUxUmc1WUZsV1FNZHpFdlJBZ0FCeWNuSmY3ZHRlMVJtWm1iLzJiTm42NGtubmloelRKTW1UYzVZUE1USHh3ZGZmLy85OTdyNzdydVZtSmlvNTU5L1hxTkhqeTV4ek5HalI0dHM3OW16cDhoMU5qdDM3cFRQNXl0V0xIbTlYaVVsSlpWNWpVdGx6Sm8xUzFsWldaSzBQaVVsWlVHVlR3QUE5Y2k2ZGV0OE1URXg3MXFXZFZ1aDVuZFhyRmhSVU1OUktseWNSRVpHS2pvNld0SFIwZXJhdGF1aW82T1ZtSmhZdzdHTG8yZ0JnUC95U3hvdjZadTFhOWVHRHg0OE9IZ05TbWx5YzNOTGZJWktTUTRmUHF4Zi8vclh1dUdHRy9UODg4OXIyYkpsSmZZNy9VeUx4K1BSeFJkZkhOeGV2bnk1cnIvK2VrMmFOQ25ZbHBPVG8ydXV1YWJFZ3VYMDVXR05HalVxVjk2QWRldldCYTdUeVpGMG0xaVBEUUJsc2l6ckxaMzZQVE9nT3BlR25XbFpWOHZ5RmlmUjBkRTY5OXh6SzNYNy8rcEcwUUlBaFhnOG50U1ltSmhITE11YU0zMzZkTG5kYmpWcjFxelUvZ2tKQ2ZyakgvOVk2djdBa2lwSjZ0T25UL0F1WTVMS2RhYkY2L1ZxNWNxVnV1KysrK1QzKzdWbzBTSjk5dGxuZXUyMTErVDMrK1h6K1JRYUdxcHQyN2FWK25ETTA1ZUhWY1N4WThmMDVKTlBCalluZVR5ZTFFb2RDQUFhbUx5OHZFL0R3c0lLYi85ZkZSeTIzaGNucGFGb0FZRFRkT3ZXYmQ3T25UdEhIanAwcU5mY3VYTTFlZkxrWW4wS1h4ZFMrRzVoSlZtN2RxMysrTWMvNnVxcnJ5N1NYbEJROWlxQnI3NzZTczJiTjFmZnZuMTF4eDEzNk1TSkUxcTBhSkhhdG0ycjNOeGM5ZXZYVHk2WFMrSGg0WHJvb1lkS1BNWjc3NzFYWkRzbkowZGhZV0g2OGNjZlMzM29aTURjdVhOMStQQmhTZHJVdFd2WHB6MGVUNW1aQVFEU3Q5OSttMi9iOW8rU2ZtYU0rZUhiYjcvTnI4RHd3c1hKeGNhWTdnMmxPQ2tOUlFzQW5HYkZpaFVGTVRFeHQxcVdsYkp5NWNyUUlVT0dxSGZ2M2tYNm5PbU9ZZVV4WXNTSVV0Y0l6NTgvUC9qNjhzc3YxeVdYWEtMR2pSdnJ3UWNmVkxkdTNZSkx3Sm8wYWFLdnZ2cXF4R2UxRkg3K3l6bm5uRk5rM3ozMzNLT3RXN2NxTEN4TTQ4YU5LelhqbDE5K3FWV3JWa2xTdnFSYkhWaUxEUUIxbXQvdnY4L2xjcjByNmI1U3VsQ2NsRlA5ZldkMWlHM2JScEk4SGcvZkIxQ0wyTFk5U2RMalVWRlJXckZpaFNJaUlweU9WR095czdPVmtKQ2c5UFIwNmRTeXNDZkxHZ01BS0NvK1BqNDhMeTh2TlN3c3JGdCtmbjZMa29vVFNTWGVxckpaczJiQndxUnIxNjQ2Ly96ejFiVnJWMGVLRTdmYkxjblp2NnR5cGdVQVNtRloxa3hKdjBsUFQrLzV6RFBQblBIYWxmcm02YWVmRGhRc0taWmx6WEk2RHdEVUVVWE9uT1RsNVhVM3hoek55OHY3ajZRU3o1elVwdUtrTnFOb0FZQlNKQ2NuZTJOalkyODF4bnkxZlBueVJvTUhENVp0MjA3SHFuYkp5Y2xhc1dLRkpQbjhmdit0VzdaczhUcWRDUUJxbVVCeGN2RlBGOFIzbDNTeHBPNmxMZXVpT0RrN0ZDMEFjQVpmZi8xMWltM2JUMG1hTkhYcVZMMysrdXRxMHFTSjA3R3FUVzV1cnFaT25TcEpzaXpycVMxYnRteHhPQklBT0tuY3hVa0F4VW4xb0dnQmdESWNPM1pzV21SazVJaTllL2YrWXY3OCtici8vdnVkamxSdDVzK2ZyMzM3OWtuU2QwZVBIbjNjNlR3QVVFUE9xamdwZkdFOHhVbjFvR2dCZ0RLa3BxYm11ZDN1M3hwanZsaTZkS2xyOE9EQnV1U1NTNXlPVmVXMmJ0MnFwVXVYU3BMZnNxeGJVMU5UODV6T0JBQlZqT0tranFKb0FZQnlTRTVPM3V4MnUvL3E5L3YvTUdYS0ZMMzIybXRsUHVPa0xzblB6OWVVS1ZQazkvdGxqSm5yOFhnMk81MEpBTTZDRlJjWDE4N244d1Vmd2lpcHV5aE82aXlLRmdBb3Z6OUxHcjVyMTY2dWl4WXRLdlU1SzNYUkN5KzhvQjkrK0VHU1VsMHVWL0duYVFKQTdWUnFjVkpRVUVCeFVvOVF0QUJBT1NVbkoyZkh4TVNNdHl4cjNZc3Z2cWhCZ3dicG9vc3VjanJXV2R1K2Zic1dMMTRzU1RMR2pQZDRQTmtPUndLQTAxVzZPRG05UUduZHVqWEZTUjFFMFFJQUZaQ1NrckxldHUzbi9INy9uVk9tVE5HU0pVdlV1SEhkL2EzVTUvTUZsNFZKZWpZbEpXV0QwNWtBd08xMjk1QjBCY1VKQXVydW43UUE0SkR3OFBDSGNuSnlobTdmdnIzemtpVkxkT3V0dHpvZHFkSmVmdmxsYmQrK1haTDJoSWVILzhucFBBQWdTY2FZTHlRMUxkeEdjZEt3VWJRQVFBVnQzTGp4dUczYnQwdGF1MkRCQWcwY09GRFIwZEZPeDZxd1hidDJhZUhDaFpJa3k3Sit0M0hqeHVNT1J3S0FnS2FTOU9DREQxS2NRSkxrY2pvQUFOUkZIby9uQTBtTHZWNnZwazZkR2xoZVZXZjQvWDVObVRKRlhxOVhrbDVNVGs3KzBPbE1BSEM2MGFOSHExZXZYbXJUcGcwRlN3TkgwUUlBbGVUMWVoK1FsTDUxNjFZdFc3Yk02VGdWc25UcFVtM2J0azJTMHZ4Ky93Tk81d0VBNEV3b1dnQ2drclp1M1pycDkvdnZrS1JubjMxV2UvZnVkVHBTdWV6WnMwZlBQdnVzSk1rWWM4ZVdMVnV5SEk0RUFNQVpVYlFBd0ZuWXNtWExTa212NStYbGFkcTBhYlYrbVpqZjc5ZTBhZE9VbjU4dnk3S1dwYVNrckhJNkV3QUFaYUZvQVlDelpJeTVWOUtoNU9Sa3ZmMzIyMDdIT2FPMzMzNWJIbzlIa2pJazNldHdIQUFBeW9XaUJRRE9Va3BLU29ZeDVoNUptamR2bnRMVDA1Mk9WS0swdERUTm16Y3ZzSGxQY25MeUlTZnpBQUJRWGhRdEFGQUZVbEpTM3JBc2EyVjJkclllZi96eFlnOC9jNW94Um84Ly9yaXlzN01sNlYyUHg3UGM2VXdBQUpRWFJRc0FWQTNqOS92dmxKVDE1WmRmS2lrcHllazhSU1FsSlduVHBrMlNsR1ZaMXAyU2FsZFZCUURBR1ZDMEFFQVZTVWxKMlMvcGZrbWFNMmVPRGgycUhhdXZNakl5TkdmT25NRG0vY25KeVdsTzVnRUFvS0lvV2dDZ0NuazhucGNsZlhEOCtIRk5uejdkOFdWaXhoaE5uejVkeDQ4Zmw2UVBmc29IQUVDZFF0RUNBRlhMR0dOK0wrbkV1blhyOU5GSEh6a2E1c01QUDlUNjllc2w2WVJsV2JlTFpXRUFnRHFJb2dVQXFsaEtTc3B1eTdJbVN0TE1tVE9WbVpucFNJN016RXpObkRsVGttU00rWC9KeWNsN0hBa0NBTUJab21nQmdHcVFuSno4ZDBrYk1qTXpOWHYyYkVjeXpKbzFTMWxaV1pLMFBpVWxaWUVqSVFBQXFBSVVMUUJRUGZ5U3hrdktXYnQycmRhdFcxZWprNjlidDA0ZmZQQ0JKT1ZJdXUyblBBQ0Fhbkw0OEdHbkl4Uno0c1FKcHlOVUdZb1dBS2dtSG84bjFSanppS1RDRjhOWHUyUEhqdW5KSjU4TWJFN3llRHlwTlRJeEFEanNoUmRlME1xVks0dTBHV1AwNElNUGF2UG16YVdPeTgzTjFaSWxTd0xQc3Fxd0F3Y09hTlNvVWFVV0xrZU9ITkdzV2JPVW41OWZvZVA2L1g3Tm5EbFRYcTgzMkxaMTYxYXRXYk9tekxFRkJRWDY5YTkvWFdzZmVGeFJqWjBPQUFEMVdiZHUzZWJ0M0xsejVLRkRoM3JOblR0WGt5ZFBydlk1NTg2ZEcvaURjMVBYcmwyZjluZzgxVDRuQU5RRzMzenpqY2FQSDEra2JlN2N1VHIzM0hQMTVwdHZLam82V20zYXRDazJMaVFrUkh2Mzd0WEVpUlAxOVA5bjc4N2pvNnJ1LzQrLzcyUVBFRVVRK2FySVY2QmF3UzB6dUNCTFJZRmlGUVJVVk9yUEJXbEZGTVd2Z2xpMWJPMVhBYkVWOTBvc3JZSktDcFZOdjNWRmthWUNrd0VDVlVwUVFWVFFta0FNSkdSbTd2bjlBVE5OeUFTeVRPYmVoTmZ6OGZEQlhjNDk5elBHUjV3MzU1eDdaOCtXeDNQNHY5ZS80b29ycWgwckxTM1Y4T0hEbFpHUkVUMFdlV2RYcTFhdHRIbnpadDE5OTkwYU1HQkE1Y2ZRVjFGV1ZpYS8zeC9kWDc5K3ZRb0tDcFNTa2hJOTFxNWRPejM4OE1QcTM3Ky9rcE9yZjVXLzhzb3JKVW1oVUVoNzl1elJiYmZkVnEzTm9jR3VLU0MwQUVBanlzM05EV2RuWjQrMExDdXdlUEhpMUFFREJ1akNDeTlzdFB2bDVlVnB5Wklsa2xRaGFXUnVibTY0MFc0R0FDN3g2cXV2YXRHaVJmcnl5eSsxWThjT0pTY242NVZYWHRHTUdUTVVDb1gwejZBYXB3QUFJQUJKUkVGVTRJTVA2cHR2dnRFRER6eWdYLzNxVityVXFWT1Y2NU9Ta3ZUQUF3OW85T2pSeXMzTjFiWFhYbnZZKzMzenpUZFZ3a1VzUHA4dnVwMlNrcUlaTTJabyt2VHB1dnp5eXpWMDZOQWpYaU1kQ0JlREJnM1NaWmRkVnEzdG9FR0RvdHN0VzdaVWJtNnVKT25iYjc5VlhsNWVqWFgxNk5IanNIVzdGYUVGQUJwWklCRDRwOWZyblNycE45T21UVk51YnE0eU16UGpmcDk5Ky9icE43LzVUV1IzU241Ky9pZHh2d2tBdU5CMTExMm5zODQ2UzMvNHd4LzB4Qk5QYU1lT0hicmxsbHRVWGw0ZVBTOGRtS2IxMEVNUDZlcXJyOWF3WWNPcTlPSHhlUFN6bi8xTXYvLzk3M1haWlpjcEt5c3Jidlg1ZkQ3NS9YNU5uejY5MXRjVUZSWHAvZmZmMS9qeDR6VjgrUEJhWHhjTUJnL2J2dkpVczZhRTBBSUFDV0JaMWd4SlYrL2N1ZlBjSjU5OFV2ZmZmMy9jN3pGNzl1ekkzT1dBWlZrejQzNERBSEN4RHo3NFFIMzc5dFd3WWNQMHU5LzlUZ01IRHRTSUVTT3F0ZHUyYlZ1Tlg5eno4dktVa3BLaWwxOStXV1BHakRucy9TTFRzQ3F6YmZ1SVU4dTZkKyt1MXExYlIvZUxpNHUxZHUzYWF1M216cDByU1dyUm9vVUNnWUFtVDU1Y1k1K1BQLzY0T25mdUxPbkFxTTZDQlF0cWJNdElDd0NnUm42L1A5aTllL2VSeHBnMUN4WXNTT3JmdjcrOFhtODgrNDlNRFFqWnRqMXkzYnAxVGZPdjBnQ2dudDUvLzMzTm1UTkhmLzd6bjlXeFkwZk5talZMUzVjdWxTUjE2TkJCblRwMTB1alJvelZyMWl6Tm5qMjcydlVsSlNYNjZLT1A5T1NUVCtyZWUrL1ZqVGZlcUpZdFc5WjR2MFBYaFd6WnNrVlRwMDVWVGs2T1VsTlR0WG56NXBqWFpXVmxWWG54OENXWFhGS3R6Ylp0Mi9UV1cyOUY5N096czJ1OURvV1JGZ0JBZzZ4ZHV6Ymc5WG9mbGZUZzFLbFQ5ZXFycnlvOVBiM0IvWmFYbDJ2cTFLbVNKTXV5SGwyM2J0MjZCbmNLQUUxSVVWR1J0bS9mcmx0dXVVVmZmLzIxaGcwYnB1VGs1T2lJdy9EaHcvWEZGMTlvOU9qUjJyWnRXOHcrRml4WUlKL1BKNi9YcTRzdXVrZ3Z2ZlNTYnIvOTltcnRJbC82SjAyYXBNaXYyeDA3ZHVqa2swK1dKRjF6elRWVjJoOGFOa3BLU3RTL2YvOHErNGRhdm55NTdyenpUczJjZVdEUW5KRVdRZ3NBSkZSSlNjbTByS3lzWVY5KytlVVp6ejc3ck82NTU1NEc5L25zczg5cXg0NGRrdlRQUFh2Mi9PWkk3UUdndVRudXVPT2lqelFlTm15WUZpMWFwTUdEQit1bW0yNnExZlZGUlVWNjZhV1hvaU13dDkxMm0yNjQ0UVlOSGp4WUo1MTBVcFcycGFXbHlzek0xSlFwVXlRZENERjkrdlNwOVVoSWJVWmFicmpoQm1WbFpVVkRTMTFIV21KTlhhdDh2aWtpdEFCQUFoVVdGdTczK1h5M0dHUCtQbi8rZkUvLy92MTE1cGxuMXJ1L2dvSUN6WjgvWDVKc3k3SkdGaFlXN285YnNRRFFSTzNkdTFmcDZlbjYwNS8rSkVtSG5TNWxqTkcwYWRQVXExY3ZuWFBPT1pLa1UwNDVSVU9IRHRXVUtWUDAzSFBQVlZtbnNuMzdkclZ0MnphNnYzWHJWb1ZDb1dwQklSZ01hdG15WlVkYzR4SkxySWNBREJnd29NcmpsQ1BLeXNxaVU4a1dMVnFrK2ZQbjY0MDMzdEM0Y2VPMFpNa1NiZHk0VVJNbVRJZytIdm1kZDk3UmtpVkxOSGp3NERyWDVTUkNDd0FrbU4vdi85am44LzNldHUzL21USmxpdWJObTZmVTFOUTY5MU5SVWFFcFU2Ykl0bTBaWTM2WG41OWY4NXZUQUtBWlc3MTZ0Ull0V3FSLy8vdmYrdXFycjNUenpUZHJ6NTQ5R2pseTVCR3ZmZXFwcDdSbHk1YklYd0JGM1g3NzdSb3hZb1FlZSt3eFRaZ3dJWG84UHo5ZlhidDJqZTR2V0xCQVE0WU0wWU1QUGhnOVZsWldwb0VEQjhZTUxJZE9EMHRLU3FyVlp5d3VMcTZ5emlVaU10MXI3OTY5ZXZiWlovWDY2Ni9ydGRkZTA3aHg0elI0OEdCdDJyUkpDeGN1MUxYWFhxdlJvMGZybm52dTBmang0OVdtVFJ2MTdObXpWdmQyQTBJTEFEampZVWxYZnZiWlo1MXpjbkppenBzK2tqbHo1dWp6enorWHBFS1B4OVA0YjYwRUFKYzY1NXh6ZE5wcHB5a3JLMHRYWDMyMWNuTnpOWHo0Y0wzNDRvdVNEb3kwSExyT0l4d082L0hISDljYmI3eWhPWFBtVkJ2ZFNFOVAxOHlaTXpWeTVFaVZscGJxL3Z2dlYycHFxaFl2WHF4eDQ4Ykp0bTNsNU9SbzVjcVZtamR2bm16YlZpZ1VVbXBxcWpadTNLajI3ZHZIclBYUTZXSHhrcHVicTc1OSs2cEZpeFpLU1VsUlNVbUpzckt5TkhIaVJGbVdwVzNidG1uVHBrM3EzTG16SG5ua0VTMWZ2cHpRQWdBNFBML2Z2eTg3Ty90V3k3Sld2UGppaTdya2trdDArdW1uMS9yNnpaczM2NDkvL0tNa3lSaHphMzUrL3I3R3FoVUEzQzR0TFUxcGFXblZqb2ZEWVpXWGx5czlQVjNidG0yVHgrT0p2cnRsOXV6WldyRmloZWJNbVJOZHhINm96cDA3NjVsbm50RTk5OXlqRjE5OFVUNmZUOGNjYzR4NjllcWwwYU5IcTdTMFZEazVPV3JYcnAzS3k4dlZ1M2R2ZVR3ZVpXUmthT0xFaVRIN2pEelJMS0tzckV4cGFXbjY0b3N2RGp2cWJ0dDJ6TFVxa1RVcS9mcjFpMTUvelRYWGFNaVFJVlZHY1l3eHV1T09PNVNjbkt4dTNicXBXN2R1TmQ0TGlNbnI5UnF2MTJ1Y3JnTkE0bm05M3FlOVhxKzUvdnJyVFRBWU5MVVJEQWJOOWRkZmJ3Nys3bmpLNmM4QUFQRVcrVzVVSHkrODhJSXh4cGlYWG5ySmZQcnBwK2FWVjE0eFc3WnNNZi83di85cmJyamhCdlBzczg4YVk0elpzMmVQMmIxN2Q2MzZMQzR1anY2TzNyTm5qekhHbU0yYk41dHdPRnl0YmF4alBYdjJyTEh2VzIrOTFaeC8vdm1tZCsvZTBkb2kvdWQvL2llNlBXYk1tSmpYangwNzlzZ2ZvSUhjOEYzVmN2TG1PQ0R5SDBGK2ZqNC9EK0FvMDdObnoxWmxaV1ViSloxeXh4MTMxR3IrZFU1T2pwNTU1aGxKMnA2UmtYSG1xbFdyZm1qc09nRWdrU0xmamZ4K3Y5T2xRSkxQNTVQazdIZlZ1ai9PQUFBUU53Y0R4eThsNlE5LytJTSsrK3l6dzdiLzdMUFA5TUlMTDBpU0xNdjZCWUVGQUhBMElMUUFnTVB5OC9QL0p1bVB3V0JRVTZkT2xXM2JNZHZadHEwcFU2WkU1aSsvNlBmN3F6OUdCZ0NBWm9qUUFnQXVFQXdHNzVXMHM2Q2dRSys4OGtyTU52UG56OWZHalJzbDZSdmJ0dTlOWkgwQUFEaUowQUlBTGxCUVVGQnMyL1pvU1hyNjZhZjE1WmRmVmptL2ZmdDJQZjMwMDVJa1k4em9kZXZXN1U1OGxRQUFPSVBRQWdBdXNXN2R1c1dTWHQyL2Y3K21UWnNXblNabTI3YW1UWnVtaW9vS1daYjFTaUFRV09Kc3BRQUFKQmFoQlFCY3hCaHpsNlIvKy8xK0xWcTBTSkswYU5FaTVlZm5TOUoza3U1eXNEd0FBQnhCYUFFQUZ3a0VBdDhaWThaSzBoTlBQS0ZBSUtBbm5uZ2ljbnFzMysvL3QzUFZBUURnREVJTEFMaE1JQkI0emJLc3hmdjI3ZE9vVWFPMGI5OCtTWG85UHo5L2dkTzFBUURnQkVJTEFMaVBzVzE3VE9VRGxtV05rZVRvMjRnQkFIQUtvUVVBWENnUUNId3Q2U3JMc2o2WGRKWGY3Ly9HNlpvQUFIQktzdE1GQUFCcXROQVlvL3o4L0VWT0Z3SUFnSk1ZYVFFQUFBRGdhb1FXQUFBQUFLNUdhQUVBQUFEZ2FvUVdBQUFBQUs1R2FBRUFBQURnYW9RV0FBQUFBSzVHYUFFQUFBRGdhb1FXQUFBQUFLNUdhQUVBQUFEZ2FvUVdBQUFBQUs1R2FBRUFBQURnYW9RV0FBQUFBSzZXN0hRQkFBQ2dHaXM3Ty90U3k3S3V0eXlybHpIbVJFa3RuUzZxQ1ptU2xwWTJPeTh2cjhqcFF0QXdQcC9QNlJMZ0VveTBBQURnSWo2Zjd5eXYxN3ZDc3F5M0pZMDB4cHdtQWt0ZFRhcW9xRmp2OC9rdWNMb1ExSTh4Wm9YVE5hQXFZOHhxSisvUFNBc0FBQzdoOVhxSFNab25LZjIvL3V1L05HellNUFh1M1Zzbm5uaWlXclJvNFhSNXJqSnk1RWl0WDc4K3V2LzAwMC9yN0xQUDF0YXRXelYzN2x5dFdMSGlaRW52Wkdkbjl3b0VBdXRyN2dsdUZBZ0UranBkUXp4NHZWNGpTY2FZMndPQndITk8xOU9VTWRJQ0FJQUwrSHkrRVpJV0dtUFNiNzc1WnYzbEwzL1J5SkVqOWFNZi9ZakFjb2kzMzM0N0dsaHV1KzAyK2YxK1hYamhoY3JNek5SWlo1Mmx4eDU3VEhmZWVhY2t0ZlI0UEsvMzZORWp3OUdDQVRRWW9RVUFBSWQ1dmQ3ZWt1WW1KU1hwdDcvOXJjYU9IYXYwOUhTbnkzSWxZNHdtVHB3b1NicjAwa3YxeTEvK3Nsb2J5N0oweXkyMzZLcXJycEl4NXIvTHk4dnZUWFNkQU9LTDBBSUFnSVBPUGZmY1l5M0xldFVZazNMWFhYZHA0TUNCVHBma2FqTm16SWk1SGN1NGNlTjA3TEhIR28vSDg2dnp6anV2UTJQWEJxRHhFRm9BQUhDUXgrTjUzQmh6WW84ZVBUUml4QWlueTNHMVlEQ29CUXNXU0pJZWVPQ0JJN2JQek16VXFGR2pMR05NUmlnVWVyU3g2d1BRZUFndEFBQTRKRHM3dTZ1a200ODc3amhOblRwVkhnLy9XejZjWjU1NUpycDk5ZFZYMStxYXE2NjZTdTNidDVkbFdkZGVjTUVGSnpSV2JRQWFGNzhkQVFCd2lHVlpEMGl5eG8wYnArT09PODdwY2x6dnozLytzeVRwamp2dXFQVTFxYW1wdXY3NjZ5VXBLUlFLWGRjNGxRRm9iSVFXQUFBYzRQUDVPa3NhY2NJSkoraW5QLzJwMCtXNFhuRnhjWFQ3cHB0dXF0TzEvZnIxa3lRWlkvNWZYSXNDa0RDRUZnQUFIR0NNdVYrUzUrYy8vN21TazNsdDJwRk1uVG8xdXAyVWxGU25hOXUzYjY4enp6eFRrbnhlci9lTStGWUdJQkVJTFFBQUpGaDJkdmJ4a201dTJiS2xHVHAwcU5QbE5Ba2ZmdmloSkduVXFGSDF1cjdTYUF0VHhJQW1pTkFDQUVEaURaYVVNbVRJRUNzek05UHBXbHpQdHUzbzlxMjMzbHF2UHZyMlBmQ0NkY3V5ZmhLWG9nQWtGS0VGQUlBRXN5eHJxSFRnNVlnNHNuZmVlU2U2blpxYVdxOCtUanJwSkxWcDAwYVNMdWpTcFV0YWZDb0RrQ2lFRmdBQUVxaG56NTZ0SlBWdjNicDFaSjBGanVERkYxK1VkT0JOOS9WbFdaYk9PdXNzU1VwdjJiS2xMejZWQVVnVVFnc0FBQWxVVmxiMk0wbXB2WHIxNHIwc3RiUmx5eFpKaWp5NnVONE9oaFlsSlNYMWFYQlJBQktLMzVZQUFDVFdFRW5xMDRmdnpYVjE3YlhYTnVqNnM4OCtXNUprMjNidmVOUURJSEY0eGlJQUFJbGpTYm80S1NsSkYxNTRvZE8xTkFsZmZmVlZkUHZrazA5dVVGOW5uSEZHWklyWk9RMnJDa0NpTWRJQ0FFQ0NuSFBPT1NkS2F0KzVjMmZ4MUxEYVdibHlaZHo2eXNqSVVQdjI3U1hwcElOcml3QTBFWVFXQUFBU0pEazUrVHhKT3UyMDA1d3VwY21Jdko4bFhqcDA2Q0JKS2lzcjQ0Y0FOQ0dFRmdBQUVzUVkwMTJTZnZ6akh6dGRTcFB4OGNjZlM1STZkdXdZbC81T09lV1V5Q1kvQktBSkliUUFBSkE0NTBuUzZhZWY3blFkVFU2UEhqM2kwazlrcE1VWXd3OEJhRUlJTFFBQUpJWVZHV2xoZWxqZHhTdTBSQmJ6VzViRlNBdlFoQkJhQUFCSWdPenM3TGFXWlIxM3dna25xR1hMbGs2WDArUjR2ZDY0OUhQU1NTZEZOazg1WERzQTdrSm9BUUFnQVR3ZVR3ZEprYWRYb1JZcUtpcWkyL0Y2MmxycjFxMGptOGZIcFVNQUNVRm9BUUFnTVU2UnBCTk9PTUhwT3BxTXp6Ly9QTzU5SG52c3NaSE5kbkh2SEVDakliUUFBSkFBdG0xM2tLUjI3Zml1WEZ1ZmZmWlozUHRNVGs2T1RNOXIyYU5IajR5NDN3QkFveUMwQUFDUUFKWmxFVnJxYU92V3JZM1NiMlNLV0VWRkJWUEVnQ2FDMEFJQVFHSjBrSmdlVmhlTkhWcHMyeVpCQWswRW9RVUFnTVQ0TDBscTI3WnRYRHY5L3Z2djQ5cGZQSlNXbHNhbG4yM2J0c1dsbjBNZGM4d3hraVRMc3VMN3d3RFFhQWd0QUFBa1JndEp5c2lJM3pLS1hidDI2YnJycnFzeHVCUVZGV25tekpsVm5zSlZHN1p0YThhTUdRb0dnOUZqQlFVRmV2UE5ONDk0YlRnYzF0Q2hRN1Z6NTg0NjNUT1dIMzc0b2NGOXhKS1dsaVpKc2l3cnZTSDlaR2RuZDR4TFFRQ09LTm5wQWdBQU9FcGtTbEo2ZXYyL0oxOXh4UlhWanBXV2xtcjQ4T0ZWd3RDeVpjc2tTYTFhdGRMbXpadDE5OTEzYThDQUFabzFhMWJNZnN2S3l1VDMrNlA3NjlldlYwRkJnVkpTVXFMSDJyVnJwNGNmZmxqOSsvZFhjbkwxcnc5WFhubWxKQ2tVQ21uUG5qMjY3YmJicXJWWnZIaHhMVC9wZno1Ylk0aDhMbU5NV2wydjlYcTlYWXd4VjBrYVpsblcrWktzT0pjSElBWkNDd0FBaVpFcC9lZHYrZXZqbTIrK3FSSXVZdkg1Zk5IdGxKUVV6Wmd4UTlPblQ5ZmxsMSt1b1VPSEh2RWE2VUM0R0RSb2tDNjc3TEpxYlFjTkdoVGRidG15cFhKemN5VkozMzc3cmZMeThtcXNxejV2dEkrTUVLV21wdGI1MnNPcGEyakp6czd1NnZGNHJqNFlWczYyTEhJS2tHaUVGZ0FBRXNBWWsyRlpWdHkvZ0IrT3orZVQzKy9YOU9uVGEzMU5VVkdSM24vL2ZZMGZQMTdEaHcrdjlYWEJZUEN3N1N0UE5hdXJnNDhvanB0SWFEbk05RERMNS9ObFIwWlVKUDNZR0JQWEdnRFVEYUVGQUlBRXNDeXJ3ZFBEcFA5TXc2ck10bTE1UElkZnB0cTllL2ZLYjROWGNYR3gxcTVkVzYzZDNMbHpKVWt0V3JSUUlCRFE1TW1UYSt6ejhjY2ZWK2ZPblNVZENBSUxGaXlvc1cxOVJsb2lXclJvVWU5clk2bGhwTVhqOVhyUE44WmM3ZkY0aGhsalRvM3JUUUUwQ0tFRkFGek81L05OTThaWWtxeklueDZQeDZwMHpGTjVQOUt1TWRwSThsaVdWYVdOSk91UVl4NWpqR1VkbUVOVHBhOUt4NDdVeGhQam1rUHY1Nm5oL3ZWdWM1aWFQSWZXRU9PZnc3V1JwTERVc09saFV2VjFJVnUyYk5IVXFWT1ZrNU9qMU5SVWJkNjhPZVoxV1ZsWmV2dnR0NlA3bDF4eVNiVTIyN1p0MDF0dnZSWGR6ODdPcnZVNmxNWWNhY25Nekt6M3RiRkUxdVFrSlNWbFpHZG45ems0OVd1WXBKTXN5MUpkUmxXOFh1L2t1QllISUNaQ0N3QzRuREhtb2NoMlpDNTk1UzlWc2I1a0hYb3NYbTBPdlhkTngyTE4rVC8wV0gzYnhMcGZiV3FLVjkxT2lYenBuelJwa3RhdFd5ZEoyckZqaDA0KytXUkowalhYWEZPbC9hRmhvNlNrUlAzNzk2K3lmNmpseTVmcnpqdnYxTXlaTXlYSk5TTXRqY215TEdQYnR2RjRQS2FlVThBbXhic21ORXQxZTRRZnFpRzBBSURMV1pZMVNaS3hiZHRZbG1Va1JmODB4dGlWOSt2YUpuTGN0bTI3OG5XMmJWZnBvNzV0TE1zeTRYQzRXcHZLNXlOdElzYzhIbzhkQ29XcW5MY3N5MVErVmxPYllEQm9QQjVQdEUwd0dJeHNSLy9jdjM5L2REODVPZG5ldjM5LzlGemxmOHJLeWt4U1VwSkpTVW14azVLU1RHbHBxVWxLU2pKSlNVa21PVG5aSkNjbm05MjdkNXVrcENUVG9rVUxPeTB0emV6WXNjT2twYVdaOVBSMDA2cFZLM1A4OGNlYjNOeGNJOGw0dmQ0OWtscnQzNysvWGlNSHBhV2x5c3pNMUpRcFV5UWRDREY5K3ZTcDlVaEliVVphYnJqaEJtVmxaVVZEUzExSFdtSk5YYXQ4dnI3MjdkdFg3MnRqQ1lWQ2txUndPRndXQ0FSV1Nsb3A2UjZmei9lOGJkdGRMY3ZxS3VuWVduWTNKYTdGb2JtWkpFbmhjUGcxcHd0cDZnZ3RBT0J5ZnI5L3F0TTFvT0dNTWZzc3kycFZYbDVlcjlDeWZmdjJLaSttM0xwMXEwS2hVTFdnRUF3R3RXelpzaU91Y1lrbEt5dXIyckVCQXdiRWZMZE1XVmxaZENyWm9rV0xOSC8rZkwzeHhoc2FOMjZjbGl4Wm9vMGJOMnJDaEFuUnFWanZ2UE9PbGl4Wm9zR0RCOWU1cnIxNzk5YjVtc09KQkNqTHN2WlhPbXo3L2Y1ZkhOeTJ1bmZ2ZnE1dDIxZEp1a3JTajJ2cUt6OC9mM0pjaTBPejR2VjZKMG5TaGcwYjR2c2Y4VkdJMEFJQVFBSllsbFVtcWM0dmVvekl6ODlYMTY1ZG8vc0xGaXpRa0NGRDlPQ0REMGFQbFpXVmFlREFnVEVEeTZIVHc1S1NrbXAxMytMaTRpcnJYQ0lpMDczMjd0MnJaNTk5VnErLy9ycGVlKzAxalJzM1RvTUhEOWFtVFp1MGNPRkNYWHZ0dFJvOWVyVHV1ZWNlalI4L1htM2F0RkhQbmoxci9ibWwrTCt2SlJKYWpESGxOVFF4YTlldURVZ0tTSHJvNENPUHJ6cjROTEZ6NGxvTWdGb2h0QUFBa0JqN0pHbi8vdjFIYWxkTk1CalU0c1dMTlc3Y09ObTJyWnljSEsxY3VWTHo1czJUYmRzS2hVSktUVTNWeG8wYjFiNTkrNWg5SERvOUxGNXljM1BWdDI5ZnRXalJRaWtwS1NvcEtWRldWcFltVHB3b3k3SzBiZHMyYmRxMFNaMDdkOVlqanp5aTVjdVgxenEwcEthbXFxS2lvdDVCcnlZMWpMVFVLQkFJL0ZQU1B5Vk44L2w4blkweFZ4bGpyanI0Y2trQUNVQm9BUUFnTWZaSlVubDVUWCs1WDdNMWE5Ym9tR09PVWE5ZXZUUjY5R2lWbHBZcUp5ZEg3ZHExVTNsNXVYcjM3aTJQeDZPTWpBeE5uRGd4Wmg5TGx5NnRzbDlXVnFhMHREUjk4Y1VYaDMxM2pHM2JNZGVxUkw3NDkrdlhMM3I5TmRkY295RkRobFFaeFRIRzZJNDc3bEJ5Y3JLNmRldW1idDI2MWZwenQyelpVa1ZGUmJWdVgxdDFEUzJWK2YzK3JaSm1TSnFSblozZE1jNmxBYWdCb1FVQWdNVFlLeDBJQzNWMTBVVVg2Y3d6ejFSeWNyTHV1KzgrZGVuU0pUb0ZMRDA5WFd2V3JJbjVycGJLYTFFT2ZkZkoyTEZqVlZCUW9MUzBOTjEwMDAxVnpuWHYzajI2ZmVHRkYrcnBwNSt1VnROZGQ5MGxTZEdubDBYNkhEdDJiSjAvWDAxYXRXclZLS0VsTXRwMW1PbGh0UklJQkxiRnBTQUFSMFJvQVFBZ01iNlJwSC8vKzkvMXVqaXlTUDYwMDA2TGVUN1dPcGFQUHZxb3h2N216SmxUNDdsWnMyWkZ0Mk1GRmttYVBYdDJqZGZIUzhlT0hiVnRXL3h6d1o0OWV5Ukp4cGo2L1RBQUpGemRIeTBDQUFEcTQwdEoyclZybDlOMU5CbVJkOERFVzNGeHNTVEo0L0Y4MnlnM0FCQjNoQllBQUJMQUdQT2xKSDM3TGQrVGE2dXhRMHRxYXVwM2pYSURBSEZIYUFFQUlBRThIZytocFk0NmRlb1U5ejVEb1ZEa0VjcWxlWGw1ZFY5Z0JNQVJoQllBQUJKanU4VDBzTG80OWRSVDQ5N243dDI3STV1a1I2QUpJYlFBQUpBQXRtMS9LVWs3ZCs1MHVwUW1vL0tqbVBmdDJ4ZVhQaU5Ud3lReE5ReG9RZ2d0QUFBa1FDQVErTGN4cG1qWHJsMXhmOFA3MFNBL1B6OHUvWHoxMVZlUnplMXg2UkJBUWhCYUFBQklER05aMWxwSit0ZS8vdVYwTFUxT1hsNWVYUHJac1dPSEpNa1k4MmxjT2dTUUVJUVdBQUFTWjQwa2JkNjgyZWs2bXB4NGhaWXZ2L3hTa21SWkZqOEVvQWtodEFBQWtDQ1JrWlpQUCtVditXdnJnZ3N1a0tTNHZXUnkrL2JvckRCK0NFQVRRbWdCQUNCQlFxSFFHb25wWVhYUnAwK2Z1UFlYR1duSnlNamdod0EwSVlRV0FBQVNaUDM2OVY5TDJybDE2OWE0UFEycnVldmR1M2ZjK2lvcks0czh2ZTJyVmF0Vy9SQzNqZ0UwT2tJTEFBQ0pZeVN0Q0lmRCtzYy8vdUYwTFUzQ1NTZWRGTjJPTEtLdnIwOCsrVVRHR0JsajFqZTBMZ0NKUldnQkFDQ3hYcGVrRHovODBPazZtcHpYWG51dFFkZHYyTEJCa3VUeGVGYkdveDRBaVVOb0FRQWdnVEl5TXQ2UVZQSFJSeC9KdG0ybnkya1NmdlNqSDBtU1hubmxsUWIxVTFCUUlFa0toOE1rUnFDSkliUUFBSkJBQjlkU3ZGMWNYS3lOR3pjNlhVNlRNSExrU0VtU01hYmVmUmhqSXFHbFBCZ01ybzFQWlFBU2hkQUNBRUNDR1dQK0trbnZ2dnV1MDZVMENmMzY5WXR1VjFSVTFLdVByNzc2U3Q5Ly83MGtmYnhwMDZiNmRRTEFNWVFXQUFBU2I0bWs0T3V2djI1NGl0aVJlVHovK2JxU2s1TlRyejdlZi85OVNaSXg1b080RkFVZ29RZ3RBQUFrV0NBUStFN1MzTkxTVXV1dmYvMnIwK1UwQ1pIM3RjeVpNNmRlMTcvenpqdVNKTXV5WG8xYlVRQVNodEFDQUlBRExNdWFMc21lTjIrZVFxR1EwK1c0M3FSSms2TGI0WEM0VHRmdTNMa3pzbjdJbjUrZi8wbDhLd09RQ0lRV0FBQWM0UGY3dDBxYXYydlhMdjN0YjM5enVoelhPL2JZWTZQYmYvclRuK3AwYmFWUmxwZmlXaFNBaENHMEFBRGdFR1BNSTVMTTczLy9leFVWRlRsZGp1dmRlT09Oa3FTbm4zNjYxdGRVVkZSRUhwVWNEZ2FERFh0bU1nREhFRm9BQUhCSUlCRDRwNlM1UlVWRit2V3ZmODE3VzQ1Z3pKZ3gwZTIvL09VdnRicG00Y0tGMnJsenA0d3hyMjNZc09IYnhxb05RT01pdEFBQTRDRGJ0di9Ic3F5djgvTHlOSC8rZktmTGNiV1VsQlFOSHo1Y2t2VElJNDhjc2YyK2ZmczBaODRjWTFsV1dYSnk4c1RHcmc5QTR5RzBBQURnb0hYcjF1MDJ4bHhuV1Zadzl1elpldlBOTjUwdXlkVW1USmdRY3p1VzMvLys5OXE5ZTdkbDIvYi9ybG16NXN2R3JnMUE0eUcwQUFEZ3NQejgvSldTYmc2SHczcm9vWWMwZS9ac2xaZVhPMTJXSzFtV3BVY2ZmVlRTZ1pkei91RVBmNmpXeGhpalAvN3hqMXE0Y0tFc3kvb2lQVDE5VnFMckJCQmZoQllBQUZ6QTcvZlBsM1NWWlZubGYvclRuM1RWVlZjcEp5ZEhXN1pzVVdscHFkUGx1VXIvL3YxMXpqbm5TSktlZi81NStYdys1ZVhsYWUvZXZkcXdZWVB1dSs4K1BmWFVVNUpVYW95NU1pOHZyOHpSZ2dFMG1PVjBBWkM4WHErUnBQejhmSDRlQUtMNDNYQjA4dmw4Wnhsam5wTFV4K2xhbWpMTHNuWkl1dHJ2OTMvc2RDMDRldkY3UEg2U25TNEFBQ0NkZGRaWnJaT1RrMzJ4em1WblovZXJ2QjhLaGZ3RkJRWEZpYWtNaWViMyt3c2tYWnlkblgySngrTzUzaGpUUzlKSmtsbzZYRnBUTWprMU5mWEp2THc4bmlNTk5CT0VGZ0J3Z2JTMHRKUEM0ZkJibG1WVis5czR5N0xlam13YlkweDZldnBaa2dndHpac0pCQUx2U25yWDZVSUF3QTFZMHdJQUxyQjI3ZHBObG1VZGNkNjlaVm43MXF4Wjg4OUUxQVFBZ0ZzUVdnREFIWXlrRDQ3VXlMS3NEdzYyQlFEZ3FFRm9BUUNYOEhnOHZ6dFNHOXUySDA5RUxRQUF1QW1oQlFCY1l1M2F0ZTlhbG5XNGwzT1VCd0tCOXhKV0VBQUFMa0ZvQVFEM3NJMHhmei9NK1ZWaWFoZ0E0Q2hFYUFFQUYvRjRQTE5yT21lTXFmRWNBQUROR1k4OEJnQVhPZlhVVTVkdDNibzFLQ21sOG5GalRFV1hMbDJXQndJQmh5cXJGY3ZuODdXM2JidWJ4K1BwWm96cGFvenBabGxXVjJQTStrQWcwTmZwQWdFQVRST2hCUUJjSkRjM04renorVlliWTNwV1B1N3hlRmJuNXVhR25hcnJFRFdGazI3R21HTXR5NUl4QjJheFJWNDdZMW5XeFE3V0N3Qm80Z2d0QU9BeWxtVTlmV2hvc1czN2FTZEtxV3M0eWNyS1VxZE9uZFNwVXlkMTd0eFpuVHAxMHUyMzMrNUE2UUNBNW9UUUFnQXVZNHo1aTJWWmZ6YkdSSDVIaHp3ZXo4Skd2T1hocG5XMXJtMDQ2ZFNwazlxMGFSTnRBd0JBdkJCYUFNQmwvSDUvME92MXJwUFUvZUNoZ04vdkQ4YWhhOElKQUtCSklyUUFnQXRabHZXOE1hYTdKQmxqbnF2cjVaWENTVmRqVERmQ0NRQ2dLU08wQUlBTDdkbXo1Nldzckt3WEpPbUhIMzZZVjBNendna0E0S2hBYUFFQUZ5b3NMTnlmbloyOTNySXNGUllXVnZoOHZ2K3FTemhwMWFwVk5KaDA3dHhacDU1NnFqcDM3a3c0QVFBMFNZU1dCT3ZTcFV0YTY5YXRXMWMrRmc0ZmVJcnBlZWVkMTc3eThlTGk0dUxDd3NMOUNTd1BnTE9xakp6WXRyMVhVbnV2MS9zOTRRUUFjRFFqdENSWTY5YXRXNGZENGE4bFZmczJFUTZIdjZtMGE3ZHUzZm9rU1RzVFZoeUFSSW1FazY0SEY4UjNrOVJWVXJmSzRhUnk2Q0NjQUFDT1pvU1dCRnV6WnMxT3I5ZjdvYVNmSEtIcHlqVnIxaEJZZ0thdFZ1R2tNc0lKQUFEVkVWb2NZSXhaYUZuV2tVTExYeEpTRElCNGFGQTRxYnd3bm5BQ0FFQjFoQllIMkxhOUtDa3BhZmJoMm9URDRiOG1xaDRBdFVZNEFRREFBWVFXQjZ4ZnYvNHJyOWY3RDBrWDF0QWtiLzM2OVY4bHNpWUFWVmpublhmZUNhRlFLUG9TUmtuZFJEZ0JBTUFSaEJhSFdKYTEwQmdUTTdSWWxyVXcwZlVBUjZrYXcwazRIQ2FjQUFEZ0VvUVdod1NEd1lYSnlja3phemkzS05IMUFNMWN2Y1BKb1FHbGJkdTJoQk1BQUJLTTBPS1FEUnMyZk83MWVnT1NzZzg1bGI5aHc0YlBuYWdKYUM1OFB0OVprdm9TVGdBQWFCNElMYzVhcU9xaGhhbGhRQU1aWS80dXFXWGxZNFFUQUFDYUxrS0xndzZ1YS9sTjVXTWVqNGZRQWpSY1MwbTY3Nzc3Q0NjQUFEUURoQllIK2YzK1Q3M3B2WXA4QUFBZ0FFbEVRVlJlN3o5MTRKR3BzaXhyMDlxMWF6YzdYQmJRYkZ4Ly9mVk9sd0FBQU9MQTQzUUJSenRqVEhSa3hiWnRSbGtBQUFDQVF4QmFuQmNOS2p6cUdBQUFBS2lPME9Ld1FDQ3dRZEpXU1lYNStma0ZUdGNEQUFBQXVBMXJXcHhuSkMyMExNc2MzQVlBQUFCUVNaTU9MZG5aMlI5YmxuVyswM1hFZ3pGR1hxLzNmcWZyYUNoanpJcEFJTkRYNlRvQUFBRFFmRFRwNldITkpiQTBKNVpsWGV4MERRQUFBR2hlbXZSSVM0VGY3M2U2QkVqeStYeE9sd0FBQUlCbXFFbVB0QUFBQUFCby9nZ3RBQUFBQUZ5TjBBSUFBQURBMVFndEFBQUFBRnlOMEFJQUFBREExUWd0QUFBQUFGeU4wQUlBY2ZiOTk5ODdYVUkxcGFXbFRwY0FBRUM5RVZvQUlJNTI3ZHFsNjY2N3JzYmdVbFJVcEprelo2cWlvcUpPL2RxMnJSa3paaWdZREVhUEZSUVU2TTAzM3p6aXRlRndXRU9IRHRYT25UdnJkRThBQU55aVdieGNFZ0NjY3NVVlYxUTdWbHBhcXVIRGh5c2pJeU42Yk5teVpaS2tWcTFhYWZQbXpicjc3cnMxWU1BQXpabzFLMmEvWldWbFZWNmN1Mzc5ZWhVVUZDZ2xKU1Y2ckYyN2RucjQ0WWZWdjM5L0pTZFgvM1YrNVpWWFNwSkNvWkQyN05tajIyNjdyVnFieFlzWDEvS1RBZ0RnSEVJTEFEVEFOOTk4VXlWY3hPTHorYUxiS1NrcG1qRmpocVpQbjY3TEw3OWNRNGNPUGVJMTBvRndNV2pRSUYxMjJXWFYyZzRhTkNpNjNiSmxTK1htNWtxU3Z2MzJXK1hsNWRWWVY0OGVQUTViTndBQWJrRm9BWUFFOHZsODh2djltajU5ZXEydktTb3EwdnZ2djYveDQ4ZHIrUERodGI0dUdBd2V0bjNscVdZQUFMZ1pvUVVBR2lneURhc3kyN2JsOFJ4KzJXRDM3dDNWdW5YcjZINXhjYkhXcmwxYnJkM2N1WE1sU1MxYXRGQWdFTkRreVpOcjdQUHh4eDlYNTg2ZEpSMFkxVm13WUVHTmJSbHBBUUEwRllRV0FHaWdROWVGYk5teVJWT25UbFZPVG81U1UxTzFlZlBtbU5kbFpXWHA3YmZmanU1ZmNza2wxZHBzMjdaTmI3MzFWblEvT3p1NzF1dFFHR2tCQURRWGhCWUFxS2ZJbC81Smt5WnAzYnAxa3FRZE8zYm81Sk5QbGlSZGM4MDFWZG9mR2paS1NrclV2My8vS3Z1SFdyNTh1ZTY4ODA3Tm5EbFRraGhwQVFBY2xRZ3RBRkJQcGFXbHlzek0xSlFwVXlRZENERjkrdlNwOVVoSWJVWmFicmpoQm1WbFpVVkRTMTFIV21KTlhhdDhIZ0NBcG9EUUFnRDF0SDM3ZHJWdDJ6YTZ2M1hyVm9WQ29XcEJJUmdNYXRteVpVZGM0eEpMVmxaV3RXTURCZ3lvOGpqbGlMS3lzdWhVc2tXTEZtbisvUGw2NDQwM05HN2NPQzFac2tRYk4yN1VoQWtUb285SGZ1ZWRkN1JreVJJTkhqeTR6blVCQUpCSWhCWUFxS2Y4L0h4MTdkbzF1cjlnd1FJTkdUSkVEejc0WVBSWVdWbVpCZzRjR0RPd0hEbzlMQ2twcVZiM0xTNHVyckxPSlNJeTNXdnYzcjE2OXRsbjlmcnJyK3UxMTE3VHVISGpOSGp3WUczYXRFa0xGeTdVdGRkZXE5R2pSK3VlZSs3UitQSGoxYVpORy9YczJiUFdueHNBZ0VRanRBQkFQUVNEUVMxZXZGamp4bzJUYmR2S3ljblJ5cFVyTlcvZVBObTJyVkFvcE5UVVZHM2N1Rkh0MjdlUDJjZWgwOFBpSlRjM1YzMzc5bFdMRmkyVWtwS2lrcElTWldWbGFlTEVpYklzUzl1MmJkT21UWnZVdVhOblBmTElJMXErZkRtaEJRRGdhb1FXQUtpSE5Xdlc2SmhqamxHdlhyMDBldlJvbFphV0tpY25SKzNhdFZONWVibDY5KzR0ajhlampJd01UWnc0TVdZZlM1Y3VyYkpmVmxhbXRMUTBmZkhGRjBwTlRhM3gzclp0eDF5ckVsbWowcTlmditqMTExeHpqWVlNR1ZKbEZNY1lvenZ1dUVQSnljbnExcTJidW5YclZ1ZlBEd0JBSWhGYUFLQWVMcnJvSXAxNTVwbEtUazdXZmZmZHB5NWR1a1NuZ0tXbnAydk5talV4MzlWU2VTMUtpeFl0cXB3Yk8zYXNDZ29LbEphV3BwdHV1cW5LdWU3ZHUwZTNMN3p3UWozOTlOUFZhcnJycnJza0tmcjBza2lmWThlT3JlZW5CQURBSFN5bkMyZ0lyOWRySk1udjl6dGRDblRnVGQrU2xKK2YzNlQvdTBMVHgrOEdkK0YzQTRDalZlVC9SL3orYTdpNlA4b0dBQUFBQUJLSTBBSUFBQURBMVFndEFBQUFBRnlOMEFJQUFBREExUWd0QUFBQUFGeU4wT0pTZi8vNzN4VU9oMnZkM2hpanI3Lyt1aEVyQWdBQUFKekJlMW9hd2I1OSsxUldWaGJkdHl4THh4MTNYSjM2R0R0MnJGYXNXS0ZXclZyVnFuMHdHTlNnUVlOcWZNU3JNVWI3OSs5WFdWbVo5dTNicDlMU1VwV1VsTWl5ckNydmZ3QUFBQURjaHRCeVVPUTlBcldSazVPanhZc1hhLzM2OWZyNjY2OTE0b2tuUnYrVXBHSERodW4vL3UvL291MTM3TmloRlN0V2FQWHExUm8vZnJ5a0EyKytUa3BLcXZMVzZ3OCsrRUM3ZCsvV3NjY2UyK0RQTTJuU0pIMzQ0WWNLaFVJS0JvUFJOMlZuWm1ZcUl5TkRMVnEwVUdabXBqcDI3RWhvQVFBQWdLc1JXaXA1NzczMzFMSmxTd1dEUWZYczJWUC8rTWMvdEgvL2Z2M2tKei9SNnRXcm8rMlNrcEowN3JublNwS0dEeCt1QlFzV1JQK011T0dHRzZMYmwxeHlpU1RwL1BQUDF3Y2ZmS0R2dnZ0T0kwYU1VRTVPamxxMWFxV3lzaktkZU9LSnFxaW8wS1dYWGxwbHRNUzJiZlhzMmJOS25SVVZGVWQ4YWQ1ZGQ5MmxVYU5HS1MwdFRXbHBhVXBQVDlkRkYxMmtwVXVYeGlVVUFRQUFBSWxDYUtuRTQvRW9LU2xKKy9mdmw4ZmpVVXBLU25TRUlpa3BxVnI3NGNPSDY4c3Z2Nnp5Wi92MjdUVjc5dXdhNzJIYnRxWk1tYUpmL3ZLWE91V1VVN1JxMVNvOS8venptanQzYm8wMVBmZmNjenI5OU5PVm5wNnVYYnQyNmFhYmJ0S29VYVAwNmFlZlZtdmZxMWN2ZmZUUlIyclRwbzNhdEdsVHYzOFJBQUFBZ0lzUVdtTFl0MitmMHRQVGo5aHUvLzc5NnRDaFE1V1JsaXV2dlBLdzF6ejg4TVA2N0xQUGRPR0ZGK3JKSjU5VVVWR1JQdi84Y3kxY3VMREdhei80NEFNdFhicFVEejMwa0Q3NTVCTjE2OVpOczJiTnF0S21vcUpDUFhyMDBFY2ZmU1JKZXVhWlo1U1RrMU90cjBzdnZiVGFzU09OMmdBQUFBQk9JclRFOE8yMzM2cDE2OVl4ei9uOWZwMTk5dGxLU1VtUkpDVW5IL2hYYUl5cDB1N1NTeStOcmxleGJUdDZ2SGZ2M2pyMTFGT1ZtWm1wRFJzMjZLYWJidEx3NGNQMThzc3YxeGhhYnIvOWR0MTQ0NDFhc1dLRlB2endRL1hzMlZNZmYveXg1czZkcXllZmZESmFRMlZqeG96Um1ERmpxaHp6K1h4Njk5MTNtUjRHQUFDQUpvVkhIc2Z3OGNjZnEydlhyakhQL2ZyWHY5YjI3ZHNsU2FGUVNKbVptWktrTm0zYWFQanc0ZEYyeGhpOStlYWJldlBOTnpWcTFLam84WUVEQjJyVXFGRzY4c29yOWU2Nzc2cGJ0MjQ2NDR3ejlOdmYvcmJHZWxKU1VqUnQyalE5K3Vpait2REREOVd2WHo5MTc5NWRlL2Z1MVpOUFBobVBqd3dBQUFDNEZpTXRoOWk4ZWJOZWZQRkZQZkhFRTVJT0JBYkxzbFJVVktSd09Lemk0bUoxNk5CQmtsUmFXcXBldlhwSmtwNTc3amxKaWpsYVVubFIvazkrOHBNcTV5TDdiZHEwMGF1dnZscGpYVjI2ZEpIUDU5UG5uMyt1ckt3c1NRZWVFSGJERFRmb2lpdXVVTWVPSGV2N2tRRUFBQUJYSTdSVTh0NTc3K214eHg3VHJiZmVLcS9YSytsQWFMbmlpaXQwMldXWHliSXMvZnpuUDQ5Tyt6cjIyR00xWXNTSUkvWnJqSkZsV1pJT3JFK1JwSEE0SEgyYVdFUkZSVVdOZlJRV0ZtcjE2dFU2OGNRVDljWWJiK2huUC91Wk9uZnVyTVdMRjZ0ZHUzWlZycDB6WjQ2ZWZmYlptUDNFV3RNaXNhNEZBQUFBN2tWb3FhUjc5KzU2N0xISGRNRUZGMVE1UG5ueVpFMmVQTGxhKzhpVHZJN2tuWGZlMGVlZmY2NWYvdktYOWFwcno1NDltakJoZ3U2KysyNWxaMmRyekpneDZ0T25qMXEyYktsMjdkcFZhejlxMUtncVU5SWlXTk1DQUFDQXBvalFVa2xXVmxhMXdISTRKNXh3Z2w1NTVaVXF4eUxUdzJ6YjFyNTkrNVNabWFsUFAvMVVxYW1wK3U2NzcvVDExMS9yaHg5KzBPN2R1eVVkR0JVcExpNldiZHU2Ly83N2xaZVhwNktpSWtrSEZ2bnYzcjFiWThhTTBYbm5uYWNycnJoQ2tqUjI3RmlWbFpVcFBUMWR3V0JRNmVucCt0ZS8vaFh6aVdmbDVlVktTVWxSU1VtSkpFVkhmQUFBQUlDbWd0QlN5Y1VYWDF5cmR2ZmVlNjlHakJpaFhidDJWVmw4WDlsUGYvcFQvZlNuUDFWS1NvclMwOVAxMUZOUDZkTlBQOVhTcFV0MS9QSEg2L2pqajlmVXFWT2o3MU5wMjdhdEpHbkNoQWxhdVhLbHpqbm5IR1ZrWkNnWURPcTg4ODdUM1hmZkhlMjdYNzkra3FRZE8zWkVRMUpLU29wR2poeFpyWTVISG5sRXk1WXRreVNkY2NZWjBmVXdBQUFBUUZQUnBQL2EzZXYxR2lrKzZ6SEM0WEN0MjNvOEhsbVdwZlhyMSt1Y2M4NnBjaTdXc2JvSWhVSUtCb1BLeU1pb1ZmdjkrL2ZMdG0ybHBhWEo0Nm4rTUxpS2lnb0ZnMEZabGhWOTBsbGo4Zmw4a3FUOC9Qd20vZDhWbXI1NC9tNUF3L0c3QWNEUkt2TC9JMzcvTlJ3akxRZkZldVA5a2NRS0p3MEpMTktCS1dHeDNydFNrN1MwdE1PZVQwMU5qVDQ0QUFBQUFHaUtlRThMQUFBQUFGY2p0QUFBQUFCd05hYUhBV2kySW1zcEFBQkEwOFpJQzRCbXh4aXp3dWthVUpVeFpyWFROUUFBbWk1R1dnQTBPNEZBb0svVE5jUURUNTBCQU9BQVJsb0FBQUFBdUJxaEJRQUFBSUNyRVZvQUFBQUF1QnFoQlFBQUFJQ3JFVm9BQUFBQXVCcWhCUUFBQUlDckVWb0FBQUFBdUJxaEJRQUFBSUNyRVZvQUFBQUF1QnFoQlFBQUFJQ3JFVm9BQUFBQXVCcWhCUUFBQUlDckVWb0FBQUFBdUJxaEJRQUFBSUNyRVZvQUFBQUF1QnFoQlFBQUFJQ3JFVm9BQUFBQXVCcWhCUUFBQUlDckVWb0FBQUFBdUJxaEJRQUFBSUNyRVZvQUFBQUF1RnF5MHdYRWc4L25jN29FQUFBQUFJMmtTWSswR0dOV09GMERxakxHckhhNkJnQUFBRFF2VFhxa0pSQUk5SFc2aG5qd2VyMUdrdkx6OHkybmF3RUFBQURjcGttUHRBQUFBQUJvL2d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WktkTGdBQUlKMTk5dGtuSnljblB4VHJuTmZyZmE3eWZpZ1UrczJHRFJ0MkpLWXlBQUNjUjJnQkFCYzQvZlRUdnlrc0xCeGlXZFlKTVU3ZkZ0a3d4dXc2L2ZUVDc5aXdZVU1DcXdNQXdGbE1Ed01BRjhqTnpRMTdQSjYvMXFMcG90emMzSENqRndRQWdJc1FXZ0RBSld6YlhsaUxaclZwQXdCQXMwSm9BUUNYOEhnOEh4aGppZzdUNVB0ampqbm1nNFFWQkFDQVN4QmFBTUFsL0g1LzBMS3N4WWRwc25qRmloV2hoQlVFQUlCTEVGb0F3RVVzeTZweCtwZkg0MkZxR0FEZ3FFUm9BUUFYMmJObnp6dVNTbUtjS3RtOWUvZTdpYTRIQUFBM0lMUUFnSXNVRmhidU44WXNpM0ZxYVdGaDRmNkVGd1FBZ0FzUVdnREFaV3FZSXNiVU1BREFVWXZRQWdBdVkxblcvMG5hVituUVBzdXkvdVpVUFFBQU9JM1FBZ0F1NC9mNzkwbDZNN0p2V2RZYkI0OEJBSEJVSXJRQWdBc1pZNkxUd1dyNTBra0FBSm90UWdzQXVGQnFhdXJ5eUhabVp1Ynl3N1VGQUtDNUk3UUFnQXQ5L1BISEpaS1dTVnE2YXRXcUg1eXVCd0FBSnlVN1hRQUFvRVlMTGNzeVRoY0JBSURUQ0MwQW1wM3M3T3lQTGNzNjMrazY0c0VZSTYvWE85ZnBPaHJLR0xNaUVBajBkYm9PQUVEVHhQUXdBTTFPY3drc3pZbGxXUmM3WFFNQW9PbGlwQVZBcytYMys1MHVBWko4UHAvVEpRQUFtamhHV2dBQUFBQzRHcUVGQUFBQWdLc1JXZ0FBQUFDNEdxRUZBQUFBZ0tzUldnQUFBQUM0R3FFRkFBQUFnS3NSV2dBQUFBQzRHcUVGQUFBQWdLc1JXZ0FBQUFDNEdxRUZBQUFBZ0tzUldnQUFBQUM0R3FFRkFBQUFnS3NSV2dBQUFBQzRHcUVGQUFBQWdLc1JXZ0FBQUFDNEdxRUZBQUFBZ0tzUldnQUFBQUM0R3FFRkFBQUFnS3NSV2dBQUFBQzRHcUVGQUFBQWdLc1JXZ0FBQUFDNEdxRUZBQUFBZ0tzUldnQUFBQUM0R3FFRkFBQUFnS3NSV2dBQUFBQzRHcUVGQUFBQWdLc1JXZ0NnRWV6ZXZidlI3L0g5OTk4MytqMEFBSEFEUWdzQTFOUGN1WE8xZXZYcTZINWVYcDRLQ3dzbFNaZGVlbW1OMTczMTFsc052dmV1WGJ0MDNYWFgxUmhjaW9xS05IUG1URlZVVkRUNFhnQUFPQzNaNlFJQW9LbnEwcVdMSG5qZ0FjMmZQMThubkhDQzVzK2ZyOUdqUngveHVxbFRwMnJBZ0FFcUtDalFiYmZkcHN6TVRLV25wMGZQQjROQmZmLzk5MXE3ZG0zMDJCVlhYRkd0bjlMU1VnMGZQbHdaR1JuUlk4dVdMWk1rdFdyVlNwczNiOWJkZDkrdEFRTUdhTmFzV1RGcktTc3JrOS92ci9WbkJnREFDWVFXQUtpblhyMTZxVWVQSHBvM2I1N3V2dnR1clYrL1hoTW1USkJsV1pLcUJvMjc3cnBMQXdZTXFITDlXV2VkcFFrVEp1aUREejdRNDQ4L0hyMXUyclJwU2sxTnJkTDJtMisrT1dLNDhQbDgwZTJVbEJUTm1ERkQwNmRQMStXWFg2NmhRNGNlOFJvQUFOeUswQUlBRGZDclgvMUs2ZW5wV3JWcWxRWU5HcVR4NDhkTE9oQUdJcU1lRVpkZGRwa2txYnk4WEpkZGRwbW1UNSt1SVVPR2FPM2F0Wm84ZWJMdXZmZGV6WjQ5V3p0Mzd0VHZmdmU3QnRYbDgvbms5L3MxZmZyMEJ2VURBSUFiRUZvQW9BRXlNek1sU1N0WHJ0VGxsMTkrMkxadnZ2bW1wQU1qTkpGdFNicnZ2dnYwaTEvOFF2MzY5Vk9IRGgzMC9QUFBWeHRwa2FRcnI3eXkyakhidHVYeEhINTVZdmZ1M2RXNmRldm9mbkZ4Y1pXcFp3QUF1QjJoQlFEcUlTY25SMy8rODU5VlVWR2gxMTkvWGF0V3JkTGYvLzczS20wT1hZZHk2TWpMcWxXcjlOcHJyK2xmLy9xWExyNzRZdDEzMzMxNjc3MzNkUDMxMTZ0dDI3YTY4Y1libzZNemtyUjQ4ZUlxMTIvWnNrVlRwMDVWVGs2T1VsTlR0WG56NXBpMVptVmw2ZTIzMzQ3dVgzTEpKZlg2ekFBQU9JWFFBZ0QxY091dHQrcldXMjlWang0OWRNSUpKMmo1OHVXU0RqdzFiT25TcGNyTXpOUjU1NTJuTld2V1JLOHBLU25SdG0zYkZBcUY5TWdqanlnN08xdTMzSEtMemo3N2JDVWxKYWxYcjE3NjZLT1BkUC85OTZ1d3NGQW5ubmlpcEFNTDh5VnAwcVJKV3JkdW5TUnB4NDRkT3Zua2t5VkoxMXh6VFpYYURnMDNKU1VsNnQrL2Y1VjlBQUNhRWtJTEFNUkpPQnpXL3YzN3F6d0pURG93aGVzZi8vaUhwa3lab3JQUFBsdVdaV25FaUJINjVKTlBOR0hDaEdpNzh2THlLdUVpTWpwU1dscXF6TXhNVFpreVJkS0JFTk9uVDU5cTRhUW1qTFFBQUpvNlFnc0F4TW5xMWF0MSt1bW5WMXRqc21mUEhrMmJOazEvKzl2ZkpCMVkwOUt4WTBkMTdOaFJBd2NPakxicjFhdFhsWEFSc1gzN2RyVnQyemE2djNYclZvVkNvV3ByWElMQm9KWXRXM2JFTlM0QUFEUTFoQllBaUlPdnYvNWFqejc2cUg3OTYxOUhqNldrcEtpa3BFUmJ0bXhSaHc0ZHFsMXo2SWhIV1ZsWmxXUG5ubnV1SG4vOGNlWG41NnRyMTY3UjR3c1dMTkNRSVVQMDRJTVBWcmwyNE1DQk1RUExvZFBEa3BLUzZ2Y2hBUUJ3Q0tFRkFPcWhyS3hNTDcvOHNtemIxcXBWcTdSNDhXSk5tRENoeW50UGJyNzVadDE4ODgxS1RVM1ZYWGZkVmEyUDk5NTdyOHArcjE2OXFoMExCb05hdkhpeHhvMGJKOXUybFpPVG81VXJWMnJldkhteWJWdWhVRWlwcWFuYXVIR2oycmR2SDdQV1E2ZUhBUURRMUJCYUFLQWVGaTllckMrKytFSUxGeTdVQ3krOG9BMGJObWpObWpWS1NrcUt2aVF5SEE0ckhBNHJGQXBwNnRTcGV2bmxseVVkR0lHcHJUVnIxdWlZWTQ1UnIxNjlOSHIwYUpXV2xpb25KMGZ0MnJWVGVYbTVldmZ1TFkvSG80eU1ERTJjT0RGbUgwdVhMcTJ5WDFaV3ByUzBOSDN4eFJjeEg2ME1BSURiRUZvQW9CNnV1dW9xWFh2dHRiSXNLN3BBUGh3T3E2S2lRclp0eXhnamo4Y1QvU2NwS1VuWFgzKzl2djMyMnhyZlRuL3NzY2RXTzNiUlJSZnB6RFBQVkhKeXN1Njc3ejUxNmRJbE9nVXNQVDFkYTlhc2lmbXVsb3lNak9oMml4WXRxcHdiTzNhc0Nnb0tsSmFXcHB0dXVxbEIveDRBQUVnRVFnc0ExRU9zMFpLa3BLUXFZZUZRQ3hZc09HeWZoNzdISlNJckswdVNkTnBwcDhVOEgyc2R5MGNmZlZUamZlYk1tWFBZT2dBQWNCc2VNUU1BQUFEQTFRZ3RBQUFBQUZ5TjBBSUFBQURBMVFndEFBQUFBRnlOMEFJQUFBREExUWd0QUFBQUFGeU4wQUlBQUFEQTFRZ3RBQUFBQUZ5TjBBSUFBQURBMVFndEFBQUFBRnlOMEFJQUFBREExUWd0QUFBQUFGeU4wQUlBQUFEQTFRZ3RBQUFBQUZ5TjBBSUFBQURBMVFndEFBQUFBRnlOMEFJQUFBREExUWd0QUFBQUFGeU4wQUlBQUFEQTFRZ3RBQUFBQUZ5TjBBSUFBQURBMVFndEFBQUFBRnlOMEFJQUFBREExUWd0QUFBQUFGeU4wQUlBQUFEQTFRZ3RBQUFBQUZ3dDJla0NBS0N4K0h3K3Awc0FBQUJ4d0VnTGdHYkhHTFBDNlJwUWxURm10ZE0xQUFDYUxrWmFBRFE3Z1VDZ3I5TTF4SVBYNnpXU2xKK2ZiemxkQ3dBQVRtS2t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RVZvQUFBQUF1QnFoQlFBQUFJQ3JFVm9BQUFBQXVCcWhCUUFBQUlDckVWb0FBQUFBdUJxaEJRQUFBSUNySlR0ZEFQN0Q2L1VhcDJzQTRENWVyM2V5MHpVQUFPQWtRb3NMR0dOV1dKWjFzZE4xQUhDdFNVNFhBQUNvdDVEVEJUUUhoQllYQ0FRQ2ZaMnVBWUQ3VkJwOW5lSm9JUUNBZXJOdE8rQjBEYzBCb1FVQVhDNC9QMyt5MHpVQUFPQWtGdUlE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JN1FBQUFBQWNEVkNDd0FBQUFCWEk3UUFBQUFBY0RWQ0N3QUFBQUJYSTdRQUFBQUFjRFZDQ3dBQUFBQlhzNXd1QUFBZ2RlblNKYXRObXpiL1hmbFlNQmhjTDBrcEtTbm5WRDcrL2ZmZmYxRllXRmlTd1BJQUFIQlVzdE1GQUFDazFxMWJueDhNQnQrT2RTNFNYaXExN1MvcG5ZUVVCZ0NBQ3pBOURBQmM0TC8vKzcvZmwyUnEwZFFjYkFzQXdGR0Q2V0VBNEJKZXIzZXJwRTVIYUxZMVB6Ky9TeUxxQVFEQUxSaHBBUUNYc0cxNzFwSGFHR09PMkFZQWdPYUcwQUlBTHBHVWxQU0NEajlGekJ4enpERXZKS29lQUFEY2d0QUNBQzdoOS91RGxtWHRxT204WlZsZnJsaXhJcFRJbWdBQWNBTkNDd0M0aURIbXFmcWNBd0NnT1NPMEFJQ0xsSlNVUEdHTWlUVkZ6SlNVbE14T2VFRUFBTGdBb1FVQVhLU3dzSEMvWlZtN1lwemFXVmhZdUQvaEJRRUE0QUtFRmdCd241eEREeVFsSmMxeG9oQUFBTnlBMEFJQUxtTloxdjhlZXN5MjdVZWRxQVVBQURjZ3RBQ0F5L2o5L24yUy9sM3AwSGNIandFQWNGUWl0QUNBQ3hsajVsZmFuZWRZSVFBQXVBQ2hCUUJjeUJnektiSnRXZFprQjBzQkFBQUFnTmk4WG0reDErc3Rjcm9PQUFDY2x1eDBBUUNBMkN6TFdtaU1zWjJ1QXdBQXAxbE9Gd0FBOFphZG5mMnhaVm5uTzEwSC9zTVlzeUlRQ1BSMXVnN2cvN2QzNzlGVzFnWGV3TC83Y01DUlJoUkhSYW1SUnRTWlZwbTZqeVJrWGpON2MwTGZiS3lGZzFFbmxnSnJ2ZFJhNmJLMXhrdHFZNHdpamJZY2xkUmtkTXJHMGZDU05wcU5pWWlvQjBVYlN6MDRXSUpnVFZ3T2lPeHplZDQvakpNbndDdXduN1A1ZlA0NXorVzNuK2U3OTJZQjMvUGNnUDdKTlMxQXcxRll5cWRTcVJ4Vjd3d0E5RjlPRHdNYVZsdGJXNzBqa0tTbHBhWGVFUURvNXh4cEFRQUFTazFwQVFBQVNrMXBBUUFBU2sxcEFRQUFTazFwQVFBQVNrMXBBUUFBU2sxcEFRQUFTazFwQVFBQVNrMXBBUUFBU2sxcEFRQUFTazFwQVFBQVNrMXBBUUFBU2sxcEFRQUFTazFwQVFBQVNrMXBBUUFBU2sxcEFRQUFTazFwQVFBQVNrMXBBUUFBU2sxcEFRQUFTazFwQVFBQVNrMXBBUUFBU2sxcEFRQUFTazFwQVFBQVNrMXBBUUFBU2sxcEFRQUFTazFwQVFBQVNrMXBBZWlIT2pvNlVoUkZ2V01Bd0RhaHRBQnNROTNkM1RudnZQUFMwOVBUWi9rcnI3eVNiM3pqRzFtL2Z2MUdyNWs4ZVhKcXRWcWZaVWNkZFZUV3JGbnp0dlk5Wjg2Y25IdnV1VzgvTkFEVVdYTzlBd0QwUjdObno4NkZGMTc0bHNlM3RiVWxTWll0VzViNTgrZW5xYW52NzR4dXZQSEdyRisvUGp2c3NNTkdyMzNra1VmUzFkV1ZRWU1HYlhiN3I3NzZhcFlzV1pLUkkwY21lYTNvZEhSMDlCblQzZDJkUllzVzVmbm5uKyt6ZlBEZ3daazVjK1piZmk4QUFNQzdWSzFXaTJxMVdteE5QVDA5UlZkWFY5SFYxVlZVcTlXaW82T2pkMzVUeXphWU4yOWVNWG55NUQ3YldySmtTWEgwMFVjWFM1WXNLYnE3dTRzdmZlbEx4VzkvKzl2ZTlkVnF0Vmk3ZG0yZjExU3IxV0wxNnRWRlVSUkZyVllycGs2ZFduejFxMS90WFgvMDBVZjNHWC9ycmJkdWNyb29pdUtJSTQ1NGg1L0NXN1BoKzZqM253c0EraTlIV2dEZWdVcWxrZ0VEQnZUT056VTE5Wm5mMUxJdmZlbExlZnJwcDFPcFZQS3hqMzBzNjlhdHk2T1BQcG9MTHJnZzQ4ZVB6L0RodzVNa0o1NTRZcVpQbjU1cDA2YTlhWTUxNjlibHJMUE9TbmQzZDJiTW1ORzcvS0tMTHNxRUNSTjY1NTk5OXRuTW5qMTdvK2twVTZia2trc3VlUWVmQUFCc08wb0x3RGJ5dmU5OUwrZWRkMTRPUGZUUWZPSVRuOGh4eHgyWGl5KytPSTgrK21pNnU3dnpYLy8xWCtubzZNamF0V3V6ZXZYcUxGeTRNQWNlZUdDUzVMampqdXZkenZISEg1OGtXYnAwYWM0Ly8veU1IRGt5NTUxM1hwcWIvL2hYK3VqUm96TjY5T2plK1pOT09pbXpaczNhYUJvQStnT2xCV0FiZXVhWlo5TGEycHJseTVkbitQRGhPZmJZWTdQZmZ2dmxmZTk3WDNiYmJiZnN1dXV1Mlhubm5YUDc3YmZuMm11dnplV1hYNTRrdWVlZWV6SjQ4T0RlN2R4eXl5MlpOR2xTV2x0YmMrcXBwMjV5WDEvNXlsZDZyMnRadG14WldsdGJONXBPa3V1dXUyNXJ2VjBBMkNLVUZvQjNvS1dscGMvODRZY2Z2dEdZMXk4NzdiVFRjdXFwcCtaLy8vZC9zL2ZlZStlKysrN0wvdnZ2bjBNT09TU0hISExJUnEvOTFLYytsWTkvL09Odm1HSDY5T2tiNVpqRU5ERUFBQjRzU1VSQlZOamc5YWVHZFhkMzkvbFpxVlJTcTlWNlQxMXJiVzFWWEFBb05hVUY0QjNZY0Rld1dxMldNV1BHNUpGSEh1bHovVXBMUzB2bXpKblQ1K2pJd29VTHM5Tk9PMlhObWpXWk4yOWViK0ZvYVduSkhudnMwV2Y3SzFldXpMeDU4OTR3dy83Nzc3L1pkYk5telVxdFZzdkZGMStjNWN1WDU2YWJic3JlZSsvZHUrMXZmZXRiYVc1dXp0bG5uNTBkZDl6eDdiMTVBTmpHbEJhQWQrRzN2LzF0aGd3WnN0RkYrSnR5NElFSDV2ampqOCtFQ1JPeVpzMmFmUFdyWDAyU0RCbzBLSGZmZlhlZnNXUEdqTm5zZGpvN096ZTVmTnEwYVdsdGJjMGVlK3lSdHJhMlhIYlpaV2x2Yjg5KysrMlhjODQ1WjZQeDdlM3RlZTY1NXpKdTNMZ2NmL3p4bTd6ZE1nQ1VnWWRMQXJ3TER6LzhjRDc0d1ErKzVmRVRKMDdNbm52dW1WcXRsdi81bi85NVcvdDY2cW1uY3NZWlorU2FhNjdaNVByYmI3ODl0Vm90eTVjdnp3OSs4SU44ODV2ZnpPNjc3NTVaczJabDFxeFptVGx6WmpvN08zdm5kOXR0dDN6bk85OUplM3Q3dXJxNjNsWVdBTmlXbEJhQWQrajU1NS9QbFZkZW1YSGp4cjNsMTh5ZVBUc3JWNjdNcEVtVE1ubnk1STBlOVBpblZxeFlrU1E1L2ZUVGM4NDU1MlRVcUZHWk1HRkNtcHViczJyVnF0NXhpeFl0U3FWU3lmRGh3ek5zMkxCTW56Njk5M1N3RGU2OTk5NTBkWFZsOGVMRnZjdUdEUnVXTTg4OE0rOTV6M3ZlOG5zQWdHM042V0VBNzhCdHQ5MldHVE5tNUxUVFRzdGhoeDMybGw3emd4LzhJUC8rNy8rZXE2KytPbnZzc1VjKy9PRVBaNTk5OWtsbloyZE9QUEhFVGI2bW82TWpJMGFNeUNtbm5KSlBmdktUYVdwNjdYZE5ZOGVPemJoeDR6Snc0TUFrU1ZkWFZ5Wk9uTmk3UGtuV3JsMmJxVk9uNXRaYmI4M2N1WE96ZVBIaW5Ienl5Wmt4WTBaZWZQSEZISERBQVhub29ZY3lhdFNvM3UwQUFBRGJ3SVluc0c5TjgrYk5LeFlzV0xEWjlWZGRkVlZScTlYNkxIdm9vWWVLMy8zdWR4dU5mZjJUN0RlMXJMdTcrMjNuVzdod1lYSHNzY2NXRXlkT0xDNjk5TkppN3R5NWZiYlQwZEZSM0hiYmJjV2tTWk9LZSs2NTUyMXYvKzNZOEgzVSs4OEZBUDFYcGQ0QkFMYTBEZjlCM25DSEwrcHJ3MTNTRml4WTROOGNBTjRSMTdRQUFBQ2xwclFBQUFDbHByUUFBQUNscHJRQUFBQ2xwclFBQUFDbHByUUFBQUNscHJRQUFBQ2xwclFBQUFDbHByUUFBQUNscHJRQUFBQ2xwclFBQUFDbHByUUFBQUNscHJRQUFBQ2xwclFBQUFDbHByUUFBQUNscHJRQUFBQ2xwclFBQUFDbHByUUFBQUNscHJRQUFBQ2xwclFBQUFDbHByUUFBQUNscHJRQUFBQ2xwclFBQUFDbHByUUFBQUNscHJRQUFBQ2xwclFBQUFDbDFsenZBQUJiUzB0TFM3MGpBQUJiZ0NNdFFNTXBpdUwrZW1lZ3I2SW9IcWwzQmdBQVlBdXJWcXRGdFZvdDZwMERBT3JOa1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sQllBQUtEVWxCWUFBS0RVbEJZQUFLRFVLdlVPQUVDeTc3Nzc3akIwNk5DaHIxL1czZDM5VXBJTUdEQmdyOWN2WDdGaXhZcjI5dmIxMnpJZkFOUlRjNzBEQUpBTUhUcDBhSGQzOTlKczRwZEpHOHJMSC9RTUhUcjB2VW1XYmJOd0FGQm5UZzhES0lGSEgzMTBXWklIM3NMUU9YOFlDd0RiRGFVRm9DU0tvcmpsTFF6N2o2MGVCQUJLUm1rQktJbWVucDViMzJ4TWQzZjNqN1pGRmdBb0U2VUZvQ1FXTGx5NEpNbkRiekJrM2gvR0FNQjJSV2tCS0pGS3BiTFpVOFRlYUIwQU5ES2xCYUJFT2pzN04xdE1PanM3My9UME1RQm9SRW9MUUlrOCtlU1QvNVBrOFUyc1d2Q0hkUUN3M1ZGYUFNcG5VMGRibkJvR3dIWkxhUUVvbVUxZHU5TFUxS1MwQUxEZFVsb0FTcWF0cmUxWFNaN2VNRitwVlA3N3NjY2VlNmFPa1FDZ3JwUVdnQko2L1lNbWUzcDZIR1VCWUx1bXRBQ1VVMjlSY2F0akFBQ2dqQ3JWYXJXOVdxMCtsNlJTN3pBQVVFL045UTRBd0NZVlNXNnBWQ3JGSDZZQllMdmx0M2RBd3puNDRJUG5WeXFWajlRN0IzOVVGTVg5anovKytOSDF6Z0ZBLytTYUZxRGhLQ3psVTZsVWpxcDNCZ0Q2TDZlSEFRMnJyYTJ0M2hGSTB0TFNVdThJQVBSempyUUFBQUNscHJRQUFBQ2xwclFBQUFDbHByUUFBQUNscHJRQUFBQ2xwclFBQUFDbHByUUFBQUNscHJRQUFBQ2xwclFBQUFDbHByUUFBQUNscHJRQUFBQ2xwclFBQUFDbHByUUFBQUNscHJRQUFBQ2xwclFBQUFDbHByUUFBQUNscHJRQUFBQ2xwclFBQUFDbHByUUFBQUNscHJRQUFBQ2xwclFBQUFDbHByUUFBQUNscHJRQUFBQ2xwclFBQUFDbHByUUFBQUNscHJRQUFBQ2xwclFBYkVFZEhSMHBpcUxlTVFDZ29TZ3RBTy9RNU1tVFU2dlYraXc3NnFpanNtYk5tcmUxblRsejV1VGNjOC9kN1BxNWMrZG05ZXJWdmZNOVBUMjU4TUlMTnp1L3dkcTFhek5seXBRODg4d3pieXNQQUpSTmM3MERBUFJYanp6eVNMcTZ1akpvMEtETmpubjExVmV6Wk1tU2pCdzVNc2xyUmFlam82UFBtTzd1N2l4YXRDalBQLzk4bitXREJ3L096Smt6ODl4enorV0tLNjdJMVZkZm5aMTIyaWxGVVdUMjdOazU1NXh6a21TaitRM0xMcmpnZ3F4Y3VUSi85VmQvbGVuVHAyZjI3Tm1ielBqZ2d3KytvL2NQQU51SzBnS3dsWFIyZHVhc3M4NUtVMU5UdnYzdGJ5ZEpubm5tbWZ6c1p6L3JIZk9qSC8wb24vbk1aemFhVHBJamp6d3lTZkxGTDM0eHYvakZMM0wvL2ZmM2JpZEpqam5tbUQ3N08rYVlZL0xUbi80MFRVMU51ZlRTUy9QVVUwL2wrdXV2ejZCQmczTEdHV2ZrakRQTzJHcnZGUUMySnFVRllDdFl0MjVkempycnJIUjNkMmZHakJtOXl5KzY2S0pNbURDaGQvN1paNS90UFFMeSt1a3BVNmJra2tzdTZSMTN5U1dYcEZLcFpPellzZW51N3M1SFB2S1Izdkx6cC9NWFhuaGg1cytmbis5Kzk3dDU4TUVIcy92dXUrZnd3dy9mNnU4WkFMWVdwUVhnWFRqdXVPTjZwNDgvL3Zna3lkS2xTM1ArK2VkbjVNaVJPZSs4ODlMYy9NZS9ha2VQSHAzUm8wZjN6cDkwMGttWk5XdldSdE4vcWxLcDlFNi8yWVgrZi8zWGY1MHBVNlprOWVyVm1UNTllcC95QXdEOWtkSUM4QzdjYzg4OUdUeDRjTy84TGJmY2trbVRKcVcxdFRXbm5ucnFKbC96bGE5OHBmZTZsbVhMbHFXMXRYV2o2U1M1N3JycmN1MjExK1pmLy9WZlU2dlZNbS9ldkNTdlhYamYxTFQ1KzZoODduT2Z5N3AxNnpKNTh1Uk1talFwbzBhTnlzYys5ckUrWTlhdFc1Y2RkOXl4ZDk1MUxRQ1VtZElDc0lWTm56NDlMUzB0bTF6MytsUER1cnU3Ky95c1ZDcXAxV29aTUdCQWtxUzF0VFhYWFhkZHZ2emxMMmZNbURGWnZueDV4bzhmbitTMTR2S0pUM3lpejdZM3pOOTExMTA1ODh3enMyalJvdnpkMy8xZEJnMGF0RkVwYVdscHlaMTMzcGxkZHRsbEM3eGpBTmk2bEJhQUxXei8vZmZmN0xwWnMyYWxWcXZsNG9zdnp2TGx5M1BUVFRkbDc3MzNUcEtzWExreTMvcld0OUxjM0p5enp6Njd6NUdRSkJrMmJGanV2ZmZlekpreko5ZGVlMjJ1di83NkpIKzhwdVhlZSs5Tjh0b2R5bmJkZGRldDgrWUFvQTZVRm9BdHBMT3pjNVBMcDAyYmx0YlcxdXl4eHg1cGEydkxaWmRkbHZiMjl1eTMzMzU5YmxPOFFYdDdlNTU3N3JtTUd6Y3V4eDkvZkhiWVlZYys2My95azUva3FLT08ybXlPejMzdWN6bnl5Q1B6azUvODVGMjlId0FvQ3crWEJIaVhubnJxcVp4eHhobTU1cHByTnJuKzl0dHZUNjFXeS9MbHkvT0RIL3dnMy96bU43UDc3cnRuMXF4Wm1UVnJWbWJPbkpuT3pzN2UrZDEyMnkzZitjNTMwdDdlbnE2dXJqN2IrdWxQZjVxbm5ub3FKNTk4OG1iekhIMzAwVzk0elFzQTlEZU90QUM4QXl0V3JFaVNuSDc2NmVubzZNaTRjZU15ZHV6WVhILzk5Vm0xYWxWMjJtbW5KTW1pUll0U3FWUXlmUGp3TkRVMVpmcjA2UnR0Njk1NzcwMVhWMWNXTDE2Yzk3Ly8vVWxlT3hYc3pEUFB6Sm8xYS9JUC8vQVA2ZXJxeXMwMzM1eDc3cmtubDExMldkN3pudmU4N2N5dnZQSksvdXpQL2l6TGxpMUxrdDVyWndDZzdKUVdnSGVnbzZNakkwYU15Q21ubkpKUGZ2S1R2VWMyeG80ZG0zSGp4bVhnd0lGSmtxNnVya3ljT0xIUGtZKzFhOWRtNnRTcHVmWFdXek4zN3R3c1hydzRKNTk4Y21iTW1KRVhYM3d4Qnh4d1FCNTY2S0dNR2pVcWQ5eHhSMnExV243NHd4L20ybXV2elc5Kzg1dE1talFwQXdZTVNITnpjNXFibTlQVjFaVmh3NGJsMkdPUHpZZ1JJL0xkNzM1M2swZGEvdkVmLzdIM2xMRkREejIwdDFnQlFObFYzbndJUVA5U3JWYUxKR2xyYTl1cSszbXpXdzl2eXBOUFBwbXZmZTFyZWYvNzM1OFBmT0FEdmM5dDJiQ2ROV3ZXNUdjLysxbnV2dnZ1bkhUU1NUbnl5Q1BUM055ODBYNjZ1N3ZUMmRuWmUvcFlwVkpKcFZMSndJRURld3RUVzF0YkRqNzQ0TjdYZG5WMXBiT3pNd01HRE1pZ1FZUGU3ZHQveXpiY1NXM0JnZ1grelFIZ0hmRVBDTkJ3dGxWcDRhMVJXZ0I0dDF5cENRQUFsSnJTQWdBQWxKclNBZ0FBbEpyU0FnQUFsSnJTQWdBQWxKclNBZ0FBbEpyU0FnQUFsSnJTQWdBQWxKclNBZ0FBbEpyU0FnQUFsSnJTQWdBQWxKclNBZ0FBbEpyU0FnQUFsSnJTQWdBQWxKclNBZ0FBbEpyU0FnQUFsSnJTQWdBQWxKclNBZ0FBbEpyU0FnQUFsSnJTQWdBQWxKclNBZ0FBbEpyU0FnQUFsSnJTQWdBQWxKclNBZ0FBbEpyU0FnQUFsSnJTQWdBQWxGcHp2UU1BYkMwdExTMzFqZ0FBYkFHT3RBQU5weWlLKyt1ZGdiNktvbmlrM2hrQUFJQXRyRnF0RnRWcXRhaDNEZ0NvTjBk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bE5hQUFDQVVsTmFBQUNBVWxOYUFBQ0FVcXZVT3dBQXlZYy8vT0gzTlRjM24vMG5pMC8vdzgrclg3K3dxNnZybTA4KytlU0wyeVlaQU5TZjBnSlFBaWVmZlBLQTl2YjJKWlZLWmRnYmpTdUtZdm0rKys3NzNwdHZ2cmw3VzJVRGdIb2JVTzhBQUNSUFAvMTA4ZDczdm5ka2trUGVaT2dOOTkxMzM1M2JJaE1BbElWcldnQktvcWVuNTVhM01PeXRqQUdBaHFLMEFKUkVVMVBUejR1aStQMGJEUG5mblhmZStlZmJMQkFBbElUU0FsQVNiVzF0blpWSzViWTNHSExiL2ZmZjM3WE5BZ0ZBU1NndEFDVlNxVlEyZS9wWFUxT1RVOE1BMkM0cExRQWxzbXJWcXA4bVdiMkpWYXRYcmx4NTM3Yk9Bd0Jsb0xRQWxFaDdlL3Y2b2lnMmRYZXdPOXJiMjlkdjgwQUFVQUpLQzBESmJPWVVNYWVHQWJEZFVsb0FTcVpTcWZ3a3lTdXZXL1JLcFZMNXozcmxBWUI2VTFvQVNxYXRyZTJWSkhkdm1LOVVLbmY5WVJrQWJKZVVGb0FTS29xaTkzU3d0L2pRU1FCb1dFb0xRQWtOR2pUb3h4dW1CdzhlL09NM0dnc0FBRkFYMVdyMWptcTFlbnU5Y3dCQXZUWFhPd0FBbTNWTHBWSXA2aDBDQU9xdFV1OEFBUFYyNktHSER1bnM3UHhza2lPU0hKSmt6eVJEa3d5b2E3RHk2RTZ5SXNteUpJOGxlV0Rnd0lHM3pKOC9mMU1Qd1FTQUxVNXBBYlpiaHg1NjZMQmFyWFplcFZLWmtHUnd2ZlAwTTY4VVJURnIwS0JCNTgrZlAzOTV2Y01BME5pVUZtQzcxTkxTY2twUkZGY24rZk5LcFpMUm8wZm5pQ09PeUljKzlLSHN1ZWVlR1RKa1NKcWJuVUdiSkYxZFhWbTllbldXTFZ1V1gvemlGM25nZ1FmeThNTVBweWlLSkZsVHFWUk9iMnRyKzM2OWN3TFF1SlFXWUh0VHFWYXI1eWI1UnBKOCt0T2Z6cVJKazdMWFhudlZOMVUvODlKTEwrV3FxNjdLblhmZW1TU3BWQ3JudGJXMVhaakVOVGdBYkhGS0M3RGQrT0FIUHpob2h4MTJ1RGJKK0IxMjJLR1lObTFhNVlnampxaDNySDd0Z1FjZXlOZS8vdlZpL2ZyMWxTUTNyRisvZnVKLy8vZC8xK3FkQzRERzRpSlRZTHZ4bDMvNWw5T1RuUFlYZi9FWHVmTEtLeXVISEhKSXZTUDFleU5Hak1oSFAvclJ5czkvL3ZPc1c3ZnV3T2JtNWo5LzZhV1gvclBldVFCb0xJNjBBTnVGZ3c4KytJUktwWExiTHJ2c1V0eHd3dzJWNGNPSDF6dFNRMW02ZEdsT1BmWFVZdVhLbFpVa0p5eFlzT0NPZW1jQ29IRTQwZ0kwdkZHalJ2MWxVUlQvbVdUSGl5Kyt1UExCRDM2dzNwRWF6azQ3N1pSOTk5MjNjdmZkZHlmSi8zbmYrOTczL2FWTGw3b2xNZ0JiUkZPOUF3QnNiZDNkM1ZjbUdUcCsvUGdjZHRoaDlZN1RzQTQ3N0xEOC9kLy9mWklNL2NObkRnQmJoTlBEZ0laMjBFRUhqV3BxYW5wazc3MzN6ZzkvK01NTUdqU28zcEVhV3ExV3krYy8vL244K3RlL1RsRVVveDUvL1BISDZwMEpnUDdQa1JhZ29UVTFOWjJkSkYvODRoY1ZsbTFnMEtCQm1UQmhRcEkvZnZZQThHNDUwZ0kwcklNT091aWdwcWFteDRjTkc1YmJicnN0QXdjT3JIZWs3VUpuWjJkT09PR0V2UHp5eXltSzRxREhIMzk4WWIwekFkQy9PZElDTkt5bXBxYi9seVRqeDQ5WFdMYWhnUU1IWnZ6NDhVbVNTcVV5dGM1eEFHZ0FTZ3ZRa0k0NjZxam1KQ2MyTlRYbDA1LytkTDNqYkhmR2poMmJwcWFtSkRuaDVKTlBkcWRLQU40VnBRVm9TS3RXcmZwb2tyODQ2S0NETW1USWtIckgyZTRNR1RJa0J4NTRZSkxzdG1qUm9vL1dPdzhBL1p2U0FqU2tTcVh5ZjVQa2lDT09xSGVVN2RhR3ozN0Rkd0VBNzVUU0FqU3FzWW5TVWs4YlB2dWlLRTZvY3hRQStqbWxCV2c0QngxMDBDNUo5dDExMTEwellzU0llc2ZaYm8wWU1TSkRodzVOa24xYldscDJybmNlQVBvdnBRVm9PQU1HRFBoUWt1eXp6ejcxanJKZHExUXF2ZDlCcFZMNVVKM2pBTkNQS1MxQUkvcHdrb3djT1hLYjc3aWpveU5GVVd6ei9aYlZodStnS0lvUDF6a0tBUDJZMGdJMG9nT1NyWCtrWmZMa3lhblZhbjJXSFhYVVVWbXpaczNiMnM2Y09YTnk3cm5udnVHWSsrNjdMMWRjY2NWR3kwODY2YVQwOVBTOHBmMk1HVFBtYmVYYUVqYVVscDZlbmdPMitjNEJhQmpOOVE0QXNLVVZSYkZma3ExK1Bjc2pqenlTcnE2dURCbzBhTE5qWG4zMTFTeFpzcVQzUCsrVEowOU9SMGRIbnpIZDNkMVp0R2hSbm4vKytUN0xCdzhlbkprelo2WW9pbHh6elRVNTg4d3pOOXIrQ3krOHNOR1JuVTk5NmxPYnpGS3IxVGE1N3Z6eno4OUhQdktSemI2SGQyUHZ2ZmRPa2xRcWxmMjJ5ZzRBMkM0b0xVQWoyaVZKM1ovUDB0blptYlBPT2l0TlRVMzU5cmUvblNSNTVwbG44ck9mL2F4M3pJOSs5S044NWpPZjJXZzZTWTQ4OHNna3lZOS8vT1Bzczg4K09laWdnN0o0OGVLMHRyYjIyYzhuUHZHSlB2T3YzLzdyalJrekpuZmZmZmU3ZjJOdncrdStnMTIyNlk0QmFDaEtDOUNJZGs2Uzk3em5QWFVMc0c3ZHVweDExbG5wN3U3T2pCa3plcGRmZE5GRm1UQmhRdS84czg4K205bXpaMjgwUFdYS2xGeHl5U1ZadVhKbHZ2ZTk3MlhtekptNTRZWWI4dlRUVC9jcEpTMHRMYm4zM25zellFQTVIenIvdXUvQTNjTUFlTWVVRnFBUmJiUFNjdHh4eC9WT0gzLzg4VW1TcFV1WDV2enp6OC9Ja1NOejNubm5wYm41ajMvVmpoNDlPcU5Iais2ZFArbWtrekpyMXF5TnBqZTQ4Y1liOC9MTEwrZkxYLzV5VnExYWxadHV1dWt0NVJvelprejIyR09QUHNzNk96dHo0b2tuOXM0dldiSWtqejMyMkZ0OHArK00wZ0xBbGxDcGR3Q0FMYTFhcmE1UE1tamV2SGx2ZUwzSnU5WFMwcEk1YytaazhPREJmWllOR1RJa3JhMnRPZlhVVXpmNXVxOTg1U3U5MTdYODZsZS95dC84emQ5c05KMGsxMTEzWGRhdFc1ZXVycTU4L2V0Znp6SEhISlBQZnZhek9lYVlZM3JIckZxMUtqdnYvTWMrY01VVlYrUURIL2hBeG93Wmszbno1dlhaNzU4dTI5U1lMYTFXcTIyNEFjRDZCUXNXL05sVzNSa0FEY3VSRm9BdGJQcjA2V2xwYWRua3V0ZWZHdGJkM2Qzblo2VlNTYTFXNnozVnE3VzFOZGRkZDExdXZ2bm1EQnc0TUovOTdHZVRiUDZhRlFCb1ZFb0wwSWhXSmRsOTdkcTFXL1ZJeStic3YvLyttMTAzYTlhczFHcTFYSHp4eFZtK2ZIbHV1dW1tM2p0c3JWeTVNdC82MXJmUzNOeWNzODgrT3p2dXVHT2VmLzc1WEhycHBUbjQ0SVB6aFM5OElZTUhEODVWVjEyMTJUdUV2ZjVDKzA5Lyt0TzkwNnRYcjA2dFZzdkhQLzd4N0xqamprbXkwZTJhdDRiWDNmNTUxVmJmR1FBTlMya0JHbEZ2YVJrNmRPZzIyMmxuWitjbWwwK2JOaTJ0cmEzWlk0ODkwdGJXbHNzdXV5enQ3ZTNaYjcvOWNzNDU1MncwdnIyOVBjODk5MXpHalJ1WFVhTkdaZno0OGRsbm4zMnl6ejc3OU43RytlV1hYMDViVzF1ZjE0MGFOYXAzZXZyMDZUbnNzTU9TSkE4KytHQm16cHlaWC83eWw5bDMzMzF6d1FVWFpOaXdZWms3ZCs2V2V1dWJ0WGJ0MmcyVFNnc0FBR3hRclZZZnExYXJ4YTkrOWF0aWE2cFdxOFhhdFd1TEo1OThzdmphMTc1Vy9NdS8vRXRSclZhTDFhdFg5eGszWnN5WTRqZS8rVTJ4Yk5teTRtdGYrMXJ4d2dzdkZDZWNjRUx2K2xkZmZiVVlOMjVjNy93Sko1eFFMRnUyckxqNDRvdUxOV3ZXOUM1ZnYzNTk4Y1FUVC9UdSswOGRjc2doZmViWHJsMWJYSFRSUmNYa3laT0xsU3RYRnFOSGp5NFdMVnBVakJzM3Jyai8vdnUzeUdmd1puNzV5MThXMVdxMXFGYXJqOWI3endVQS9WZFR2UU1BYkFVcms5ZE9pZHBhVnF4WWtTUTUvZlRUYzg0NTUyVFVxRkdaTUdGQ21wdWJzMnJWSHc4cUxGcTBLSlZLSmNPSEQ4K3dZY015ZmZyMDN0UEJOcmozM252VDFkV1Z4WXNYOXk0Yk5teFl6anp6ekN4ZnZqelhYbnR0cGt5WmttT09PU2IvL00vLy9LYlphclZhL3VNLy9pUGp4bzNMM252dm5TdXV1S0wzWXYxOTl0a25sMTkrZWI3Ly9lOW42dFNwZWZMSko3ZkFwN0Y1ci9zT1ZtN1ZIUUhRMEp3ZUJqU2NTcVh5WEZFVUgzL2hoUmY2bkRLMUpYVjBkR1RFaUJFNTVaUlQ4c2xQZmpKTlRhLzlEbWpzMkxFWk4yNWNCZzRjbUNUcDZ1ckt4SWtUZTljbnI1MHlOWFhxMU54NjY2MlpPM2R1Rmk5ZW5KTlBQamt6WnN6SWl5KyttQU1PT0NBUFBmUlFSbzBhbFJkZWVDRy8vLzN2OC9uUGZ6N1RwazNyODhETVA3MnVwYWVuSjExZFhmbkNGNzZRQXc0NElOZGNjMDEyMzMzM2piTHZ0dHR1dWVxcXEzTG5uWGZtRzkvNFJpNjU1SktNSERseWEzeE0rZld2ZjUwa0tZcml1YTJ5QXdBQTZJOWFXbHFtVkt2VjRwLys2WisyNnFsUDNkM2RiL3MxQ3hjdUxJNDk5dGhpNHNTSnhhV1hYbHJNblR1M3ozWTZPanFLMjI2N3JaZzBhVkp4enozM2JIWTdEei84OEViTEhubmtrYUlvaXFKV3EyM3lOWmRmZnZuYnp2dHVUWnMycmFoV3EwVkxTOHZrZXYrNUFLRC84cHdXb09HMHRMUjhyQ2lLT1ljY2NraXV2dnJxZXNmWnJwMTIybWxwYTJ0TFUxUFR4eDU3N0xHdGYrVS9BQTNKTlMxQXcrbnU3djVGa2p6Ly9QUDFqckpkSzRxaTl6c29pdUlYZFk0RFFEK210QUFONTRrbm5saVpwUDMzdi85OVhuamhoWHJIMlc2OThNSUxHMjVZME43VzF1YVd4d0M4WTBvTDBLanVTSklISG5pZzNqbTJXeHMrKzBxbGNudWRvd0RRenlrdFFFTXFpbUoyb3JUVTA0YlBmc04zQVFEdmxOSUNOS1NkZDk3NW9TUy9lK0tKSjdicTgxcll0TldyVjJmaHdvVko4cnVSSTBjK1ZPODhBUFJ2U2d2UWtPNi8vLzZ1SkxmMzlQVGt6anZ2ckhlYzdjNGRkOXlSbnA2ZUpMbjk1cHR2N3E1M0hnRDZONlVGYUZnOVBUM2ZTWkliYjd3eG5aMmQ5WTZ6M2FqVmFybnh4aHVUSkVWUlhGN25PQUEwQUtVRmFGaFBQUEhFRTBsdVg3NThlZTY2NjY1Nng5bHUzSFhYWFhuNTVaZFRxVlJ1ZS96eHh4ZldPdzhBL1ovU0FqUzBvaWd1VEpMcnI3OCt0VnF0M25FYVhxMVd5NnhaczVMODhiTUhnSGRyUUwwREFHeE55NVl0VzdyWFhudU5XclZxMWY3cjE2L1BtREZqNmgycG9WMTIyV1Y1OE1FSGsrVEhDeFlzdUxUZWVRQm9ESTYwQUExdndJQUJrNU9zdVBIR0d6TjM3dHg2eDJsWWMrZk96Yi85Mjc4bHlZcXVycTVKOWM0RFFPT28xRHNBd0xaUXJWYkhKcmw5bDExMktXNjQ0WWJLOE9IRDZ4MnBvU3hkdWpTbm5ucHFzWExseWtxU0V4WXNXSEJIdlRNQjBEaWNIZ1pzRjE1NjZhVm45OXBycjExZWZmWFZNZmZjYzA5YVdscXkrKzY3MXp0V1EzajY2YWR6K3Vtblo4V0tGWlVrMzE2d1lNRjM2cDBKZ01haXRBRGJqVjEzM2ZXL21wdWIzNzl1M2JvRDc3cnJybUsvL2ZhcmpCZ3hvdDZ4K3JVSEhuZ2dVNmRPTGRhc1dWTkpjc1A2OWV1bi92YTN2L1ZjRmdDMktLZUhBZHViU2t0THl6bEZVWnlmSkgvN3QzK2J5Wk1uWjYrOTlxcDNybjdscFpkZXlwVlhYcGtmLy9qSFNaSktwWEp1VzF2Yk41TVU5VTBHUUNOU1dvRHRVa3RMeXlsRlVWeWQ1TThybFVwR2p4NmR3dzgvUEFjY2NFRDIzSFBQREJreUpNM056ZldPV1FwZFhWMVp2WHAxbGkxYmxxZWVlaXB6NXN6Snd3OC9uS0lva21STnBWSTV2YTJ0N2Z2MXpnbEE0MUphZ08zV29ZY2VPcXl6cy9QY0pGOU1NcmpPY2ZxYlY1SmNQM0Rnd0F2bXo1Ky92TjVoQUdoc1NndXczVHYwMEVPSGRIWjJmamJKNFVrT1NiSm5rbDNqdXI4TnVwUDhQc215Skk4bG1UTnc0TUJiNXMrZnY3cStzUUFBQUFBQUFBQUFBQUFBQUFBQUFBQUFBQUFBQUFBQUFBQUFBQUFBQUFBQUFBQUFBQUFBQUFBQUFBQUFBQUFBQUFBQUFBQUFBQUFBQUFBQUFBQUFBQUFBQUFBQUFBQUFBQUFBQUFBQUFBQUFBQUFBQUFBQUFBQUFBQUFBQUFBQUFBQUFBQnJDL3dkMVp1cUF4NkNUVWdBQUFBQkpSVTVFcmtKZ2dnPT0iLAogICAiVHlwZSIgOiAiZmxvdyIKfQo="/>
    </extobj>
    <extobj name="ECB019B1-382A-4266-B25C-5B523AA43C14-2">
      <extobjdata type="ECB019B1-382A-4266-B25C-5B523AA43C14" data="ewogICAiRmlsZUlkIiA6ICI5MDc4MTYxNjY4NiIsCiAgICJHcm91cElkIiA6ICIxNTQxNDQxOTIiLAogICAiSW1hZ2UiIDogImlWQk9SdzBLR2dvQUFBQU5TVWhFVWdBQUFXTUFBQUpxQ0FZQUFBRCtKU0cwQUFBQUNYQklXWE1BQUFzVEFBQUxFd0VBbXB3WUFBQWdBRWxFUVZSNG5PemRlVnhVOWQ0SDhNOFpWZ1ZseVFUM3JrdDJvMVJtVU9HNjRVM1Rya3RDZ2xmRExjMjBibmE3VDlwaWVzdTZlY3ZNVWgvRkpTdEZyMkpZQ0didXFIa1ZFM0RENTNVVE1jUUYwSlJGMldiNVBYL2d6R1ZZWnhBOFoyWSs3OWZMRnpObmZ1ZWM3d3oyOGRkM3pnSVFFUkVSRVJFUkVSRVJFUkVSRVJFUkVSRVJFUkVSRVJFUkVSRVJFUkVSRVJFUkVSRVJFUkVSRVJFUkVSRVJFUkVSRVJFUkVSRVJFUkVSRVJFUkVSRVJFUkVSRVJFUkVSRVJFUkVSRVJFUkVSRVJFUkVSRVJFUkVSRVJFUkVSRVJFUkVSRVJFUkVSRVJFUkVSRVJFUkVSRVJFUkVSRVJFUkVSRVJFUkVSRVJFUkhaTlVudUFvaW9mbjM3OW0ycDFXcWZBekFRUUJBQWZ3QStBSnhrTFV3NTlBQnVBOGdCY0JMQVlSY1hsN2prNU9SQ2VjdXlITU9ZU01INjl1M3JWMTVlL25kSmtpWURhQzUzUFRhbVdBanhqYXVyNi92SnljbTVjaGRUSDRZeGtVSnBOSm9KUW9qVkFEd2xTVUp3Y0RBR0RoeUlKNTU0QXY3Ky9talpzaVdjblozbExsTVJkRG9kQ2dzTGtaT1RnM1BuenVIdzRjTTRmdnc0aEJBQWNFZVNwSmRTVWxJMnkxMW5YUmpHUk1vanFkWHFCUURlQTRDUkkwZGk1c3laYU5PbWpieFYyWmpyMTY4ak9qb2FpWW1KQUFCSmt2NmVrcEx5QVFBaGIyVTFZeGdUS1VoQVFJQ3JtNXZibHdDaTNOemN4RC8vK1U5cDRNQ0JjcGRsMHc0ZlBveTMzbnBMbEpXVlNRQTJscFdWVFU5UFR5K1h1NjZxMlB3blVwQU9IVHA4Q21ER1F3ODloRldyVmtsQlFVRnlsMlR6T25YcWhELzg0US9Tb1VPSFVGSlMwdFBaMmRueit2WHJ1K1d1cXlyT2pJa1VJakF3Y0xRa1NmSGUzdDVpNDhhTlV0dTJiZVV1eWE1Y3UzWU5FeWRPRlBuNStSS0EwYW1wcVFseTExUVpaOFpFQ3RDN2QrOE9Rb2pkQUpwOThza25Va0JBZ053bDJaMFdMVnFnYTlldTBxNWR1d0JnZVB2MjdUZGZ1M1pOTVllK3FlUXVnSWdBdlY2L0NvQlBWRlFVK3ZYckozYzVkcXRmdjM1NC92bm5BY0RuM21ldUdHeFRFTW1zVjY5ZXZWVXExWW1PSFR0aTY5YXRjSFYxbGJza3UxWmVYbzV4NDhiaDh1WExFRUwwVGt0TE95bDNUUUJueGtTeVU2bFU3d0xBbENsVEdNUVBnS3VyS3laUG5nemd2NSs5RW5CbVRDU2pYcjE2OVZLcFZHbCtmbjZJajQrSGk0dUwzQ1U1QksxV2k5R2pSeU12THc5Q2lGNXBhV21uNWE2Sk0yTWlHYWxVcWxjQklDb3Fpa0g4QUxtNHVDQXFLZ29BSUVuU2JKbkxBY0F3SnBKTmFHaW9NNEJuVlNvVlJvNGNLWGM1RG1mVXFGRlFxVlFBTURvaUlrTDJJOHNZeGtReUtTZ28rQU9BaDNyMTZvV1dMVnZLWFk3RGFkbXlKWHIyN0FrQXJTNWV2UGdIdWV0aEdCUEpSSktrTVFEQTA1M2xZL3pzamI4TE9UR01pZVF6Q21BWXk4bjQyUXNoUnN0Y0NzT1lTQTY5ZXZYeUJ0RFYxOWNYblRwMWtyc2NoOVdwVXlmNCtQZ0FRRmVOUnVNbFp5ME1ZeUlaT0RrNVBRRUFuVHQzbHJzVWh5WkprdWwzSUVuU0UzTFd3akFta2tjUEFPalNwWXZjZFRnODQrOUFDTkZEempvWXhrVHllQko0TURQakxWdTJvS2lveUtLeEJvTUJhOWFzUVY1ZVhvMnZoWWVIMTd1TnRMUTBhTFZhQU1CWFgzMkY0dUppaS9aOTVNZ1JuRDkvM3FLeGpja1l4Z2FENGNrSHZ2TktHTVpFTWhCQ2RBUFE1UDNpek14TUxGKytIRE5tek1ENDhlTng1Y29WN05tekJ5Tkhqa1R2M3IweGN1UkkwMk9Ed1FDVlNvV09IVHRpOHVUSk9IcjBhTldha1pXVlZlZitNakl5OExlLy9RMDNiOTQwUGQrODJiSzdIZVhrNU9ERER6ODAzaXJwZ2VuWXNTTUFRSktrYmc5MHgxWHdCbHBFOHZBRzBLVEhGeHNNQnF4ZHV4WUpDUW5Jek16RTZ0V3I0ZS92ai9idDJ5TTRPQmhSVVZIWXNXTUhoQkFZTm15WThRUUlEQjgrSEIwNmRJQ0hod2NtVEppQUd6ZHVtRzEzNk5DaHBzZDc5KzQxUFM0dExjVzhlZk13WThZTTB5MmlYbjc1WlV5Y09CRURCdzdFbzQ4K2FobzdjK1pNWEw5K3ZjYTZ4NHlwZnBUWnE2KytpaUZEaGpUOHc2aERwZCtCZDVQc3dFSU1ZeUo1ZUFHQWg0ZEhrKzFnOWVyVlNFbEp3ZXpaczVHZG5RMXZiMis4K2VhYldMSmtDYjc1NWh2MDdkc1hwMCtmaHBlWEZ4NSsrR0VBd0lVTEYvRExMNzlneElnUkFHQTJxOVhyOWVqVHA0OVpBQnNaREFiTW56OGY3ZHUzeC9qeDQwM0wyN1ZyaDlkZmZ4MnZ2Zllhb3FPalRmOG5FQjBkRFFDSWpJeXM4ejI0dTd0anc0WU45L2RCMUtQUzcwRFdveW1JU0FacXRUcFByVmFMVzdkdWlhYVNrNU1qUm8wYUpZUVFJaUlpd3ZSejRjS0Y0dm5ubnhlM2I5OFdnd2NQRms4Ly9iVFl1M2V2RUVLSWMrZk9pZERRVUxGdTNicHEyOVBwZEVLdFZsZGJYbFpXSnQ1NjZ5MHhjZUpFY2ZmdTNScHJXYjkrdlFnTkRSWDc5dTB6V3g0Y0hGem5lK2pYcjEvOWIvUSsvZmJiYjBLdFZndTFXcDByNTk4SnpveUo1TkhrTTJNL1B6OUlVdlVMTTg2WU1RUEp5Y2xJVDArSFhxL0hnUU1IVEs4RkJBUWdPam9hYytiTVFWaFlHSHg5ZmV2ZHoxdHZ2WVg4L0h5c1dMRUN6WnMzcjNITTFLbFQ0ZWZuaC9mZWV3K1hMbDNDOU9uVEFWUmNQYTIrMlhGVDgvVDBORDZVZFdiTU1DYXlZMXF0RmxGUlVjak96a1pVVkJTMFdpMzgvUHlRbUppSXJLd3NGQmNYNDlsbm53VlFFWmhqeG94QjkrN2RFUmNYaDRLQ0FyUCtzRkhWWld2WHJzWDE2OWN4YXRRb0FFQnhjVEhjM2QxTlBXZ0F1SHYzTHVMaTRyQnQyemF6UHZtLy92VXZkT3RXKy9kbUdSa1o5L1grYlFuRG1FZ2VCUUFldm52M2JwTmVVTjdGeFFVeE1UR0lqSXcwL2N6S3lrSlpXUmwyNzk2TlFZTUdJVDQrdnRwNjY5YXRRMlJrcEtrL25KdWJpN0ZqeDJMVnFsWG8wNmRQdGZHUFBQSUlEaDA2QktEaUM4QTFhOWFZamxJQWdHSERoc0hkM1IxK2ZuNm1aWFVkSnFmWDYzSHQyalg4NlU5L3d2dnZ2OS9nOTIrSk8zZnVHQjhXTk9tTzZzRXdKcEtIS1l6dm5ZN2JKTXJMeTZ2TmpKMmNuREJ6NXN4YTE4bk56Y1hHalJ0TmQ4TUFnSTgvL2hnUkVSSG8wNmNQVHB3NEFSY1hGd1FHQmxaYjkvcjE2eWd1TGtiNzl1M05saGNYRjFkcnlXemZ2dDNzdVJBQ24zLytPVzdldkFsUFQwLzA3TmtUd2NIQkRYbmJWcmw3OTY3eEljT1l5QUVWQUdaQjBDU2NuWjJyell5VGtwS3daY3NXR1BkZitWcktpWW1KT0hqd0lFSkNRa3o5MysrLy94NkZoWVY0NVpWWEFBQnVibTZZUDM4K3RtelpVcTFIdkc3ZE9nd2RPdFNzUmFIVmFsRmFXbW8yMXRnYXFlcktsU3VtSUQ5Ky9EaFdyMTROb09Lb2kzczNFbTEwREdNaXg1WVBBSVdGVFhlbitOemNYTk1oYTVWRlJVV1o3bkl4YU5BZ0pDWW1tcjIrZS9kdWpCMDdGa0RGY2NRYk5tekFxbFdyVUZCUWdNTENRZ2doNE83dWpxVkxsMkxldkhrQUttYmdLMWV1eExGanh4QVRFMlBXTjk2elp3L2F0bTFyRnRBMXRVYU1oODdWOUZwVHF2UTd5SCtnTzY2Q1lVd2tBMG1TTGdnaG5zckt5a0x2M3IyYlpCOEhEeDdFZ0FFREFBQXJWcXhBVVZGUmpVZFhWSGIxNmxXY1AzL2VkR25Kano3NkNDVWxKWmcwYVJKOGZYM2g0K01ESHg4ZkJBVUZJUzR1RHNPR0RZTVFBdSsvL3o3YXQyK1ByNzc2Q3I2K3ZsaTNiaDJpbzZPaFVxbmc1ZVdGK2ZQbjE3clB3c0pDdUxtNTRlYk5tM0IzZDIrOEQ4QkNseTlmQmdBSUlTNDg4SjFYd2pBbWtzZFpvT0owNWFiaTZlbUowYU1yTHRPN2MrZE83Tm16QnhFUkVXWmpxcllMbWpWcmhnVUxGcUJGaXhZQWdJU0VCSGg0ZU5RWTRsMjdka1dyVnEzUXBrMGJmUGpoaCtqVnE1ZnB0ZW5UcDJQNjlPbW1VNnpyRWg4ZmovWHIxOFBaMlJsVHBreHB5RnU5THhjdlhnUUFxRlNxc3c5ODU1WHc3dEJFTXRCb05QMkZFRWVDZ29KTWZWR1N4NHdaTTVDU2tnS1ZTdFgvNU1tVFIrdGZvMm53UWtGRU10RHI5ZWVBcHAwWlUvMkVFS2JmZ1JEaW5KeTFNSXlKWkhEcTFLbDhBQm0zYnQycTkwcG8xSFN5c3JKdysvWnRBTWhJU1VtUjlXZ0toakdSZkJJQTRQRGh3M0xYNGJDTW43MGtTVHRrTG9WaFRDUVhJY1QzQU1OWVRzYlAzdmk3a0JQRG1FZ21YbDVlL3dadzg5U3BVMDE2dkRIVnJMQ3dFS2RQbndhQW0xMjZkUG0zM1BVd2pJbGtrcFNVcEFPd3cyQXdWRHZ4Z3BwZVFrSUNEQVlEQU96WXRtMmJYdTU2R01aRU1qSVlETXNCSUNZbXhuVGZPR3A2NWVYbGlJbUpBUUFJSVpiSlhBNEFoakdSckU2ZE9uVUt3STdjM0Z6ODhNTVBjcGZqTUg3NDRRZms1ZVZCa3FUNHRMUzAwM0xYQXpDTWlXUW5oUGdBQUw3KyttdVVsNWZMWFk3ZEt5OHZ4emZmZkFQZ3Y1KzlFampKWFFDUm84dkp5Ym5XcGsyYjNnVUZCWStXbFpVaEpDUkU3cExzMmhkZmZJR2Zmdm9KQUhhbXBxWXVrYnNlSTg2TWlSVEF5Y2xwRm9EYk1URXhPSHBVdGpOeTdkN1JvMGV4YWRNbUFMaXQwK2xxdjZpekRIaHRDaUtGVUt2Vm93RHM4UGIyRmhzM2JwVGF0bTByZDBsMjVkcTFhNWc0Y2FMSXo4K1hBSXhPVFUxTmtMdW15dGltSUZLSTY5ZXYvOUttVFJ2djB0TFNrRDE3OWtDajBkUjRQV0t5M3ZuejUvSFNTeS9oOXUzYkVvQ2xxYW1weStXdXFTcUdNWkdDK1ByNkhuUjJkbjZrcEtTazV3OC8vQ0M2ZGVzbWRlclVTZTZ5Yk5yaHc0Y3hlL1pzY2VmT0hRbkF4ckt5c3RrM2J0eVEvYmppcXRpbUlGSWVTYVBSekJkQ3ZBOEFJMGFNd0t4WnM5Q21UUnU1NjdJcDE2OWZ4NnBWcTdCejUwNEFnQ1JKQzFKU1VqNEVJT1N0ckdZTVl5S0YwbWcwRTRRUXF3RjRTcEtFNE9CZ0RCZ3dBRTgrK1NUOC9mM1JzbVZMT0R2ei9oQUFvTlBwVUZoWWlKeWNISnc5ZXhaSGpoekI4ZVBISVlRQWdEdVNKTDJVa3BLeVdlNDY2OEl3SmxLd3ZuMzcrbW0xMmdVQXBnQm9Yczl3TWxjTTRHc1hGNWVGeWNuSnVYSVhVeCtHTVpFTjZOdTNiMHV0VnZzY2dBRUFnZ0Q0QS9BRnYvY3gwZ080QlNBSHdFa0FSMXhjWE9LU2s1TjVCU1lpc245cXRWcW8xV3BGOW1CdERVLzZJQ0pTQUlZeEVaRUNNSXlKaUJTQVlVeEVwQUFNWXlJaUJXQVlFeEVwQU1PWWlFZ0JHTVpFUkFyQU1DWWlVZ0NHTVJHUkFqQ01pWWdVZ0dGTVJLUUFER01pSWdWZ0dCTVJLUUREbUloSUFSakdSRVFLd0RBbUlsSUFoakVSa1FMd0huaEVaSkVlUFhxMGQzWjJmcmZLNHBmdS9WeGRlYUZPcC92d3pKa3pWeDVNWmZhQllVeEVGb21JaUhES3lNaTRLa21TWDEzamhCQzVYYnQyYmJkdDJ6YjlnNnJOSHZET3NrUmtrZlBuejR0MjdkcDFRY1hkcWV1eWNmLysvWWtQb2laN3dwNHhFVm5NWURERVdURE1rakZVQmNPWWlDeW1VcWtPQ1NGdTFUSGtOeTh2cjBNUHJDQTd3akFtSW91bHBLUm9KVW1LcjJOSWZGSlNrdTZCRldSSEdNWkVaQlZKa21wdFE2aFVLcllvR29oaFRFUldLU2dvMkFlZ3NJYVhDdlB6OC9jLzZIcnNCY09ZaUt5U2taRlJKb1NvNldpSmhJeU1qTElIWHBDZFlCZ1RrZFZxYVZXd1JYRWZHTVpFWkRWSmtuNEVVRnhwVWJFa1Nidmxxc2NlTUl5SnlHb3BLU25GQUhZWm4wdVM5TU85WmRSQURHTWlhaEFoaEtrdFllSEpJRlFIaGpFUk5ZaXJxK3RPNCtQbXpadnZyR3NzRVJFMUliVmFuYUJXcTNmSVhZYzljSmE3QUNLeWFYR1NKQW01aTdBSHZJUW1rUXdDQXdPVEpVbnFJM2NkOUY5Q2lLUzB0TFRCY3UyZlBXTWlHVENJbFVlU3BGQTU5ODgyQlpHTVVsSlM1QzZCQUdnMEdybEw0TXlZaUVnSkdNWkVSQXJBTUNZaVVnQ0dNUkdSQWpDTWlZZ1VnR0ZNUktRQURHTWlJZ1ZnR0JNUktRRERtSWhJQVJqR1JFUUt3REFtSWxJQWhqRVJrUUl3akltSUZJQmhURVNrQUF4aklpSUZZQmdURVNrQXc1aUlTQUVZeGtSRUNzQXdKaUpTQUlZeEVaRUNNSXlKaUJTQVlVeEVwQUFNWXlJaUJXQVlFeEVwQU1PWWlFZ0JHTVpFUkFyQU1DWnlVUG41K1hLWFFKVXdqSW5zMk5kZmY0MFRKMDZZbmg4N2Rnd1pHUmtBZ0tlZWVxclc5ZmJzMmRQa3RaRTVaN2tMSUtLbTA3VnJWN3o5OXR2WXZIa3ovUHo4c0huelpzeWNPYlBlOVJZdVhJaW5uMzRhWjgrZXhVc3Z2WVRtelp2RDNkM2Q5THBXcThWdnYvMkdreWRQSWo4L0g2TkhqOFpqanowR0FFaFBUOGZSbzBjUkdSa0pBTkRwZExoNzl5Njh2THdBQUMrLy9ESkNRME9SbjUrUHA1NTZDcDZlbnJYV2NlZk9IZXpmdngvZTN0NzM4ekhZQklZeGtSM3IzNzgvUWtKQ3NHblRKcnoyMm1zNGZmbzA1czZkQzBtU0FBQWpSNDQwalowOWV6YWVmdnBwcy9XZmZQSkp6SjA3RjRjT0hjSm5uMzFtV3UrRER6NkFxNnVyYVp3UUFzWEZ4UUFBZzhFQUFJaU5qUVVBL1Bqamo5aTNieDgrL2ZUVEdtczhkT2hRcmZWck5CcHIzN0xOWWhnVDJibDMzbmtIN3U3dU9IcjBLRWFOR29VNWMrWUFxQWk2eE1SRXM3SFBQUE1NQUtDMHRCVFBQUE1NUHY3NFk0d1pNd1luVDU3RWUrKzloLy81bi8vQnNtWExrSk9UZzZWTGw1clc2OWF0Rzlhdlh3OEFwaG54ekpremNldldMUlFWRlVFSWdjaklTUGo2K2lJNk92cEJ2RzJid3pBbXNuUE5temNIQUJ3NWNnUWpSb3lvYyt5dVhic0FWTXlvalk4QjRJMDMzc0NMTDc2SUlVT0dvRU9IRGxpOWVyWFp6UGpDaFF1SWlvb0NBR1JuWndNQTh2THlzSDM3ZGdEQTIyKy9qVVdMRmlFOFBMemFQbzMvQURnNmhqR1JuZnJ5eXkreFljTUdsSmVYNC92dnY4ZlJvMGZ4NzMvLzIyeE01VFlGZ0dvejVhTkhqMkxyMXEzNDVaZGZFQm9haWpmZWVBTUhEaHpBK1BIajBhcFZLMHlhTkFuOSt2VkQzNzU5VFcySVdiTm1WYXZsNHNXTHRkWlpPZlNyWXB1Q2lHemV0R25UTUczYU5JU0VoTURQenc4N2QrNEVVSEVVUlVKQ0FwbzNiNDdldlh2ajU1OS9OcTFUV0ZpSXJLd3M2SFE2TEZxMENJR0JnWmc2ZFNwNjlPZ0JKeWNuOU8vZkh6Lzk5QlBlZlBOTlpHUmtvRzNidG5qbm5YZVFrNU5qYWs4QU1IdGNYRnhzOXVVZjFZeGhUT1JBOUhvOXlzcktxb1dqd1dEQThlUEg4Zjc3NzZOSGp4NlFKQWtUSmt6QS8vM2YvMkh1M0xtbWNhV2xwUmc2ZEtqcCtkNjllN0ZzMlRKczNib1Y0OGFOUTNoNHVLazFZV3hKcEtlbm8wMmJOclhXeERaRkJZWXhrUU01Y2VJRXVuZnZEcFhLL0JTRGdvSUNmUERCQjlpOWV6ZUFpcDV4cDA2ZDBLbFRKd3dmUHR3MHJuLy8vdGk3ZDYvWnVxV2xwZmoyMjI4eGJ0dzRYTHQyRFpHUmtmRDM5OGU0Y2VOUVhsNk82T2hvWExwMENmdjM3OGU0Y2VPcTFjUTJSUVdHTVpHRHVIYnRHdjc1ejM5aXdZSUZwbVV1TGk0b0xDekVoUXNYMEtGRGgycnIvUEdQZnpSN1hsSlNZcmFzVjY5ZW1EcDFLaTVmdm95VWxCUzBiZHNXc2JHeDBPbDBPSExrQ0NaT25JaEhIMzBVSDM3NElkNTk5MTBFQlFWQkNHRTZSSTcraTJGTVpLZEtTa29RRXhNRGc4R0FvMGVQSWo0K0huUG56aldiYlU2Wk1nVlRwa3lCcTZzclpzK2VYVzBiQnc0Y01IdmV2My8vYXNzKytlUVRUSjgrSFV1V0xFRkpTUWt5TXpOeDhlSkYvUGpqajNqOTlkY1JIQndNQUlpT2pzYUdEUnRRVWxKaU9zS0Qvb3RoVEdTbjR1UGo4ZXV2dnlJdUxnNXIxNjdGbVRObjhQUFBQOFBKeWNrME05WHI5ZERyOWREcGRGaTRjQ0ZpWW1JQVZNeVlMWFhod2dVc1hyd1lFeWRPeE5hdFc3Rm8wU0xrNXVhaXZMd2NaODZjTWUzRCtNZk56YzEwR0J3QURCbzBxSEhmT0JHUnBkUnF0VkNyMWFJcGxaZVhDNFBCWUxaTXA5T0o0dUppY2VmT0hWRlVWQ1R1M3IwclNrcEtSRmxabWREcGRDSWlJa0lNR2pSSWZQNzU1elZ1YzhTSUVkV1dGUlFVTktpK29xSWk4ZUtMTDlZNTVzVVhYeFJGUlVVTjJyNDFqTDhQT2Y5T3NIRkRKQVBqZi9ncEtTbHlsMEw0N3hlRnFhbXBzbVVpcjlwR1JLUUFER01pSWdWZ0dCTVJLUUREbUloSUFSakdSRVFLd0RBbUlsSUFoakVSa1FJd2pJbUlGSUJoVEVTa0FBeGpJaUlGWUJnVEVTa0F3NWlJU0FFWXhrUkVDc0F3SmlKU0FJWXhFWkVDOEU0ZnRWQ3IxWE1CZkN4M0hiWkdDSkdVbHBZMldPNDZpR3dOWjhZMWt3RDhSZTRpYkpFa1NhRnkxMEJraXpnenJvRmFyZTRMb0lPZm54OTI3dHpKTzlsYVlNbVNKZGk4ZVRNQUxKVzdGaUpieEpseERTUkppZ0NBb1VPSE1vZ3RZREFZc0cvZlBnQ0FFR0tiek9VUTJTU0djWFdTRUNJQ0FJWU1HU0ozTFRiaDdObXp5TXZMZ3lSSlY5TFMwcExscm9mSUZqR01xNmpjb25qaWlTZmtMc2NtVkprVkcrU3Roc2cyTVl5cllJdkNPbXhSRURVT2hyRTV0aWlzeEJZRlVlTmdHRmZDRm9YMTJLSWdhaHdNNDByWW9yQU9XeFJFallkaC9GOHF0aWlzWTJ4UkFNaG1pNExvL3ZDa2ozdlVhblVmc0VWaEZlT3NHTUMzWUl1aVFUUWFqZHdsa0VKd1pud1BXeFRXWVl2aS9nZ2hrdVN1Z2N3SklVN0l1WC9PakN1d1JXRWx0aWp1ajcxY1RFbXRWZ3NBU0UxTjVRem1QbkZtRExZb0dvSXRDcUxHeFRBR1d4VFdZb3VDcVBFeGpObWlzQnBiRkVTTnorSERtQzBLNjdGRlFkVDRIRDZNalMyS0lVT0dzRVZoZ2NvdENnQ3hjdFpDWkU4Y1BZeE5MWXFoUTRmS1hZdE5xTnlpU0UxTlpZdUNxSkU0ZEJpelJXRzlLaTBLSVdNcFJIYkZvY01ZUUNUQUZvV2xEQVlEOXUvZmIzektGZ1ZSSTNMa01GWUJHQXV3UldHcHMyZlBJamMzRjJDTGdxalJPV3dZczBWaFBiWW9pSnFPdzRZeDJLS3dDbHNVUkUzTFVjT1lMUW9yc1VWQjFMUWNNb3pab3JBZVd4UkVUY3Nod3hoc1VWaUZMUXFpcHVlSVljd1doWlhZb2lCcWVnNFh4b0dCZ2J6cHFKV01MUXBKa3JhQkxRcWlKdUZ3WWF6MGExRnMyYklGUlVWRkZvMDFHQXhZczJhTjhmVGthcStGaDRmZmR6MlZXeFM4WENaUjAzRzBPMzFZM2FMSXo4L0g2TkdqOGRoamp3RUEwdFBUY2ZUb1VVUkdSZ0lBZERvZDd0NjlDeTh2THdEQXl5Ky9qTkRRVU9UbjUrT3BwNTZDcDZkbnJkdStjK2NPOXUvZkQyOXZid0JBWm1ZbWxpOWZqdmo0ZUFEQTRzV0xjZjc4ZVN4YnRneTV1Ym53OC9NREFPVG01aUk1T1JrcWxRb2RPM2JFNU1tVDhlNjc3NkpmdjM2bWJRc2hrSldWWmMxblV5TzJLSWdlREljSzQ0YTJLSVFRS0M0dUJsQXhVd1NBMk5pSzc3RisvUEZIN051M0Q1OSsrbW1ONng0NmRLalc3VmErR2FYQllNRGF0V3VSa0pDQXpNeE1yRjY5R3Y3Ky9tamZ2ajJDZzRNUkZSV0ZIVHQyUUFpQlljT0dRYVdxK0orYTRjT0hvME9IRHZEdzhNQ0VDUk53NDhZTnMzMVUva2RuNzk2OUZyOW5JN1lvaUI0TWh3cmpocllvdW5Ycmh2WHIxd09BYVVZOGMrWk0zTHAxQzBWRlJSQkNJREl5RXI2K3ZvaU9qbTVRYmF0WHIwWktTZ3BtejU2TjdPeHNlSHQ3NDgwMzM4U1NKVXZ3elRmZm9HL2Z2amg5K2pTOHZMenc4TU1QQXdBdVhMaUFYMzc1QlNOR2pBQUFiTjY4MmJROXZWNlBQbjM2TkNpQWpkaWlJSHB3SENtTUczd1V4WVVMRnhBVkZRVUF5TTdPQmdEazVlVmgrL2J0QUlDMzMzNGJpeFl0cXJGSCs4d3p6MWkwai9Ed2NPemF0UXN4TVRHSWpJeEViR3dzSWlNajhjRUhIK0EvLy9rUFZxeFlnZkR3Y0xpNHVHRE9uRGtBZ1BMeWNuejY2YWZJeWNuQnRHblRySHBQbG1DTGd1akJjWmd3Ym1pTFFxVlNvVy9mdnFZMnhLeFpzNnFOdVhqeFlxM3I3OXExcTliWEtyY3AvUHo4YXB5dHo1Z3hBOG5KeVVoUFQ0ZGVyOGVCQXdkTXJ3VUVCQ0E2T2hwejVzeEJXRmdZZkgxOUxYcFBscXAwb2tjSHRWck5PM29RTlNHSENlT0d0aWplZmZkZDVPVGttTm9UQU13ZUZ4Y1h3OTNkdlZGcTFHcTFpSXFLUW5aMk5xS2lvcURWYXVIbjU0ZkV4RVJrWldXaHVMZ1l6ejc3TEFCZzZ0U3BHRE5tRExwMzc0NjR1RGdVRkJUVU9PT3Z1c3pTdGtXVkV6MklxSWs1U2hpckpFbUtFRUpZZmRQUlpjdVdZZXZXclJnM2JoekN3OE5OclFsalN5STlQUjF0MnJTcGRYMUwyeFFBNE9MaVltcFRHSDltWldXaHJLd011M2Z2eHFCQmcweEhXbFMyYnQwNlJFWkdtb0kyTnpjWFk4ZU94YXBWcTlDblR4OXIzcTdKdVhQbmpDMkt5Nm1wcVkrQVg5NVJGWUdCZ1dQdmZiRkxqY0Fod2pnd01MQ3ZFS0o5UTA3MEtDMHR4YmZmZm90eDQ4YmgyclZyaUl5TWhMKy9QOGFORzRmeThuSkVSMGZqMHFWTDJMOS9QOGFORzFkdGZVdmJGRUJGRDdqcXpOakp5UWt6Wjg2c2RSdTV1Ym5ZdUhFakprK2ViRnIyOGNjZkl5SWlBbjM2OU1HSkV5Zmc0dUtDd01CQXE5NjNNZGdsU2VLMUtJZ2VBSWM0NmFOeWk4SjRTSmlsTGx5NGdNdVhMeU1sSlFWdDI3WkZiR3dzUHZ2c003UnUzUm9USjA1RTI3WnRzV25USm16ZXZCbTNidDJDRUEzUExXZG5aOFRFeEtCRGh3NklpWW1CaTRzTGtwS1M4STkvL0FNalI0N0UzYnQzTVhMa1NOTWZBRGg0OENCQ1FrTFF2SGx6QU1EMzMzK1B3c0pDdlBMS0t3QUFOemMzL1AzdmZ6Y2RtbWNKSGtWQjlPQTV3c3k0d1MwS29HSm1PMzM2ZEN4WnNnUWxKU1hJek16RXhZc1g4ZU9QUCtMMTExOUhjSEF3QUNBNk9ob2JObXhBU1VtSktSaXRrWnViYXpwa3JiS29xQ2pUa1J5REJnMUNZbUtpMmV1N2QrL0cyTEZqQVZUTVpqZHMySUJWcTFhaG9LQUFoWVdGRUVMQTNkMGRTNWN1eGJ4NTh5eXFwVXFMZ2tkUkVEMEFkaC9HOTlPaUFDcG14b3NYTDhiRWlST3hkZXRXTEZxMENMbTV1U2d2TDhlWk0yZWcxK3ZOL3JpNXVabkNFNmdJVUVzY1BIZ1FBd1lNQUFDc1dMRUNSVVZGOVg3UmVQWHFWWncvZng0REJ3NEVBSHowMFVjb0tTbkJwRW1UNE92ckN4OGZIL2o0K0NBb0tBaHhjWEVZTm13WWdvS0M2cTJGTFFxaUI4L3V3L2grV2hRQXNHVEpFclJzMlJJQU1IbnlaTFBlYkYyY25aMmgwV2l3WnMyYVdzZk1tREVEenM0VnZ3SlBUMCtNSGowYUFMQno1MDdzMmJNSEVSRVJadU9OUjFJWU5XdldEQXNXTEVDTEZpMEFBQWtKQ2ZEdzhLZ3h4THQyN1lwV3JWclZXemRiRkVUeVVONlZjaHFYU3FQUlpBa2gybi8xMVZmbzBhT0gzUFVvM3Brelp6QjE2bFNBUjFGUVBTb2ZUWkdhbW1ydldkTGs3UG9MdlB0dFVUZ2l0aWlJNUdIWFlTeEprdW1PSGcxcFVUZ2EzdEdEU0Q3Mm5GQXFTWkxHQW1qUVVSU09xUEpSRkNrcEtTZmtyb2ZJa2RodEdMTkZZVDIyS0lqa1k3ZGh6QmFGZGRpaUlKS1h2YVlVV3hSV1lvdUNTRjUyR2Nac1VWaVBMUW9pZWRsbEdMTkZZUjIyS0lqa1o0OUp4UmFGbGRpaUlKS2YzWjBPelJhRjlZd3RpbnVuUDdORlFUVlNxOVVmQXFqeGFsTnF0ZHJzNzQwUTRwRzB0TFQ3dnoyNUE3RzdtVEZiRk5hcDNLSlFxVlM4RmdYVlNxZlRmV25oMEd3R3NmWHNMYTNZb3JBU1d4UmtxVE5uemx3U1FseXJiNXdRWXRPRHFNZmUyRlVZOStyVks1Z3RDdXNZYnpyS0ZnVlpRcVZTYmFsdmpMT3o4OW9IVVl1OXNhc3dWcWxVOTNXNVRFZGpNQmhNWWN3V0JWbENrcVRhcndsYjRmclBQLytjK1VDS3NUUDJsRmhzVVZpSkxRcXkxc21USi84RElLKzIxM2tON0lhem16Qm1pOEo2YkZGUVF3Z2g0bXA3VFpLazZBZFppejJ4bXpCbWk4STZiRkZRUTZsVXFsVzF2SFF6TlRYMS94NW9NWGJFWGxLTExRb3JzVVZCRFpXU2tuSk9rcVJiTmJ6MDNRTXZ4bzdZUlJpelJXRTl0aWpvUGdnaFJIelZoWHE5dnJZWk0xbkFMc0tZTFFycnNFVkI5MHNJc2JMS292elRwMCtma3FVWU8yRVBwME9yQUpqQ21PckhGb1h0Q3dvS0NqUVlESWNBdEpDN2xudTgxV3ExUWNiOUc0UVErWklrNVFFNENlQ3d3V0RZZHVyVXFYd1phN0tLelU4amUvWHFGUXlnSFZzVWxtT0x3dllaRElZRlVFNFFLNEZLa2lSZkFJOEJpQUt3UnFWU1hjWnUyeThBQUNBQVNVUkJWRmVyMWRHQmdZRVB5MXliUld4K1pzd1doWFhZb3JCOVBYdjJEQUF3eHRYVkZUdDM3b1N2cjYvY0pjbE9yOWVqcUtnSXVibTVPSGZ1SEE0ZlBveC8vL3ZmN2dhRDRTVkprc1lGQmdaT1QwdExxL1dRUENXdzlmUmlpOEpLYkZIWVBpY25wN2NBWU15WU1RemllNXljbk9EdDdZM3UzYnZqdWVlZXd4ZGZmSUdFaEFRTUh6NGNBTHdsU2ZwV285SE1sN3ZPdXRoMEdMTkZZVDIyS0d4Yjc5NjlPd01ZNytUa2hFbVRKc2xkanFMNSsvdmpILy80QnhZdlhndzNOemNoaEZpb1Zxdm55bDFYYld3NmpObWlzQTViRkxiUFlERE1BZUQwekRQUG9FMmJObktYWXhQKytNYy9ZdTNhdFpLN3U3c0E4TEZHb3hramQwMDFrZVF1NEg1b05KcHNJVVI3dWV1d1FaZFRVMU1mQVdmR05rV2owYlFSUXZ3cVNaTHJ0bTNiOEx2Zi9VN3VrbXpLMGFOSE1YdjJiQUQ0VFpLa0oxTlNVcTdMWFZObE5qMmROQmdNR1hMWFlLUCtGd3hpbXlPRStCc0ExOEdEQnpPSUc2QmZ2MzU0OXRsbkFlQWhBRXRrTHFjYW01NFpFem1La0pBUTM3S3lzaXdBbmhzM2JzVGpqejh1ZDBrMjZmYnQyd2dMQ3hORlJVVVNnS0RVMU5RVXVXc3lzdW1aTVpHaktDOHYvd3NBeitEZ1lBYnhmZkR4OGNGZi92SVg0eVQwWFZtTHFZSmhUS1J3QVFFQm5nYUQ0VFVBZU9HRkYrUXV4K2FGaDRlalk4ZU9BREN5YjkrK2ZuTFhZOFF3SmxJNFYxZlhHWklrK2ZibzBRTnF0VnJ1Y215ZVNxWENpQkVqQU1CWnA5TkZ5VjJQRWNPWVNNRzZkdTNxSmtuU0cwREZyRmlTK0RWUFkzam1tV2NBQUVLSUY2Q1E3ODRZeGtRSzFySmx5OGtBMm5UcjFnMzkrL2VYdXh5NzBhNWRPL1RzMlJNQUhnOEtDdW90ZHowQXc1aElzVUpEUTUwQnZBa0FVNmRPNWF5NGtkMXJWVUFJTVU3bVVnQXdqSWtVcTZpb0tCSkE1dzRkT21EbzBLRnlsMk4zQmd3WUFBQVFRdlNUdVJRQURHTWlwVklKSWQ0R2dNbVRKL04wL3liUXVuVnJ0R3JWQ2dEVW9hR2g3bkxYdzk4d2tRSUZCZ2FPQlBERXd3OC9iUHJmYVdwODl5NHc1bkxuemgyTjNMVXdqSW1VUndJd0R3QW1UcHdJVjFkWG1jdXhYOFlUYUlRUUlUS1hZdnNYbHlleU4ycTFlakNBUGw1ZVhnZ0xDNU83SExzV0VCQUFBQkJDL0VIbVVqZ3pKbEtnZHdCZ3dvUUphTjY4dWR5MTJEWGp6RmlTSk5rUGIyTVlFeW1JUnFQcEMrQ3A1czJiSXpJeVV1NXk3RjdMbGkzaDQrTURJVVM3Z0lBQVdmdEJER01pWlhrYkFNYU9IWXVXTFZ2S1hZdERhTjI2TlFCSUxpNHViZVdzZzJGTXBCQkJRVUZQQ0NHZWRYVjF4ZlBQUHk5M09RN2ozdUZ0VUtsVUhlU3NnMkZNcEJBR2crRXRBQmc5ZXJRcElLanBQZnp3dzhhSEhlV3NnMkZNcEFEM2JqVDZaNVZLeFJ1TlBtRDMyaFNRSklrell5SkhWL2xHbyszYXRaTzdISWRpbkJrTElSakdSSTdzM28xR1h3Q0FLVk9teUZ5TjR6SE9qQUV3aklrY21mRkdvNkdob2VqY3ViUGM1VGdjVDA5UEFJQVFvb1djZFRDTWlXUVVFaExpQzJBV3dGc3F5Y1Y0dXJra1NjM2tySU5oVENTanNyS3lWd0Y0OU8zYjEzUnFibDIyYk5tQ29xSWlpN1p0TUJpd1pzMGE1T1hsMWZoYWVIaDR2ZHRJUzB1RFZxc0ZBSHoxMVZjb0xpNjJhTjlIamh6QitmUG5MUm9yTnpjM04rTkRXYS9jeG10VEVNbWtYNzkrTFVwS1NpeSswV2htWmlhV0wxK08rUGg0QU1EaXhZdHgvdng1TEZ1MkRMbTV1ZkR6cTdpM1ptNXVMcEtUazZGU3FkQ3hZMGRNbmp3Wjc3NzdMdnIxKys5bGU0VVF5TXJLcW5OL0dSa1orTnZmL29iTm16ZWpUWnMyeU1qSXdPYk5tekY5K3ZSNmE4M0p5Y0dxVmF1d2FkT21PaStLSHhRVVpMdzVLQURnOHVYTFpzOEJJQzh2RHovOTlCTUdEUnBVYlgydFZndXRWbHZqYWVPclZxMnk2RTdhU3BrWk00eUpaRkphV2pvRGdNK1RUejRKamFidUt6Z2FEQWFzWGJzV0NRa0p5TXpNeE9yVnErSHY3NC8yN2Rzak9EZ1lVVkZSMkxGakI0UVFHRFpzbU9uNng4T0hEMGVIRGgzZzRlR0JDUk1tNE1hTkcyYmJyWHpSK3IxNzkxYXVEZlBtemNPTUdUUFFwazBiQU1ETEw3K01pUk1uWXVEQWdYajAwVWROWTJmT25JbnIxNi9YV1BlWU1XT3FMWHYxMVZjeFpNZ1FBSUM3dXp1MmI5OXVlaTBrSk1Uc09RRFQ3YVlPSFRwVWJWdnZ2UE1PdW5YcmhxbFRwOWE0ZjBzWXcxZ0lJV3NZOHo0dVJESUlEUTExTHl3c3pBVFFadW5TcFJnNGNHQ2Q0MWV0V29YdnZ2c09yVnUzUm5aMk5yeTl2ZEcxYTFjc1diSUV5NWN2UjJGaElVYU9IQWt2THkvTW16Y1Btelp0d29VTEYvRExMNy9VZUQxa3ZWNlBQbjM2SUNVbHBkcHJCb01CYjc3NUpnd0dBNVlzV1dMMldrSkNBbGF1WElubzZHaDA2dFRKN0xYNnJxWGg3dTZPRFJzMm1DMnpabVlNb0ZwcjVmTGx5MmpidGkyY25jM25sYzdPem9pTmphMnpIcVA4L0h3ODlkUlRBSEFqTlRXMWRYM2ppY2lPcU5YcWw5UnF0WWlJaUJCNnZWN1VKeWNuUjR3YU5Vb0lJVVJFUklUcDU4S0ZDOFh6eno4dmJ0KytMUVlQSGl5ZWZ2cHBzWGZ2WGlHRUVPZk9uUk9ob2FGaTNicDExYmFuMCttRVdxMnV0cnlzckV5ODlkWmJZdUxFaWVMdTNiczExckorL1hvUkdob3E5dTNiWjdZOE9EaTR6dmZRcjErL2VwZlZ0STNLWTRLQ2dreVBod3daWWphdTh2UEs0K3B6OSs1ZG9WYXJoVnF0dHF3WjMwVFlwaUNTeHhzQU1HblNKSXR1cWVUbjUxZGo3M1hHakJsSVRrNUdlbm82OUhvOURodzRZSG90SUNBQTBkSFJtRE5uRHNMQ3d1RHI2MXZ2ZnQ1NjZ5M2s1K2RqeFlvVnRWNitjK3JVcWZEejg4Tjc3NzJIUzVjdW1YcklXcTNXNml2TmxaV1ZtYTNUa0czY3IwcGY0TEZuVE9TQXJHNFJhclZhUkVWRklUczdHMUZSVWRCcXRmRHo4ME5pWWlLeXNySlFYRnlNWjU5OUZrQkZZSTRaTXdiZHUzZEhYRndjQ2dvS2FyeXBhZFZsYTlldXhmWHIxekZxMUNnQVFIRnhNZHpkM2MzK3diaDc5eTdpNHVLd2JkczJzeXZML2V0Zi8wSzNidDFxclQ4akk2UGFNamMzTjhUR3h1TGJiNy9GamgwN3NILy9mcXhmdng0SER4N0UwcVZMMGFWTEYxUFB1S3FDZ2dKZVpwU0k3bysxYlFvaGhCZzllclFRd3J4TjhldXZ2NHBKa3lZSklZUVlPSEJnamV1dFhMbFMzTHg1MC9ROEp5ZEg5Ty9mWHlRbko5ZTd6MkhEaG9tc3JDeXpaVTgvL2JUSXlja3hXeFlXRmxicm45R2pSNHVnb0NDeFlNR0NhdHMvZCs2Y2VPMjExOFRFaVJORlFVR0JhZmxQUC8wa3dzTEN4T2VmZnk0dVhMaGdXczQyQlJFMXFwWXRXMzVUV0ZqNDk0c1hMN2I1NmFlZjZ2MENEd0RLeTh1cnpZeWRuSnd3YytiTVd0Zkp6YzNGeG8wYk1YbnlaTk95anovK0dCRVJFZWpUcHc5T25EZ0JGeGNYQkFZR1ZsdjMrdlhyS0M0dVJ2djI3YzJXRnhjWHc4UER3MnhaMVNNZ2hCRDQvUFBQY2ZQbVRYaDZlcUpuejU0SURnNDJ2WjZmbjQvbHk1Y2pLU2tKVTZaTXdSZGZmR0U2RXc0QWdvT0RrWldWaGViTm0rUEZGMS9FNzMvL2V5eGF0TWhzSDQwMU15NHZMemMrTExudmpkMEhoakdSREpLU2trbzFHczBTSWNTblgzNzVKUVlNR0ZEbjhiaEF4UkVDTVRFeGlJeU1OUDFNU2tyQ2xpMWJBRlMwRDBhT0hHa2FuNWlZaUlNSER5SWtKTVRVLy8zKysrOVJXRmlJVjE1NUJVQkZtMkQrL1BuWXNtVkx0Ujd4dW5Yck1IVG9VTE1XaFZhclJXbHBxZGxZWTJ1a3FpdFhycGlDL1BqeDQxaTllaldBaXFNdXhvOGZqMGNmZlJTdnZmWWFmdnZ0TjJ6ZXZMbkczdm1MTDc2SUNSTW00TlNwVS9EeThqSjd6Y3ZMeSt5SWlacmFNSllvS3lzelBpeHQwQVlhQ2NPWVNDYWxwYVdyM2R6YzVwMDdkODRuSlNVRlFVRkJ0WTdOemMydGZOMWRrNmlvS0VSRlJRRUFCZzBhaE1URVJMUFhkKy9lamJGanh3S29PSTU0dzRZTldMVnFGUW9LQ2xCWVdBZ2hCTnpkM2JGMDZWTE1temNQUU1WTWNlWEtsVGgyN0JoaVltTE0rc1o3OXV4QjI3WnR6WUxUZUJKS1pjWkQ1MnA2eldqY3VISFE2L1g0OE1NUE1Yanc0RnJIZVhoNG1KMncwdGlNTTJOSmtqZ3pKbkpFNmVucGQ5UnE5UmNBM2x1L2ZuMmRZWHp3NEVFTUdEQUFBTEJpeFFvVUZSWFZPNU8rZXZVcXpwOC9iMnFCZlBUUlJ5Z3BLY0drU1pQZzYrc0xIeDhmK1BqNElDZ29DSEZ4Y1JnMmJCaUVFSGovL2ZmUnZuMTdmUFhWVi9EMTljVzZkZXNRSFIwTmxVb0ZMeTh2eko4L3Y5WjlGaFlXd3MzTkRUZHYzb1M3ZTkxbkYyZG5aMlBldkhsd2RuYkczLy8rOXpySEdsVStqVnVuMDVrZGQxejF1YVdNWVN5RWtEV01pVWhHSVNFaHZtcTErbzVhclJibnpwMnI5VXVtaElRRTAzRy82OWV2RjMvKzg1L0Z0bTNiek1Zc1diTEU3UGx2di8wbUVoTVRUYytMaW9xRXdXQ29jZnR4Y1hIaTBxVkxvclMwVktTbHBkVTR4cEl2R2pkczJDQkNRMFBGa0NGRHhKbzFhK29jVzE1ZUx1TGo0NFZPcDZ2Mm1zRmdFQnMyYktpMi9PVEprL1hXSUlRUXAwNmRzbWljRUVLa3A2Y2J2OEE3THVmZkJaNkJSeVF6dFZxOUdNQWJvYUdoMWM1NG82WjM2dFFwVEpzMkRVS0lwTFMwdE5yN0pVMk1WMjBqa3Bra1NaOEJLRTlLU2tKbVpxYmM1VGljTzNmdUFBQWtTWkwxMERhR01aSE1VbEpTcmt1U3RCNEF2djc2YTVtcmNUeVZMakdhTFdjZERHTWlCVkNwVklzQjZIZnQyb1dyVjYvS1hZNURNVjdKVHBJa2hqR1JvL3Y1NTU4ekFXd3hHQXpWcm14R1RjczRNeFpDTUl5SkNGQ3BWUDhFZ0IwN2R1RG16WnR5bCtNd0tsM2orYktjZFRDTWlSVGk1TW1UNXlSSmlpOHZMOGVtVFp2a0xzZGhHUC9oTXhnTW5Ca1RrY2tpQVBqMjIyOVJXRmdvZHkwTzRWNmJRamc1T2NuYXJHY1lFeWxJU2twS01vRDl4Y1hGRnQrcGdocXVzTEFRdDIvZmhpUkpWMU5TVXJSeTFzSXdKbEtlandCZzA2Wk5GdCtObVJyR2VBZHJJY1RQTXBmQ01DWlNtdFRVMUlNQWtnc0xDL0hkZDkvSlhZNWRTMDlQQndCSWt2UnZtVXRoR0JNcGtCQkNmQVFBR3pkdXJIeTlYV3BreHBteEpFbkhaQzZGWVV5a1JHbHBhWWtBenQyNGNRTTdkKzZVdXh5N2RlN2NPUURRZW5wNlZyOU45Z1BHTUNaU0pvTWtTWXVBaWxPazlYcTkzUFhZbmJ5OFBPTmhiYWxKU1VteVhsZ2VZQmdUS1ZhTEZpMWlBV1JldVhJRisvYnRrN3NjdTNQa3lCRUFnQ1JKUjJVdUJRRERtRWl4a3BLU2RBQStCb0QxNjlkRENDRnpSZmJGMlA2UkpHbXJ6S1VBWUJnVEtWcGhZZUUzQUs1blpHVGdwNTkra3JzY3UzSDE2bFdjUG4wYUFNNmZQSGxTOXNQYUFJWXhrYUpsWkdTVUNTRStCWUF2di95U3MrTkdzbXZYTGdEQXZVdVhLdUpEWlJnVEtWeDVlZmthSWNTdHMyZlBJalUxVmU1eWJKN0JZREMyS0hUT3pzNHhjdGRqeERBbVVyajA5UFE3S3BYcUM2Q2lkMHozWi92MjdiaDgrVElBSkNZbkorZktYWThSdzVqSUJyaTZ1cTRBY09mNDhlT21FeFhJZXJkdjM4YUtGU3VNYllrUFpTMm1Db1l4a1EwNGR1ellMUURSQVBEVlYxL0pYSTN0V3I1OE9ZcUtpaVJKa3Y2Vm1wb3ErNGtlbFRHTWlXeUU4Y2FsQnc0YzRJMUxHK0RvMGFPSWo0OEhnSnNBL2tmbWNxcHhrcnNBSXJMTTlldlg3N1J0MjdZZGdLQ1NraElNSGl6YlhlVnRUbnA2T2w1OTlWV2gxK3NsU1pLZVQwbEpPU2wzVFZWeFpreGtRNHczTHYzaGh4OXc3ZG8xdWN1eENRY09ITUNMTDc0b3lzcktKQUJ2cHFTa2ZDOTNUVFhoekpqSWhseTdkdTEybXpadHVna2hldWoxZXZUdjMxL3VraFFySnljSGl4WXR3cXBWcTNCdlJyd2dOVFYxa2R4MTFVYVN1d0Fpc2s3UG5qMERuSnljenJtNnVpSXhNUkVQUGZTUTNDWEpUcWZUb2Fpb0NIbDVlVGg3OWl3T0h6Nk1ZOGVPd1dBd0FFQytFR0o2V2xwYW5OeDExb1ZoVEdTRDFHcjFkd0RHeUYySHdwVktrdlMxd1dCWWtKYVdkcVArNGZKeWxyc0FJcktlU3FWYWFEQVluZ0xRUXU1YUZFSVBJQjlBSG9DVEFJNFlESVp0cDA2ZHlwZTNMQ0tpQjBDdFZndTFXcTJJYXp2WU9oNU5RVVNrQUF4aklpSUZZQmdURVNrQXc1aUlTQUVZeGtSRUNzQXdKaUpTQUlZeEVaRUNNSXlKaUJTQVlVeEVwQUFNWXlJaUJXQVlFeEVwQU1PWWlFZ0JHTVpFUkFyQU1DWWlVZ0NHTVJHUkFqQ01pWWdVZ0dGTVJLUUFER01pSWdWZ0dCTVJLUUREbUloSUFSakdSRVFLd0RBbUlsSUFoakVSa1FJd2pJbUlGSUJoVEVTa0FBeGpJaUlGWUJnVEVTa0F3NWlJU0FFWXhrUkVDc0F3SmlKU0FJWXhFWkVDTUl5SmlCU0FZVXhFcEFBTVl5SWlCV0FZRXhFcEFNT1lpRWdCR01aRVJBckFNQ1lpVWdDR01SR1JBa2h5RjBCRXR1SEpKNS8wY1haMjFsUmVKa25TWGdBUVFneXR2RnluMDZXY1BYdjI5b09zejlZNXkxMEFFZGtHVjFkWGd4QmlKd0RYcXE4WlEvbWVjbGRYMTlZUHJqTDd3RFlGRVZra0pTV2xBTUFlQzRidXZqZVdyTUF3SmlKcnhOVTNRSktrZXNkUWRReGpJcktZbTV2YkRnQzZPb2JveXN2TGR6eW9ldXdKdzVpSUxIYnMyTEZiUW9pRGRRdzV3Qy91R29aaFRFUldxYWNOd1JaRkF6R01pY2dxTGk0dTN3TVFOYnhrME9sMDN6L29ldXdGanpNbUlxdXAxZXBEQUFaV1dYd29OVFUxVklaeXJDRnBOQnAvZzhFUW9GS3BBb1FRandzaEFpUkplbHdJY1RvdExXMndYSVh4T0dNaXNwb2tTWEZDQ0xNd0ZrSW9xVVZSVytnR0NDRzhKVW1DRUJXVGUwbVNqRDlEWmF5WFlVeEUxdE5xdGR1ZG5aMi9xTHpNWURCc2w2RVVxME8zWmN1VzZOeTVNenAzN293dVhicWdjK2ZPbURWcmxneWxtMk1ZRTVIVnpwdzVjMFd0VmljRDZIdHYwZkhUcDA5ZmJjSmQxdFZlOExFMGREdDM3b3lISG5ySU5FWkpHTVpFMUZCeHVCZkdqWGlpaDkySGJtMFl4a1RVSUU1T1RuRjZ2ZjRUQU5CcXRkYUdjZVhRZlZ3SUVlQW9vVnNiaGpFUk5jalBQLytjcWRGb1Rna2h4Smt6Wnk3Vk1veWhheUdHTVJFMW1CRGlXMVFjYzJ4MTZMWm8wY0lVdUYyNmRNSHZmdmM3ZE9uU3hlNUR0ellNWXlLeVJ0WFE3UUdncTFxdGZvT2hlMzhZeGtSVUUyUG9Qbjd2aTdRQUFJOERDS2dhdWtZTTNmdkRNQ1p5YkF4ZGhXQVlFem1HK3dyZHlsK29NWFNiQnNPWXlMNHdkRzBVdzVqSU5rbTllL2YyMCtsMHBwTWpBQVNBb1d1ekdNWkV5bFpyNk9yMWVvYXVIV0VZRXlsRGcwTzNhdkMyYXRXS29XdURHTVpFTXRCb05FOENHTXpRSlNPR01aRU1oQkQvQnVCWmVSbEQxN0V4akluazRRa0FiN3p4QmtPWEFEQ01pV1ExZnZ4NHVVc2doZUFOU1ltSUZJQmhURVNrQUF4aklpSUZZQmdURVNrQXc1aUlTQUVZeGtSRUNzQXdKaUpTQUlZeEVaRUNNSXlKaUJTQVlVeEVwQUFNWXlJaUJXQVlFeEVwQU1PWWlFZ0JHTVpFUkFyQU1DYXljMXUyYkVGUlVaRkZZdzBHQTlhc1dZTzh2THdhWHdzUEQ2OTEzWFhyMWlFK1B0NXNtUkFDYjd6eEJwS1RrMnRkcjdTMEZCczJiRUJ4Y2JGRk5kb3JoakdSSGN2TXpNVHk1Y3N4WThZTWpCOC9IbGV1WE1HZVBYc3djdVJJOU83ZEd5TkhqalE5TmhnTVVLbFU2Tml4SXlaUG5veWpSNCthYlVzSWdheXNyRnIzZGViTUdUenl5Q05teTVZdVhZcUhIbm9JMzM3N0xXN2N1RkhqZWk0dUxzak96c2JjdVhOaE1CanUrejNiS2w1Y25zaE9HUXdHckYyN0Zna0pDY2pNek1UcTFhdmg3KytQOXUzYkl6ZzRHRkZSVWRpeFl3ZUVFQmcyYkJoVXFvcTUyZkRodzlHaFF3ZDRlSGhnd29RSjFVSjA2TkNocHNkNzkrN0ZsaTFic0gzN2RtUm5aK1BLbFN0d2RuYkd2LzcxTDN6eXlTZlE2WFNZTjI4ZXJsKy9qcmZmZmh2dnZQTU9PbmZ1YkxZOUp5Y252UDMyMjVnNWN5YTJiZHVHY2VQR05mMkhvMEM4eHd1UkROUnF0UUNBbEpTVUp0dkhxbFdyOE4xMzM2RjE2OWJJenM2R3Q3YzN1bmJ0aWlWTGxtRDU4dVVvTEN6RXlKRWo0ZVhsaFhuejVtSFRwazI0Y09FQ2Z2bmxGNHdZTWFMYTl2UjZQZnIwNlZOanplbnA2Vml6WmcyKytPSUxYTGx5QmUrODh3NUtTMHZOeHR5NmRRdXRXN2ZHMkxGamEyeDNmUC85OS9qODg4K3hZOGNPdEd6WnN2RStDQXRvTkJvQVFHcHFxbXlaeUpreGtaMEtEdy9IcmwyN0VCTVRnOGpJU01UR3hpSXlNaElmZlBBQi92T2YvMkRGaWhVSUR3K0hpNHNMNXN5WkF3QW9MeS9IcDU5K2lweWNIRXliTnMzaWZSMDZkQWlEQnc5R2VIZzRsaTVkaXVIRGgyUENoQW5WeG1WbFpVR3IxZGE0aldQSGpzSEZ4UVV4TVRGNCtlV1hHL2FtYlJoN3hrUjJ5cy9QcjhZYm5NNllNUU9Sa1pGSVQwK0hYcS9IN3QyN01XVElFQUJBUUVBQW9xT2pFUjhmajF1M2JsbThyNE1IRDJMdzRNRUFnRTZkT3VINDhlTVlQMzQ4eG84Zmo3bHo1eUk2T2hvQXNHVEpFblR0MnJYYStvV0ZoZmpwcDUvdzhjY2ZZOXUyYmJoejUwNUQzckpONDh5WXlJNXB0VnBFUlVVaE96c2JVVkZSMEdxMThQUHpRMkppSXJLeXNsQmNYSXhubjMwV0FEQjE2bFNNR1RNRzNidDNSMXhjSEFvS0NzejZ3MFpWbDIzZHVoV1hMMS9HMUtsVGNlM2FOWVNIaDhQWjJSbXhzYkVBZ01qSVNQejY2NitZT1hObXJWOEF4c2JHUXFQUlFLMVc0dzkvK0FNMmJ0eUlXYk5tTmZLblFVUlVoVnF0Rm1xMVdqUzEwYU5IQ3lHRWlJaUlNUDM4OWRkZnhhUkprNFFRUWd3Y09MREc5VmF1WENsdTNyeHBlcDZUa3lQNjkrOHZrcE9UNjl4ZldGaVlFRUtJVWFOR2lVbVRKb2xKa3lhSmlJZ0kwLzZOOVZUMjIyKy9pWUVEQjRwVHAwNEpJWVRJeXNvU0F3WU1FRmV1WExIbXJkNFg0KzlEenI4VGJGTVEyYkh5OHZKcU0yTW5KeWZNbkRtejFuVnljM094Y2VOR05Hdld6TFRzNDQ4L1JrUkVCUHIwNllNVEowNGdMUzJ0MXZYdjNyMExkM2QzZlBQTk4vam1tMi9xckU4SWdROCsrQUQ5Ky9kSHo1NDlBUUFkTzNaRVdGZ1kzbi8vZlljNjFJMXRDaUk3NXV6c2JQb0N6L2d6S1NrSlc3WnNBVkFSbkNOSGpqU05UMHhNeE1HREJ4RVNFb0xtelpzRHFEaktvYkN3RUsrODhnb0F3TTNORGZQbno4ZVdMVnZRdkhsem5EaHhBdHUzYjhmTm16ZHg5ZXBWVEpreUJRVUZCWGpoaFJmcXJXL0ZpaFc0Y09FQ05tL2ViTFo4MXF4Wm1EQmhBajc5OUZQTW5UdTNzVDRPSWlKekQ2Sk5rWk9USTZaT25TcUVNRzlUVkZaVG0yTEtsQ2tpTVRGUkNDSEVuajE3UkZoWW1Nakp5UkcvL2ZhYnVIVHBra2hMU3hNUkVSSGl3dzgvRkVJSVVWcGFLbTdmdmkzMGVyMnBUVkY1UDVVZkc5c1VPcDFPZlBMSkp5STBORlJrWkdUVVdIOUdSb1lZT0hDZ21EOS92cmh6NTA2RFBnTkxLYUZOd1preGtaMDZlUEFnQmd3WUFLQmlCbHBVVkZUajBSV1ZYYjE2RmVmUG44ZkFnUU1CQUI5OTlCRktTa293YWRJaytQcjZ3c2ZIQno0K1BnZ0tDa0pjWEJ5R0RSdUdvS0FndUxtNVZkdVdYcTlIYVdrcDNOM2RrWldWQlpWS1pUcjJlTm15WlVoS1NzSzZkZXZRcFV1WEdtdnAwcVVMVnE1Y2lkZGZmeDNyMTYvSHE2KytlajhmaCtJeGpJbnNsS2VuSjBhUEhnMEEyTGx6Si9iczJZT0lpQWl6TWNZaktZeWFOV3VHQlFzV29FV0xGZ0NBaElRRWVIaDQxQmppWGJ0MlJhdFdyY3lXL2VsUGZ3SUFqQjQ5R2hrWkdVaExTOE9DQlF1d2VmTm1uRDkvSG1GaFlRQ0FhZE9tNFlVWFhvQ1hsMWVkN3lFZ0lBQ3hzYkh3OVBTMDRwM2JKcDZCUnlTREIzRUdIbGxPQ1dmZzhXZ0tJaUlGWUJnVEVTa0F3NWlJU0FFWXhrUkVDc0F3SmlKU0FJWXhFWkVDTUl5SmlCU0FZVXhFcEFBTVl5SWlCV0FZRXhFcEFNT1lpRWdCR01aRVJBckFNQ1lpVWdDR01SR1JBakNNaVlnVWdHRk1SS1FBREdNaUlnVmdHQk1SS1FERG1JaElBUmpHUkVRS3dEQW1JbElBaGpFUmtRSTR5MTBBa1NNejNpS2VpRE5qSWhrSUlaTGtyb0hNQ1NGT3lMbC9TYzZkRTVGdFU2dlZBZ0NFRUxQUzB0S2k1YTdIbG5GbVRFU2tBSTdhTTVZQ0F3T2ZraVJwdkNSSi9ZVVFiUUY0eWwyVURYbmZ6YzF0MmJGangyN0pYUWlSdlhDNG1iRkdvM2xTclZZblNaSzBGOEFMUW9oSHdTQzIxdC9MeTh0UGF6U2F2bklYUW1RdkhHcG1yRmFyd3dGc0F1RGVwazBiaEllSFk4Q0FBV2pidGkwOFBEemtMazlSWG5qaEJadytmZHIwL0gvLzkzL1JvMGNQWEx4NEVWOS8vVFdTa3BMYUE5Z1hHQmpZUHkwdDdYVHRXeUlpcWtTajBVeFFxOVZDclZhTFpjdVdpWktTRWtFMTI3Tm5qekIrVnF0WHI2NzJ1c0ZnRU92WHJ4ZHF0VnBvTkpwTElTRWh6ZVQrL1pJOGpIOVBBZ01EWjhwZGk2MXppRGFGV3EwZUFPQnJKeWNuL09NZi84Q3JyNzRLZDNkM3VjdFNKQ0VFM25yckxRREFVMDg5aFJrelpsUWJJMGtTcGs2ZGl1ZWVldzVDaUVkS1Mwdi81MEhYU1dSdjdENk1lL1hxNVMxSjBoWWhoTXZzMmJNeGZQaHd1VXRTdEU4KythVEd4elg1NjEvL0NtOXZiNkZTcWQ3cDNidDNoNmF1amNpZTJYMFlxMVNxejRRUWJVTkNRakJod2dTNXkxRTByVmFMMk5oWUFNRGJiNzlkNy9qbXpadGordlRwa2hDaW1VNm4rMmRUMTBka3ordzZqQU1EQXg4SE1NWFgxeGNMRnk2RVNtWFhiL2UrclZ5NTB2UjQ3Tml4RnEzejNIUFB3ZC9mSDVJa2pldmJ0NjlmVTlWR1pPL3NPcDBrU1hvYmdQVFh2LzRWdnI2K2NwZWplQnMyYkFBQXZQTEtLeGF2NCtycWl2SGp4d09BazA2biszUFRWRVprLyt3MmpEVWFUUmNBRS96OC9EQnMyREM1eTFHODI3ZHZteDVQbmp6WnFuV0hEQmtDQUJCQ1RHelVvb2djaU4yR3NSRGlUUUNxNTU5L0hzN09EblU0ZFlNc1hMalE5TmpKeWNtcWRmMzkvZkhFRTA4QWdFYXRWdisrY1NzamNneDJHY2FCZ1lFUEE1amk2ZWtwd3NMQzVDN0hKaHcrZkJnQU1IMzY5QWF0WDJsMnpGWUZVUVBZWlJnREdBM0FaY3lZTVZMejVzM2xya1h4REFhRDZmRzBhZE1hdEkzQmd3Y0RBQ1JKR3RRb1JSRTVHTHNNWTBtU3dvQ0treGFvZnZ2MjdUTTlkblYxYmRBMjJyVnJoNGNlZWdnQStuYnQydFd0Y1NvamNoeDJGOGI5K3ZWckFXQ29qNCtQc1k5SjlWaS9majJBaWpQckdrcVNKRHo1NUpNQTRPN3A2Y25iVnhCWnllN0N1S1NrNUU4QVhQdjM3OC9qaWkxMDRjSUZBREFlb3RaZzk4SVlUazVPQSsrN0tDSUhZNDlwTlFZQUJnNWtIbGhyM0xoeDk3VitqeDQ5QUFBR2cyRkFZOVJENUVqczdaZ3ZDVUNvazVNVGdvT0Q1YTdGSmx5OWV0WDB1SDM3OXZlMXJkLy8vdmZHVmtmUCs2dUt5UEhZMWN5NFo4K2ViUUg0ZCtuU0JUeUt3akpIamh4cHRHMDFhOVlNL3Y3K0FORHVYdStlaUN4a1YySHM3T3pjR3dBZWZmUlJ1VXV4R2Niaml4dExodzRWRjI4cktTbmhMNEhJQ25ZVnhrS0lJQUI0N0xISDVDN0ZaaVFuSndNQU9uWHExQ2piNjlpeG8vRWhmd2xFVnJDck1BYlFHd0M2ZCs4dWR4MDJKeVFrcEZHMlk1d1pDeUg0U3lDeWdqMkZzV1NjR2JOTlliM0dDbVBqbDRDU0pIRm1UR1FGdXduandNREFWcElrK2ZyNStjSFRremQ3dHBaYXJXNlU3YlJyMTg3NHNHTmQ0NGpJbk4yRXNVcWw2Z0RBK0cwK1dhQzh2TnowdUxHT1B2SHg4VEUrZkxoUk5ramtJT3dtakhGdkp1Ym54NXROV09yU3BVdU52azF2YjIvanc5YU52bkVpTzJZM1lXd3dHRG9BUU92V3pBQkxaV1ptTnZvMm5aMmRqVzBpejVDUWtHYU52Z01pTzJVM1lTeEpFc1BZU2hjdlhteVM3UnBiRmVYbDVXeFZFRm5JYnNJWVFBZUFiUXByTkhVWUd3d0cvc3RJWkNGN0N1TTJBTkNxVlN1NTYyaHlkKzdjYVpUdFpHVmxOY3AycXZMeThnSUFTSkprLzc4TW9rWmlUMkhzQVZSY0g2R2h0bXpaZ3FLaUlvdkdHZ3dHckZtekJubDVlVFcrRmg0ZVh1ZTZuM3p5Q2JSYXJXbloyYk5udkpXWW93QUFGdUJKUkVGVXNXdlhybnIzcTlmckVSWVdocHljSEl2cXJJdWw3OVZhYm00VjE1YVhKTW45ZnJZVEdCallPS2NGRXRrQWU3cHFXM01BY0hkdjJILy9tWm1aV0w1OE9lTGo0d0VBaXhjdnh2bno1N0ZzMlRMazV1YWEyaCs1dWJsSVRrNkdTcVZDeDQ0ZE1YbnlaTHo3N3J2bzE2K2ZhVnRDaURwbm5hZFBuOGJaczJmaDR1SmlXdGE2ZFd2TW56OGZRNGNPcmZFR3FzOCsreXdBUUtmVG9hQ2dBQys5OUZLMU1jYmFMZFZZTSt5cWpPOUxDR0gxSFQvVWFuVlhJY1J6QU1JbFNlcURpaXZ4RWRrOXV3dGo0NnpNR2dhREFXdlhya1ZDUWdJeU16T3hldlZxK1B2N28zMzc5Z2dPRGtaVVZCUjI3TmdCSVFTR0RSdG11bWo5OE9IRDBhRkRCM2g0ZUdEQ2hBbTRjZU9HMlhhSERoMXFlcngzNzE3VDQvajRlSXdhTlFyUFBQTk10VnBHalJwbGV1enA2WWx0MjdZQkFQTHk4bkRzMkxGYTMwTkR6cUF6SG1mYzBGc3QxY2JhTUE0TURIeGNwVktOdlJmQ1BlN25qaU5FdHNwdXdsZ0kwVXlTcEFZRnkrclZxNUdTa29MWnMyY2pPenNiM3Q3ZWVQUE5ON0ZreVJKODg4MDM2TnUzTDA2ZlBnMHZMeTg4L0hERkFRSVhMbHpBTDcvOGdoRWpSZ0FBTm0vZWJOcWVYcTlIbno1OXpBTFk2TmF0V3poNDhDRG16Sm1EeU1oSWkydlVhclYxanEvYzhyQldZNSt4YUF6ak90b1Vra2FqQ1RUT2dBRThKb1JvMUJxSWJJM2RoTEVrU1ExdVU0U0hoMlBYcmwySWlZbEJaR1FrWW1OakVSa1ppUTgrK0FELytjOS9zR0xGQ29TSGg4UEZ4UVZ6NXN3QlVER3IvUFRUVDVHVGsyUFZIWlcvL3ZwckFJQ0hod2ZTMHRMdzNudnYxVHIyczg4K1E1Y3VYUUJVQkZ4c2JHeXRZKy9uMmhJZUhoNE5YcmNtdGN5TVZXcTF1bzhRWXF4S3BRb1hRdnl1VVhkS1pPUHNKb3h4SDIwS1B6Ky9HbS9HT1dQR0RDUW5KeU05UFIxNnZSNEhEaHd3dlJZUUVJRG82R2pNbVRNSFlXRmg4UFgxclhjL1dWbFoyTE5uaitsNVlHQ2d4WDNlcHB3Wk4vYUYrSTA5YnljbnAyYUJnWUVENzdVZ3dnRzBreVFKMXN5QzFXbzFwOHprRU93cGpPK0xWcXRGVkZRVXNyT3pFUlVWQmExV0N6OC9QeVFtSmlJckt3dkZ4Y1dtTDlHbVRwMktNV1BHb0h2MzdvaUxpME5CUVlGWmY5aW82ckt3c0REODVTOS93ZUxGaXdGQU1UUGpwaVJKa2pBWURFS2xVZ20ySXV5WEVPSzQzRFhZT25zSzQySUFMY3JLeWhvMDAzTnhjVEcxS1l3L3M3S3lVRlpXaHQyN2QyUFFvRUUxem1MWHJWdUh5TWhJVTM4NE56Y1hZOGVPeGFwVnE5Q25UeCt6c1lXRmhXalpzcVVwaksyZEdSdi9NYWp0OVlZcUxpNXU4TG8xMGVsMEFBQzlYbCtTbHBaMkJNQVJBSzlyTkpyZVFvaXhraVE5WjJtYklqVTFsZC9tS1pqeC8xeE9uVHAxU3U1YWJKM2RoTEVRb2xpU3BCYWxwYVVOQ3VQeTh2SnFNMk1uSnlmTW5EbXoxblZ5LzcrOXV3K091cnIzT1A0K1N6WVlDQkh3QVFJQ3R3SHVqSU5BMkEyR3lJaWl0TFZUUUVkTXZiVUJIWHJuZ2xvWWUyZHFtV2t2cUwzMXFUcmlBdzExd2hTYWlEcEk1U0hCcTZKZ2hFcUUzZkJNdFdBTkNFbXdrZ2NKTVp0a3ovMGpiRXdnUURZdS9EYTduOWRNWm43c252M05kL2ZIZkhKeTl2ek9xYXdrUHorZmUrKzl0L1d4cDU1Nml1enNiSzYvL25vKy92aGozRzQzNDhhTkF5QWxKZVdzYy96Z0J6L29jRzUwZlgxOTY1REdYLy82VjFhdVhNbUdEUnQ0NktHSFdMZHVIWHYzN3VYaGh4OXVIUkxZdUhFajY5YXRZL3IwNldHLzk3cTZ1ckJmY3o2aFh3ekdtSVkyRHdkOVBsOEpVQUk4bkpHUmtSNE1CbWNBTTlDdUlDS3hjOU9ITWFZZTJpOExHWTZFaEFRS0Nnb1lNbVFJQlFVRnVOMXVObS9lek85Ly8zdW1UcDFLWFYwZFU2ZE9iZjBCMkxScEUxbFpXYTNodjJiTkdtcHJhM253d1FlQmx2SHJSWXNXbmJmbldWVlZ4ZHExYTgvNkNkMlFVVmRYUjI1dUxvTUhEK2IxMTE4SFlQcjA2UmhqV0wxNk5RQno1ODVseUpBaDVPWGxzWFhyMXJEZmU2VG5HNGZDMkZyN3pUbWEyQjA3ZHBUNi9mN2YrdjMrYTYyMW80d3hDNEZkRVMxRXBCdUptWjR4TGNNVU5EUTBYS2pkV1NvcksxdW5yTFdWazVORFRrNE9BRGZkZEJPRmhZWHRubi83N2JlNTY2NjdnSlo1eEgvNXkxL0l6YzJscHFhRzJ0cGFyTFZjZHRsbFBQZmNjL3ptTjc4SnV5NkFWYXRXTVhueVpIcjM3bzNiN1c0ZDZsaXdZQUhHR01yS3l0aTNieC9EaHcvbmlTZWVvS2lvcU4wTktPZVRtSmhJSUJEbzhpK3djemxIei9pY1NrdEw5d1A3Z2Q5NXZkN2gxdG9aMXRvWnAyLzZFSWtMTVJmRzMzeHpyczdZdVczYXRJa2JiN3dSZ0pkZWVvbXZ2LzY2dzlrVmJSMDllcFQ5Ky9jemFkSWtBQjUvL0hIcTYrdVpOV3NXL2Z2M3AxKy9mdlRyMTQrTWpBeFdyMTdORDMvNFF6SXlNczQ2VHpBWTdIQXNPQlJvVTZaTWFaMDduWjJkelIxMzNFR1BIajFhMjFscmVmREJCMGxJU0dEVXFGR01HaldxMCs4N09UbVpFeWRPZExwOVo0VWJ4bTM1Zkw1RHdOUEEwN29kV3VKSkxJVnhIYlNNdFlZck9UbTVkYXkxcUtpSWQ5NTVoK3pzN0hadHpnek1wS1FrRmk1Y1NKOCtmUUJZdjM0OXZYdjM3akRFUjR3WTBXNEJvN2FoUEdIQ0JKWXNXWExXYStiUG53OTh1NmNjd0x4NTg1ZzNiMTY0YisrYyt2VHBjMUhDT1BUWHlYbUdLVHFsdExUMDRxeGtKQ0lYajhmamVkWGo4ZGgzMzMzWFN1Yzg5TkJEMXVQeFdJL0hFOUh6M25mZmZkYmo4ZGh4NDhhZC9hZUF4SlRRL3grbjY0Z0ZNZk1GSG5BRVdzWi9wWE5DYzVnanJhcXFDZ0NYeTNYMmtuWWkwcUdZQ1dOcjdSR2d3eVV0cFdNWE80d1RFeE8vdkVCVEVUa3Rac0xZNVhJcGpNT1VscFlXOFhNMk5UV0Zwc3FkL09pamo4SWZ3QmVKVXpFVHhzQmgwREJGT0w3M3ZjaXYxVk5kWFIwNjFHOUZrVERFVEJnSGc4RWpRRVIyd0lnWGJaY2JqZFF0MGFFaENrQkRGQ0poaUprd0xpMHQvWmUxOWtSbFplVkYyOEVpbHZuOS9vaWM1K2pSbzZIRHd4RTVvVWljaUprd0Jxd3haZ2ZBcDU5KzZuUXQzYzc1ZGhFSnh4ZGZmQUdBdGZidkVUbWhTSnlJcFRBRzJBN3d5U2VmT0YxSHR4T3BNRDV5NUFnQXhoaGRCSkV3eEZRWWgzckdmLys3T21XZGxabVpDWERlRFZURGNmaHc2K2lFTG9KSUdHSXFqSnVhbXJhRGhpbkNFVnBiSTFKQ1BlT2twQ1JkQkpFd3hGUVk3OXExNnhoUWNlalFvWWd2bUI2clFnc2tSVUo5Zlgxb05zdlJyVnUzZmgyeEU0dkVnWmdLWThBQ201dWJtOW0yVGJ2QWRNYmd3WU5iajBOZnZuWFZnUU1Ic05aaXJkVzZ4Q0poaXJVd0JsZ0RVRnhjN0hRZDNVNW84ZnF1MnIxN053QXVsK3ZEU05RakVrOWlMb3lUa3BJMkFJRXRXN1lRREFhZExxZGJHRGx5SkFDdnZ2cnFkenJQbmoxN0FHaHVidFp2UXBFd3hWd1lueDZyZkxlcXFvcTllL2M2WFU2M01IdjJiS0Jsb2ZxdXN0YUd3dmlieHNiR0haR3BUQ1IreEZ3WUExaHIzd1I0NzczM25DNmxXNWd5WlVycmNWZTNZRHA2OUNoZmZmVVZRTW0rZmZzaXU0K1RTQnlJeVRBRzFnR05hOWFzc1pwVmNXRXUxN2YvRFpZdFc5YWxjMnphdEFrQWErMEhFU2xLSk03RVpCaVhscForQ1N3L2VmS2tlZlBOTjUwdXAxc0l6VGZPeTh2cjB1czNidHdJZ0RIbXRZZ1ZKUkpIWWpLTUFZd3hUd0hCVjE1NWhhYW1KcWZMaVhxTEZpMXFQVzV1Ymc3cnRSVVZGYUh4ZVovZjd6OFEyY3BFNGtQTWh2SHBYWVpYVmxaVzh2YmJienRkVHRUcjI3ZHY2L0dLRlN2Q2VtMmJYbkYrUklzU2lTTXhHOFlBMXRvbkFMdDQ4ZUtMc2d0eXJKazFheFpBaDd0Vm4wc2dFQWhOaVd0dWJHejhiblBqUk9KWVRJZHhhV25wZm1ENWlSTW5XTGh3b2VZZFg4QUREenpRZXZ6R0cyOTA2aldyVjYrbW9xSUNhKzNydTNmdjF1NGVJbDBVMDJFTUVBd0cvOXNZYyt5amp6NWk1Y3FWVHBjVDFkeHVOei81eVU4QWVPS0pKeTdZL3RTcFUrVGw1VmxqVEgxQ1FzS0NpMTJmU0N5TCtURGV1WE5udGJYMlA0d3hqUys4OEFKdnZmV1cweVZGdFljZmZyakQ0NDRzWHJ5WTZ1cHFFd3dHSDkrK2ZmdVJpMTJiU0N6cjRYUUJsMEo1ZWZuaFFZTUdIUW9HZ3pQZWYvOTlHaG9hR0R0MkxBa0pDVTZYRm5XTU1hU2xwYkZ4NDBiKytjOS9Zb3pCNi9XMmEyT3RaZm55NWF4WXNRSmp6T2M5ZS9iTStlS0xMelJsSmNhTkdUUG1tc0dEQnorZG1wbzZOZlFEWkFDa3RtaDkvS3FycnRwWldWbFo2M0RKM1lweHVvQkx5ZVB4M0dtTWVjVmFlOW5BZ1FPNTg4NDdtVFJwRXFtcHFTUW5KenRkWGxTWlBYczJ1M1o5dS9qYVN5Kzl4Smd4WXpoMDZCQXJWcXhnOCtiTkFDZUJpWDYvZjdkRFpjb2xsSjJkM2VQZ3dZTkhqVEVEenRmT1dsczVZc1NJd2F0V3JRcHZqbVNjaTZzd0J2QjZ2YU90dFM4QmtWMVZQYzRZWTc0QTd2TDVmQ1ZPMXlLWGp0ZnJ6YlhXemoxZkcydHRibWxwNlFQbmF5Tm5pL2t4NHpQNWZMNDlmci8vWm12dEZHUE1NdUFUV25wNDBubVBKQ1ltamxVUXg1OWdNTGk2RTgwNjAwYk9FSGM5WXhIcE9xL1g2dzRHZ3hYR21QN25hUEpWU2tyS3dNMmJOK3M3aERERlhjOVlSTHJPNS9NMUdtUFducWZKV2dWeDF5aU1SU1FzeHBoekRrTzRYQzROVVhTUndsaEV3bEpUVTdNUjZHamFXbTExZGJVV0VlOGloYkdJaE9YZ3dZTU4xdHJDRHA1YWYvRGd3WVpMWGxDTVVCaUxTTmpPTVZTaElZcnZRR0VzSW1Fenh2d2YwSFliblZQR0dLMVYreDBvakVVa2JENmY3eFRRdXRDTE1XYkQ2Y2VraXhUR0l0SWwxdHJXWVlsTzNnd2k1NkV3RnBFdVNVeE1MQW9kOStyVnEraDhiVVZFNUNMeWVEenJQUjdQT3FmcmlBVmFRMUpFdm92VnhoanJkQkd4UUd0VGlIUURtWm1aS1kyTmpUTm9XVzB3QXhnSTlDTk8xaVR2aEdhZ0NxZ0FkZ0RGYnJkN2RVbEpTYmRaVTFsaExCTEZNak16QndRQ2dVWEdtSHVCWGs3WDA4MmNzdGF1U0V4TWZMU2twS1RTNldJdVJHRXNFcVc4WHU4OTF0by9BY25HR0NaTW1NQ2tTWk80N3JyckdEaHdJQ2twS2RxdDVyU21waVpxYTJ1cHFLaGc3OTY5RkJjWHMyM2JOcXkxQUNlTk1YTjhQbDlVYjRLcE1CYUpQc2JqOFN3RUhnR1lPblVxYytmT0pUVTExZG1xdXBueThuS1dMbDFLWVdITG5kdkdtRVUrbis5M1FGU09jU3VNUmFMSXFGR2pFbnYyN0xrTXlPblpzNmQ5OHNrbnphUkoycFRtdXlndUxtYkJnZ1cyb2FIQkFQa05EUTMvdVcvZnZvRFRkWjFKZy84aVVXVElrQ0hQQVA5MXhSVlhrSnViYXpJeU1wd3VxZHNiTm13WU45eHdnL25nZ3crb3I2OGZtNUNRa0Z4ZVhoNTF0MjZyWnl3U0pjYU5HemZkR0xPMmI5KytOajgvM3d3YU5NanBrbUxLc1dQSG1EbHpwcTJ1cmpiQWRML2Z2OTdwbXRwU3oxZ2tDb3dmUDM2SXRmWnRJT25wcDU4Mm8wYU5jcnFrbU5PblR4OUdqQmhoM25yckxZRGJycm5tbXBYSGpoMkxtcWx2dWgxYUpBbzBOemZuQXYxeWNuS1lPSEdpMCtYRXJJa1RKL0t6bi8wTW9OL3B6enhxYUpoQ3hHSHA2ZW5qWFM3WHgwT0hEdVgxMTE4bk1USFI2WkppV2lBUTRPNjc3K2J3NGNOWWE4ZVhscGJ1Y0xvbVVNOVl4SEV1bCt1M0FQZmRkNStDK0JKSVRFemszbnZ2QmI3OTdLT0Jlc1lpRGtwUFQwOTN1VnlsQXdZTVlPM2F0YmpkYnFkTGlndU5qWTFNbno2ZDQ4ZVBZNjFOTHkwdDNlVjBUZW9aaXpqSTVYTE5BOGpKeVZFUVgwSnV0NXVjbkJ3QWpESHpIUzRIVUJpTE9PYm1tMjlPQUc1M3VWeE1uVHJWNlhMaXpyUnAwM0M1WEFEVHM3T3pIWjlacGpBV2NVaE5UYzBOd0JYcDZlbWtwS1E0WFU3Y1NVbEpZZXpZc1FCWEhqcDA2QWFuNjFFWWl6akVHSE1IZ0c1M2RrN29zdzlkQ3ljcGpFV2NNdzBVeGs0S2ZmYlcydWtPbDZJd0ZuRkNlbnA2WDJCRS8vNzlHVFpzbU5QbHhLMWh3NGJScjE4L2dCRmVyL2R5SjJ0UkdJczRvRWVQSHRjQnBLV2xPVjFLWERQR3RGNERZOHgxVHRhaU1CWnh4aGlBNGNPSE8xMUgzQXRkQTJ2dEdDZnJVQmlMT0dNMFJHL1ArTDMzM21QSmtpVm5QWDdublhjU0RBWTdkWTZzckt4SWwzVlJoTUk0R0F5T2RySU83ZGtpNGdCcjdVZ2dLc2VMcmJYazVlWHhxMS85NnF6bnlzcktRbHNadGZyUmozN1U0WGtDZ1VDSHp6MzY2S05jZi8zMWtTazJBb1lPSFFxQU1XYWtrM1VvakVXYzBSZUl5dm5GUlVWRnBLV2xrWjZlenVlZmY4N3MyYlBiUGYvOTczKy8zYi9mZi8vOURzK1RsWlhGNmVVcW8xcWJhOURYeVRvVXhpTE91QnlnZCsvZVR0ZlJUblYxTlgvKzg1OTUrZVdYeWMvUFovLysvZTNDMXV2MTh1Njc3OUtqaCtNM3JFVk1tMnZnNkd3S2hiR0lNNkl5akFzTEN6bCsvRGcvLy9uUHFhbXA0YlhYWHV2VTY3S3lzcmo2NnF2YlBkYlkyTWp0dDkvZSt1K2pSNCt5WTBkVXJGYlpqc0pZSkw1RlpSalBtREdEMjIrL25RVUxGakJ6NWt3R0RCakFMYmZjMHE1TjIyR0tKVXVXY08yMTF3S3dkdTNhZHUyeXNyTGFQUmF0WCtnbEp5ZUhEaFhHSWhJZGtwS1NXTFZxRlc2M214a3paZ0RuSGhPV3lGSVlpemlqQnJpcXJxNHVxaGFVLyt5enozajIyV2NaTjI0Y3MyYk5vbGV2WGl4ZHV2U2NNeWJhZmtIWGR1VzUydHBhQW9FQXQ5NTZLMGxKU1VETDdJcG9kUExreWRCaGpaTjFLSXhGbk5FYXhxZHZ4NDBLeWNuSjVPVGtrSmFXUmxwYVd1dlV1K1BIaitQeitkcTFIVDkrZk92eE04ODgwN3AzMzVZdFczajU1WmM1Y09BQUkwYU00TEhISG1QQWdBRnMzYnIxMHIyUk1OVFYxWVVPRmNZaWNhZ0cyZ1ZCVkxqNjZxdjV4UzkrQWJUMFpBOGNPQkJhWnZLOEprNmN5S2xUcDNqKytlYzVjdVFJTDc3NElyZmRkaHUvL3ZXditlVXZmOG1jT1hPNDZhYWJMbmI1WFJJdFlhdzc4RVNjVVEwdGY4NUhrODgrKzR4bHk1Ynh3QU1QY01zdHQ3QjQ4ZUlMdmlZUUNQREdHMi93MDUvK2xLRkRoN0preVJJdXY3emx1N0MwdERSZWVPRUZWcTVjeWZ6NTg5bTllL2ZGZmd0aGEzTU5xcDJzUXoxakVRY1lZLzVocmIyMXJLeXMzWi83VGlzcksrUEVpUlBjZmZmZFBQbmtrKzF1U2psejNEZ1lETkxVMU1Tc1diTVlQWG8wZVhsNVhIWFZWV2VkODhvcnIyVHAwcVVVRmhieXlDT1A4SWMvL0NHcTF1UTRmUGd3QU5iYWZ6aFpoOEpZeEJsN29LVW5HazBtVDU3TTVNbVR6M3I4ajMvOEk1bVptZTBlMjc1OU93a0pDZVRuNTNlNGY5ODk5OXpUZW15TVlkcTBhVXliTmkzeVJYOUhodzRkQXNEbGN1MXhzZzROVTRnNFl6ZDhHd1RSN3N3Z2htKy93RHZYUnFyejVzMjdxRFZGU3VnYUdHTWNIVU5SR0lzNG9MbTVlUzlFWDg4NDNsaHJXNitCdFhhdms3VW9qRVVjc0hQbnptcmc0SWtUSnlnckszTzZuTGhWVmxaR1ZWVVZ3RUdmejZmWkZDSnhhajFBY1hHeDAzWEVyZEJuYjR4WjUzQXBDbU1ScDFocjE0REMyRW1oeno1MExaeWtNQlp4eU9XWFgvNDM0Rjg3ZCs2TXV2bkc4YUMydHBaZHUzWUIvR3Y0OE9GL2M3b2VoYkdJUXpadjN0d0VyQXNHZ3hRV0ZqcGRUdHhadjM1OWFBdXBkYXRXcldwMnVoNkZzWWlEZ3NIZ2l3QUZCUVUwTmpZNlhVN2NDQVFDRkJRVUFHQ3RmY0hoY2dDRnNZaWpkdTdjdVJOWVYxbFp5WVlORzV3dUoyNXMyTENCNDhlUFk0eFpXMXBhdXN2cGVrQmhMT0k0YSszdkFKWXZYeDYxeTB6R2trQWd3SW9WSzRCdlAvdG9FRHNiV1lsMFV4VVZGY2RTVTFQSDE5VFUvSHREUTBQVTdvZ1JLNTUvL25tMmJOa0NVT1QzKzU5MXVwNFE5WXhGb2tDUEhqM3VCNm9LQ2dxaWR0M2ZXTEIxNjFaZWVlVVZnS3FtcHFhNVR0ZlRsbkc2QUJGcDRmRjRwZ0hyK3ZidGEvUHo4ODJnUVlPY0xpbW1IRHQyakprelo5cnE2bW9EVFBmNy9ldWRycWt0RFZPSVJJbnk4dkpQVTFOVCszN3p6VGRaNzd6ekRsNnZ0OE1sS1NWOCsvZnZaODZjT1ZSVlZSbmdPYi9mLzZMVE5aMUpZU3dTUmZyMzc3OHBJU0hoMytycjY4ZHUyTERCamh3NTBvUzJQcEt1S1M0dVp2NzgrZmJreVpNR3lHOW9hSmovNVpkZk9qNnYrRXdhcGhDSlBzYnI5ZjZQdGZaUmdCLy8rTWZjZi8vOXBLYW1PbDFYdDFKZVhrNXViaTVGUlVVQUdHTVcrbnkrL3dXc3M1VjFUR0VzRXFXOFh1ODkxdG8vQWNuR0dDWk1tTUNOTjk3STZOR2pHVGh3SUNrcEtTUWthSDhJZ0thbUptcHJhNm1vcUdEUG5qMTgrT0dIYk51MkRXc3R3RWxqekJ5Zno3ZlM2VHJQUjJFc0VzVXlNek1ITkRZMkxnVHVBM281WEU1M2N3cFk3bmE3SHlzcEthbDB1cGdMVVJpTGRBT1ptWmtwalkyTk00QWJnUXhnSU5BZmZlOFQwZ3ljQUNxQUhjQ0hicmQ3ZFVsSmlWWmdFaEVSRVJFUkVSRVJFUkVSRVJFUkVSRVJFUkVSRVJFUkVSRVJFUkVSRVJFUkVSRVJFUkVSRVJFUkVSRVJFUkVSRVJFUkVSRVJFUkVSRVJFUkVSRVJFUkVSRVJFUkVSRVJFUkVSRVJFUkVSRVJFUkVSRWJrMC9oOFhNand3S3Q2UUpnQUFBQUJKUlU1RXJrSmdnZz09IiwKICAgIlR5cGUiIDogImZsb3ciCn0K"/>
    </extobj>
    <extobj name="ECB019B1-382A-4266-B25C-5B523AA43C14-3">
      <extobjdata type="ECB019B1-382A-4266-B25C-5B523AA43C14" data="ewogICAiRmlsZUlkIiA6ICI5MTYxNDUwMTg4OSIsCiAgICJHcm91cElkIiA6ICIxNTQxNDQxOTIiLAogICAiSW1hZ2UiIDogImlWQk9SdzBLR2dvQUFBQU5TVWhFVWdBQUFVOEFBQUUyQ0FZQUFBRGg0QkQ3QUFBQUNYQklXWE1BQUFzVEFBQUxFd0VBbXB3WUFBQWdBRWxFUVZSNG5PM2RlMXhVZGNJLzhNOTNnRkVVU2V5aVNHYXJ1ZTFxaWd5NDZDb0VpQmZNck9qaVkyb2E5V2h1cXorZmZIS2o2NjQ5UFY1MjJTZk5TKzJxYVNhdGVGdmN4TFlRRlRWREhBWlhjTnROTFEwRk5PV213QXd6NS92N1EyY0NRUjJHR2M1Y1B1L1h5MWVIbVROblBzUGt4KytaYytaOEFTSWlJaUlpSWlJaUlpSWlJaUlpSWlJaUlpSWlJaUlpSWlJaUlpSWlJaUlpSWlJaUlpSWlJaUlpSWlJaUlpSWlJaUlpSWlJaUlpSWlJaUlpSWlJaUlpSWlJaUlpSWlJaUlpSWlJaUlpSWlJaUlpSWlJaUlpSWlJaUlpSWlJaUlpSWlJaUlpSWlJaUlpSWlJaUlpSWlJaUlpSWlJaUlpSWlJaUlpcHhGcUJ5RHlSdEhSMGNFTkRRMlBBNGdGRUFXZ0I0QVFBSDZxQm5NZkZnQVZBTW9BSEFHUUd4QVFzRFV2TDY5YTNWajJZM2tTT1ZGMGRIUjNrOG4wbGhCaUdvQk9hdWZ4TUxWU3l2VmFyZlozZVhsNTVXcUh1UldXSjVHVFJFWkdQaTJsL0FCQWtCQUNRNGNPUld4c0xCNTQ0QUgwNk5FRHdjSEI4UGYzVnp1bVd6Q2J6YWl1cmtaWldSbUtpb3FRbTV1THI3NzZDbEpLQUxnc2hKaXAxK3ZUMWM1NU15eFBvcllUT3AzdVRRQy9CWUR4NDhmamhSZGVRR2hvcUxxcFBFeHBhU25lZi85OWZQcnBwd0FBSWNSYmVyMytiUUJTM1dRdFkza1N0Y0dBQVFPMEhUcDBXQU5nU29jT0hlU2lSWXRFYkd5czJyRThXbTV1TGw1NTVSVnBOQm9GZ0ExR28vSDU0dUppazlxNXJzY1ByNG5hb0ZldlhuOEFNT1AyMjIvSHFsV3JSRlJVbE5xUlBGN3YzcjN4eTEvK1V1emJ0dzkxZFhYaC92NytRYVdscFg5WE85ZjFPUElrY2xCRVJNUUVJVVJtMTY1ZDVZWU5HMFRQbmozVmp1UlZ6cDA3aDZsVHA4ckt5a29CWUVKQlFjSGYxTTdVR0VlZVJBNFlNbVJJTHlubDN3RUVMbG15UkF3WU1FRHRTRjZuUzVjdXVPKysrOFN1WGJzQVlPemRkOStkZnU3Y09iYzVsVW1qZGdBaVQyU3hXRllCQ0preVpRcUdEeCt1ZGh5dk5YejRjRXllUEJrQVFxNzl6dDBHZDl1Sldtbnc0TUZETkJyTjRYdnV1UWViTm0yQ1ZxdFZPNUpYTTVsTW1EaHhJczZjT1FNcDVSQ0R3WEJFN1V3QVI1NUVyYWJSYUY0SGdPblRwN000MjRGV3E4VzBhZE1BL1BpN2R3Y2NlUksxd3VEQmd3ZHJOQnBEOSs3ZGtabVppWUNBQUxVaitZU0doZ1pNbURBQjU4K2ZoNVJ5c01GZ09LcDJKbzQ4aVZwQm85SE1Cb0FwVTZhd09OdFJRRUFBcGt5WkFnQVFRc3hST1E0QWxpZVIzZUxpNHZ3QlBLTFJhREIrL0hpMTQvaWNoeDkrR0JxTkJnQW1QUG5razZxZktjVHlKTEpUVlZYVkx3SGNQbmp3WUFRSEI2c2R4K2NFQndjalBEd2NBTzQ0ZWZMa0w5WE93L0lrc3BNUTRsRUE0TmN2MVdQOTNWdmZDeld4UEluczl6REE4bFNUOVhjdnBaeWdjaFNXSjVFOUJnOGUzQlhBZmQyNmRVUHYzcjNWanVPemV2ZnVqWkNRRUFDNEx6SXk4alkxczdBOGllemc1K2YzQUFEMDZkTkg3U2crVFFoaGV3K0VFQStvbVlYbFNXU2ZRUURRdDI5ZnRYTzAyclVMRERlaktJcEQyeW92YjNxUmQ2UFJpTXVYTHp1VXpSSFc5MEJLT2FqZG5yUUZMRThpK3d3RTNIZmtPV3JVS050eVRrNE9zck96YlQ4dldMQUE4K2ZQYi9hWWxyNlRQMlRJa0NiL3ZkN3g0OGN4WmNxVUpzVzdkdTFheko4LzM2RXlkb1MxUEJWRkdkZ3VUM2dEbkJPQXlBNVN5bjRBWFA1NTU0Z1JJK3hhVDZ2VklpY25wOFg3b3FLaXNHVEpFaVFtSm1MTGxpM0l6czdHNnRXcm5aSnZ6NTQ5R0QxNnRQVjhTd0RBYzg4OWgyZWZmUmIvL09jLzBSNVhsN3Jubm5zQUFFS0lmaTUvc3B0Z2VSTFpweXNBbDUvZmVlREFnU1kvWDd4NEVhTkhqMForZm42VHdycVIydHBhVEo4K0hRME5EVWhPVGtaSlNRa0NBd09SbXBxS2tKQVFyRm16Qm9xaTJIYmxMUllML1B6c085OWNVUlRzM0xrVHk1Y3Z4NE1QUHRqa1Bpa2xmdldyWDlsK2pvNk94cElsUyt6YWJtczFlZys2dXVRSjdNVHlKTExQYlFEUXVYUG5kbjFTNjY3d2pZb3pLU2tKVWtwVVZsWWlLU2tKbXpadHdyWnQyd0FBQ1FrSk9IejRzRzFkNjY1OWVubzYvdktYdjhCa011R1JSeDVCV2xvYW5udnVPVmdzbGliYkhqWnNHSUNycHdjdFhyd1lPVGs1cUttcFFkKytmYkZ2Mzc0V2k3ZXVyZzVTU25UcTVMcUpReHU5QjZvZWJTY2lPK2gwdXZNNm5VNWV1blJKdHFlU2toTDVpMS84NHFickdBd0dtWmlZMk96MitQajRKajlmdjg3UW9VT2JQU1lxS3FySmY2MHNGb3VjT0hHaUhENTh1SlJTeWg5KytFRW1KU1ZKczluY1pMMGRPM2JJU1pNbTNUUnZXMTI4ZUZIcWREcXAwK2xVblo2WUkwOGkrN2g4NUdrZDZUVW1wWVRaYkc3eHZzV0xGeU0yTmhhWm1abW9xNnREU2tvS1VsTlRNV1BHRElTRWhLQ21wZ2JKeWNtMjlRY09iSDU4NWVUSmsraldyWnYxM01rYjJyNTllNVBMNzkxKysrMElEZzVHZm40K2hnNGRhcnM5THkvUDVSZUhEZ29Lc2k2cU92SmtlUks1aVVPSERqVzdMVDA5SFdscGFWaTRjQ0hpNHVLYTNWOVNVb0pUcDA0aE1EQVFNMmZPUkhsNU9jYVBINDk1OCtZaElTSEJ0Z3QvdmErLy9ob21rd256NXMzRGUrKzloM0hqeGpWYngxcllyNzc2S3M2Y09ZTjU4K2JoeFJkZnROMGZGeGVIM2J0MzI4cFRTb25EaHcvajNYZmZkZVRsZXh5V0o1RjlxZ0RjZWVYS2xYYTdBTExGWXNHV0xWc3dlZkprWkdSa05DdFBLU1VXTFZxRVNaTW1JUzB0RGRIUjBkaTllemR5YzNPeFo4OGVWRlZWTlJsNTF0WFZZZHk0Y1FnTURNVG5uMytPZ0lBQWJOMjZGWDUrZnJiaWJueUtVdU15cjYrdlI4ZU9IWnM4ZjB4TURGNTY2U1c4K3VxckVFTGczLy8rTi96OS9kRy9mMzhYL0RaKzFPaWMwaXFYUHRFdDhEeFBJdnRVQWNDVksxZmE3UWxYckZpQmdJQUF6SjA3RnlhVENWOTg4VVdUKzJ0cWFtQTJtekZtekJqYmJTTkhqc1QyN2RzeGFOQWdhTFZhYk51MnpmWW5PVGtab2FHaGVQVFJSN0ZwMHlZSUlldyswbjU5Y1FKQS8vNzlvU2dLamg4L0RnQTRlUEJnaTZOaloydjBIckE4aVR4QXU1V25sQkx2di84K01qSXlzR0RCQW1nMEdyenh4aHRJUzB0RGZuNitiYjNnNEdBc1c3WU1Rdnc0SVVSOWZUMWVmZlZWSkNZbUlqQXdFTlhWMWJCWUxKQlN3bUF3NE41Nzc4VWRkOXpSNURGdnYvMDJoZzBiMXV4elZldHRON3AycVJBQ01URXgrTzY3N3dBQSsvYnRRM3g4dkJOL0V5MXpsL0lrSWp2b2RMcHNuVTRuRHg4KzdOSWp5YWRPblpJelo4NlVzYkd4OHNpUkkwM3VLeXdzbENOSGpwUXJWcXlRVjY1Y2FYSmZZbUtpTENvcWtwTW1UWkpaV1ZsU3lxdEgyMWV1WENtSERSc21SNHdZSVY5ODhVVnBNcGxzajJuTjBYWXI2OUgyNjVXVmxjbjQrUGhtUjk5ZElTOHZ6M3EwL1l0YnYzT3V3ODg4aWV3Z2hQaEdTam55OU9uVE4venFZbHVZeldhOC9mYmJ5TXJLUWtSRUJOTFQweEVXRnRaa25mRHdjS3hmdng3dnZQTU94bzRkaTZWTGx5SWlJc0oydjlGb3hHdXZ2ZGJrV3o2elpzM0NyRm16bW15bm9hRUI5ZlgxZHAxMDM1Si8vZXRmbURGalJwUGJMQllMakVZakVoSVNiTGZ0MjdmUG9lM2Z5cGt6WndBQVVzcHZYUElFZG1KNUV0bm5HQUNjT25YS0pSdjM5L2ZIUXc4OWhJU0VoR2JmM21rc0xDd01LMWV1aE1GZ2FITHEwZVRKazZIVDZacXNPM1hxMUJhM3NXclZLbXpZc0tIRkkreldvcjIrY0szaTQrTngvLzMzdTZ3WTdYSHk1RWtBZ0Vhak9hWmFDSEQyVENLN1JFWkdqcEJTN28rS2lzSUhIM3lnZGh5Zk5tUEdET2oxZW1nMG1oRkhqaHc1cUZZT0hqQWlzb1BGWWlrQ1hEZnlKUHRJS1czdmdaU3lTTTBzTEU4aU94UVdGbFlDT0hIcDBpV2NQbjFhN1RnKzYvVHAwNmlvcUFDQUUzcTlucWNxRVhtSXZ3RkFibTZ1MmpsOGx2VjNMNFRZb1hJVWxpZVJ2YVNVZndWWW5tcXkvdTZ0NzRXYVdKNUVkcnJ0dHR1K0JQQkRZV0VocXF1cjFZN2pjNnFycTNIMDZGRUErS0Z2Mzc1ZnFwMkg1VWxrcDcxNzk1b0I3RkFVQlo5KytxbmFjWHpPMy83Mk4rdjFUWGRzM3J6WmNxdjFYWTNsU2RRS2lxSzhCd0FmZi93eEdob2ExSTdqTTB3bUV6NysrR01BZ0pSeW1jcHhBTEE4aVZxbHNMQ3dFTUNPOHZKeVpHVmxxUjNIWjJSbFplSDgrZk1RUW1RYURJYWphdWNCV0o1RXJTYWxmQnNBMXExYkI1UEpwSFljcjJjeW1iQisvWG9BUC83dTNZRjkxNk1pSXB1eXNySnpvYUdoUTZxcXFuNXFOQnBidk1vN09jL1NwVXV0RStQdExDZ29TRk03anhWSG5rUU84UFB6bXdXZzR1T1BQOGJCZzZwOVE5RHJIVHg0RUJzM2JnU0FDclBaL0lMYWVScmpkOXVKSEtUVDZSNEdzS05yMTY1eXc0WU5vbWZQbm1wSDhpcm56cDNEMUtsVFpXVmxwUUF3b2FDZzRHOXFaMnFNdSsxRURpb3RMZjEzYUdobzEvcjYrbUdmZi80NUlpTWpjZWVkZDZvZHl5c2NQMzRjTTJmT1JFVkZoUUR3ZndVRkJlK3BuZWw2TEUraU51aldyZHNlZjMvL2UrdnE2c0t6c3JKa3YzNzlSTy9ldmRXTzVkRnljM014Wjg0Y2VmbnlaUUZnZzlGb25IUGh3Z1hWeit1OEhuZmJpZHBPUkVaR3ZpR2wvQjBBUFBUUVE1ZzFheFpDUTBQVnp1VlJTa3RMc1dyVkt1emN1Uk1BSUlSNFU2L1gvdzhBcVc2eWxyRThpWndrTWpMeWFTbmxCd0NDaEJBWU9uUW9ZbUppTUhEZ1FQVG8wUVBCd2NIdzkrZjF4NEdyVjg2dnJxNUdXVmtaamgwN2h2Mzc5K09ycjc2Q2xCSUFMZ3NoWnVyMStuUzFjOTRNeTVQSWlhS2pvN3MzTkRTOENXQTZnRTRxeC9FMHRRRFdCUVFFTE1qTHl5dFhPOHl0c0R5SlhDQTZPanE0b2FIaGNRQXhBS0lBOUFEUURUek9ZR1VCY0FsQUdZQWpBUFlIQkFSc3pjdkw0eFZYaU1qOVhKdDEwaTAvUS9RMFBFbWVpTWdCTEU4aUlnZXdQSW1JSE1EeUpDSnlBTXVUaU1nQkxFOGlJZ2V3UEltSUhNRHlKQ0p5QU11VGlNZ0JMRThpSWdld1BJbUlITUR5SkNKeUFNdVRpTWdCTEU4aUlnZXdQSW1JSE1EeUpDSnlBTXVUaU1nQkxFOGlJZ2Y0MGxSK0lpSWlZcVFRWXBJUVlvU1VzaWVBSUxWRGVaRGZkZWpRWWRtaFE0Y3VxUjJFeUIzNHhBUndrWkdSQTZXVXl3SEVxcDNGa3draFNnQThvZGZyODlUT1FvNnh6bDlVVUZEZ0UzLzNYY25yUjU0Nm5TNFp3RVlBSFVORFE1R2NuSXlZbUJqMDdOa1RuVHQzVmp1ZVcwbEpTY0hSbzBkdFA2OVlzUUtEQmczQ3laTW5zVzdkT3V6ZHUvZHVBTmtSRVJFakRBYkQwUnR2aVlnOFdtUms1TlBXMlFLWExWc202K3JxSkxYczg4OC9sOWJmMVFjZmZORHNma1ZSNU5xMWE2Vk9wNU9Sa1pIZkRoczJMRkR0OTVkYWo3Tm5Pby9YSGpEUzZYUXhBTmI1K2ZuaG5YZmV3ZXpaczlHeFkwZTFZN2tsS1NWZWVlVVZBTURJa1NNeFk4YU1adXNJSWZEc3M4L2k4Y2NmaDVUeTN2cjYrbm50blpQSW5YaGxlUTRlUExpckVPSXZVc3FBT1hQbVlPellzV3BIY210TGxpeHBjYmtsYytmT1JkZXVYYVZHbzNsMXlKQWh2VnlkamNoZGVXVjVhalNhUDBvcGV3NGJOZ3hQUC8yMDJuSGNXa05EQXpJeU1nQUFxYW1wdDF5L1U2ZE9lUDc1NTRXVU10QnNOaTl5ZFQ0aWQrVjE1UmtSRWRFZndQUnUzYnBod1lJRjBHaTg3aVU2MWNxVksyM0xUenp4aEYyUGVmenh4OUdqUnc4SUlTWkdSMGQzZDFVMkluZm1kYzBpaEVnRklPYk9uWXR1M2JxcEhjZnRmZlRSUndDQUYxOTgwZTdIYUxWYVRKbzBDUUQ4ekdiemY3Z21HWkY3ODZyeWpJeU03QXZnNmU3ZHUyUE1tREZxeDNGN0ZSVVZ0dVZwMDZhMTZyR0ppWWtBQUNubFZLZUdJdklRWGxXZVVzcmZBTkJNbmp3Wi92NWVmd3BybXkxWXNNQzI3T2ZuMTZySDl1alJBdzg4OEFBQVJPcDB1cDg3TnhtUisvT2E4b3lJaUxnVHdQU2dvQ0Q1MkdPUHFSM0hJK1RtNWdJQW5uLytlWWNlMzJqMHlWMTM4amxlVTU0QUpnQUllUFRSUjBXblRwM1V6dUwyRkVXeExULzMzSE1PYlNNK1BoNEFJSVI0MENtaGlEeUkxNVNuRU9JeDRPcEozblJyMmRuWnRtV3RWdXZRTnNMQ3duRDc3YmNEUVBSOTk5M1h3VG5KaUR5RFY1VG44T0hEdXdBWUZSSVNZdjBjam01aDdkcTFBSzUrYzhoUlFnZ01IRGdRQURvR0JRVkZPaWNaa1dmd2l2S3NxNnNiQjBBN1lzUUludGRwcDIrKytRWUFyS2NjT2V4YWVjTFB6NDlYckNLZjRpMU44eWdBeE1ieTcyOXJUWnc0c1UyUEh6Um9FQUJBVVpRWVorUWg4aFRlY0Q2UEFCRG41K2VIb1VPSHFwM0ZJNXc5ZTlhMmZQZmRkN2RwV3ovLytjK3R1LzdoYlV0RjVGazhmdVFaSGg3ZUUwQ1B2bjM3Z2tmWjdiTi8vMzZuYlNzd01CQTlldlFBZ0xCcm56MFQrUVNQTDA5L2YvOGhBUERUbi81VTdTZ2V3M3ArcDdQMDZuWDE0a3AxZFhWOEU4aG5lSHg1U2ltakFPQm5QL3VaMmxFOFJsN2UxVmswZXZmdTdaVHQzWFBQUGRaRnZnbmtNenkrUEFFTUFZRDc3NzlmN1J3ZVo5aXdZVTdaam5Ya0thWGttMEErdzlQTFUxaEhudHh0YnoxbmxhZjFvSk1RZ2lOUDhoa2VYWjRSRVJGM0NDRzZkZS9lSFVGQm5FVzR0WFE2blZPMkV4WVdabDI4NTJickVYa1RqeTVQalViVEM0RDFhQy9ad1dReTJaYWRkWFpDU0VpSWRmRk9wMnlReUFONGRIbmkya2luZTNkZXpOeGUzMzc3cmRPMzJiVnJWK3ZpWFU3Zk9KR2I4dWp5VkJTbEZ3RGNkUmYvenRycjFLbFRUdCttdjcrLzlXT1RJRTVKVEw3Q284dFRDTUh5YktXVEowKzZaTHZXWFhlVHljUmRkL0lKSGwyZUFIb0IzRzF2RFZlWHA2SW8vSmVNZklLbmwyY29BTnh4eHgxcTU3Q1JVcnBrdTVjdlgzYktkazZmUHUyVTdWenZ0dHR1QXdBSUlkem56U0J5SVU4dno4N0ExZTlYdDZkUm8wYlpsbk55Y3BwY1dIakJnZ1dZUDM5K3M4Y29pb0lsUzVhZ29hSEJkdHV4WThld2E5ZXVXejZmeFdMQlk0ODlockt5c2pZbUIycHFhdHE4alpaMDZIRDFXc2hDaUk0dWVRSWlOK1BwVjFYcUJBQWRPenIyOTNYRWlCRjJyYWZWYXBHVGs5UGlmVkZSVVZpeVpBa1NFeE94WmNzV1pHZG5ZL1hxMWMzV08zcjBLSTRkTzRhQWdBRGJiWGZkZFJmZWVPTU5qQm8xcXNVSjZ4NTU1QkVBZ05sc1JsVlZGV2JPbk5sc25jek1UTHRlZzVXelJyRFhzNzR1S1NXdktFOCt3U3ZLMHpycWFhMERCdzQwK2ZuaXhZc1lQWG8wOHZQejdicW9jbTF0TGFaUG40NkdoZ1lrSnllanBLUUVnWUdCU0UxTlJVaElDTmFzV1dOYk56TXpFdzgvL0RDU2twS2FiZWZoaHgrMkxRY0ZCV0h6NXMwQWdQUG56K1BRb1VNM2ZINUh2aUZrUGMvVDBhazNib1RsU2I3R284dFRTaGtvaEhCYUVWZ25SYnRSY1NZbEpVRktpY3JLU2lRbEpXSFRwazNZdG0wYkFDQWhJUUdIRHgrMnJkdDQxLzdTcFV2WXMyY1BYbjc1WlR6MTFGTjI1MmxvYUxqcCtvMC9BbWd0WjM4ankxcWUzRzBuWCtIUjVTbUVhTk51Ky9WTUp0Tk41M3ZmdFdzWENnc0w4ZkxMTDl2MVdhWFZ1blhyQUFDZE8zZUd3V0RBYjMvNzJ4dXUrOGMvL2hGOSsvWUZjTFdRTWpJeWJyaHVXNzZiM3Jselo0Y2YyeEtPUE1uWGVIUjVvZzI3N1MwVmo1UVNack81eGZzV0wxNk0yTmhZWkdabW9xNnVEaWtwS1VoTlRjV01HVE1RRWhLQ21wb2FKQ2NuMjlhM3p1MXordlJwZlA3NTU3YmJJeUlpN1A2YzBwVWpUMmRmT05yNmo0NUdvK21nMCtsY2M4b0JrUnZ4OVBKMFdFdWZKYWFucHlNdExRMExGeTVFWEZ4Y3MvdExTa3B3NnRRcEJBWUdZdWJNbVNndkw4ZjQ4ZU14Yjk0OEpDUWsySGJoRzl1NWN5ZCsvZXRmNC9lLy96MEF1TTNJazRqYXh0UExzeFpBRjZQUjJPYVJsTVZpd1pZdFd6QjU4bVJrWkdRMEswOHBKUll0V29SSmt5WWhMUzBOMGRIUjJMMTdOM0p6YzdGbnp4NVVWVlUxR1huVzFkVmgzTGh4bURadEdvS0RnMjNsMmRxUnAvV0krNDN1ZDFSdGJhM0RqMjJKMld3R0FDaUtZalFZREk3UFowd3V4YjBDNS9IbzhwUlMxZ29odXRUWDE3ZTVQRmVzV0lHQWdBRE1uVHNYTTJiTXdCZGZmTkhrb0U5TlRRM01aalBHakJtRHRMUTBBTURJa1NNUkh4K1AxMTkvSFJjdlhtd3k4dnp6bi8rTWtKQVFCQWNITjN1dTBhTkh0M2h1YWwxZG5XMFhmOXUyYlVoUFQwZFdWaGJtenAyTEhUdDJvS2lvQ1BQbno3ZnRJbWRuWjJQSGpoMllNR0ZDcTEvdmxTdFhXdjJZbTdFV3VSREM2TlFORTdrcGp6NUpYZ2hSQnpTOXpGcHJTU254L3Z2dkl5TWpBd3NXTElCR284RWJiN3lCdExRMDVPZm4yOVlMRGc3R3NtWExyRE5GQWdEcTYrdng2cXV2SWpFeEVZR0JnYWl1cm9iRllvR1VFZ2FEQWZmZWUyK0x6MWxSVVlITXpNeG1mNnduc0YrNWNnV3JWcTFDV0ZnWU5tM2FCQUNZTUdFQ2hCRFl1blVyQU9DRkYxNUFyMTY5c0hyMWFodzhlTERWcjl2WjUzdGF5MU5LV2UvVURSTzVLWTh1VDF6ZGJZZlI2TmhnNTl0dnY4V3NXYlB3eVNlZllPblNwYmFwUEhyMzdvM0ZpeGNqTlRVVksxZXV0TzNpTmo0bHFyaTRHQ2twS1hqd3dRZVJrSkFBQU5pNGNTTmlZbUlRR3hzTGpVYUQ4SERIWnVQZHZIa3o0dVBqMGJselp3UUVCS0M2dWhvQThNb3JyMkRpeElrNGZmbzBpb3VMMGJkdlh5eGN1TEJWNVdsOURXMzVCNmNsSEhtU3IvSG8zWFpjSzgvNit0WU5kc3htTTk1KysyMWtaV1VoSWlJQzZlbnBqYStHRGdBSUR3L0grdlhyOGM0NzcyRHMyTEZZdW5RcElpSWliUGNialVhODl0cHJHREJnZ08yMldiTm1ZZGFzV2JkOGZrVlJXdndzMDFwQWlZbUp0cEo3OHNrbjhlaWpqOExQejgrMm5wUVNMNzc0SXZ6OS9URmd3SUFtR1c0bEtDZ0lseTVkc250OWU3RTh5ZGQ0ZW5sZUFhNStWdGdhL3Y3K2VPaWhoNUNRa0lBSEgzendodXVGaFlWaDVjcVZNQmdNdGxPUEFHRHk1TW5OcHJDWU9uWHFUWjh6S2lyS3RqeDA2RkNzV0xHaTJUcHo1c3dCOE9PY1FBQXdlL1pzeko0OSsrWXZxQlc2ZE9uaWt2SzBqdjY1MjA2K3d0UExzeFFBZnZqaGgxWS84QmUvK0lYZDZ6WWVjUUxBOU9uVG02M3o3TFBQM25RYjFvTk1BRm9zVGdCWXRteVozWmtjMWJ0M2I1ZGNXYW1xcWdvQUlLVnMvWnRCNUlFOC9UUFA3d0dndkx4YzdSd2V3M29PcWJOVlZGUUFBRFFhelhtWFBBR1JtL0hvOHBSU2ZnOWN2WUFHMmNmVjVhblZhaSs0NUFtSTNJeEhsNmRHbzJGNXRsS2ZQbjJjdmsyejJXdzk5ZW55b1VPSFd2Y0JOSkdIOHVqeUJIQUc0RzU3YS96a0p6OXgrallyS3l1dGkveFhqSHlHUjVlbm9pamZBM0RLRmRaOVJlTnpWWjMxRlUzckxqc0E3cktUei9EbzhqUVlERDlJS1MrVmw1ZTc3QXJwM3F5Z29NQXAyemw3OXF4MThZeFROa2prQVR5NlBBRklJY1FSQVBqM3YvK3RkaGFQYzdPcjFMZEdTVWtKQUVCSytiVlROa2prQVR5OVBBRWdId0QrOWE5L3FaM0Q0emlyUEwvLy9uc0FnQkNDYndMNURJOHZUK3ZJOCt1dk9laXhWM1IwTkFEblRVTjg1b3h0YjUxdkF2a01qeTlQczltY0QzQzN2VFZpWTJPZHVqM3J5RE13TUpCdkF2a01qeS9QbzBlUG5nTlFkdkxrU2FkZjROZGJ4Y1RFT0cxYmRYVjExck1kemg0OGVOQTFrOElUdVNHUEwwOEFFc0JlaThXQ3I3NzZTdTBzSHFIeEZhU3NCM3NjOWM5Ly9oTlNTa2dwajdZMUY1RW44WWJ5QklDL0FrQnVicTdhT1R5TzlXTExqdnJIUC80QkFOQm9OUHVka1lmSVUzaEZlUVlHQm1ZQk1CMDRjTUEyOXpyZFhMOSsvUUFBbjN6eVNadTJjK3pZTVFDQXhXTGh2MXprVTd5aVBLOTkxdlpGUlVVRmlvcUsxSTdqRVZKU1VnQmN2YkN5bzZTVTF2S3NiMmhvT09LY1pFU2V3U3ZLRXdDa2xOc0JZUGZ1M1dwSDhRaUppWW0yWlVlbjVEaDc5aXd1WHJ3SUFIbkZ4Y1hPbmRlRHlNMTVUWGtDMkFHZzRhOS8vYXZrVWZkYjAyaCtmT3ZYckZuajBEYjI3TmtEQUpCUzduTktLQ0lQNGpYbGFUQVlMZ0JZZC9ueVpiRjkrM2ExNDNnRTYvbWVxMWV2ZHVqeDJkblpBQUFoeEYrY0ZvcklRM2hOZVFLQUVHSXhBR1hqeG8wd204MXF4M0Y3YjczMWxtM1pZckcwNnJGbFpXWFd6NWYxQlFVRi8zUnVNaUwzNTFYbHFkZnJUd0pJTHk4dng5Ly8vbmUxNDdpOXJsMjcycGJYcjEvZnFzYzJHblZ1Y0dvb0lnL2hWZVVKQUZMS2hRRGt1KysrNjVKWklyM05NODg4QStER2s5SzF4R1F5V1U5eHNqUTBOTFR0WENjaUQrVjE1V2t3R0k0RFdIZnAwaVc4K2VhYlBPL3pGbjcxcTEvWmxyZHMyV0xYWTdadTNZcXlzakpJS1RmOTR4Ly80TlhqeVNkNVhYa0NnS0lvTHdraHpoMDZkQWpwNmVscXgzRnJBUUVCZU9xcHB3QUFDeGN1dk9YNnRiVzFXTDE2dFJSQzFQbjcrNy9pNm54RTdzb3J5N093c0xCU1N2a2ZRb2lHWmN1V1lkZXVYV3BIY212ejU4OXZjYmtsNzc3N0xpb3JLNFdpS1ArYm41Ly92YXV6RWJrclA3VUR1RXBwYWVtWm5qMTdubFFVNWZHY25Cd1lqVWFFaDRmRDM5OWY3V2h1UndpQlBuMzZJRHM3Rzk5Kyt5MkVFSWlNakd5eWpwUVM2OWF0dy9yMTZ5R0UrSzVEaHc1VFNrcEtlRXFEaHdrTkRmMHRBSlNXbHY1TzVTZ2VUNmdkd05WME9sMnlFR0tqbExKamp4NDlrSnljak5qWVdJU0doaUlvS0VqdGVHNGxKU1VGUjQvK2VIR2s1Y3VYWTlDZ1FUaDU4aVRXcjErUHZYdjNBc0JsQU1NTENncitvVkpNYWdPZFRpY0JvS0Nnd092LzdydWFUL3dDSXlNakIwb3Bsd053N2xXQWZZd1FvZ1RBRTNxOVBrL3RMT1FZbHFmemVPVm5udGZUNi9YSENnb0s0cVNVaVVLSU5RRCtoYXNqS0xMZmI3VmFiVGlMaytncVgvb0FVQm9NaHQwQWVPVVFJbW96RHQySnZOU0FBUU9HZE9qUVlkMTFOL2UvOXQvampXODBHbzNUaTR1TDg5c2xtSmZ3cFpFbmtVL3AzNy8vMFJNblR2eE1DTkhTeDNQV0VvV1VVdW5mdi8vUjR1TGlka3puK1RqeUpQSmlPcDJ1R0kyS3NpVlN5bUtEd2ZCQU8wWHlHajV4d0lqSWg5M3lpaThhaldaZE8rVHdPaXhQSWk4bWhGZ3ViekxYaXBSU2R1blNaWGw3WnZJV0xFOGlMNmJYNjJ1RkVDZHVkTDlHby9sbTc5Njk5ZTJaeVZ1d1BJbThuRWFqdWVIVmNZUVF2SEtPZzFpZVJGNnVzckx5andCYTJuV1hsWldWLzlmZWVid0Z5NVBJeTUwNGNhSmFTbm42K3R1bGxLZFBuRGhSclVZbWI4RHlKUElCUW9qTjE5K20wV2cycVpIRlc3QThpWHlBRUdKSkN6Zi9vZDJEZUJHV0o1RVAwT3YxUHdBNGEvMVpDRkZ5N1RaeUVNdVR5RWRJS2JkYmx4VkYyWDZ6ZGVuV1dKNUVQcUpqeDQ2THJNdEJRVUczbnJDS2lJaXVpb2lJS0l1TWpDeFRPNGMzNEZXVmlIeUlScVA1RkMyZjgwbXR4S3NxRWJXRHFLaW9DRVZSOWdIb29uWVdONkZJS1N1RkVPY0JIQUdRcXlqSzVzTEN3a3ExZzltTDVVblVEblE2M1hZQWo2cWR3ODNWQTFndnBYekRZREJjVUR2TXJiQThpVndzUER4OGdKK2ZYNUZXcThYT25UdlJyVnMzdFNPcHptS3hvS2FtQnVYbDVTZ3FLa0p1Ymk2Ky9QSkxLSW9DQUpWU3l1Y05Cc05XdFhQZWpOZk8yMDdrTHNMQ3d2NElZTkRqanorT1VhTkdxUjNITFdnMEduVHMyQkYzM0hFSCt2ZnZqNlNrSkV5WU1BR1hMbDNDaVJNbk9nb2hudXJaczZkU1dscWFxM2JXRzJGNUVyblFrQ0ZEK2tncC8rVG41NmRadEdnUnVuVGhSNTQzRWhRVWhKRWpSNkpmdjM3SXpjMlZack01SVRRMHRLNjB0UFNnMnRsYXd2TThpVnhJVVpTWEFmZ2xKU1VoTkRSVTdUZ2VJU0VoQVgvKzg1OUZ4NDRkSllERmtaR1JidmxaTVQvekpIS1J5TWpJVUNubGQwSUk3ZWJObS9HVG4veEU3VWdlNWVEQmc1Z3padzRBWEJSQ0ROVHI5YVZxWjJxTUkwOGlGNUZTdmdSQUd4OGZ6K0owd1BEaHcvSElJNDhBd08wQTBsU08wd3pMazhnRmhnMGIxZzNBQ3dEdzdMZXZxOEVBQUF4Q1NVUkJWTFBQcXB6R2M4MmVQUnRkdW5TUlVzcEpPcDB1VXUwOGpiRThpVnpBWkRMOUdrRFEwS0ZEMGIvL1RXZitwWnNJQ1FuQnIzLzlhK3ZIaTYrckd1WTZMRThpSnhzd1lFQ1FvaWovRHdCU1VsTFVqdVB4a3BPVGNjODk5d0RBK09qbzZPNXE1N0ZpZVJJNW1WYXJuU0dFNkRabzBDRG9kRHExNDNnOGpVYURoeDU2Q0FEOHpXYnpGTFh6V0xFOGlaem92dnZ1NnlDRStHL2c2cWhUQ0o3UTRneEpTVWtBQUNsbEN0emtMQ0dXSjVFVEJRY0hUd01RMnE5ZlA0d1lNVUx0T0Y0akxDd000ZUhoQU5BL0tpcHFpTnA1QUpZbmtkUEV4Y1g1QS9nTmNQVUlPMGVkem5WdDF4MVN5b2txUndIQThpUnltcHFhbXFjQTlPblZxeGUvdys0Q01URXhBQUFwNVhDVm93QmdlUkk1aTBaS21Rb0EwNlpOZzBiRHYxck9kdGRkZCtHT08rNEFBRjFjWEZ4SHRmUHdIU1p5Z29pSWlQRUFIcmp6emp0dHU1ZmtmQTg4OEFBQUJGeStmRm4xRStaWm5rUnRKd0M4QmdCVHAwNkZWcXRWT1k3M3NuN2hRRW81VE9Vb25NT0lxSzEwT2wwOGdGL2NkdHR0ZU95eHg5U080OVVHREJnQUFKQlMvbExsS0J4NUVqbkJxd0R3OU5OUG8xT25UbXBuOFdyV2thY1FRdlhUbFZpZVJHMFFHUmtaRFdCa3AwNmQ4TlJUVDZrZHgrc0ZCd2NqSkNRRVVzcXdBUU1HcVByNUNNdVRxRzFTQWVDSko1NUFjSEN3MmxsOHdsMTMzUVVBSWlBZ29LZWFPVmllUkE2S2lvcDZRRXI1aUZhcnhlVEprOVdPNHpPdW5hNEVqVWJUUzgwY0xFOGlCeW1LOGdvQVRKZ3d3ZllYbWx6dnpqdnZ0QzdlbzJZT2xpZVJBNFlNR2RJSHdIOW9OQm84ODh3emFzZnhLZGQyMnlHRTRNaVR5Tk0wbnRndExDeE03VGcreFRyeWxGS3lQSWs4eWJXSjNWSUFZUHIwNlNxbjhUM1drU2NBbGllUko3Rk83QllYRjRjK2ZmcW9IY2ZuQkFVRkFRQ2tsRjNVek1IeUpHcUZheE83elFJOGY0b05LYVhkNjVyTlpoY21hUjNyMTErRkVJRnE1bUI1RXJXQzBXaWNEYUJ6ZEhTMDdhdUM3cXp4cGZGeWNuS1FuWjF0KzNuQmdnV1lQMy8rVFI5ak5YLytmSHp6elRldUNkbEtIVHAwc0M2cWVtVWxmcmVkeUU3RGh3L3ZVbGRYcDhyRWJ2WmVsVjZyMVNJbko2ZkYrNktpb3JCa3lSSWtKaVppeTVZdHlNN094dXJWcSszYWJreE1ERDc3N0RQMDY5ZlA3c3l1NGk0alQ1WW5rWjNxNit0bkFBZ1pPSEFnSWlQYjk0cG9CdzRjYVBMenhZc1hNWHIwYU9UbjU5dDE3ZERhMmxwTW56NGREUTBOU0U1T1JrbEpDUUlEQTVHYW1vcVFrQkNzV2JPbTJXT3lzckt3YnQwNjFOZlhvMlBIcTRPOHp6NzdESjA3ZHdZQVpHUmtPT0dWdFo2MVBLV1VxcFluRWRraExpNnVvMDZuTzZmVDZlUytmZnVrMnM2ZlB5OTFPdDBON3g4N2Rxd2NNMmFNaklxS2ttUEhqcFZWVlZXMisrTGo0NXVzbTVpWUtLV1U4c2tubjVRVEpreVFRNFlNa1U4KythU3NyS3lVWjgrZWxSTW5UcFJWVlZYU2FEVEtpUk1ueXBLU0V0ZThLRHRWVkZSSW5VNG5kVHJkZVRYL24rRElrOGdPMWRYVjB3Q0U5dTNiMXkwbWRqT1pUUEQzdi9GZjMxMjdkcUd3c0JBdnYvd3lkdTNhWmRjMk16SXlzSFhyVnJ6Ly92djQ4TU1QTVdmT0hOVFUxT0RDaFF0SVNVbUJ5V1JDVlZVVi91dS8vc3UydmhvYVhTK1Z1KzFFSHVDL0FlQ1paNTVwOXlrMmhnMXJmdDFmS1NYTVpuT0w5eTFldkJpeHNiSEl6TXhFWFYwZFVsSlNrSnFhaWhrelppQWtKQVExTlRWSVRrNjJyVDl3NEVEYmNsWldGaG9hR3ZENjY2K2pTNWN1dHQzNWpSczNvbnYzN2toTVRBUUF2UFRTUzg1K21YWnJkTUNJNVVua0FWU2JDdlBRb1VQTmJrdFBUMGRhV2hvV0xseUl1TGk0WnZlWGxKVGcxS2xUQ0F3TXhNeVpNMUZlWG83eDQ4ZGozcng1U0VoSXdMWnQyNW85SmljbkIvZmVleS9PbkRtRFJZc1dZZXJVcWJiTDdCbU5SdFRXMXVKUGYvcVRiZjM5Ky9mYkptWHpSU3hQSXZ2OEhzRDdIMzMwRWNhTkc2ZnFCRzhXaXdWYnRtekI1TW1Ua1pHUjBhdzhwWlJZdEdnUkprMmFoTFMwTkVSSFIyUDM3dDNJemMzRm5qMTdVRlZWMVdUa1dWZFhoMUdqUmlFbkp3Y3JWcXhBYm00dU9uVG9nSXlNRENpS2duSGp4dUd6eno1cjUxZDVZMGFqMGJwWXAyWU9udWRKWklmZzRPRDFBRXBQbmp6WjdNaDNlMXV4WWdVQ0FnSXdkKzVjbUV3bWZQSEZGMDN1cjZtcGdkbHN4cGd4WTJ5M2pSdzVFdHUzYjhlZ1FZT2cxV3F4YmRzMjI1L2s1R1RjZmZmZG1EaHhJbnIzN3Qxa1d4VVZGYWlvcU1CVFR6M1Y1SStpS08zeVdsdGlNcG1zaTZxV0p4SFpLVEl5Y3A1T3A1UFBQUE9NVkJTbDNZOHlLNG9pVjYxYUpZY1BIeTYvL3ZwckthV1UzMzMzblJ3elpvdzhmUGh3azNXTlJxT1U4c2NqNlhWMWRmSTN2L21OM0wxN3Q0eVBqNWRWVlZYU2JEWkxSVkhrckZtelpINSt2dTJ4MXNkSUtlV0JBd2ZrSC83d2h5YmJIamx5cEV0ZW43M0t5c3FzUjl2UHFQbi9BMGVlUkhhcXI2Ly9BRUJGVVZFUjlIcDl1ejczdDk5K2kxbXpadUdUVHo3QjBxVkxjZi85OXdNQWV2ZnVqY1dMRnlNMU5SVXJWNjVFYlcwdGdDWkhwRkZjWEl5VWxCUTgrT0NEU0VoSUFIRDFBRkJNVEF4aVkyT2gwV2dRSGg3ZTR2Tm1abVkybVY3RVpES3BQaytUZGVRcGhPQnVPNUVuS0M0dXZneGdLUUNzWGJ1MlhaN1RiRGJqcmJmZXN1MHFwNmVuTnp0QlB6dzhIT3ZYcjBkUlVSSEdqaDBMZzhIUTVINmowWWpYWG5zTlNVbEp0dHRtelpxRkw3LzhFdnYzNzhmeTVjc1JFQkRRN0xsMzdOaUJVYU5Hb1ZldlhpZ3ZMMGQ5ZlQxeWNuSnc5OTEzdStiRjJzbGFubEpLN3JZVGVZcGh3NFoxMCtsMGwzVTZuU3dxS21xWDNkUzh2RHk1ZCs5ZXU5WXRLQ2lRRFEwTnRwOC8vUEREWnV1c1hidjJwdHZZczJlUHJLcXFzbjAwSUtXVWMrZk9sVWxKU1hMU3BFbnQ5cnB2cExpNDJMcmIvcFdhL3krb2R2b0ZrYWZTNlhTL0IvRGZjWEZ4U0V0TFV6dU96eWtzTE1Senp6MEhLZVZlZzhFUXIxWU83cllUdFpJUTRvOEFUSHYzN3NXcFU2ZlVqdU56TGwrK0RBQVFRdFNvbVlQbFNkUktlcjIrVkFpeEZnRFdyVnVuY2hyZmMvNjg3U3Z0MzZ1WmcrVko1QUNOUnZON0FKWmR1M2JoN05temFzZnhLUmN1WEFBQUNDRllua1NlSmo4Ly94U0F2eWlLZ284KytranRPRDdGT3ZLVVVySThpVHlSUnFOWkJGdzlwZWVISDM1UU80N1BzSTQ4QWZBa2VTSlBkT1RJa1NJaFJLYkpaTUxHalJ2Vmp1TXpyUDlRS1lyQ2tTZVJCMXNJQUZ1MmJFRjFkYlhhV1h6Q3RkMTI2ZWZucCtxSHpTeFBvamJRNi9WNUFIYlgxdGFxZG5GZ1gxSmRYWTJLaWdvSUljN3E5Zm9HTmJPd1BJbmE3bitCcTk4WHQzNjNuRnpqK1BIakFBQXBaYjdLVVZpZVJHMVZVRkN3QjBCZWRYVTF0bS9mcm5ZY3IxWmNYQXdBRUVKOHFYSVVsaWVSRTBncDVmOEN3SVlOR3hwZmI1S2N6RHJ5RkVJMHY3eCtPMk41RWptQndXRDRGRURSaFFzWHNIUG5UclhqZUsyaW9pSUFhQWdLQ21yZmF3SzJnT1ZKNUJ5S0VHSWhjUFVybXhhTFJlMDhYdWY4K2ZQVzA1UUs5dTdkVzY5MkhwWW5rWk4wNmRJbEE4Q3BrcElTWkdkbnF4M0g2K3pmdng4QUlJUTRxSElVQUN4UElxZlp1M2V2R2NCaTRPckZrcVdVS2lmeUx0YVBRNFFRbTFTT0FvRGxTZVJVMWRYVjZ3R1Vuamh4UXZXSjRyekoyYk5uY2ZUb1VRQTRmdVRJRWRWUFV3Sllua1JPZGVMRUNhT1U4ZzhBc0diTkdvNCtuV1RYcmwwQWdHdVhBblNMWHlyTGs4akpUQ2JUbjZTVWw0NGRPNGFDZ2dLMTQzZzhSVkdzdSt4bWYzLy9qOVhPWThYeUpIS3k0dUxpeXhxTnBsMG5pdk5tMjdadHc1a3pad0RnMDd5OHZISzE4MWl4UElsY1FLdlZMZ2R3K2F1dnZyS2QyRTJ0VjFGUmdlWExsMXQzMC85SDFURFhZWGtTdWNDaFE0Y3VBWGdmQUQ3ODhFT1YwM2l1OTk1N0R6VTFOVUlJOFVsQlFZSHFKOFkzeHZJa2NoSHJSSEU1T1RtY0tNNEJCdzhlUkdabUpnRDhBR0NleW5HYThWTTdBSkczS2kwdHZkeXpaODh3QUZGMWRYV0lqMWR0bGx5UFUxeGNqTm16WjB1THhTS0VFSlAxZXYwUnRUTmRqeU5QSWhleVRoU1hsWldGYytmT3FSM0hJK1RrNU9BLy8vTS9wZEZvRkFCK285ZnIvNnAycHBadzVFbmtRdWZPbmFzSURRM3RKNlVjWkxGWU1HTEVDTFVqdWEyeXNqSXNYTGdRcTFhdHdyVVI1NXNGQlFVTDFjNTFJMEx0QUVUZUxqdzhmSUNmbjErUlZxdkZwNTkraXR0dnYxM3RTS296bTgyb3FhbkIrZlBuY2V6WU1lVG01dUxRb1VOUUZBVUFLcVdVenhzTWhxMXE1N3dabGlkUk85RHBkTnNCUEtwMkRqZFhMNFJZcHlqS213YUQ0Y0t0VjFlWHY5b0JpSHlCUnFOWm9DaktTQUJkMU03aUppd0FLZ0djQjNBRXdINUZVVFlYRmhaV3FodUxpSWlJaUlpSWlJaUlpSWlJaUlpSWlJaUlpSWlJaUlpSWlJaUlpSWlJaUlpSWlJaUlpSWlJaUlpSWlJaUlpSWlJaUlpSWlJaUlpSWlJaUlpSWlJaUlpSWlJaUlpSWlJaUlpSWlJaUlpSWlJaWM2UDhEV3prdU00WFUvUklBQUFBQVNVVk9SSzVDWUlJPSIsCiAgICJUeXBlIiA6ICJmbG93Igp9Cg=="/>
    </extobj>
    <extobj name="ECB019B1-382A-4266-B25C-5B523AA43C14-4">
      <extobjdata type="ECB019B1-382A-4266-B25C-5B523AA43C14" data="ewogICAiRmlsZUlkIiA6ICI5MDc4MTkzMzc5MiIsCiAgICJHcm91cElkIiA6ICIxNTQxNDQxOTIiLAogICAiSW1hZ2UiIDogImlWQk9SdzBLR2dvQUFBQU5TVWhFVWdBQUFXVUFBQUovQ0FZQUFBQ2dJTUxiQUFBQUNYQklXWE1BQUFzVEFBQUxFd0VBbXB3WUFBQWdBRWxFUVZSNG5PemRlVnhVOWY0LzhOZG5aZ0RGblZ6QkxFSExNc1U1QXlxcFphVzNxNW1sSnFaaVpzdk5KYzJsekw0dTNaUnV0MXdxcTZ1V2VjdXQxTFJjMG01cElVYUdPb05pK0swZmloa0o2RlZrVVJCbStmeiswSm12S0NqTE1PZk16T3Y1ZVBodzVwd3paOTR3K09MajU3elBPUUFSRVJFUkVSRVJFUkVSRVJFUkVSRVJFUkVSRVJFUkVSRVJFUkVSRVJFUkVSRVJFUkVSRVJFUkVSRVJFUkVSRVJFUkVSRVJFUkVSRVJFUkVSRVJFUkVSRVJFUkVSRVJFUkVSRVJFUkVSRVJFUkVSRVJFUkVSRVJFUkVSRVJFUkVSRVJFUkVSRVJFUkVSRVJFUkVSRVJFUkVSRVJFUkVSRVJFUkVSRVJFUkVSRVJHUjJ3bTFDeUR5WjkyNmRXdG90VnFIQUxnSFFCU0FsZ0NhQU5DcldwaDIyQUdjQTVBRDRBQ0F4SUNBZ0kzSnlja0Y2cFpWZXhqS1JDcm8xcTFiaTlMUzBsZUZFS01CQkt0ZGo1Y3BrbEorR2hnWStGcHljdklwdFl0eE40WXlrWWVaVEtZUlVzcGxBT29MSWRDOWUzZmNjODg5dU91dXU5Q3laVXMwYk5nUUJvTkI3VEkxd1dhem9hQ2dBRGs1T2ZqbGwxK1FtSmlJbjMvK0dWSktBRGd2aEhqT2JEYXZWYnRPZDJJb0UzbU9VQlJsRG9DL0E4Q0FBUU13ZHV4WXRHclZTdDJxdkV4MmRqYVdMbDJLYmR1MkFRQ0VFSythemVaNUFLUzZsYmtIUTVuSUF6cDI3QmdZRkJUME1ZQzRvS0FnK2M5Ly9sUGNjODg5YXBmbDFSSVRFekZqeGd4WlVsSWlBS3dxS1NsNUppMHRyVlR0dW1xS0J4T0lQT0RtbTI5ZUFPQnZOOTEwRTVZc1dTS2lvcUxVTHNucjNYTExMYmo3N3J2Rjd0MjdVVnhjSEdrd0dPcG5aMmYvUisyNmFvb2paYUphWmpRYUJ3b2hOamR1M0ZpdVdyVktoSWFHcWwyU1Q4bkt5c0tvVWFOa1hsNmVBRERRWXJGc1ZidW1tdUJJbWFnV1JVZEgzeXlsL0ErQXVtKzk5WmJvMkxHajJpWDVuQVlOR3FCZHUzWml4NDRkQVBEWDFxMWJyODNLeXZMYWxqbWQyZ1VRK1RLNzNiNEVRSk80dURqMDZORkQ3WEo4Vm84ZVBUQnk1RWdBYUhMNWUrNjFPSDFCVkV1NmRPa1NyZFBwOXJWcDB3YnIxcTFEWUdDZzJpWDV0TkxTVWd3Yk5neC8vUEVIcEpUUktTa3BCOVN1cVRvNFVpYXFKVHFkYmhZQVBQbmtrd3hrRHdnTURNVG8wYU1CL04vMzNodHhwRXhVQzdwMDZkSkZwOU9sdEdqUkFwczNiMFpBUUlEYUpma0ZxOVdLZ1FNSDR2VHAwNUJTZGtsSlNUbWtkazFWeFpFeVVTM1E2WFFUQVNBdUxvNkI3RUVCQVFHSWk0c0RBQWdoSnFsY1RyVXdsSW5jckhmdjNnWUFqK2gwT2d3WU1FRHRjdnpPd3c4L0RKMU9Cd0FEaHc0ZDZuVWRaZ3hsSWpmTHo4Ky9HOEJOWGJwMFFjT0dEZFV1eCs4MGJOZ1FrWkdSQU5EMDJMRmpkNnRkVDFVeGxJbmNUQWp4S0FEd05HcjFPTC8zenMvQ216Q1VpZHp2WVlDaHJDYm45MTVLT1ZEbFVxcU1vVXprUmwyNmRHa01vRjFJU0FodXVlVVd0Y3Z4VzdmY2NndWFOR2tDQU8xTUpsTWp0ZXVwQ29ZeWtSdnA5ZnE3QUNBOFBGenRVdnlhRU1MMUdRZ2g3bEs1bkNwaEtCTzVWMmNBaUlpSVVMc092K2Y4REtTVW5WVXVwVW9ZeWtUdTFRbndqcEZ5WVdFaHBrK2ZyblladGNZWnlnNkhvNVBLcFZRSjd6bEQ1RVpTeXZZQU5EbWZYRnBhV3VaMDc5TFNVdXphdGF2Q2JmTHk4akJ3NEVCMDZOQUJBSkNXbG9ha3BDVEV4c1lDdUhTcnBnc1hMcUJSbzB0VHR1UEhqMGZ2M3IwOThKVlVUcHMyYlFBQVFvajJLcGRTSlF4bEl2ZHFERUNUL2NreE1USFl0V3NYR2pkdVhPbHRwSlFvS2lvQ0FEZ2NEZ0RBK3ZYckFRRGZmUE1OZHU3Y2lRVUxGdFJ5NWRWenhXZFE4UmVzUVF4bEl2ZHFCQUQxNnRWVHV3NjNhTisrUFZhc1dBRUFyaEh5MkxGamtadWJpOExDUWtncEVSc2JpNUNRRUN4ZHVsVE5VcTl4eFdmZ1ZkMFhER1VpOS9LcFVFNVBUM2RkU3lJek14TUFjUHIwYVd6YXRBa0E4TW9ycitDTk45N0E0TUdEVmF1eElneGxJZ0kwSHNyOSt2VzdabGxNVEV5NTIrcDBPblRyMXMwMVBURnUzTGhydGpsMjdKaDdDM1NqK3ZYck94OHlsSWxJZTh4bWM1bm5aOCtleFYvKzhoZnMzYnZYdGN4a01ya2V6NW8xQ3prNU9hNXBDd0JsSGhjVkZhRk9uVHExV0xGL1lrc2NrWHZsQThDRkN4ZlVydU1hcGFXbE45ekdiRFlqT0RnWUFMQjQ4V0lNR1RJRTY5ZXZoODFtdy9yMTYxMEgrWUJMM1JpdFdyV3F0WHByNnZ6NTg4NkgrV3JXVVZVTVpTTDMwbXdveDhURUlDOHY3N3JiNU9YbHVhWXpMbDY4aUMrKytBTEFwVHRHeDhiR1l0S2tTUmcyYkJoS1MwdXhkT2xTN04rL0g3dDI3Y0t3WWNOcXZmNnF1dUl6WUNnVCtUSE5obkpWcGFlbjQ0OC8vb0RaYkVab2FDaldyMStQUllzV29Ybno1aGcxYWhSQ1EwT3haczBhckYyN0ZybTV1WkJTcWwxeUdkNGF5cHhUSm5LdlBBQW9LUERhTzl5NzdOaXhBODg4OHd3V0xseUk0dUppWkdSazROaXhZL2ptbTI4d1pjb1VkTy9lSFFDd2RPbFNyRnk1RXNYRnhhNnBEeTI0NGpPNC9uOFBOSWFoVE9SR1FvaDBLZVVESjA2Y1FIUjB0TnJsWEtNcTNSZnA2ZW1ZUDM4K1JvMGFoWFhyMXVHTk45N0FxVk9uVUZwYWl0VFVWTmp0OWpKL2dvS0NYTzF6V3ZESEgzOEFBS1NVNlNxWFVpVU1aU0wzT2d3QUdSa1phdGR4amF1N0w4cVRsNWVIQng1NEFBQ3djT0ZDMTFseG8wZVBkdDBwMmxzNDIvVjBPdDFobFV1cEVzNHBFN2xYS3FEdC90M3JhZHk0c1N1OHRYaXFlRlU0UHdNaFJLcktwVlFKUTVuSWpleDIreStBTmtmSy9rUks2Zm9NcEpTL3FGeE9sVENVaWR6bzRNR0RlUUNPNXVibTRzU0pFMnFYNDdkT25EaUJjK2ZPQWNCUnM5bnNWZDBYREdVaTk5c0tBSW1KaVdyWDRiZWMzM3NoeEJhVlM2a3loaktSbTBrcHZ3SVl5bXB5ZnUrZG40VTNZU2dUdVZtalJvMStBbkRtNE1HRFB0R3Y3RzBLQ2dwdzZOQWhBRGdURVJIeGs5cjFWQlZEbWNqTkVoSVNiQUMyT0J3T2JOdTJUZTF5L003V3JWdWRGK1Rmc21IREJydmE5VlFWUTVtb0ZqZ2NqdmNBWVBYcTFiQmFyV3FYNHpkS1MwdXhldlZxQUlDVWNySEs1VlFMUTVtb0ZodzhlUEFnZ0MyblRwM0M5dTNiMVM3SGIyemZ2aDJuVDUrR0VHSnpTa3JLSWJYcnFRNkdNbEV0a1ZMT0E0QlBQdm1rVXBmTnBKb3BMUzNGcDU5K0N1RC92dmZlU0s5MkFVUytLaWNuSjZ0VnExYlIrZm41dDVXVWxGUjRqUWx5ajNmZmZSYy8vdmdqQUh4dHNWZ1dxbDFQZFhHa1RGU0w5SHI5T0FEblZxOWVqYVNrSkxYTDhWbEpTVWxZczJZTkFKeXoyV3hqMWE2bkpvVGFCUkQ1T2tWUkhnYXdwWEhqeG5MVnFsVWlORFJVN1pKOFNsWldGa2FOR2lYejh2SUVnSUVXaTJXcjJqWFZCS2N2aUdwWmRuYjIvMnZWcWxYaml4Y3Z4bno3N2Jjd21VeG8xcXlaMm1YNWhDTkhqdUM1NTU3RHVYUG5CSUMzTFJiTGUyclhWRk1NWlNJUENBa0orY0ZnTU54YVhGd2N1WDM3ZHRtK2ZYdHh5eTIzcUYyV1YwdE1UTVNrU1pQaytmUG5CWUJWSlNVbGsvNzczLzk2WFYveTFUaDlRZVE1d21ReXpaWlN2Z1lBRHozMEVNYU5HNmZwbTQ5cVVYWjJOcFlzV1lLdnYvNGFBQ0NFbUdNMm0rTUJhT3QrVk5YRVVDYnlNSlBKTkVKS3VReEFmU0VFdW5mdmpsNjllcUZUcDA1bzJiSWxHalpzQ0lPQjk1OEFBSnZOaG9LQ0F1VGs1T0R3NGNQWXMyY1Bmdjc1WitmOUFNOExJWjR6bTgxcjFhN1RuUmpLUkNybzFxMWJDNnZWT2dmQWt3QzBjMk03NzFBRTRKT0FnSUM1eWNuSnA5UXV4dDBZeWtRcTZ0YXRXME9yMVRvRVFDOEFVUUJhQWdnQmovYzQyUUhrQXNnQmNBREFub0NBZ0kzSnljbTgwaE1SK1E5RlVhU2lLRDR4Uit0dGVQSUlFWkdHTUpTSmlEU0VvVXhFcENFTVpTSWlEV0VvRXhGcENFT1ppRWhER01wRVJCckNVQ1lpMGhDR01oR1JoakNVaVlnMGhLRk1SS1FoREdVaUlnMWhLQk1SYVFoRG1ZaElReGpLUkVRYXdsQW1JdElRaGpJUmtZWXdsSW1JTklTaFRFU2tJUXhsSWlJTllTZ1RFV2tJUTVtSVNFTVl5a1JFR3NKUUppTFNFSVl5RVpHR01KU0ppRFNFb1V4RXBDRU1aU0lpRFdFb0V4RnBDRU9aaUVoREdNcEVSQnJDVUNZaTBoQ0dNaEdSaGpDVWlZZzBoS0ZNUktRaERHVWlJZzFoS0JNUmFRaERtWWhJUXhqS1JFUWFJdFF1Z0lqVTFhbFRweVlHZzhGMDVUSWh4SGNBSUtYc2UrVnltODFtUG56NDhEbFAxdWR2REdvWFFFVHFDZ3dNZEVncHZ3WVFlUFU2WnpoZlZob1lHTmpjYzVYNUowNWZFUGs1czltY0QrRGJTbXo2bjh2YlVpMWlLQk1SQUd5ODBRWkNpQnR1UXpYSFVDWWlCQVVGYlFGZ3U4NG10dExTMGkyZXFzZWZNWlNKQ0h2MzdzMlZVdjV3blUyKzV3RSt6MkFvRXhHQUcwNVBjT3JDUXhqS1JBUUFDQWdJK0FxQUxHZVZ3MmF6ZmVYcGV2d1YrNVNKeUVWUmxOMEE3cmxxOFc2THhkSmJoWEtxUXBoTXBwWU9oNk9qVHFmcktLVzhVMHJaVVFoeHA1VHlVRXBLeW4xcUYxaFo3Rk1tSWhjaHhFWXBaWmxRbGxKcWFlcWlvdkR0S0tWc0xJU0FsSmNHKzBJSTU5KzlWYXkzeWhqS1JPUml0Vm8zR1F5R2Q2OWM1bkE0TnFsUVNwWER0MkhEaGdnUEQwZDRlRGdpSWlJUUhoNk9jZVBHcVZCNnpUQ1VpY2dsTlRYMVQwVlJrZ0YwdTd6bzUwT0hEcDJzeGJlODNyUkRrOHFHYjNoNE9HNjY2U2JYTnQ2TW9VeEVWOXVJeTZIc3hoTkdHTDZWeEZBbW9qTDBldjFHdTkzK0ZnQllyZGFxaHZLVjRYdW5sTElqdzdkcUdNcEVWTWIrL2ZzelRDYlRRU21sVEUxTlBWN0JaZ3pmV3NKUUpxSnJTQ20vd0tXZTVTcUhiNE1HRFZ6Qkd4RVJnYlp0MnlJaUlvTGhXMGtNWlNJQ3JnM2Z6Z0RhS1lyeUlzUFhzeGpLUlA3RkdiNTNYajdnMWhIQW5RQTZYaDIrVGd4ZnoySW9FL2ttaHErWFlpZ1RlYmNhaGUrVkI5NFl2dHJBVUNieURneGZQOEZRSnRJV0VSMGQzY0ptczdsT3NnRFFFUXhmdjhGUUpsSkhoZUZydDlzWnZuNk1vVXhVdTZvZHZsY0hjTk9tVFJtK2ZvQ2hUT1JHSnBPcEU0RDdHTDVVWFF4bElqZVNVdjRFb1A2Vnl4aStWQlVNWlNMM3FnOEFMNzc0SXNPWHFvV2hURlFMaGc4ZnJuWUo1S1Y0NDFRaUlnMWhLQk1SYVFoRG1ZaElReGpLUkVRYXdsQW1JdElRaGpJUmtZWXdsSW1JTklTaFRFU2tJUXhsSWlJTllTZ1RFV2tJUTVub0N1M2F0UXVLam81dXFYWWQ1TDk0N1F1aUt6UnAwcVNKM1c3UFVoUWxVVXE1MGVGd2JEcDA2TkJKdGVzaS84RlFKcnFXQUhDdkVPSmV2VjYvV0ZHVW40VVFHNjFXNjhiVTFOVGphaGRIdm8yaFRIUmozYVdVM1EwR3czeEZVVklBYkJSQ2JEU2J6YitxWFJqNUhzNHBFMVdORVVDOGxQSi9GVVZKTXhxTmM0MUdZeVF1amE0OWF2bnk1ZGk4ZVhPWlpWSkt2UGppaTBoT1RxN3dkUmN2WHNUS2xTdFJWRlJVMnlWU05YQ2tURDdKYURRbUN5RzZWdlYxZHJ1OUtwdmZLWVM0RThCc1JWR09BZGhZMWZlcmlkVFVWRHo5OU5ObGxyMzk5dHU0NmFhYjhNVVhYeUE4UEJ6Tm1qVzc1blVCQVFISXpNekU5T25Uc1hqeFl1aDA1WS9OOHZMeU1IRGdRSFRvMEFFQWtKYVdocVNrSk1UR3hnSUFiRFliTGx5NGdFYU5HZ0VBeG84Zmo5NjlleU12THc4UFBQQUE2dGV2WCs1K0FlRDgrZlBZdFdzWEdqZHVYSzJ2M1pjeGxNa25WU2VRYTBnS0llVFY5K0dyRFo5Ly9qazJiZHFFek14TS9Qbm5uekFZRFBqc3M4L3cxbHR2d1dhelllYk1tY2pPenNZcnI3eUMvL21mLzBGNGVIaVoxK3YxZXJ6eXlpc1lPM1lzTm16WWdHSERobFg0WGxKSzE0amE0WEFBQU5hdlh3OEErT2FiYjdCejUwNHNXTENnM05mdTNyMjd3djJhVEtZcWZjMytoS0ZNUHMxaXNWUnBXaUU2T3JxbDNXN1Byc3kyUW9nMGg4T3hVUWl4MFdLeEhBWWdGVVY1dVZxRlZzSGpqeitPVHAwNjRjTVBQOFM3Nzc2TFAvLzhFMlBHak1IRml4ZGQ2d0VnTnpjWHMyYk53bU9QUFliQmd3ZVgyWWRPcDBQLy92M3h6anZ2b0YrL2ZtallzR0c1NzlXK2ZYdXNXTEVDQUZ3ajVMRmp4eUkzTnhlRmhZV1FVaUkyTmhZaElTRll1blJwYlgzSmZvV2hURlExRmdBYmRUcmR4Z01IRHZ5bVZoRzdkKy9HZmZmZGg4R0RCK1B0dDkvR1gvLzZWNHdZTWVLYTdVNmNPQUdyMVZydVB2YnUzWXVBZ0FDc1hyMGE0OGVQTDNlYjlQUjB4TVhGQVFBeU16TUJBS2RQbjhhbVRac0FBSys4OGdyZWVPT05hMElmQVByMTYxZXRyODNmTVpTSmJtenY1WmE0VFZwcGlmdmhoeCt3ZlBseXJGeTVFcmZjY2dzV0xseUlyVnUzQWdCdXZ2bG1oSWVIWSt6WXNWaTRjQ0VXTDE1OHplc0xDZ3J3NDQ4LzRyMzMzc08wYWRQd3hCTlBYRE1Ick5QcDBLMWJOOWYweExoeDQ2N1p6N0ZqeHlxc2NjZU9IUld1NC9SRnhSaktSTmR5QU5nRDRBdTczZjZsMWs0ZXljM054UjkvL0lFeFk4WWdLeXNMZ3djUGhzRmdjTTMxeHNiRzR2ZmZmOGZZc1dOeDRzU0pjdmV4ZnYxNm1Fd21LSXFDdSsrK0c2dFdyYm9tZEdmTm1vV2NuQnpYdElWejMwNUZSVVdvVTZkT0xYeUYvbzJoVEhTRmMrZk9uV3ZTcEVuWS92MzdjOVN1cFNJaElTR3VscmZCZ3dkajA2Wk5HRGh3SUVhUEhsMnAxK2ZtNW1MVnFsV3VFZlJ6enoySHVMZzREQnc0RUdGaFlhN3RGaTllakhYcjFtSFlzR0d1OTNHK0ozQ3BHNk5WcTFZVnZnK25MNnFIb1V4MGhhTkhqNVlBMEd3Z2wrZkNoUXVvVTZjT1B2MzBVd0JsUjdOWGsxSmkzcng1Nk5tekp5SWpJd0VBYmRxMHdhQkJnL0RhYTY5aDZkS2xyaGE1aXhjdjRvc3Z2c0N3WWNPUWxaV0YyTmhZdEd6WkVzT0dEVU5wYVNtV0xsMks0OGVQWTlldVhlVjJjSEQ2b25vWXlrUmVadCsrZmRpMGFSUE9uRG1Ea3lkUDRza25uMFIrZmo2ZWV1cXBHNzcyL2ZmZlIzcDZPdGF1WFZ0bStiaHg0ekJpeEFnc1dMQUEwNmRQQjNEcElOOGZmL3dCczltTTBOQlFyRisvSGphYkRYdjI3TUdvVWFOdzIyMjNJVDQrSHJObXpVSlVWQlNrbEJEQzQrZlErQnlHTXBHWGlZeU14RzIzM1lhR0RSdmlzY2NldzRZTkd4QWJHMXVtZGMwNXYreGt0OXV4YU5FaWJOKytIY3VYTDcrbUJhNU9uVHFZUDM4K25ucnFLWncvZng0dnYvd3lkdXpZZ1dlZWVRWUxGeTVFY1hFeE1qSXljT3pZTVh6enpUZVlNbVVLdW5mdkRnQll1blFwVnE1Y2llTGlZZ1FIQjN2bW0rRERHTXBFWGlZb0tBaEJRVUhYTExmYjdiaDQ4U0xxMUttREV5ZE9RS2ZUdVhxWEZ5OWVqSVNFQkN4ZnZod1JFUkhsN2pjaUlnTC8rdGUvTUdYS0ZLeFlzUUxwNmVtWVAzOCtSbzBhaFhYcjF1R05OOTdBcVZPblVGcGFpdFRVVk5qdDlqSi9nb0tDWE8xekFIRHZ2ZmZXemplQWlMeVBvaWhTVVpUYVA3MnVndmYxbEk4KytraEtLZVdxVmF2a3I3LytLai83N0RPWm5wNHUvL0dQZjhpNHVEaTVaTWtTS2FXVStmbjVNaTh2cjFMN1BIZnVuTFJhclRJL1A3OWFOUlVXRnNwbm4zMzJ1dHM4Kyt5enNyQ3dzRnI3cndxMWZnNXFnaE5BNUpPYy94Q3Jla2FmdTk3WGJEWjc4bTJwQXM0RGlwNytPYWdKWGlXT2lFaERHTXBFUkJyQ1VDWWkwaENHTWhHUmhqQ1VpWWcwaEtGTVJLUWhER1VpSWcxaEtCTVJhUWhEbVloSVF4aktSRVFhd2xBbUl0SVFoaklSa1lZd2xJbUlOSVNoVEVTa0lReGxJaUlOWVNnVEVXa0lRNW1JU0VNWXlrUkVHc0pRSmlMU0VJWXlFWkdHTUpTSmlEU0VvVXhFcENFR3RRc2c4a1hPVzlzVFZSVkh5a1J1SktWTVVMc0dLa3RLdVUvdEdxcUNJMlVpTjBwSlNibFA3UnJjUVZFVUNRQVdpMFdvWFl1LzRVaVppRWhER01wRVJCckNVQ1lpMGhDR01oR1JoakNVaVlnMGhLRk1SS1FoREdVaUlnMWhLQk1SYVFoRG1ZaElReGpLUkVRYXdsQW1JdElRaGpJUmtZWXdsSW1JTklTaFRFU2tJUXhsSWlJTllTZ1RFV2tJUTVtSVNFTVl5a1JFR3NKUUppTFNFTjZqanp5cWMrZk9aNjVlcHRmckcwa3BTeHdPeDhVcmw1ODVjMlo1VmxiV0RNOVZSNlEraGpKNVZHcHFhdE1ybnpkdDJ2UnZ6WnMzbjNMa3lKSGVBRTZwVXhXUmRuRDZndFJTdDAyYk5rdWFObTA2dGs2ZE9oMWF0bXc1T2p3OC9JdDY5ZXBGcWwwWWtab1l5dVJ4OWVyVjY5T3hZOGVEUW9qNnYvNzZheThBeU1uSmViZWdvT0RiOFBEd3I5dTJiYnMrS0Npb3ZkcDFFcW1Cb1V3ZUV4Z1llRWU3ZHUyK0RROFBYNW1kblQzN3hJa1Rvd0JjdUx6YWZ1Yk1tUThQSHo1OFcybHBhZm9kZDl5UkVoWVd0aEQ4R1NVL3d6bGw4cGpTMHRMY0N4Y3VKQjQ5ZW5RSWdFTG44dno4L00wQUhKZWZGcDA4ZVhMbW1UTm5WalpvME9EZUs1WVQrUVdHTW5uU3FlenM3SGlqMFdpejIrMTVWNjdvM0xuemFlZGp2VjdmT0NVbHBWNUpTY2x2bmkrUlNGME1aZkk0SVlRK05UVzFOWUNMNWExWEZFVUNFSjZ0aWtnYk9GOUhSS1FoREdVaUlnM2g5QVdwb2xPblRrZlZyb0ZJaXhqSzVISDUrZm1iangwN05oU0F0YnoxYmR1Mi9SeUEzYk5WRVdrREQ2YVFUN3A4c0JBV2k0VS80emZRdVhQbjFnYURZZFpWaTUrNy9QZXlLeGZhYkxiNDFOVFVQejFUbVgvaVNKbkl6OTErKyszWlI0OGVmVlFJMGFLYzFjNXdocFR5MU8yMzN6NGhOVFhWZzlYNUh4N29JL0p6R3pac3NPdDB1aThyc2VtbURSczJjRnFwbGpHVWlRZ09oMk5qSlRhcnpEWlVRd3hsSW9KT3A5c3RwY3k5emlabkd6VnF0TnRqQmZreGhqSVJ3V3cyVzRVUW02K3p5ZWFFaEFTYnh3cnlZd3hsSWdJQUNDRXFuSjdRNlhTY3V2QVFoaklSQVFEeTgvTjNBaWdvWjFWQlhsN2VMay9YNDY4WXlrUUVBRGg2OUdpSmxISmJPYXUySGoxNnRNVGpCZmtwaGpJUnVWUXdoY0dwQ3c5aUtCT1JpeERpR3dCRlZ5d3FFa0w4UjYxNi9CRkRtWWhjekdaekVZQWR6dWRDaU8yWGw1R0hNSlNKcUF3cHBXdTZvcElubFpBYk1aU0pxSXpBd01Ddm5ZK0RnNE8vdnQ2MjVINE1aU0lxSXprNXVRREFOZ0JiazVLU0NtKzBQYmtYcnhKSFJPWFpLSVNRYWhmaGp6aFNKcUl5T25ic0dDaUU2Q0tsL0VSUmxIMGRPM1lNVkxzbWY4SlFKaUtYcUtpb3U0S0NndlpKS1YrNHZDaTZUcDA2eVZGUlVYZXBXcGdmWVNnVEVRRG9UQ2JUTklmRFlRWVFHUllXaGttVEppRXNMQXhTeWk0T2g4TnNOQnFuZ3BsUjYzaXJIUEpKdkIxVTVSbU54bHVFRUo4Q3VCY0FCZzBhaEtsVHB5STRPQmhGUlVWWXVIQWh2dnJxS3dDQWxESUJ3Sk1wS1NrbjFLdVlpTHlPb2lqU0djeFVJV0V5bVVZcmlwS3ZLSXJzMDZlUFRFeE1sT1hadlh1MzdOT25qN3o4ZmMwM0dvMVBnSU82V3NGdkt2a2tqcFN2ejJReU5aVlNMZ013R0FCNjkrNk5XYk5tb1VtVEpoVys1dHk1YzRpUGowZENRb0p6MFNZaHhITm1zL2xNclJmc1IvZ0RTejZKb1Z3eGs4bjBrTVBoK0ZnSTBTSTRPQmpUcDAvSGdBRURJTVNOdjFWU1NtemR1aFh6NTg5SFVWRVJwSlNuZERyZDAyYXptU2VadUFsL1lNa25NWlN2MWJGangvcEJRVUVMQWZ3TkFCUkZ3V3V2dlliUTBOQXE3eXNyS3d0ejVzeEJTa3FLYzlHSEpTVWwwOUxTMHM2N3IyTC94QjlZOGtrTTViSzZkT2x5dDA2bld3a2dJaUFnQUJNbVRNRElrU09oMDFXL21jTGhjR0QxNnRYNDE3LytCYXZWQ2dESHBKU2pVbEpTOXJxcmJuL0VIMWp5U1F6bFN6cDI3QmdZRkJUMEtvQVpBSFR0MjdkSGZIdzgyclZyNTdiM1NFOVB4K3paczVHZW5nNEFEZ0J2bEpTVXpFMUxTeXQxMjV2NEVmWWNFdm1veU1qSWprRkJRVDhEK0I4aGhPN0pKNS9FeXBVcjNScklBTkMrZlh1c1hMa1NvMGVQaGhCQ0IyQm1VRkRRejBhajhVNjN2cEdmWUNnVCtSNmRvaWlUOVhxOUdZQXhORFFVSDMzMEVTWk9uSWpBd05vNVl6b3dNQkNUSmszQ2h4OSs2SnlqTmdvaExJcWlUQVp6cGtyOCtyOTI1THY4ZGZyQ1pESzFrVkwrRzhEOUFQRG9vNDlpMnJScENBNE85bGdORnk1Y3dNS0ZDN0Y1ODJibm91K0ZFR1BNWnZNZkhpdkNpL25WRHl6NUR6OE1aYUVveWtnQUh3Qm8yS1JKRTh5YU5RdTllL2RXcmFDRWhBVEV4OGZqM0xsekFKQVA0SG1MeGJJR0FFL3F1UTUvK1lFbFArTlBvZHkxYTllYjdIYjdVaW5sWXdCdzc3MzNZdGFzV1FnSkNWRzdOT1RtNW1MZXZIbElURXgwTHRwZ01Cakc3ZHUzNzZ5YWRXbVp6Ly9Ba24veWwxQTJHbzM5aEJBckFMUU1EZzdHaXkrK2lJRURCMWJxUkJCUGtWSmk4K2JOV0xod0lZcUtpZ0FnRzhCVEZvdmxHNVZMMHlUdGZISkVidVRyb2R5NWMrZDZBUUVCQzZTVVl3R2dTNWN1bUR0M0xzTEN3dFF1clVJblQ1N0U3Tm16Y2VqUUlRQ0FsSEtKM1c1L0tUVTE5WUxLcFdrS2o0b1NlUmxGVWJvYkRJWVVLZVZZZzhHQVNaTW00YU9QUHRKMElBTkFXRmdZbGk5Zmpva1RKOEpnTUVBSU1jNWdNS1NZVEtadWF0ZW1KVDQ1aWlEeXhaR3l5V1FLY0RnY3M0VVFNd0hvSWlJaUVCOGZqOXR1dTAzdDBxcnN0OTkrdyt6WnMzSHMyREVBc0VzcC82SFQ2ZWFaeldhcjJyV3BqU05sSWkrZ0tNb2RVc3E5UW9qWlFnamRxRkdqc0hyMWFxOE1aQUM0L2ZiYnNYcjFhc1RGeFVFSW9SZEN6SlpTN2pXWlRCM1VyazF0REdVaWJkT1pUS1pKQUN3QVRLMWF0Y0t5WmNzd2VmTGtXanNSeEZNQ0F3TXhaY29VTEZ1MkRDMWJ0Z1FBazVReTVmTFg2N2ZaNURQL3RTTzZraTlNWDNUdTNMbTF3V0Q0Qk1BREFQRHd3dy9qcFpkZVFyMTY5ZFF0ckJhY1AzOGU4K2ZQeDdadDI1eUxkdHBzdGpHcHFhbC9xbG1YR3J6MkI1Ym9lcnc4bElYSlpCb3VwZndBUU9QR2pSdGoxcXhadU8rKys5U3VxOVo5Ly8zM2lJK1BSMzUrUGdEa1NTbkhwNlNrZktaMlhaN2tqVCt3UkRma3JhRWNFeE1UVWxKU3NnUkFMQUQwNnRVTHMyZlB4azAzM2FSeVpaNXo5dXhaekowN0Z6LysrS056MGJxZ29LRHhlL2Z1elZXekxrL3hxaDlZb3NyeXhsQldGT1ZCQUNzQWhOYXRXeGZUcGszRG80OCtxcWtUUVR4RlNva3Z2L3dTaXhZdFFuRnhNUUJrWGI1K3hyZHExMWJiL08vVEpyL2dUYUZzTXBtQ3BaUnZBWmdBQUpHUmtaZzdkeTVhdDI2dGNtWHErL1BQUHpGNzlteWtwcVk2RjMwZ2hKaHVOcHVMMUt5ck52bnRFVTRpTFlpS2l1b0tJQVhBQkwxZWorZWZmeDdMbHk5bklGL1d1blZyTEYrK0hCTW1USUJlcndjdS9lSks2ZEtsUzdUS3BkVWF6WThpaUtwRDZ5TmxrOGtVSUtXY0NXQVdBSDE0ZURqaTQrTngrKzIzcTEyYVp2MzY2NitZUFhzMk1qSXlBTUFPWUo0UTRoKytkc0lKUjhwRUhoWVZGWFc3bERJSndLc0E5SEZ4Y1ZpelpnMEQrUVk2ZE9pQU5XdldZT1RJa1FDZ0IvQjNLV1ZTVkZTVVQzM2pHTXBFbmlNVVJYbmU0WENrQUlodTBhSUZsaTFiaGlsVHBuajlpU0NlRWhnWWlLbFRwMkxwMHFWbzBhSUZBRVE3SEk0VVJWRW13RWYrNTg5UUp2S0F5TWpJTUVWUnZnSHdIb0M2RHozMEVOYXRXNGVvcUNqVmF2cjQ0NCtkbDlLc2t0MjdkK1BjdVhNb0xDekUwYU5IM1ZiUDU1OS9qc0xDd2twdEd4MGRqWFhyMXFGLy8vNEFVQmZBKzRxaWZCTVpHYW50cXpKVmdrLzhaaUc2bXBibWxCVkZHUVpnQ1lBbURSczJ4TXlaTTlHblQ1OXJ0b3VLaXFyd1NtOG5UNTdFZ1FNSFhNL3Z2Ly8rYTdZNWYvNDhBZ01EcnhsMUR4bzBDQk1uVGl5ekxEMDlIZE9tVGNQbXpadXIxSEtYa1pHQjRjT0hZOE9HRFRoNThpUmVmLzExYk5pd0FYWHIxcTMwUGlyYTc2aFJvOUNtVFJzQXdQejU4M0hreUJFc1hyd1lwMDZkY282S2NlclVLU1FuSjBPbis3L3g1TTZkTy9INjY2K2pvS0FBQU00QkdHZXhXTmJWcUNBVkdkUXVnTWhYZGVyVXFVbGdZT0FIVXNyaEFDOHNpdXdBQUNBQVNVUkJWTkNqUncvTW1UTUhUWnMyTFhmN2dJQ0FLKzlyVjBaTVRFeVo1OTkvLzMyWjU1czJiY0thTld2dzBVY2ZsWHZIa2NPSEQrUDU1NTkzUFM4cUtrS2RPbld1ZTd1bzNidDNJem82R28wYk4wWmVYaDcyNzkrUFR6LzlGTEd4c1dqVHBnM2F0R21EaHg1NkNCa1pHZWpZc1dPRis3a1JoOE9Cano3NkNGdTNia1ZHUm9icldoaXRXN2RHOSs3ZEVSY1hoeTFidGtCS2lRY2ZmTEJNSUFOQW56NTlYTmVUVGtwS2FnTGdjNlBST05CbXN6MS8rUERoYzlVdVRDV3FqeUtJYW9QYUkyV2owZGhIQ1BFSmdMQTZkZXBneXBRcEdESmt5SFZIcFZGUlVRZ1BEeTkzWFVaR1JwbVJzbE5KU1FrV0xWcUV3NGNQNDdmZmZzT2tTWk9RbHBhR1o1NTVwc0lyeUZrc0ZzeWZQeCtmZnZycERlZXkrL2J0aSsrKyt3NTkrL2JGUng5OWhLRkRoenJ2VmczZzBnamVPYnAvNjYyM3FuV3djc21TSmZqeXl5L1J2SGx6WkdabW9uSGp4bWpYcmgwV0xseUk5OTU3RHdVRkJSZ3dZQUFhTldxRW1UTm5ZczJhTmVYdVIwcUpqUnMzNHUyMzM4YkZpeGNCNEtTVThzbVVsSlNkVlM2S2lOeExVUlRwREdaUE1wbE13U2FUYWJIei9VZVBIaTFQbkRnaEs2Tjc5KzVWV3Zmenp6L0xRWU1HeVZtelpzbWlvaUtwS0lvc0tTbVJHemR1bEgvOTYxL2w5T25UcjNudmt5ZFB5ajU5K3NoNzdybEgvdld2ZnkzM2o5MXVkMjNmcDA4ZjE5L1BQLys4aklxS0tyTy9IajE2Vk9wcnU1NmNuQno1OE1NUFN5bWxIRHAwcU92dnVYUG55cEVqUjhwejU4N0orKzY3VC83bEwzK1IzMzMzM1EzM2QrTEVDZm5FRTA5STUyZGdOQnJmalltSnFkbjhpZ2R4K29KOG1xZURXVXI1TFlDL0FNQzRjZU13WnN3WTUwa1BOMlMxV3ZISUk0OVV1TTdwK1BIam1EOS9QbzRkTzRZWFgzd1JmZnYyZGEzVDYvVVlQSGd3K3Zmdmo0OC8vaGdqUm96QWtDRkQ4TUlMTCtEa3laT1lPSEVpY25OellUYWJ5MzBmazhrRUtjdi9sajN5eUNOSVRVM0ZnQUVEWE1zdVhyem9ldjdwcDU4aUlDREFlVnAwcGJWbzBhTGMvMEg4N1c5L1EzSnlNdExTMG1DMzI2K1pzcWxJbXpadHNHTEZDdno3My8vR2tpVkxJSVNZVkZKUzBnSEFnMVVxVENVTVpmSkpVc29FSVVSdnRldW9pbmZmZlJjOWV2UW9kMTFTVXBMcmNhTkdqYUFvQ2hZc1dJRGc0R0RYOHQ2OWU3dkNyVTZkT3Bnd1lRSUdEQmdBczltTVE0Y09ZZHEwYVpnNGNTTGk0K1BMQkd0bDllblRCL1BtemJ2eThwcm8yYk5ubWVldnZ2cHFtZWVWWVRhYlliVmFFUmNYaDh6TVRNVEZ4Y0ZxdGFKRml4Yll0bTBiVHB3NGdhS2lJdGN2ckRGanh1RFJSeCt0Y3YzZWdxRk1QaWtsSlVXVjYxekd4TVRVdlhqeDRqK0ZFSk9XTEZtQ1BYdjJZTjY4ZWE2dWdxdWxwNmRqMHFSSjVhNDdmZm8wbWpkdmZzM3lIVHQyNEpsbm5rRjBkRFFhTkdoUVp0MlZYUjJGaFlWSVNrckM0TUdEY2VqUUljVEZ4V0hRb0VHSWo0K3ZNRGhOSmxObHY5Unl2ZmJhYTNqdHRkZXEvTHFBZ0FDc1hyMGFzYkd4cnI5UG5EaUJrcElTL09jLy84Rzk5OTViNFVIUXE1MDRjUUp6NXN6Qkw3Lzg0bHowYmxCUTBDdFZMa29sREdVaU45cTdkMjh4Z0JlTVJ1TlduVTczNzE5KythWDE4T0hES3p6UTE3NTllK3pZc1FNQThOVlhYeUVrSkFUMzNITVA3SFk3dW5idDZscFhIb2ZEZ1crKythYkNnM1ZYQm14a1pDUWlJeU5yL2dVQ1phWllMbDY4NkhxK1lzV0thbDlpdExTMDlKcVJzbDZ2eDlpeFl5dTlEM25WZ1Q0aHhKOE9oMk9NdHgzb1l5Z1QxWUtVbEpTZG5UcDE2bXd3R042L2VQSGlpRGZlZUFPSmlZa1Z0c1RsNXViaXZmZmV3OXk1Yzhzc3YzcU9PVFkyMW5tYWNZMVVOSGQ5dGJ5OFBQVHIxdzk1ZVhtdVpWZU9XSHYyN0ZucEVlejFHQXlHYTBiS0NRa0orUHp6endFQUZ5NWNLRFBsY3ZWSS83Ly8vUy9tenAyTG4zNzZ5YmxvamQxdWYvN2d3WU41OERJTVphSmFjcmxIZHFTaUtGc0FMRWxLU21veWRPalFhMDRlS1Nnb3dMUnAweEFkSFkyMzMzNGJaOCtlUmMrZVBRSEFMWUZYbm9yMmUvWDBSZVBHamJGang0NHlCeFBkN2RTcFUyaldyTmsxeStQaTRoQVhGd2NBdVBmZWV5dWNjaW5uNUpHeEZvdGxmYTBWWE1zWXlrUzF6R0t4ckl1TWpQeFJyOWV2S0NnbytNdkxMNytNL3YzN1kvcjA2Zmpqano4d2ZmcDA5T3paRXkrLy9ESXlNek94ZlBseUxGMjZGQWFEQWZmZmZ6OTBPaDJrbEhBNEhMRFpiUGp5eXk5ZG8rM0tqbml2NS9UcDA3QmFyY2pLeWtKZ1lHQ1prek9XTDE4T0FOaTZkYXRyV1d4c3JPdHhhR2lvNi9uNDhlT3ZlekpLUlg3NDRRZjA2dFVMQVBEKysrK2pzTEN3VW1jWkZoWVc0czAzMzd4eWl1Yy9kcnY5NlVPSERwMnNjaEZFNUplRW9pZ1RGRVVwVWhSRjl1dlhUeVltSnNvOWUvWlUySFByY0RpazNXNlhWcXRWV3ExV2FiUFpYT3VtVHAwcXJWWnJoYStkTVdOR3Vlc1ZSU256Zk9QR2pYTHc0TUh5OGNjZmw2dFdyYnB1RC9DY09YT3V1NzQ2dG03ZEtpOWN1Q0NsbEhMRmloWHk4Y2NmbHhzMmJDaXp6Y0tGQzhzODM3ZHZuK3pYcjUrekY3bklaREtOaDQrY0RPY1RYd1NSTjRtS2lycmQ0WENzQWhBTkFDTkhqc1R6enovUEs4VlZRa2xKQ2Q1Ly8zMnNYYnNXQUNDbDNLZlg2NTg0Y09EQWJ5cVg1amFWNjJvbklyZkp5c282R3hvYStna3VYYWk5MStIRGgzVS8vUEFESWlNaks3d3VCbDI2eVAzRWlST1JtSmdJQUhZaHhHc05HelljODlOUFAvMVg3ZHJjaVNObEloVjE2ZElsV3EvWHI1WlMzdVpzQVJzOWVuU2x6d0wwQjNhN0haOTg4Z21XTFZzR3U5ME9BTDg1SEk1UkJ3OGUzSzkyYmJXQm56eVJpbkp5Y3JKQ1EwTlhBR2drcGV5NmYvOStKQ2NuSXlvcUNnMGJObFM3UE5WbFptWml5cFFwMkxadG0vUDA3L2VGRUVOVFVsSk9xRjFiYmVGSW1VZ2pUQ2JUWDZTVS93WVFXcmR1WFV5ZE9oV0RCZzJxMHZXT2ZZV1VFcHMyYmNMYmI3L3R2SlpHbGs2bmUvTEFnUVBmcVYxYmJlTkltVWdqc3JPemo5MTY2NjJmMk8zMlcyMDIyMTE3OXV6QmtTTkgwTFZyMXpMWHVQQjFaOCtleFl3Wk03QjI3VnJZYkRZQStEd29LR2pBdm4zNzB0U3V6UlA4NzFjd2tSY3dHbzNEaFJEL0F0QzRVYU5HbURWclZybDNHL0UxdTNidHd1dXZ2NDc4L0h3QXlKTlNqazlKU2ZsTTdibzhpYUZNcEZHZE8zZHViVEFZL2cyZ0R3QU1HREFBTDczMEV1clhyNjl5WmU1My92eDV6SjgvMzNYV25wVHlPN3ZkL2xScWF1cWZLcGZtY1F4bEltM1RHWTNHQ1VLSXR3RFVhZG15SmViT25WdmpxN2xwaWRsc3hwdzVjNUNUa3dNQUY2V1UwMU5TVWo0QTRGQzVORlV3bEltOGdNbGs2aUNsWEEzQUpJVEF5SkVqTVdIQ0JLOCs0YVMwdEJRZmZQQUIxcXhaNCt5c09DQ0VHR1UybTM5VnV6WTE4VUFma1JmSXpzNCtFeG9hK205NUtiMTZwcWFtNmhJU0V0QzVjMmV2UE9Ia3Q5OSt3OFNKRTdGNzkyNEFzRXNwNDNVNjNXaXoyWHhhN2RyVXhwRXlrWmN4bVV6ZHBKU3JBTFEzR0F3WU4yNGNubmppaVd2dThxeEZEb2NESzFldXhKSWxTNXlkRmVtWFI4ZkphdGVtRlJ3cEUzbVo3T3pzazgyYU5Wc2hoR2dpcFl6ZXQyOGY5dS9mci9rVFRrNmVQSWtwVTZaZ3k1WXRjRGdjQVBBdm04MzIyTUdEQjQrclhadVdjS1JNNU1XTVJtTS9JY1FLQUMyRGc0TXhiZG8wUFBMSUk1bzY0VVJLaWMyYk4yUEJnZ1hPRTBHeUFUeGxzVmkrVWJrMFRlSkltY2lMNWVUa0hMMzU1cHMvY1RnY2JhMVdhOGZFeEVUOCt1dXY2TnExSytyV3JhdDJlY2pOemNYTW1UT3hhdFVxNTNURkJvUEI4TkNCQXdjT3ExMmJWbW5uMXlrUjFZUlFGR1VFZ0E4QU5HclNwQWxtelpwVnJZdk91MHRDUWdMbXpadm52SlZVUG9BSkZvdGxMUUNwV2xGZWdLRk01RU9pbzZOdnR0dnRud0M0SDdoMFo1SnAwNmFoWHIxNkhxdmh3b1VMV0xCZ0FiWnMyZUpjOUwxZXIzOXkvLzc5bVI0cndvc3hsSWw4ajg1a01rMlVVcjRKSUNnME5CUno1ODZGMFdpczlUZTJXQ3g0OWRWWGtaV1ZCUUFYaFJBenpHYnplL0RURTBHcWc2Rk01S09NUnVPZFFvalZBSXhDQ0R6eHhCTVlPM1pzclp4d1VscGFpaVZMbG1EVnFsWE9FMEVzVXNwUktTa3BSOXorWmo2T0IvcUlmRlJPVHM1L1EwSkMvbTB3R0hRQWVoNDZkRWdrSmlZaU1qSVNOOTEwazl2ZUp6MDlIUk1uVHNRUFAvd0FBQTRoeE9zbEpTVlBwS2FtNXJqdFRmd0lSOHBFZnNCb05NWUlJVllCaUFnSUNNRDQ4ZU1SRnhkWG94Tk9IQTRIVnExYWhTVkxsc0JxdFFMQVVTbmxFeWtwS1h2ZFZiYy80a2laeUEvazVPVDhHUklTc3NKZ01OemtjRGlpa3BPVGNlREFBVVJGUmFGQmd3WlYzdC9Ka3ljeGJkbzBiTjY4MlhraXlMS1NrcElocWFtcEdXNHYzczl3cEV6a1owd20wME1PaCtOaklVU0w0T0JndlBUU1MzajQ0WWNyZGNLSmxCSmJ0bXpCZ2dVTFVGUlVCQUE1T3AzdTZRTUhEbXl2OWNMOUJFT1p5QStaVEthbVVzcGxBQVlEUU8vZXZURno1a3lFaElSVStKcmMzRnk4L3ZyclNFaEljQzdhS0lRWWF6YWJ6OVI2d1VSRWZrQVlqY1luRkVYSlZ4UkY5dW5UUis3ZXZWdVdKeUVoUWZicDAwY3FpaUlWUmNrM0dvMmp3RUZkcmVBM2xjalBHWTNHV3dCOElvVG9EUUNQUHZvb3BrMmJodURnWUJRVkZXSGh3b1g0NnF1dkFBQlN5Z1FBVC9yeTNhVFZ4bEFtSXVEU0hVNG1DeUhlQUJBWUZoYUd3WU1IWTlPbVRUaDU4aVFBbEFCNHhXS3h2QXVlQ0ZLckdNcEU1QklWRlhXWHcrRllEU0RTdVV3SWNWQUlNZXJBZ1FPL3FGaWEzMkJMSEJHNVpHVmxuUTRKQ1ZtaDErc05RZ2hGU3Jtd3BLUWs3dENoUTlscTEwWkU1TGN1SDlEajFkeFVvUDM3eHhBUitSR0dNaEdSaGpDVWlZZzBoS0ZNUktRaERHVWlJZzFoS0JNUmFRaERtWWhJUXhqS1JFUWF3bEFtSXRJUWhqSVJrWVl3bEltSU5JU2hURVNrSVF4bElpSU5ZU2dURVdrSVE1bUlTRU1ZeWtSRUdzSlFKaUxTRUlZeUVaR0dNSlNKaURTRW9VeEVwQ0VNWlNJaURXRW9FeEZwQ0VPWmlFaERER29YUUVRMW95aUtvNlNrSktPOGRVRkJRZUVXaTRXREx5L0NVQ2J5Y2xMSzByUzB0SGJsclRNYWpSYzlYUS9WREVPWnlNc0pJUUx2dlBQT1h5cGE1K2w2cUdZWXlrUmVUa3BaZXVUSWtidktXOGVSc3ZkaEtCTjVPU0ZFWU1lT0hZOVd0TTdUOVZETk1KU0p2TnpSbzBjZktpZ28yRkhldW9ZTkcvYnpkRDFVTXd4bElpOVVyMTY5enVIaDRkdkxXeGNRRUJCbXRWcFBYcjM4OE9IRHJXdS9NaUlpUDllMGFkTm5talJwOHZEbHB3WkZVV1JOOTZrb2luVEhmcWpxT0ZJbThtNHRRa05EMy9qOTk5K2Z1SExoMVhQTVo4NmMrZURVcVZOdmU3WTBxZzZHTXBIM2FuTDc3YmQvV1ZoWStIM3IxcTBYNXVUa3RNek56ZDBPQUJYMUxaUDJNWlNKdkZEZHVuVzdSa1JFYk1qUHovODZNelB6K2FDZ29IWXRXN2FjSFJZV05sZEthZTNjdWZNWkFBNEFRZ2loRjBJRUhEeDQ4RFlBMlNxWFRrVGtreG8wYk5qd29ldXNGd0QwQUFJdS82blNBSXh6eXVyaFNKbklPeFVXRkJSOGZaMzFFb0Q5OGgveUlyeFFDUkdSaGpDVWlZZzBoS0ZNUktRaERHVWlJZzFoS0JNUmFRaERtWWhJUXhqS1JFUWF3bEFtSXRJUWhqSVJrWVl3bEltSU5JU2hURVNrSVF4bElpSU5ZU2dURVdrSVE1bUlTRU1ZeWtSRUdzSlFKaUxTRUlZeUVaR0dNSlNKaURTRW9VeEVwQ0VNWlNJaURXRW9FeEZwaUZDN0FDSlNWK2ZPblZzYkRJWlpWeTErN3ZMZnk2NWNhTFBaNGxOVFUvLzBUR1graWFGTTVPZUdEaDJxUDNyMDZFa2hSSXZyYlNlbFBOV3VYYnV3RFJzMjJEMVZtei9TcTEwQUVhbnJ5SkVqTWl3c0xBSkExQTAyWGJWcjE2NXRucWpKbjNGT21ZamdjRGcyVm1LenlteEROY1JRSmlMb2RMcmRVc3JjNjJ4eXRsR2pScnM5VnBBZll5Z1RFY3htczFVSXNmazZtMnhPU0Vpd2Vhd2dQOFpRSmlJQWdCQ2l3dWtKblU3SHFRc1BZU2dURVFBZ1B6OS9KNENDY2xZVjVPWGw3ZkowUGY2S29VeEVBSUNqUjQrV1NDbkw2NjdZZXZUbzBSS1BGK1NuR01wRTVGTEJGQWFuTGp5SW9VeEVMa0tJYndBVVhiR29TQWp4SDdYcThVY01aU0p5TVp2TlJRQjJPSjhMSWJaZlhrWWV3bEFtb2pLa2xLN3Bpa3FlVkVKdXhGQW1vaklDQXdPL2RqNE9EZzcrK25yYkVoR1JCeWlLc2xWUmxDMXExK0dQREdvWFFFU2F0RkVJSWRVdXdoL3gwcDFFVklhaUtIY0EyQWtnRk1DZEZvdmxmMVV1eWE5d1RwbUlYRXdtMDFBQSszQXBrQUZnbjlGb2ZFekZrdndPUjhwRUJKUEpGQ0NsZkJQQUZBRG8wYU1IQUNBcEtRa0FJSVJZQkdDRzJXeTJxbFdqditCRjdvbjhuTWxrYWlXbDNBcGdtRjZ2eDlTcFUvSFNTeStoWDc5K2FOQ2dBZmJ0MndlSHd4RURvSGZyMXExM1pHVmxuVmU3WmwvR2tUS1JIMU1VcFJlQTlRQmFObTNhRkcrKytTYTZkT2xTWnB1REJ3OWkrdlRwT0h2MkxBRGtDQ0dHbXMzbUgxVW8xeTl3cEV6a240U2lLRk1BckFIUVVGRVVMRm15Qk9IaDRkZHMyTEpsUy9UcjF3OXBhV25JeWNtcEQyQjBxMWF0Q3JPenM1TTlYYlEvWUNnVCtaa2VQWG8wYU5hczJVb0FVd0hvNHVMaU1IZnVYTlN2WDcvQzF3UUhCNk4vLy82NGVQRWlVbE5UZFFBZWJOV3ExUjNoNGVIL3ljek1MUFZVN2Y2QW9VemtSeFJGdWNObXMrMEVjRzl3Y0REaTQrTXhjdVJJNkhRM2JzVFM2WFNJaVlsQlJFUUVmdnJwSjFpdDFvNDJtKzNSVnExYWZaK2RuWDJtOXF2M0R3eGxJajl4dWQxdEc0RFF0bTNiWXVuU3BWQVVwY3I3Q1E4UHgzMzMzWWY5Ky9jakx5K3ZHWURSTFZ1MlRNL0p5VG5pN3ByOUVVT1p5TWVaVEthQVZxMWFMUUN3Q0VCZzM3NTk4YzQ3NzZCWnMyYlYzbWVUSmswd1lNQUEvUG5ubjhqSXlBZ1VRc1NHaG9ZMkRBME4vU0U3Tzl2aHR1TDlFRU9aeUllVjErNDJlZkprQkFZRzFuamZBUUVCZU9DQkI5ZzI1MlpzaVNQeVVaVnBkM01YdHMyNUQwZktSTDZuMHUxdTdzSzJPZmRoS0JQNWtPcTB1N2tMMitiY2c2Rk01Q05xMHU3bUxteWJxem1HTXBFUGNGZTdtN3V3YmE3NkdNcEVYcXcyMnQzY2hXMXoxY05RSnZKU3RkbnU1aTVzbTZzNnRzUVJlU0ZQdHJ1NUM5dm1Lb2NqWlNMdjR2RjJOM2RoMjF6bE1KU0p2SVNhN1c3dXdyYTVHMk1vRTNrQkxiUzd1UXZiNXE2UG9VeWtjVnByZDNNWHRzMlZqNkZNcEZGYWJuZHpGN2JOWFl1aFRLUkIzdER1NWk1c215dUxMWEZFR3VPTjdXN3V3clk1anBTSnRNUnIyOTNjaFcxekRHVWlUZkNGZGpkMzhmZTJPWVl5a2NwOHFkM05YZnk1Ylk2aFRLUWlYMjEzY3hkL2JKdnozMS9GUkNveW1Vd0JpcUlza2xLdUIxQy9iOSsrV0xseUpXNjk5VmExUzNPTGpJd01mUGpoaDNBNExuVzFQZlhVVTY1MXFhbXArT1NUVHlxOXI3WnQyMkxseXBYbzI3Y3ZBTlFYUW13d21Vd0xUU1pUZ0h1cjFnWjJYeEI1Mk9WMnQzVUFldW4xZWt5ZVBCbkRodytIRUZYLzV4Z1ZGWVd3c0xCeTE1MDhlUklIRGh4d1BiLy8vdnV2MmViOCtmTUlEQXk4cHRWdTBLQkJtRGh4SWdDZ2E5ZXV1TzIyMnlxczRkU3BVL2p1dSsvS0xMTmFyZmo3My8rTzhQQndQUDMwMDRpSmljSGV2WHZoY0RqdytPT1BZK1RJa1hqa2tVY3EvWFVDZ0pRU24zMzJHZDU1NXgzWTdYWUEyS1BYNjJQMzc5K2ZVNlVkYVJ4RG1jaUQzTjN1NWd5N3FxNERnRTJiTm1ITm1qWDQ2S09QRUJJU1V1RjIzYnAxUTRjT0hTcGNuNVdWVlNhVSsvZnZqMGFOR2tGS0Nadk5ob0NBQUp3K2ZSck5temNIQUpTVWxDQW9LQWdBNEhBNHNHN2R1dXQralZmejliWTVnOW9GRVBrSm9TaktaQUR6QWVnVlJjRS8vL2xQM0hUVFRUWGFxZFZxUld4c2JJWHJ5bE5TVW9KRml4Ymg4T0hEK1AzMzM3RjE2MWFrcGFYaG1XZWVLWGRFM0xCaFEzejY2YWNWMW5CNVdxSE0rMzcyMldlVnFyKzgwZnVOZE9uU0JXdlhyc1dNR1RPUWtwTFNVa3Fab0NqS1N4YUw1UjBBc3NvNzFCaUdNbEV0NjlHalI0UGk0dUxsQUdJQklDNHVEaE1uVG9UQlVQTi9mZ0VCQVZpL2ZuMjU2MkppWXE1WmxweWNqRGZmZkJNZE8zYkV4eDkvako0OWUyTDQ4T0hZdG0wYlhuamhCWFR1M0JrVEpreEFtelp0WEsvSno4OUhYRnhjcFd0cTI3WXRnRXZUSG5mY2NVZTUyMlJtWnVMNzc3OTNiVnRWVFpzMnhkS2xTL0hlZSs5aDllclZlZ0NMRkVYcFhyZHUzV2VTa3BJS3E3VlRqV0FvRTlXeTR1TGl6UUR1QTRBMzMzd1RmZnIwY2R1K3JWWnJoWE96VjQ2VWp4OC9qdm56NStQWXNXTjQ4Y1VYeTR4dTlYbzlCZzhlalA3OSsrUGpqei9HaUJFak1HVElFTHp3d2d2UTZYUm8xS2dSVnE5ZVhXRU5WNCtVUC96d1F3Q1g1b0JMUzYvZlZ2enh4eC9mOEd1c2lNRmd3SlFwVTlDcFV5ZTgvUExMQUJCYlhGemNERURWaDk4YXdsQW04bUx2dnZzdWV2VG9VZTY2cEtRazErTkdqUnBCVVJRc1dMQUF3Y0hCcnVXOWUvZDJIV0NzVTZjT0preVlnQUVEQnNCc05tUGt5SkVBTG8xS2UvWHFCWjFPaDlEUVVOZHJMMXk0Z0tDZ0lEUnQyaFREaHcvSGd3OCtpQ2VmZk5LMXZsV3JWaFZPWXd3Y09MRGFYN092NDRFK29scm03dW1MOVBSMFRKbzBxZHgxVng1UXU5S09IVHNBQU5IUjBXalFvRUdGK3k0c0xFUlNVbEtaYm94dDI3Wmh5NVl0bURkdkhscTBhQUVwSmV4Mk96Nzc3RFBzMkxFRDgrYk5RMFJFUkpuOWpCa3pCaGN1WExqdTExSFJ0RXRsMld3MkxGNjhHR3ZXckhIdHNxU2s1T20wdERTdnZvZ1JRNW5JTTRTaUtDL2cwb0UrZzlGb3hKdHZ2bG5qQTMxZmZmVVZRa0pDY004OTk4QnV0Nk5yMTY0d204MFZibTh5bWJCMzc5NEtyelozOWZwZHUzWWhQajRlQlFVRnVQWFdXNUdibTRzV0xWb2dPRGdZUVVGQkNBZ0lnQkFDbzBhTlFsUlVsR3MvOTk1N0wzYnYzdTE2UG5QbVRNVEh4N3RHNVZldnI2b3paODQ0RC9RQmdBM0FTeGFMNVYzNHdJRStuanhDNUJuU1lyRzhJNFM0RDBCT1Nrb0toZzhmam9NSEQxWjdoN201dVhqdnZmZWcxNWM5TWZlUlJ4NHA4K2VLa1dTVjJHdzJMRnEwQ0t0WHIwYjkrdld4Y2VOR0xGcTBDTTVUd1NkUG5vd09IVHFnWDc5K1NFaElxSEEvbVptWk9IVG9VTFg2c011VGtwS0NFU05HT0FNNVd3aHhuNjkwWGdDY1V5YnlLTFBaL0tQSlpGS2tsT3ZPbmozYjY5bG5uOFhreVpNeFlzU0lLb1ZXUVVFQnBrMmJodWpvYUx6OTl0czRlL1lzZXZic0NRRFl2SG16VzJyOThzc3ZFUkVSZ2JDd01BUUVCS0Nnb0FCR294RlRwa3hCMDZaTmtaaVlpR1BIanVIWlo1L0YyclZyc1gzN2R2VHYzeC9BcGJscUFEaDY5Q2htejU2TklVT0c0T21ubjBaNGVEaTZkZXRXclZQSnBaUll1M1l0M25ubkhlZVpnb2w2dlg0WVR4NGhvaHE3Zklyd1A2V1VVNEZMSFF4ejVzd3BjeEN1SW1scGFaZytmVHA2OXV5SmwxOStHWm1abVZpK2ZEbk1aalBPbmoyTGV2WHFRYWZUUVVvSmg4TUJtODJHTDcvOEVrMmJOb1hKWkNwM3p0bnA5T25UcnVtTHI3NzZDcDA2ZFVKRVJBU1dMRm1DalJzM0lpRGcwcG5OVWtvWURBYkV4OGVqUzVjdXlNcktRa0JBQUlLRGcvSDk5OS9qMkxGanNGZ3NPSFBtRE1hTUdZT2hRNGVpb0tBQVNVbEoyTE5uRDM3NjZTZTBhOWNPZmZyMHdlT1BQMzdEcjdtb3FBaHo1ODUxbmFRaXBWeW8wK2xlTVp2TjVUZGpFeEZWaDhsa0dxb29TcUdpS0hMSWtDRXlJeU5EM3NpRkN4ZmtuajE3S2x6dmNEaWszVzZYVnF0VldxMVdhYlBaWE91bVRwMHFyVlpyaGErZE1XUEdkZGZmaU0xbWsvLzR4ei9rbWpWcjVDKy8vQ0lkRGtlNTI1V1VsTWp2di85ZWJ0MjY5WWI3ek1qSWtJTUhENWFLb2toRlVRcU5SdU5qYW45dXRZa2paU0tWS1lweUI0Q05BTzRJRGc3R3E2Kys2dFplWm0rMmMrZE92UGJhYXlncUtnS0EveFZDRERhYnpiK3FYVmR0NHFVN2lWU1duWjE5Smp3OGZLWE5ab3V3V3EwZGQrN2NpYUtpSWtSSFIvdnROWlZ0Tmh2ZWVlY2RMRnEweUhrU3pQcVNrcEtIRHgwNmxLVjJiYldOSTJVaTdhaVZ0amx2NDh2dGJwWEJrVEtSaG1SblovOGNHaHI2QTREK09UazU5YmR2MzQ1T25UcWhaY3VXYXBmbUVTa3BLUmczYmh3eU1qS0FTKzF1QXl3V1M4M09NdkV5REdVaWpjbk96djRqTkRSMExZQ3V4Y1hGdDJ6YnRnMzE2dFZEcDA2ZDNOYnJxelh5Y3J2YnpKa3puZlBIaVhxOXZ1K0JBd2Q4OWc0akZXRW9FMmxRZG5iMitkRFEwTlZDaUhwU3lwaTllL2ZpK1BIanVQdnV1MTF0YWI2aXFLZ0ljK2JNd1pvMWF5Q2xkTGE3alQ1dzRFQ0Iycldwd1RkLzdSTDVFSlBKTkZSS3VRSkEvYlp0MjJMKy9QblZ2dVNsMWh3L2Zod3Z2dmdpZnYvOWR3QTRMNlVjazVLUzhvWEtaYW1LSTJVaWpjdk96ajdTcWxXcnJ3RGNuNWVYMTJ6YnRtMW8wNllOd3NQRDFTNnRSbmJ1M0luSmt5Zmp2Ly85TDNDcDNhMlB4V0pKVkxzdXRUR1VpYnlBTDdYTitYTzdXMlZ3K29MSXUzaDEyNXkvdDd0VkJrZktSRjdHVzl2bTJPNVdPUXhsSWkva1RXMXpiSGVyR29ZeWtaZnloclk1dHJ0Vm5iWitwUkpSdFdpeGJZN3RidFhEa1RLUkQ5QmEyeHpiM2FxUG9VemtJN1RRTnNkMnQ1cmo5QVdSNzFHbGJZN3RidTdCa1RLUkQvSjAyeHpiM2R5SG9VemtvenpSTnNkMk4vZGpLQlA1c05wc20yTzdXKzNnbkRLUm4zQm4yeHpiM1dxUFA0V3lNQnFORHdnaGhnc2hla29wUXdIVVY3c29ML0phVUZEUTRyMTc5K2FxWFFoVm56dHUwdXFQTnpQMUpMOElaWlBKMUVsSytUNkFlOVN1eFpzSklmNEU4SmpaYkU1V3V4YXF2aDQ5ZWpRb0xpNWVEaUFXQU9MaTRqQng0a1FZRElicnZzNW1zMkh4NHNWWXMyYU5jOUg2a3BLU3A5UFMwczdYYnNYK3hlZERXVkdVd1VLSU5WTEtPcTFhdGNMZ3dZUFJxMWN2aElhR29sNjllbXFYcHlsUFBmVVVEaDA2NUhyK3dRY2ZvSFBuempoMjdCZysrZVFUSkNRa0FKZitxOW96SlNYbFVFWDdJYTlRcGJZNXRydVJXNWhNcGhHS29raEZVZVRpeFl0bGNYR3hwUEo5KysyMzB2bTlXclpzMlRYckhRNkhYTEZpaFZRVVJacE1wdU14TVRGMTFmNThxZVpNSmxOUFJWR3lGVVdSZmZ2MmxTa3BLZGQ4OWhhTFJmYnQyOWY1ODVGbE1wbDZxbDIzTC9QWjdndEZVWG9KSWI3VTYvWDYrUGg0akJ3NThvYi9QZk5YVWtyRXhzWUNBQjU0NEFITW1ESGptbTJFRURBYWpUaDc5aXlPSERuUzJHYXpYY3pKeWVGcHMxN3VlbTF6QU5qdXBnS2ZuTDdvMHFWTFk3MWVueWFsREoweVpRcmk0dUxVTGtuVDNuenpUYXhmZjZuUDMydzJYM2Zib3FJaVBQend3ekkvUC8raVRxZTdmZi8rL1ptZXFKRnFsOGxrQ2dEd1R5bmxWQURvMGFNSEFDQXBLUWtBbk8xdXI1ak5acXRxUmZvSm54d3BoNGFHL2d2QVBURXhNWmcrZmJybXJpK3JKVmFyRlZPbVRBRUF2UExLSzdqenpqdXZ1MzFBUUFBQ0F3UEZUei85Rk9Cd09Gcms1T1JzOGtTZFZMdXlzN01kMmRuWjM0YUdoaDRCMEM4ek16TXdNek1UdUhRTVlXUktTc283MmRuWkRwWEw5QXMrbDFaR28vRk9JY1F2SVNFaFl0MjZkUWdKQ1ZHN0pFMTc5OTEzc1hMbFNnQTNIaVU3bFphV1l0Q2dRY2pKeWJFSEJBU0VKU2NubjZyTkdzbXpMcmZOclFNQUlVUXMyOTA4eTd2dXVGZ0pRb2hYQUlqSmt5Y3prQ3ZCR2NnVEpreW85R3NDQXdNeGZQaHdBTkRiYkxiSGE2Y3lVb3ZGWXZsZkFKMEFkSEk0SEwxVkxzZnYrRlFvbTB5bUNBQWpXclJvZ1FjZmZGRHRjalR2M0xsenJzZWpSNCt1MG11ZEp4eElLVWU1dFNnaVArZFRvU3lsdkxtb0NBQUFHUHRKUkVGVWZCbUFqcDBXbFROMzdselhZNzIrYW9jWFdyWnNpYnZ1dWdzQVRKZi91MHRFYnVBem9XdzBHcHNCZUxKKy9mcHkwS0JCYXBmakZSSVRMM1cwUGZQTU05VjYvUldqWlU1aEVMbUp6NFF5Z0lFQUFoNTk5RkVSSEJ5c2RpMmE1M0Q4MzRIMHA1OSt1bHI3dU8rKyt3QUFRb2g3M1ZJVUVmbE9LQXNoQmdHWFRuNmdHOXU1YzZmcmNXQmdZTFgyRVJZVzVqd3R0MXU3ZHUyQzNGTVprWC96aVZEdTBhTkhBd0I5bXpScDRwem5wQnRZc1dJRkFOU29oMXNJNFR6enEwNzkrdlZON3FtTXlMLzVSQ2dYRnhmM0J4RFlzMmRQajkwZzB0dWxwNmNEZ0xPMXJkcWNwK1BxOVhwZWdZL0lEWHdsd1I0RmdIdnVZUzVVMWJCaHcycjArczZkT3dNQUhBNUhMM2ZVUStUdmZLRnZUQURvcmRmcjBiMTdkN1ZyOFFvblQ1NTBQVzdkdW5XTjluWEhIWGM0cDBBaWExWVZFUUUrTUZLT2pJd01CZEF5SWlJQzdMcW9uRDE3OXJodFgzWHIxblhlSVRuczh0dytFZFdBMTRleXdXQ0lCb0RiYnJ0TjdWSzhock0vMlYxdXZ2bG1BRUJ4Y1RFL0JLSWE4dnBRbGxKR0FVQ0hEaDNVTHNWckpDZGZ1cHZUTGJmYzRwYjl0V25UeHZtUUh3SlJEWGw5S0FPSUJvRGJiNzlkN1RxOFRreE1qRnYyNHh3cFN5bjVJUkRWa0xlSHNuQ09sRGw5VVhYdUNtWG53VUloQkVmS1JEWGsxYUZzTkJxYkNpRkNXclJvZ2ZyMTY2dGRqdGRSRk1VdCt3a0xDM00rYkhPOTdZam94cnc2bEhVNjNjMEFuRWYvcVJKS1MwdGRqOTNWcmRLa1NSUG53Mlp1MlNHUkgvUHFVTWJsa1ZtTEZpM1Vyc05ySEQ5KzNPMzdiTnk0c2ZOaGM3ZnZuTWpQZUhVb094eU9td0dnZVhObVFXVmxaR1M0Zlo4R2c4RTVmVlEvSmlhbXJ0dmZnTWlQZUhVb0N5RVl5bFYwN05peFd0bXZjd3FqdExTVVV4aEVOZURWb1F6Z1pvRFRGMVZSMjZIc2NEajRHNUtvQnJ3OWxGc0JRTk9tVGRXdW85YWRQMy9lTGZzNWNlS0VXL1p6dFVhTkdnRUFoQkMrLzJFUTFTSnZEK1Y2d0tYckwyaWR3K0hBVzIrOUJhdlY2bHAyK1BCaDdOaXg0NGF2dGR2dEdEUm9FSEp5Y21wY1IyRmhZWTMzVVo2Z29Fdlh1QmRDMUtuSmZveEdvM3RPTXlUeVV0NStsYmhnQUtoVHArbzVrSmVYaDRFREI3cE96MDVMUzBOU1VoSmlZMk1CQURhYkRSY3VYSENOQU1lUEg0L2V2WHNqTHk4UER6end3SFg3b3MrZlA0OWR1M1pkMlpXQVE0Y080ZkRod3dnSUNIQXRhOTY4T1diUG5vMitmZnVXZTZQWFJ4NTV4RlZML3Y5djcrNkRvNnJTUEk1L1Q1T1hEWVNBcUpCRWhaMEUxbkVSU05KZ1FFb2RmSm5TMG9BRlNuYWNBSzVqaVRwQ2pWdWx3MVM1aXM3VzRvcTRpTXVRU2NVYW1FQkdDS2hCRXQ5QUpjQkFoRTZIOE9hSW9BRkpKMUh6SnVTbGsvVFpQMEszaVVrd25kek83WmZuVTVXcW0rNTdiMzdwVy9YazVOeHp6Nm12Wi9IaXhkMzJ5Yy9QOStyM05xckYvV1B1MzB0cjdmVUtKQ2twS2VPMTF2T0F1VXFwRytpWStVK0lrQlFVUmRuZFN2T1cxcHJHeGtiZ2h6WHJ0bXpaQXNCNzc3M0h6cDA3ZWZubGwzczhkdmZ1M2IyZTEycnR2Z2hIZm40K2FXbHAzSFhYWGQzZVMwdEw4MnhIUjBlVGw1Y0hRSFYxTmZ2MzcrLzE1L1RuaVR6M09PWCtMZ0hWRzIrTGNuSnk4cjlhTEpiN0xoYmp5UU5aQVVXSVlCTFFSVmxySGFXVTZuZUJtVEJoZ21kWkpIY0wrZEZISDZXbXBvYnZ2LzhlclRYejU4OW4xS2hSWkdabTlqdG5UVTBOSDMvOE1VODk5WlRuNS9SRmEydnJKZmZ2M0JYaUxhT2ZnSFFYNVV0MFh5aXIxWnJzYmhFRFA5ZGFHNXBCaUdBUTBFVlpLZFh2N2d2b1dCSXBJeU1EZ0xObnp3SWRyZE0zMzN3VGdELzg0UStzV0xHQ3VYUG5kanUycHhadmI5YXZYdy9Bc0dIRHNOdnRMRisrdk5kOVgzbmxGUklURTRHT1F1ZHV1ZmRrSUhOWERCczJyTi9IOXFTWGxySWxKU1hsQnEzMWZSYUxaYTdXK21lRy9sQWhnbEJBRjJVRzBIMWhzVmhJVFUzMWRFODg5dGhqM2ZhNTFQQ3hTOTJnNjl4OVVWNWV6Z2NmZk9ENVBqazV1Yy85d0w1c0tSdTlJSUM3VDN6SWtDRlJ5Y25KTjEvc21wZ0xYS1dVd3B0V2NVcEtpalNoUmNnSzlLTGNiODg4OHd5VmxaVmRpbDduN2NiR3huNjN3RHNyS0NqZ2lTZWVZT1hLbFFCKzAxTDJKYVdVZHJsYzJtS3hhT21pQ0d4YTZ3Tm1ad2cxZ1Y2VUc0SGhMUzB0WHJmODFxeFp3K2JObTBsUFQyZnUzTG1lTGd0M1Y4V3hZOGVJaTR2cjlmaStkbDlrWkdRUUV4UGpLY3JldHBUZEl6QjZlNysvM0RjNGpkTFcxZ1pBZTN0N2s5MXUzd1BzQVo2MFdxM1R0TmIzS2FYbTliWDdvcVNrUk83Nm1jejkzMHBwYVdtcDJWbENUVUFYWmExMW8xSnFlSE56czlkRnVibTVtYTFidDVLZW5rNUZSUVh6NTg4bk5qYVc5UFIwbkU0bm1abVpmUG5sbCt6YXRhdkhGWi83Mm4wUkV4UFQ3ZjFmL3ZLWFBZNnRibXBxOG5SMXZQbm1tK1RtNWxKWVdNanZmdmM3dG0vZnp0R2pSM242NmFjOVhRVTdkKzVrKy9idHpKNDkyNnZmSGVEQ2hRdGVIM01wN2o4UVNxbVdUaSs3YkRaYk1WQU1QRDExNnRRa2w4czFENWlIckZJaVJJOEMrdUVScFZRVGRKMk9zcTlPbmp6Sm1UTm5zTmxzeE1mSHMyWExGbDU1NVJWR2p4N05nZ1VMaUkrUFo5T21UZVRtNWxKVFUrTlZuK2hQcWEydEpUOC92OXVYKzhHT0N4Y3VzRzdkT3E2NjZpbzJiOTRNd096WnMxRktzVzNiTnFCamxNZzExMXhEZG5ZMisvYnQ4enFEMGVPVjNVVlphOTNjeXk3NjBLRkQ5cEtTa21kS1NrcXUwMXBQVkVvOUN4dzJOSWdRQVM2Z1c4cDBkRi9RMHRMeVUvdDE4KzY3Ny9Md3d3K3phdFVxbXBxYU9IMzZOS2RPbmVLOTk5N2p5U2VmWlByMDZRQmtabWJ5MTcvK2xhYW1wa0ZiTFRzdkw0OVpzMll4Yk5nd3dzUERhV2hvSUNZbWhtWExscUdVb3J5OG5HUEhqcEdZbU1pS0ZTc29LQ2hnNXN5WmZUcDNSRVFFVHFlelgzL0lMcVdYbG5LdjdIYjdjZUE0OEVlcjFacW90WjZudFo1MzhlRVJJVUpXVUJUbDV1YmVHbWU5TzNueUpDdFhybVRCZ2dWczNyeVpGU3RXVUZWVmhkUHBwS3lzalBiMjlpNWZrWkdSbnVGekFMZmNja3UvUTd0Y3JoNzdpdDJGN2ZiYmIvZU12YjcvL3Z1NTk5NTdHVEpraUdjL3JUVy8vZTF2Q1FzTFkrTEVpVXljT0xIUFB6czZPcHFhbXBwK1orK050MFc1TTV2TmRncDRDWGhKSHJNV29TN1FpL0lGNk9pTDlkYXFWYXM4L2IyTEZpMWkwYUpGZlRvdUxDd01xOVZLVmxaV3Ivczg4c2dqM1I2Ym5qcDFxbWQ3K3ZUcHJGMjd0dHR4UzVjdUJYNVk4dzVneVpJbExGbXlwRS9aK21MNDhPRStLY3J1LzFZdTBYM1JKM2E3M1Rjekpna1JJQUs2VHhsd0FIejc3YmRlSDlqVERiaStpSTZPdm1SQkJzakt5dXIyeE55cVZhczgyejBWWk9nWUVlSnI0OGI1cGlGYVgxOFBnTmJhKzRzaGhQQUk5S0o4RnFDcXFzcnNIQUhEUFFiYWFMVzF0UUJZTEpacW4vd0FJVUpFUUJkbHJmVlo2SGcwV3ZTTnI0dHlSRVRFTno3NUFVS0VpSUF1eWhhTFJZcXlseElTRWd3L1oxdGJtM3VJM2ZuOSsvZDczOEV2aFBBSTZLSU1uQUhwdnZER3ozNW0vSnhBZFhWMTdrMzU2eWpFQUFWMFVYYTVYR2NCUTFia0NCV2RwemsxNmxGcmQ5Y0ZJRjBYUWd4UVFCZGx1OTMrcmRhNnBxcXF5bWNyYWdTemtwSVNRODV6N3R3NTkrWVpRMDRvUkFnTDZLSU1hS1hVSVlEUFAvL2M3Q3dCNTFLcm1uamo2NisvQmtCci9aa2hKeFFpaEFWNlVRWTRDUENQZi96RDdCd0J4NmlpN0Y0Z1FDa2xGMEdJQVFyNG91eHVLWC8ybVRUUytpbzFOUlhvbUlEZkNHZk9lSG90NUNJSU1VQUJYNVRiMnRvT2duUmZlT1BtbTI4MjlIenVsbkpVVkpSY0JDRUdLT0NMOHVIRGh5dUF5bE9uVGhrK2NYdXd1dW1tbXd3N1YxTlRrM3YweTdsOSsvWjliOWlKaFFoUkFWK1VBUTE4MHQ3ZXpvRURzbkpOWDF4MTFWV2ViZmROdXY0NmNlSUVXbXUwMWpJdnNoQUdDSWFpRFBBMlFGRlJrZGs1QW81N0V2MytLaXNyQThCaXNld3hJbzhRb1M0b2luSlVWRlFoNE55N2R5OHVsOHZzT0FGaHdvUUpBUHp0YjM4YjBIbU9IRGtDUUh0N3UveEZGTUlBUVZHVUwvWmxmbGhiVzh2Um8wZk5qaE1RSG5yb0lZQUJMWE9sdFhZWDVlYlcxdFpEeGlRVElyUUZSVkVHMEZxL0JiQnIxeTZ6b3dTRTIyKy8zYlBkMzZXaHpwMDd4M2ZmZlFkUWZPellNV1BYbHhJaVJBVk5VUWEyQTYxdnYvMjJsbEVZUDgxaStlSFN2Lzc2Ni8wNng4Y2Zmd3lBMW5xM0lhR0VFTUZUbE8xMit6ZkErdlBuejZ1MzNuckw3RGdCd1QxZU9Uczd1MS9INzl5NUV3Q2wxQnVHaFJJaXhBVk5VUVpRU3YwUDROcTBhUk50YlcxbXgvRjd6ejMzbkdlN3ZiM2RxMk1yS3l2ZC9mZTJrcEtTRThZbUV5SjBCZnJDcVYzWWJMWlRLU2twdVZWVlZSbnZ2LzgrZDk5OXQ5bVIvTnJJa1NNOTJ4czJiUERjL091TFRxM2tITU9EaVVFMWVmTGtxOFBDd3A3cDZiMlVsSlRNenQrM3RiWDlWMWxaMmNBR3Q0dExDcXFXTW9EV2VnV2dWNjllN1pOVm00UE53b1VMZ2Q0WGMrMkowK2wwRDZWcmIyMXRIZGlZT21HNmE2KzkxcUcxdmhkWTNPbkx6Zk9hMXZyZWE2KzkxbUZHeGxBU2RFWFpicmNmQjliWDFOVHc3TFBQeXJqbG4vRDQ0NDk3dHJkdTNkcW5ZN1p0MjBabFpTVmE2ODFsWldXeTJraUF5OHZMYTdkWUxIMjVFZk5tWGw2ZWQvMWN3bXRCVjVRQlhDN1hmeWlsS3ZidjMwOXVicTdaY2Z4YWVIZzQ4K2ZQQjJERmloVS91WDlqWXlQWjJkbGFLZFVVRmhhMnpOZjV4T0J3dVZ6YityQmJYL1lSQXhTVVJibTB0TFJPYS8xdlNxbldOV3ZXOE82Nzc1b2R5YTg5L2ZUVFBXNzNaUFhxMWRUVjFTbVh5L1hmQnc4ZVBPdnJiR0p3V0N5VzNWcnJTL1gzZlRkaXhBZ1oramdJaHBnZHdGY2NEc2VaK1BqNFV5NlhhOTVISDMxRVMwc0xVNlpNSVN3c3FPNXRHa0lwUlVKQ0FqdDM3dVRMTDc5RUtZWFZhdTJ5ajlhYTlldlhzMkhEQnBSU1gwVkdSbVo4L2ZYWE1zUWxTRGdjRGxkOGZQelBnZVJlZG5sai8vNzlidzltcGxBVnRFVVp3T0Z3SEltTGl6dWlsSnBUV2xvYVZsaFlTSE56TThPSER5Y3lNckxMSXFLaExqRXhrZUxpWXFxcXFyRFpiR1JsWlRGNThtUkdqUnJGWjU5OXhzcVZLOW15WlF2QWVlQ09nd2NQbnZ1SlU0b0FFeDhmM3dZODBOTjdGb3ZsbVlxS2lwT0RIQ2trS2JNRERBYXIxVHBKYS8xL2dMR3p1NGNZcGRUWHdIMDJtNjNZN0N6Q2VPUEhqNCtNaVltcEJtSis5RlpEUTBQRDZDKysrS0xGakZ5aEpxaGJ5bTRPaDZQYTRYQnNpSTJOM1dPeFdGcUJZY0EvQWRKVTdydmxrWkdSLy83cHA1OStZWFlRNFJzMU5UWHRzYkd4azVSU2szNzAxdFpqeDQ3bG1SSXFCSVZTQjZ1MjIrMjdBSm14U0loZUtLVzIwYjBMUTBaZERLS2dISDBoaE9nZnBkUjdRT2NadlJxVlV1K2JsU2NVU1ZFV1FualliTFpHd0RPR1ZDbFZlUEUxTVVpa0tBc2h1dEJhZTdvcit2aFFpVENRRkdVaFJCY1JFUkVGN3UyaFE0Y1dYR3BmSVlRUWd5QWxKZVdkbEpTVTdXYm5DRVdoTlBwQ0NORjMyNVJTL1YvQVVmUmJTRHc4SW9TL1NrMU5qV2x0YloxSHg0Tk5VNEZZNERKQzVCbUNQbWdIYW9GSzRCQlFGQjRldnEyNHVMakIzRmkrSTBWWkNCT2twcWFPY1RxZHp5bWxGZ0ZEemM0VFlCcTExaHNpSWlLZUx5NHVyakk3ak5Ha0tBc3h5S3hXNndOYTZ6OEQwVW9wcGsrZnpzMDMzOHoxMTE5UGJHd3NNVEV4TW5IV1JXMXRiVFEwTkhpV0h5c3FLdUxBZ1FOb3JRSE9LNlVXMjJ5Mm9KcWZWNHF5RUlOSHBhU2tQQXNzQjdqbm5udDQ5TkZIaVl1TE16ZFZnSEU0SEdSbVpySmp4dzRBbEZMUDJXeTJQd0pCMFFjdVJWbUlRVEJ4NHNTSXlNakkxNEdNeU1oSS9lS0xMeXIzYXVLaWY0cUtpbGkyYkpsdWFXbFJRRTVMUzh2RHg0NGRjNXFkYTZEa1pvSVFnK0NhYTY1NUdYams4c3N2WjkyNmRXcnExS2xtUndwNDQ4YU40OFliYjFTN2QrK21xYWxwU2xoWVdMVEQ0UWo0UjhLbHBTeUVqeVVuSjg5V1N1V1BIRGxTNStUa3FQajRlTE1qQlpXS2lnb1dMRmlnNitycUZEQzdwS1RrSGJNekRZUzBsSVh3b1duVHBsMmp0WDRmaUhycHBaZlV4SWtUelk0VWRJWVBIODc0OGVQVnhXWGY3cno2NnF0ekt5b3FBbmJJbkR4bUxZUVB0YmUzcndNdXk4aklZT2JNbVdiSENWb3paODdrMTcvK05jQmxGei96Z0NYZEYwTDRTRkpTMGpTTHhmTHAyTEZqMmJ4NXN5dy81bU5PcDVQMDlIVE9uRG1EMW5xYTNXNC9aSGFtL3BDV3NoQStZckZZbmdGNDhNRUhwU0FQZ29pSUNCWXRXZ1Q4OE5rSElta3BDK0VEU1VsSlNSYUx4VDVtekJqeTgvTUpEdzgzTzFKSWFHMXRaZmJzMlZSWFY2TzFUckxiN1lmTnp1UXRhU2tMNFFNV2kyVUpRRVpHaGhUa1FSUWVIazVHUmdZQVNxbWxKc2ZwRnluS1FoanNGNy80UlJnd3gyS3hjTTg5OTVnZEorU2twYVZoc1ZnQVp0OS8vLzBCTjhKTWlySVFCcXV2cjc4UnVEd3BLWW1ZbUJpejQ0U2NtSmdZcGt5WkFuREZxVk9uYmpRN2o3ZWtLQXRoTUtYVXZRRHlHTFY1M0orOSsxb0VFaW5LUWhndkRhUW9tOG45Mld1dFo1c2N4V3RTbElVd1VGSlMwa2hnL0toUm94ZzNicHpaY1VMV3VISGp1T3l5eXdER1c2M1dFV2JuOFlZVVpTRU1OR1RJa09zQkVoSVN6STRTMHBSU25tdWdsTHJlNURoZWthSXNoTEVtQXlRbUpwcWRJK1M1cjRIV2VyTEpVYndpUlZrSVkwMEMvMjBwNzlxMWk3VnIxM1o3ZmU3Y3ViaGNyajZkWThhTUdVYkg4Z2wzVVhhNVhKTk1qdUlWV1hOR0NBTnByU2NBZnRtZnJMVW1PenVicDU1NnF0dDc1ZVhsN2lXV1BPNjY2NjRleitOME9udDg3L25ubitlR0cyNHdKcXdCeG80ZEM0QlNhb0xKVWJ3aVJWa0lZNDBFL0hKOGNrRkJBUWtKQ1NRbEpmSFZWMS94MEVNUGRYbi9qanZ1NlBMOVJ4OTkxT041WnN5WXdjVnBNdjFhcDJzdzBzd2MzcEtpTElTeFJnQU1HemJNN0J4ZDFOWFY4WmUvL0lXc3JDeHljbkk0ZnZ4NGw2SnJ0VnI1OE1NUEdUSWs0QjZBNjFXbmF4QlFveStrS0F0aExMOHN5anQyN0tDNnVwcmYvT1kzMU5mWDg4WWJiL1RwdUJrelpqQjY5T2d1cjdXMnRqSm56aHpQOStmT25lUFFJZitiSlZPS3NoQUMvTFFvejVzM2p6bHo1ckJzMlRJV0xGakFtREZqdVBYV1c3dnMwN243WXUzYXRWeDMzWFVBNU9mbmQ5bHZ4b3daWFY3ejF4dC8wZEhSN2swcHlrSUkveElWRlVWZVhoN2g0ZUhNbXpjUDZMM1BXSmhMaXJJUXhxb0hycnh3NFlKZlRXeC8rdlJwVnExYVJYSnlNZ3NYTG1UbzBLRmtabWIyT3NLaTg0Mjh6alBkTlRRMDRIUTZ1ZTIyMjRpS2lnSTZSbVA0by9Qbno3czM2ODNNNFMwcHlrSVl5MU9VTHo3bTZ4ZWlvNlBKeU1nZ0lTR0JoSVFFejVDOTZ1cHFiRFpibDMyblRadm0yWDc1NVpjOWF3dnUzYnVYckt3c1RwdzR3Zmp4NDNuaGhSY1lNMllNKy9idEc3eGZ4QXNYTGx4d2IwcFJGaUtFMVVPWGd1QVhSbzhlelJOUFBBRjB0R3hQbkRqaG50N3lrbWJPbkVsall5T3Z2dm9xWjgrZTViWFhYdVBPTysvazk3Ly9QVTgrK1NTTEZ5L21sbHR1OFhYOGZnblVvaXhQOUFsaHJEcm8rRGZmbjV3K2ZaclhYMytkeHg5L25GdHZ2WlhWcTFmLzVERk9wNU90VzdmeXExLzlpckZqeDdKMjdWcEdqT2k0WjVhUWtNQ2FOV3ZJemMxbDZkS2xsSldWK2ZwWDhGcW5hMUJuWmc1dlNVdFpDQU1wcFU1cXJXOHJMeS92MGcxZ3R2THljbXBxYWtoUFQrZkZGMS9zOG5ETGovdVZYUzRYYlcxdExGeTRrRW1USnBHZG5jMlZWMTdaN1p4WFhIRUZtWm1aN05peGcrWExsN055NVVxL212UGp6Smt6QUdpdFQ1b2N4U3RTbElVdzFoSG9hSm42azFtelpqRnIxcXh1ci8vcFQzOGlOVFcxeTJzSER4NGtMQ3lNbkp5Y0h0Y1hmT0NCQnp6YlNpblMwdEpJUzBzelB2UUFuVHAxQ2dDTHhYTEU1Q2hla2U0TElZeFZCajhVQkgvMzQ0SU1QOXpvNjIzQjF5VkxsdmcwazFIYzEwQXA1WDk5SzVjZ1JWa0lBN1czdHg4Ri8yc3BoeHF0dGVjYWFLMlBtaHpISzFLVWhUQlFhV2xwSGZCRlRVME41ZVhsWnNjSldlWGw1ZFRXMWdKOFliUFpaUFNGRUNIdUhZQ2lvaUt6YzRRczkyZXZsTnB1Y2hTdlNWRVd3bUJhNjdkQmlyS1ozSis5KzFvRUVpbktRaGhzeElnUmZ3ZStMUzB0OWJ2eHlxR2dvYUdCdzRjUEEzeWJtSmo0ZDdQemVFdUtzaEFHKytTVFQ5cUE3UzZYaXgwN2RwZ2RKK1M4ODg0NzdxV3R0dWZsNWJXYm5jZGJVcFNGOEFHWHkvVWF3TWFORzJsdGJUVTdUc2h3T3AxczNMZ1JBSzMxR3BQajlJc1VaU0Y4b0xTMHRCVFlYbFZWUldGaG9kbHhRa1poWVNIVjFkVW9wZkx0ZHZ0aHMvUDBoeFJsSVh4RWEvMUhnUFhyMS92dDlKYkJ4T2wwc21IREJ1Q0h6ejRRQmMrQ1hFTDRtY3JLeW9xNHVMaHA5ZlgxLzlMUzB1SzNLM1FFaTFkZmZaVzllL2NDRkpTVWxLd3lPMDkvU1V0WkNCOGFNbVRJWTBEdHhvMGIvWGJlNFdDd2I5OCtObTNhQkZEYjF0YjJxTmw1QmtLWkhVQ0lZSmVTa3BJR2JCODVjcVRPeWNsUjhmSHhaa2NLS2hVVkZTeFlzRURYMWRVcFlIWkpTY2s3Wm1jYUNPbStFTUxISEE3SDUzRnhjU09ibTV0bmZQREJCMWl0MWg2bndoVGVPMzc4T0lzWEw2YTJ0bFlCLzF0U1V2S2EyWmtHU29xeUVJTmcxS2hSSDRlRmhmMXpVMVBUbE1MQ1FqMWh3Z1RsWHBKSjlFOVJVUkZMbHk3VjU4K2ZWMEJPUzB2TDBtKysrU2JneGlYL21IUmZDREY0bE5WcS9VK3Q5Zk1BZDk5OU40ODk5aGh4Y1hGbTV3b29Eb2VEZGV2V1VWQlFBSUJTNmxtYnpmWmZnRFkzbVRHa0tBc3h5S3hXNndOYTZ6OEQwVW9wcGsrZnprMDMzY1NrU1pPSWpZMGxKaWFHc0RCWmZ3S2dyYTJOaG9ZR0tpc3JPWExrQ0h2MjdPSEFnUU5vclFIT0s2VVcyMnkyWExOekdrbUtzaEFtU0UxTkhkUGEydm9zOENBdzFPUTRnYVlSV0I4ZUh2NUNjWEZ4bGRsaGpDWkZXUWdUcGFhbXhyUzJ0czREYmdLbUFySEFLT1IrajFzN1VBTlVBb2VBUGVIaDRkdUtpNHRscGljaGhCQkNDQ0dFRUVJSUlZUVFRZ2doaEJCQ0NDR0VFRUlJSVlRUVFnZ2hoQkJDQ0NHRUVFSUlJWVFRUWdnaGhCQkNDQ0dFRUVJSUlZUVFRZ2doaEJCQ0NDR0VFRUlJSVlRUVFnZ2hoQkJDQ0NHRUVFSUlJWVFRUWdnaGhCQkNDQ0dFRUVJSUlZUVFRZ2doaEQvNWZ6dkwwZGxFUmJBYUFBQUFBRWxGVGtTdVFtQ0MiLAogICAiVHlwZSIgOiAiZmxvdyIKfQo="/>
    </extobj>
    <extobj name="ECB019B1-382A-4266-B25C-5B523AA43C14-5">
      <extobjdata type="ECB019B1-382A-4266-B25C-5B523AA43C14" data="ewogICAiRmlsZUlkIiA6ICI5MDc4MDkzMjkyOSIsCiAgICJHcm91cElkIiA6ICIxNTQxNDQxOTIiLAogICAiSW1hZ2UiIDogImlWQk9SdzBLR2dvQUFBQU5TVWhFVWdBQUFaWUFBQUo3Q0FZQUFBREF5cmRYQUFBQUNYQklXWE1BQUFzVEFBQUxFd0VBbXB3WUFBQWdBRWxFUVZSNG5PemRlMXhWZGI3LzhkZmFYRFExTk10TW5YSWFzNXAwVWpkNDFMUVVyVTZlRXBPVE1KbDAxZkxTelJ6dFp1clJPalFwZHBtTzBxL0o3T2FFbW9scGVzWjdTdWJrQm04NHAwRjAxRkkwMHkwSXlHMS9mMzhnZTBCQVVUWXMyTHlmandjUDkxcDdyYjArZStOanZmbCsxbVdEaUlpSWlJaUlpSWlJaUlpSWlJaUlpSWlJaUlpSWlJaUlpSWlJaUlpSWlJaUlpSWlJaUlpSWlJaUlpSWlJaUlpSWlJaUlpSWlJaUlpSWlJaUlpSWlJaUlpSWlJaUlpSWlJaUlpSWlJaUlpSWlJaUlpSWlJaUlpSWlJaUlpSWlJaUlpSWlJaUlpSWlJaUlpSWlJaUlpSWlJaUlpSWlJaUlpSWlJaUlpSWlJaUlpSWlJaUlpSWlJaUlpSWlJaUlpSWlJaUlpSUNBQ1czUVdJU01QU28wZVBrSUtDZ3Y4RWJnUENnS3VBeTRBQVd3dXJPNHFBRTBBR3NCWDRKaWdvNklzdFc3WmsybHRXMVNsWVJLUlc5T2pSbzNWK2Z2NFV5N0llQXByWVhVODlrMk9NK1NnNE9QaS90bXpaY3NUdVlzNUh3U0lpTlM0ME5IU1lNZVk5b0psbFdmVHMyWlBiYnJ1TnpwMDdjOVZWVnhFU0VrSmdZS0RkWmRZSmhZV0ZaR1pta3BHUndhNWR1L2ptbTIvNDdydnZNTVlBbkxJczZ3bVh5elhmN2pyUFJjRWlJalhKY2pxZGs0R3BBUGZjY3cralJvMmlUWnMyOWxaVnp4dytmSmo0K0hpV0xWc0dnR1ZaVTF3dTEzVEEyRnRaeFJRc0lsSWpPblhxRk55b1VhTVBnT0dOR2pVeXI3Lyt1blhiYmJmWlhWYTk5czAzMy9EQ0N5K1l2THc4Qy9na0x5OXZSR3BxYXI3ZGRaMU5COHRFcEVaY2ZmWFZNNEhITDcvOGN1Yk1tV09GaFlYWlhWSzkxNzU5ZTI2NTVSWnJ3NFlONU9ibWRna01ER3gyK1BEaC83Vzdyck5weENJaVB0ZXRXN2NJeTdJU1c3Um9ZVDc1NUJPcmJkdTJkcGZrVnc0ZE9rUk1USXh4dTkwV0VKR2NuUHlWM1RXVnBoR0xpUGhVOSs3ZHJ6YkcvQzl3eVJ0dnZHRjE2dFRKN3BMOHpxV1hYc3AxMTExbnJWaXhBdUN1WC8zcVYvTVBIVHBVWjA1SGR0aGRnSWo0bDZLaW9qbkFaY09IRDZkMzc5NTJsK08zZXZmdXpRTVBQQUJ3MlpuUHZNNVFLMHhFZktacjE2N2RIUTdIMzY2NTVob1NFaElJRGc2MnV5Uy9scCtmVDNSME5BY09ITUFZMHowbEpXV3IzVFdCUml3aTRrTU9oMk1Td01NUFA2eFFxUVhCd2NFODlOQkR3TDgrKzdwQUl4WVI4WW11WGJ0MmRUZ2NLYTFidHlZeE1aR2dvQ0M3UzJvUUNnb0tpSWlJNE9qUm94aGp1cWFrcEd5M3V5YU5XRVRFSnh3T3gxTUF3NGNQVjZqVW9xQ2dJSVlQSHc2QVpWbFAyMXdPb0dBUkVSL28xNjlmSUREWTRYQnd6ejMzMkYxT2d6Tm8wQ0FjRGdkQXhOQ2hRMjAvMjFmQklpTFZkdkxreVZ1QXk3dDI3VXBJU0lqZDVUUTRJU0VoZE9uU0JlQ0s5UFQwVyt5dVI4RWlJdFZtV2RhOUFMcGxpMzFLUHZ1UzM0V2RGQ3dpNGd1RFFNRmlwNUxQM2hnVFlYTXBDaFlScVo2dVhidTJBSzVyMmJJbDdkdTN0N3VjQnF0OSsvWmNkdGxsQU5lRmhvWTJ0N01XQll1SVZFdEFRRUJuZ04vODVqZDJsOUtnV1pibC9SMVlsdFhaemxvVUxDSlNYVGNEZE9qUXdlNDZHcnlTMzRFeDVtWTc2MUN3aUVoMS9RNXFaOFN5WThjTzFxMWJCOERMTDc5YzVybFhYMzBWdDl0ZDR6WFVaU1hCNHZGNGZtZG5IZm91VUJHcEZtTk1SNkJXanErc1g3K2U2NisvSG9CTm16WjU1M3M4SHRhc1djTkxMNzNrbmVkMnU0bUlpT0RHRzI4RUlEVTFsYVNrSktLaW9vRGlyd0RPenM2bWVmUGl3eEZqeG95aFg3OStBSVNGaFhITk5kZDRYK3ZBZ1FObHBnR09IajNLcGsyYjZOdTNiN2s2Q3dvS0tDZ29vRW1USnVXZW16Tm5EamZkZE5QRnZQM3pLcW5Sc3F5T05iS0JLbEt3aUVoMXRRQnE1ZnFWTld2V2NOOTk5NVdidjIvZlBqcDI3Rmh5a2FDWE1ZYWNuQnlnT0h3QUZpeFlBTURLbFN0WnZYbzFNMmZPTFBkNmpSczNadkhpeGQ3cFhyMTZsWmtHNk5PbkR3QWJObXdvdC81TEw3MUV4NDRkZWVTUlJ5N2s3VlZicWQ5QmkxcmQ4RmtVTENKU1hjMEJtalp0V3FNYlNVbEpJVGMzbDJlZWVZYjgvSHh5Y25JWVBIZ3dBREV4TWZ6NDQ0OUVSVVZ4NE1BQkhuamdBV0ppWXVqWXNTTno1ODRGOEk1VVJvMGF4ZkhqeDhuS3lzSVlRMVJVRkMxYnRpUStQdDY3cmRPblR4TVpHZW1kTGlnb0tETjl0ck9mTzNEZ0FMdDI3ZUtycjhwKy8xWmdZS0EzMkdwQ3FkK0JyV2VGaVloVWk5UHBQT3AwT3MzeDQ4ZE5UWHJ1dWVkTVJFU0VLU29xTW9XRmhlYTIyMjR6aFlXRnByQ3cwRHo5OU5ObS9mcjF4aGhqN3J6elRwT1hsMmRPbkRoaCt2VHBZeDU0NEFIendBTVBtSjQ5ZXhwampCa3laSWozTlY5NDRZVnk4NHd4cG5mdjNtV21TOWF0Ykptd3NERHY0OXR2djczTWNxV25TeTlYRTM3NTVSZmpkRHFOMCtrOFl1Zi9DWTFZUktTNmFuekVzblBuVHRMUzByQXNxMHk3S3lBZ2dCTW5UdkNQZi95RHc0Y1BVMWhZaU1maklUZzRtTk9uVDlPalJ3OXZxMnYwNk5IbFhqYzlQYjNDN2VYbDVYbEhPRkE4WWlrOVhWYzFhOWFzNUtHdEl4WUZpNGpVZVZ1MmJPRzU1NTdqelRmZkJJcGJUems1T1VSR1JoSVlHTWd6enp6RDVzMmIyYnQzTDcvKzlhOEJtRFJwRWhrWkdXVUNvZlRqbkp3Y0dqZHVYT0gyR2pWcXhJSUZDMWkwYUJGTGx5NWx6Wm8xekowN2wzWHIxdkhtbTIvU29VTUg3ekdXczUwOGViSmVoSkNJU0oxVkc2MnduSndjWTR3eEVSRVJ4aGhqd3NQRHZjK0ZoNGViN094c00zRGdRUFBuUC8vWnpKNDkyL3ZjNTU5L2Jvd3AyK29xZWZ5M3YvM05USnc0c2R6enhoaXphOWN1ODh3eno1aVltQmh6OHVSSjcveE5temFaSVVPR21MZmVlc3VrcGFWNTU2c1ZWcFpHTENKU1hTZUJWdG5aMlNXM0ZQRzVTeTY1NUp6UE4yblNoT3V2djU0UFB2aUFqejc2Q0NnK0FMOW8wU0tpbzZNNWRPZ1FVVkZSWEhYVlZVUkhSNU9mbjA5OGZEejc5dTFqelpvMVJFZEhBOFduS1AvcFQzOWkvZnIxUFB6d3c3ejk5dHVsMjB2MDdObVQvZnYzMDZSSkUwYU9ITWx2Zi90YlltTmp5OVJpNTRnbE96dmJXNFl0Qlp5aEN5UkZwTHBPUXBtZG1pMjZkdTNLSlpkY3dyWFhYZ3RBV2xvYUJ3NGN3T1Z5MGJadFd4WXNXTUNzV2JPNDhzb3JpWW1Kb1czYnRuejIyV2ZNbnorZjQ4ZVBZNHdoSkNTRTY2Ky9uaSsvL0pJK2ZmclFxbFdyY3Fjd0E0d2NPWkpseTVieHdBTVBlSytES2RHOGVYTVdMRmpnL2FsTkNoWVI4UmR1Z016TXpGcmJZRlpXRmxGUlVVUkZSZkdyWC8yS1gzNzVoU1ZMbHRDNWMyZmVldXN0QUZhc1dNR0lFU09JaTRzak56ZVh2WHYzc203ZE9wWXRXOGE0Y2VPWVBuMDZiZHEwSVQ0K251RGdZSEp6YzNFNEhFUkhSOU8wYVZQbXpKbERlSGg0cFRVMGJkcVUzcjE3MTlaYnJwSlN2d05iYjBHZ1ZwaUlWSXRsV1duR21BSDc5KytuZS9mdXRiTE5XMis5bFZtelpnSEZaM0E5K2VTVGpCOC9udERRVUI1NzdERSsvUEJEMHRMU21ERmpCakV4TVNRa0pCQWJHOHVSSTBmSXo4OW54NDRkRkJVVmxmbHAxS2dSdzRjUDUrREJnN3o4OHNzRUJnWXlaY3FVS3RYajhYaTgxN0lVRmhhV3VhN2w3T21hZE9EQUFRQ01NV20xc2tFUmtab1FHaG82eHVsMG1qLys4WTgxZW1EYUdHT21UcDFhYnQ3Qmd3Zk5xbFdydk5NblQ1NDB1M2Z2TG5QUS9VTGs1K2VieE1SRVUxaFlXTzQ1ajhkalB2NzQ0M0x6dDI3ZFdxWFgzclp0MjBYVlZGV3Z2LzY2Y1RxZEpqUTB0UHk1MWJYSXNuUGpJbEwvaFlhRzlqSEdiQXdMQytPOTk5Nnp1NXdHN2ZISEg4ZmxjdUZ3T1BwczNibzF5YTQ2ZEl4RlJLcWxxS2hvRjhEZXZYdnRMcVZCTThaNGZ3ZkdtRjEyMXFKZ0VaRnEyYlp0bXh2WWMvejRjZmJ2MzI5M09RM1cvdjM3T1hIaUJNQWVsOHVsczhKRXBONzdDdUNiYjc2eHU0NEdxK1N6dHl4cnFjMmxLRmhFcFBxTU1VdEF3V0tua3MrKzVIZGhKd1dMaUZSYjgrYk52d1dPYmR1MnJWYXZaNUZpbVptWmJOKytIZUJZaHc0ZHZyVzdIZ1dMaUZUYit2WHJDNEdsSG8rSFpjdVcyVjFPZy9QVlYxK1ZmSkhaMG9VTEZ4YlpYWTlPTjY2Y3crbDBmZ2ZVemhWZlVxY1pZOWFucEtSVWZobTIwTFZyMTY0T2h5T2xkZXZXSkNZbUVoUVVaSGRKRFVKK2ZqNkRCdy9tNk5HakdHTzZwcVNrYkxlN0pvMVlLdEcxYTllZUtGVGtETXV5K3RsZFExMjNiZHUyYmNEU0kwZU84UFhYWDl0ZFRvUHg5ZGRmYy9Ub1VTekxTcXdMb1FLNnBVdWxIQTdIVUlCaHc0WXhmdng0dThzUm04VEZ4VEYvL255QXQreXVwVDR3eGt5M0xDdGkzcng1REJ3NGtPRGdZTHRMOG12NStmbmV1emtiWTZiYlhJNlhSaXdWY3dCREFlNjQ0dzZiU3hHN2VEd2VWcTllRFlBeHBuWnZVMXRQcGFTa2JBV1dIemh3Z1AvNW4vK3h1eHkvOSs2Nzc1YmNIMng1Y25LeXkrNTZTaWhZS25DbURkYXVkZXZXZE83YzJlNXl4Q1k3ZCs0c2FUSDhtSktTc3NYdWV1cUxnSUNBMGNDSlR6LzlsS1FrMis0cTR2ZVNrcEw0N0xQUEFFNFVGaGFPc3J1ZTBoUXNGU2hwZ3cwWU1LREM3MktRaHFIVWFHVVI0TEczbXZyaisrKy9Qd2c4QkRCNThtUno2TkFobXl2eVA0Y09IV0x5NU1ubXpPUkRPM2JzK05IV2dzNml2V1o1YW9PSjJtRFZsSnljL0JYd2x0dnR0aDUrK0dGMjc5NXRkMGwrWS9mdTNUejAwRU80M1c0TGVQUE1aMTJuS0ZqT29qYVlnTnBndnBDWGwvYzg4TWt2di96Q2lCRWpqSzdLcjc1dnZ2bUdFU05HbU9QSGp3TjhrcGVYOTRMZE5WVkVaNFdkUlcwd0FiWEJmQ0UxTlRVZmVDZzBOSFJQWGw3ZWY0MGJONDY3Nzc2YjBhTkgwNlpORzd2THExY09IejdNbkRseldMNThPWUJsV2Raa2w4djFLbURPczZvdGRJRmtXUTZuMDNrQWFQZmhoeDl5ODgwMzIxMlAyTURqOFhEMzNYZVhYSEIyUzBwS3ltYTdhNnJ2UWtORGh4bGozZ09hV1paRno1NDl1ZlhXVy9uZDczN0hWVmRkUlVoSUNJR0IranNYaXI5eE1qTXprNHlNREhidTNNbkdqUnY1N3J2dk1NWUFuTElzNndtWHl6WGY3anJQUmNGU1N0ZXVYVzl4T0J4SnJWdTNadG15WlJxeE5GRGJ0Mi9uMFVjZnhiS3NIMTB1VjNzMFl2R0pIajE2dEM0b0tKZ01QQXcwc2JtYytpWUhtQmNVRkRSdHk1WXRSK3d1NW56MEowSXBhb01KcUExV1U4N3NFTWYyNk5IanhZS0NndjhFYmdYQ2dLdUFsa0NBbmZYVklVWEFjU0FEMkFwc0RBb0srbUxMbGkzMTV1NmVDcFovMGRsZ29yUEJhc0daSGVTSFozN3FES2ZUYVFDU2s1UFZ5YWttL1ZsK2hzNEdFOURaWUNLK29HQTVRMjB3QWJYQlJIeEJlOUJpYW9PSjJtQWlQcUpnUVcwd0thWTJtSWh2S0ZoUUcweUtxUTBtNGh2YWk2b05KcWdOSnVKTERUNVkxQVlUVUJ0TXhKY2FmTENvRFNhZ05waUlMelgwUGFuYVlLSTJtSWlQTmVoZ1VSdE1RRzB3RVY5cjBNR2lOcGlBMm1BaXZ0YVE5NlpxZzRuYVlDSTFvTUVHaTlwZ0FtcURpZFNFQmhzc2FvTUpxQTBtVWhNYTZoNVZiVEJSRzB5a2hqVElZRkViVEVCdE1KR2EwaUNEUlcwd0FiWEJSR3BLUTl5cnFnM21BNmRPbmFyVytxZFBuL1pSSlJkSGJUQ1JtdFBnZ3FVK3RNRVdMbHhZNGZ4Rml4WlZhZjNRME5Eekx1UHhlSGpqalRjb0tDand6dHU1Y3ljclZxdzQ3N3BGUlVVTUdUS0VqSXlNU3BjNWN1UUlQLzMwRXdCOSsvWUZJRDA5bldQSGpwR1RrME8vZnYzSXo4K3ZjTjFObXphZHQ0YnFVaHRNcE9ZMHVPKzh2OUEybU52dEppSWlnaHR2dkJHQTFOUlVrcEtTaUlxS0FxQ3dzSkRzN0d5YU4yOE93Smd4WStqWHJ4OXV0NXNCQXdiUXJGbXpTbC83MUtsVHJGbXpoaFl0V2hBZkg4L2F0V3NCMkxkdlg0WGhzbS9mUGhZc0tQN2p1dVRmaTdWOSszWjI3dHhKVUZDUWQ5NlZWMTdKSzYrOHdoMTMzRUZnWVBuL0dvTUhEd2FLMy9QSmt5ZDU0b2tueWkyVG1KZ0l3TWFORzFtMWFoWHZ2ZmNlQU1ZWVhudnROY2FPSFV0aFlTSFhYSE1Od2NIQkZkYjI4c3N2czJIREJpSWpJL0Y0UEJYK250eHV0L2Z6dWhocWc0blVuSVlXTEJmVkJqUEdrSk9UQXhUL3BRLy8yckd2WExtUzFhdFhNM1BtekFyWDNiQmhRNld2VzNwa01XclVLRWFOR2dWQW56NTlLZ3lPdm4zN2xwbGZNaEtvU0VYUHJWcTF5cnN6VDB4TVpOQ2dRUXdjT0xEY2NvTUdEZkkrYnRhc21UZmtqaDQ5eXViTm15dmRacTlldmJ5UEl5TWpXYjkrUFljUEh3Wmc5KzdkWEh2dHRZU0doaElYRjhmTk45OWM2ZXVVTm0vZVBGcTBhRkZ1ZnYvKy9hdTBma1hVQmhPcFdRMHFXQzYyRGRheFkwZm16cDBMNEIycGpCbzFpdVBIajVPVmxZVXhocWlvS0ZxMmJFbDhmSHkxNjh6THkrUCsrKzgvNzNKbmgxWlJVUkV4TVRIODhNTVAvUDczdjJmMDZORVZybmY4K0hIV3JWdkhoQWtUdk8rbktnb0tDczY1Zk9tMjJuMzMzUWZBMkxGanljbko0WlZYWGdIZzIyKy81ZXV2dnlZNE9KaDc3cm1IN094c0Nnb0tHRDkrUEo5ODhnbHV0NXZzN0d6NjkrOVBpeFl0ZU95eHh3Z0lDS2h5alZWUnVnMlduSnlzTnBpSWp6V29ZTG5ZczhIUzB0SVlQbnc0QUFjUEhnU0svM3BmdkhneEFDKysrQ0t4c2JGRVJrYVdXN2VpRWNINU5HclVpTC84NVMvbDVwOXJoQUx3eVNlZjBMbHpaMzc0NFFkKy9QRkhqaDA3eGhWWFhGRnV1WG56NWdIUXRHbFRVbEpTbURwMWFxV3ZPV3ZXTERwMDZBQkFVRkRRT1Z0d3BVY3NpeGN2WnYvKy9iejIybXNjT25TSXUrNjZpK0hEaC9QbGwxL2lkcnRadVhJbHJWcTE0djMzMytmVXFWTU1HVEtFSVVPR2VOL24yclZyaVl5TTVJTVBQdkNPV0dKalkzbnh4UmNCbUR4NThqay9pM05SRzB5a1pqV2tZTG1vTnBqRDRhQkhqeDdlVmxkRm80RDA5UFJLMXovWHdmREtEckpYZGNSU1duSnlNb3NXTFdMKy9QbDg4Y1VYM0gvLy9mejNmLzgzczJiTktyUGMvdjM3K2V0Zi8rcWQ3dGF0bS9lNHlQbFVkY1NTbjUvUGUrKzl4N1p0MjVneVpRb3hNVEYwN05pUlVhTkcwYVZMRjhMQ3draFBUNmRWcTFha3A2ZHp5eTIzVkduN3ExYXQ4Z2JMdEduVHFyVE8yYzc2eko5MU9wM1BYdFFMaWQvcTJyVnIxMjNidG0yenU0NzZyTUVFeThXMndTWk5ta1JHUmthWkhXcnB4ems1T1RSdTNOaVhwVjd3aU9YZ3dZTk1talNKMk5oWVFrSkNBT2pjdVROTm16Ymw4ODgvNS9lLy83MTMyZVhMbC9Qa2swOHlZOFlNZ0JvWnNRUUZCZkhiMy82V3NXUEhFaGNYeHl1dnZFSjRlRGhoWVdGY2V1bWxKQ1Frc0hIalJycDM3ODdXclZ0NTZxbW5nT0tUQXRMUzBzakx5K09oaHg0aUl5T0RCeDk4RU11eUFNakt5dktlUUFBd2RlcFV1blhyVm1rOUloZkRzcXpoZ0lLbEdocE1zRnhzRyt5ZGQ5NGhJU0dCNk9ob0lpTWp2ZTJ2a3JaWGFtb3FiZHEwcVhUOXFyYkNTb2RWa3laTnVQWFdXMm5UcGczcDZlbDA2TkNCZ3djUGNzVVZWM2lYS3puNzdOQ2hRNHdhTllveFk4YlFwVXVYTXE4NWJ0dzRoZzBiUnV2V3JRa1BEd2RnK1BEaGhJU0VlSVBsUWtjc3BYZnNGVDBQWUZrV3MyZlA1dDEzMytYZ3dZTnMzcnlaMmJObkF6QjM3bHpDdzhPNS8vNzd1ZnJxcTJuYnRpM3Qycldqc0xDUXlNaElicmpoQmdJREEzbjExVmQ1L1BISCtmTExMNzNIV1ByMzcxL2xXaXN6Yk5ndzVzK2ZEL0JXY25MeXVHcTltUGdWcDlOcEFDekxVcWhJbFRpY1R1ZVBUcWZUYk4rKzNWeUkzTnhjYzk5OTl4bGpqT25SbzRjWk9uU29lZXFwcDh6bm4zOXU4dkx5ektPUFBtckN3OFBONnRXcnplZWZmKzVkNzhTSkU4YnBkSjd6dFoxT3B6bHg0b1IzMnVQeG1DVkxscGpSbzBlYmd3Y1BHbU9NNmQyN3R6SEdtUC83di84enp6MzNuTm02ZGF0MytYLzg0eDltNE1DQjVpOS8rVXU1MXkyeGRldFdjOHN0dDVnbFM1YVVXZWEyMjI3elByN2pqanRNUkVSRXVaODc3cmpEdTh3WFgzeGhmdmpoQi9QbW0yOGFZNHhKVEV3MHI3MzJtaWtvS1BBdXMyclZLcE9ZbUdpTU1lYmt5WlBtN3J2dk52Lzg1eitOTWNiczNyM2JEQjA2MUJRVkZSbGpqSms4ZWJKeE9wMW13NFlONVQ2WDIyNjd6WGc4SHRPL2YzOWpqREZEaHc0MVE0Y09OV0ZoWWQ3SHp6Nzc3RGsvMjRvVUZSV1p1KzY2eXppZFR0T3RXN2RlNS85dkl3MkowK2swWjM2RzIxMUxmZGNnUml6VnVTZ3lMUzJOQXdjTzRISzVhTnUyTFFzV0xLQ3dzSkNOR3pjU0V4UEQ5ZGRmejZ1dnZzcWtTWk1JQ3d2REdPTnQzVlNWeCtNaE1UR1JCUXNXY01zdHQzRHMyREVtVEpnQWxEM2VVbFJVeE5xMWEvbWYvL2tmUm84ZXpVc3Z2Y1F6enp6RC9QbnorZWlqajhxOFpzbElhY1dLRlV5ZVBKblpzMmNUSGg3dWJaV1ZkdUxFaVRMSFhVcVV0TGF5czdPWk0yY09TNVlzSVNFaGdXZWZmWmFJaUFoU1UxUDU0b3N2aUk2T1p0U29VWXdiTjQ0SkV5WncrZVdYYysyMTE5SzVjMmVtVEpuQ3ZmZmV5MGNmZmNTVUtWTndPQng0UEI3dmxmdVZYU1Naa1pGQnExYXRBRGgyN0ZpWmExYmNiamVQUHZyb0JYM0dvTFBCUkdwTGd3aVc2dHdiYk1XS0ZZd1lNWUs0dURoeWMzUFp1M2N2NmVucHJGeTVrbkhqeHRHelowOEE0dVBqK2Zqamo4bk56YVZKa3lZWFdoOVFmTmJUcjMvOWErOHhCeWkrcHVYczR5M2J0MituWThlT0pDUWswTEpsUys2NTU1NHl6NGVHaHBZNWFlRGYvLzNmNmQrL2Y1bUxJUy9Fd29VTENROFBwMm5UcGdRRkJaR1ptVWxJU0FndnZQQUNsbVd4Zi85K1VsTlQ2ZENoQTdHeHNTeGZ2cHpldlhzemJkbzAzbjc3YmVMaTRtamN1REUvL1BBRG5UdDNadnIwNmJqZGJ1TGk0cGcwYVJLWm1abmx6cWpidm4yNzk5aU9yK2hzTUpIYTBSQ0NwVnIzQmt0TFMyUEdqQm5FeE1TUWtKQkFiR3dzUjQ0Y0lUOC9ueDA3ZGxCVVZGVG1wMUdqUnQ1VGsrSDhwd2lYR0RKa1NJVm5YT1hsNVpXYmYvbmxsek5uenB3TENyQnpoWXJINDZudzJFbkpNWlBiYjcvZGUySGwwS0ZEdWZmZWU4dGNXMktNWWV6WXNRUUdCdEtwVXlmYXQyL1BsQ2xUY0xsYzlPM2JsOFRFUkU2Y09FRlNVaEpqeG96aGtrc3U0VTkvK2hOTm1qUmg1c3laUFAvODh6Z2NEdnIwNlVOQlFRSEJ3Y0dzWExuUys5bGxaV1dWK1F5S2lvcXEvTDVMdjBkZEZDa2lQdEcxYTlkYm5FNm5HVGh3b0xlL2Z5Rk9uang1d2VzWVkweFdWcFlaT1hMa09aY1pPWEtreWNyS3VxalhQNWRaczJhZGQ1bm5ubnZPKzNqTW1ERVZMdlBVVTA5ZGRBMGJObXd3dWJtNTVlYTdYQzdqOFhqS3pNdkl5REI1ZVhubS92dnZOMzM3OWpXelo4ODI3N3p6am5HNzNjWVlZOExEdzhzc2YrTEVDVE5reUpBTHFtZmJ0bTNHNlhTYTBORFFnelRBZStUSitla1lpKzljMk1HQWVzanBkTDRKUER0czJEREdqeDl2ZHpsU1JlWWlqbFdkUzF4Y25NNEdrM01xT1NzTWlFbE9UdjdVMW1McU9YLy95MDIzeUsrbmZCa3Fhb09KMUM2L0RwYjZjSXQ4cVhtNlJiNUk3ZkxyWU5FM1JRcm9iRENSMnViUGUxdTF3VVJ0TUJFYitHMndxQTBtb0RhWWlCMzhObGpVQmhOUUcwekVEdjY2eDFVYlROUUdFN0dKWHdhTDJtQUNhb09KMk1VdmIrbWlOcGlBMm1CU3VXN2R1clczTE91ZmxUejlpZFBwL0tSa3doanp4NVNVbEJkcXB6TC80STk3WGJYQlJHMHdPYWVVbEpUOXdJR3FMR3VNK2FDR3kvRTdmaGNzYW9NSnFBMG01MmVNbVYrRnhRNXYyN1l0cmNhTDhUTitGeXhxZ3dtb0RTYm41M0E0L2x5RlpSSnFveFovNDI5N1hyWEJSRzB3cVJLWHk1VU9IRDdYTWdVRkJlY05IeW5QcjRKRmJUQUJ0Y0hrZ3B4clJISnMrL2J0dTJ1dEVqL2lWOEdpTnBpQTJtQlNkY2FZOTgveDlHTEFuT041cVlRLzdYM1ZCaE8xd2VTQ3BLU2s3QWFPVmZTY1pWbnYxWEk1ZnNOdmdrVnRNQUcxd2VTaWZGSEJQTGZMNVVxcDlVcjhoTjhFaTlwZ0FtcUR5WVZ6T0J6bFJpYkdtSzlRRyt5aStjc2VXRzB3VVJ0TUxzcldyVnUzQWU3Uzg0d3g4VGFWNHhmOElsalVCaE5RRzB3dW1qSEdMQzAxbmJkdDI3YnZiS3ZHRC9oRnNLZ05KcUEybUZSTDZSSEtqK2ovVDdYNHcwMG8xUVlUdGNIcXNiQ3dzRzRlajJjRGNLbmR0WnpSd2VsMDJubDh4V09NY1Z1V2RSVFlDbnpqOFhnV2J0dTJ6WDIrRmV1S2V2L252ZHBnQW1xRDFXY2VqMmN5ZFNkVTZnS0haVmt0Z1J1QjRjRC9jemdjaDUxT1ozeTNidDFhMlZ4YmxkVDdFWXZhWUFKcWc5VlhYYnAwNlFUY0d4d2N6UExseTJuWnNxWGRKZG11cUtpSXJLd3NqaHc1d3E1ZHUvam1tMi80OXR0dkczczhuaWNzeTRydTFxM2JpSlNVbElwT2thNHo2dnVlV0cwd1VSdXNIZ3NJQ0hnQjRONTc3MVdvbkJFUUVFQ0xGaTI0NFlZYitNLy8vRS9lZnZ0dHZ2cnFLKzY2Nnk2QUZwWmxMUW9ORFgzRjdqclBwVjRIaTlwZ0FtcUQxVmZkdTNmL0RYQi9RRUFBRHo3NG9OM2wxR2xYWFhVVnI3MzJHak5tektCUm8wYkdHRFBONlhST3RMdXV5dFRyWUZFYlRFQnRzUHJLNC9GTUFBSUdEaHhJbXpadDdDNm5YdWpmdnovdnYvKysxYmh4WXdQOE1UUTA5RjY3YTZxSVpYY0IxUkVhR25yUUdQTXJ1K3VRdXNFWWMwdEtTc3BtdSt1UTh3c05EVzFqalBtblpWbkJDeGN1NU5wcnI3VzdwSG9sS1NtSnA1OStHdUFYeTdKKzUzSzV6bm43LzlwV3IvL005M2c4ZSt5dVFlcU03OVVHcXorTU1jOEJ3ZUhoNFFxVmk5QzdkMjhHRHg0TWNEa1FaM001NWRUckVZdUkxRCs5ZXZWcW1aZVh0eDlvOXNrbm4zRFRUVGZaWFZLOWRPTEVDWVlNR1dLeXNySXNJQ3c1T2RsbGQwMGw2dldJUlVUcW4vejgvQ2VCWmoxNzlsU29WTU5sbDEzR2swOCtXVEk0bUdSck1XZFJzSWhJcmVuVXFWTXpqOGZ6RE1Damp6NXFkem4xWG1Sa0pOZGNjdzNBUFQxNjlHaHRkejBsRkN3aVVtdUNnNE1mdHl5cjVjMDMzNHpUNmJTN25IclA0WEJ3OTkxM0F3UVdGaFlPdDd1ZUVnb1dFYWtWMTExM1hTUExzdjRBeGFNVnk5SWhYbDhZT0hBZ0FNYVlSNmtqeDgwVkxDSlNLMEpDUWg0QzJuVHMySkUrZmZyWVhZN2ZhTmV1SFYyNmRBRzRLU3dzckx2ZDlZQ0NSVVJxUWI5Ky9RS0I1d0VlZWVRUmpWWjg3RXc3REdOTXRNMmxBQW9XRWFrRldWbFpVY0J2cnI3NmF0M1hyd2JjZXV1dEFCaGpldHRjQ3FCZ0VaR2E1ekRHdkFqdzBFTVA2ZlpMTmVES0s2L2tpaXV1QUhEMjY5ZXZzZDMxNkRjc0lqV3FXN2R1OXdDZFc3VnE1VzNaaU8rZHVSRnYwS2xUcDBMdHJrWEJJaUkxeVFKZUJvaUppU0U0T05qbWN2eFh5Y1dteHBoZU5wZFMvNy9vUzBUcUxxZlRHUTc4Vy9QbXpSa3laSWpkNWZpMVRwMDZBY1UzWTdXNUZJMVlSS1JHdlFRd2JOZ3dtalJwWW5jdGZxMWt4R0pabHUybkhDdFlSS1JHaElhRzlnQUdOR25TaEtpb0tMdkw4WHNoSVNGY2R0bGxHR1BhZGVyVXlkYWVvNEpGUkdyS2l3RDMzWGNmSVNFaGR0ZlNJRng1NVpVQVZsQlFVRnM3NjFDd2lJalBoWVdGZFRiR0RBNE9EdWFCQng2d3U1d0c0OHdweHpnY2pxdnRyRVBCSWlJKzUvRjRYZ0NJaUlqdzd1eWs1clZxMWFyazRUVjIxcUZnRVJHZjZ0NjkrMitBM3pzY0RoNTg4RUc3eTJsUXpyVENzQ3hMSXhZUjhSOGVqMmNDRURCdzRFRGF0V3RuZHprTlNzbUl4UmlqWUJFUi94QWFHdHJtek8zYmVmamhoMjJ1cHVFcEdiRUFDaFlSOFEvR21PZUE0SDc5K3ZHYjMvekc3bklhbkdiTm1nRmdqTG5VempvVUxDTGlFNzE2OVdvSmpBWjk3ZkNwVTZkczJXN0pMWE1zeTdyRWxnTE9VTENJaUUvazVlVTlCVFR0MGFPSDkvWWk5WlhINCtHTk45NmdvS0RBTzIvbnpwMnNXTEhpdk9zV0ZSVXhaTWdRTWpJeWFyTEVDalZxMUtqa29lWVFuMUlBQUNBQVNVUkJWSzEzT05hOXdrU2sybnIzN24xcGJtN3VNMUF6b3hXMzIwMUVSQVEzM25nakFLbXBxU1FsSlhtdjZDOHNMQ1E3TzV2bXpac0RNR2JNR1ByMTY0ZmI3V2JBZ0FIZUZsRkZUcDA2eFpvMWEyalJvb1YzM3ZidDI5bTVjeWRCUVVIZWVWZGVlU1d2dlBJS2Q5eHhCNEdCNVhlZGd3Y1A5dFp5OHVSSm5uamlpWExMSkNZbVhzUzdyN3E2TW1KUnNJaEl0WjArZmZweDRMTGYvZTUzaEliV3pGM2JqVEhrNU9RQXhTTUtnQVVMRmdDd2N1VktWcTllemN5Wk15dGNkOE9HRFpXK2JrWDFKaVltTW1qUUlPLzN5WmMyYU5BZzcrTm16WnF4Y09GQ0FJNGVQY3JtelpzcjNVNnZYalYvMCtHU1lESEdLRmhFcFA3cTE2OWY0OHpNelBGUVBGcXBxYThkN3RpeEkzUG56Z1h3amxSR2pSckY4ZVBIeWNyS3doaERWRlFVTFZ1MkpENCsvcUszYy96NGNkYXRXOGVFQ1JNdTZCNW5CUVVGNTF5K2RGdXRwcWdWSmlKK0lUTXo4eUdnVFljT0hlalRwMCtOYlNjdExZM2h3NGNEY1BEZ1FhQjRsTEI0OFdJQVhuenhSV0pqWTRtTWpDeTNia1VqajhyTW16Y1BnS1pObTVLU2tzTFVxVk1yWFhiV3JGbDA2TkFCZ0tDZ0lPOElxaUsxT1dJQk5HSVJrWHJ0RHdBUFB2aGdqWDN0c01QaG9FZVBIdDVXMStqUm84c3RrNTZlWHVuNjV6cm9Ycm9WdG4vL2Z2NzYxNzk2cDd0MTYxYmw0eUoxYk1TaVlCR1JlcTFtZWwrbFRKbzBpWXlNakRJNzd0S1BjM0p5YU55NCt0MmY1Y3VYOCtTVFR6Smp4Z3lBZWpkaXFTc1VMQ0pTWFRPQStJOC8vcGovK0kvL3FKRlJ5enZ2dkVOQ1FnTFIwZEZFUmtaNjIxOGxiYS9VMUZUYXRHbFQ2ZnBWYllVTkh6NmNrSkFRYjdCYzZJaWw1TXl3eXA2dmFYbDVlU1VQYzJ0OFkrZWdZQkdSYWdrSkNma29Nek56U25wNmVwdE5telp4MjIyMytYd2JwMCtmWnRHaVJVUkhSM1BvMENHaW9xSzQ2cXFyaUk2T0pqOC9uL2o0ZVBidDI4ZWFOV3VJam80dXQzNVZXMkVWZlcvTW5YZmV5U1dYbE84czVlYm1ldHRtaXhjdlp2NzgrWHo5OWRjOCsreXpMRjI2bEYyN2RqRng0a1R2cWNtclY2OW02ZEtsUkVSRVhQRDdyNnI4L0h4dmVUVzJrU3JRQlpJaVVpM3IxNjgvYlZsV0hNQUhIM3lBTWNibjIwaExTK1BBZ1FPNFhDN2F0bTNMZ2dVTG1EVnJGbGRlZVNVeE1URzBiZHVXeno3N2pQbno1M1A4K0hHZjFuRGl4QWtTRXhQTC9XUmxaUUdRblozTm5EbHphTmV1SFFrSkNVRHgxd1ZZbHNVWFgzd0JGSis5ZHZYVlYvUG5QLytacEtRa245VjJ0bElqbHRNMXRwRXFVTENJU0xXZFBuMzZQZURFcmwyN2NMbGNQbi85RlN0V01HTEVDT0xpNHNqTnpXWHYzcjJzVzdlT1pjdVdNVzdjT0taUG4wNmJObTJJajQ4bk9EaVkzTnphKzROOTRjS0ZoSWVIMDdScFU0S0Nnc2pNekFUZ2hSZGVJRG82bXYzNzk1T2Fta3FIRGgySWpZMnQwV0FwR2JGWWxxVldtSWpVYjZtcHFhZWNUdWZid05TNWMrY1NGaGJtMDlkUFMwdGp4b3daeE1URWtKQ1FRR3hzTEVlT0hDRS9QNThkTzNaUVZGUlU1cWRSbzBiZVU1TUIrdmJ0ZTlIYjluZzhGUjQ3S1RsbWN2dnR0M3RQOHgwNmRDajMzbnN2QVFFQjN1V01NWXdkTzViQXdFQTZkZXBVbzdlN0tRa1dZNHl0d1NJaTRoTzlldlZxNlhRNlR6bWRUck5yMXk3alN5ZFBucnlvOWJLeXNzeklrU1BQdWN6SWtTTk5WbFpXbVhuUFBmZWM5L0dZTVdNcVhPK3BwNTY2cUpwcVVtcHFxbkU2bmNicGRINW41LytGR2o5TlVFUWFEcWZUT1FQNFE3OSsvWWlMaTdPN25BWm4yN1p0UFBiWVl4aGoxcWVrcElUYlZZZU9zWWlJejFpV05RdklYNzkrUFh2MzdyVzduQWFuNUhiOWxtVmwyVm1IZ2tWRWZNYmxjaDIyTEdzdS9PdldLRko3amg0OVd2THdvSjExS0ZoRXhLY2NEc2NNb0dqRmloWDg5Tk5QZHBmVG9Qejg4ODhBV0phbFlCRVIvL0g5OTkvdkJUNzNlRHg4L1BISGRwZlRvSlNNV0l3eENoWVI4UzhPaCtOMWdLVkxsM0xzMkRHN3kya3dTa1lzd0FFNzYxQ3dpSWpQYmQyNmRaZGxXWW41K2ZsODl0bG5kcGZUWUpTRXVNZmowWWhGUlB4U0xNQ2lSWXU4VjZOTHpUclRDak1CQVFHMkh0eFNzSWhJalhDNVhGdUFOVGs1T2VlOG5iejRSbVptSmlkT25NQ3lySjljTGxmTjMwcjVIQlFzSWxLVC9odmdzODgrODM1ZnZkU00zYnQzQTJDTStkN21VaFFzSWxKemtwT1Qxd0ZiTWpNeitmTExMKzB1eDYrbHBxWUNZRm5XdHphWG9tQVJrUnBsakRIL0RmREpKNStVL3I0UThiR1NFWXRsV1p0dExrWEJJaUkxS3lVbFpSbXc2K2VmZjJiNTh1VjJsK08zZHUzYUJWRFFyRmt6MzM5dndRVlNzSWhJVGZOWWxoVUx4YmQ1S1NvcXNyc2V2M1AwNk5HU1U0MlQxNjlmYit1WGZJR0NSVVJxd2FXWFhyb0EyUHZqanoreWV2VnF1OHZ4T3hzM2JnVEFzcXlhK3hheEM2QmdFWkVhdDM3OStrTGdqd0J6NTg2dGthOHZic2hLV295V1pTWFlYQXFnWUJHUldwS1ptZmtSY0hqUG5qMXMyclRKN25MOHhrOC8vY1QyN2RzQmRtL2R1dFgyVTQxQndTSWl0V1RQbmoxNXhwaVpBQjk4OElGR0xUNnlZc1VLQU01OFhVR2QrRkFWTENKU2EvTHo4LytmTWViNHpwMDdTVTVPdHJ1Y2VzL2o4WlMwd1FvREF3TS90YnVlRWdvV0VhazFxYW1wcHh3T3g5dFFmS3hGcW1meDRzVWNPSEFBWU5tV0xWdU8yRjFQQ1FXTGlOU3E0T0RnZDRGVDMzMzNuZmVpUHJsd0owNmM0TjEzM3kxcGZiMXFhekZuVWJDSVNLM2F2SG56Y1NBZTRNTVBQN1M1bXZyclQzLzZFMWxaV1pabFdYOUpUazYyL2FMSTBoUXNJbExyTE11YUJlU3ZYYnVXdlh2MzJsMU92Wk9VbEVSaVlpTEFNV0M4emVXVUUyQjNBU0xTOEJ3K2ZQaFUyN1p0MndGaHVibTVoSWVIMjExU3ZaR2Ftc3BUVHoxbGlvcUtMTXV5SG5DNVhGdnRydWxzR3JHSWlDMGNEc2NNb09qcnI3L20wS0ZEZHBkVEw2eGR1NWFSSTBlYXZMdzhDM2plNVhJdHNidW1pbWpFSWlLMk9IVG8wSWsyYmRwME5NYmNYRlJVUko4K2Zld3VxYzdLeU1nZ05qYVdPWFBtY0dha01qazVPVG5XN3JvcVk5bGRnSWcwWEYyNmRPa1VFQkN3S3pnNG1HWExsbkg1NVpmYlhaTHRDZ3NMeWNySzR1alJvK3pjdVpOdnZ2bUd6WnMzNC9GNEFOekdtQkVwS1NsZjJGM251U2hZUk1SV1RxZnpTK0JldSt1bzQwNWJsalhQNC9GTVRrbEorZG51WXM0bjBPNENSS1JoY3pnYzB6d2V6d0RnVXJ0cnFTT0tBRGR3Rk5nS2JQUjRQQXUzYmR2bXRyY3NFUkc1SUU2bjB6aWR6anB4cjYzNlRtZUZpWWlJVHlsWVJFVEVweFFzSWlMaVV3b1dFUkh4S1FXTGlJajRsSUpGUkVSOFNzRWlJaUkrcFdBUkVSR2ZVckNJaUloUEtWaEVSTVNuRkN3aUl1SlRDaFlSRWZFcEJZdUlpUGlVZ2tWRVJIeEt3U0lpSWo2bFlCRVJFWjlTc0lpSWlFOHBXRVJFeEtjVUxDSWk0bE1LRmhFUjhTa0ZpNGlJK0pTQ1JVUkVmRXJCSWlJaVBxVmdFUkVSbjFLd2lJaUlUeWxZUkVURXB4UXNJaUxpVXdvV0VSSHhLUVdMaUlqNGxJSkZSRVI4U3NFaUlpSStwV0FSRVJHZlVyQ0lpSWhQS1ZoRVJNU25GQ3dpSXVKVENoWVJFZkVweSs0Q1JFUnEyODAzMy95cndNREFTV2ZOZnVMTXYrK1ZubGxZV1BqcWpoMDdmcXlkeXZ5RGdrVkVHcHloUTRjRzdObXo1eWZMc2xxZmF6bGp6SkhycnJ1dTNjS0ZDNHRxcXpaL0VHQjNBU0lpdFczMzd0Mm1YYnQySFlDdzh5ejZ5Wm8xYTViVlJrMytSTWRZUktSQjhuZzhYMVJoc2Fvc0kyZFJzSWhJZytSd09EWVlZNDZmWTVGZm1qZHZ2cUhXQ3ZJakNoWVJhWkJjTGxlQlpWbUo1MWdrY2YzNjlZVzFWcEFmVWJDSVNJTmxXVmFsclM2SHc2RTIyRVZTc0loSWczWHk1TW5WUUdZRlQyVzYzZTQxdFYyUHYxQ3dpRWlEdFdmUG5qeGpURVZuZlgyMVo4K2V2Rm92eUU4b1dFU2tRYXVrSGFZMldEVW9XRVNrUWJNc2F5V1FVMnBXam1WWi8ydFhQZjVBd1NJaURackw1Y29CVnBSTVc1YjE5Wmw1Y3BFVUxDTFM0QmxqdksydktsNDRLZWVnWUJHUkJpODRPSGg1eWVNbVRab3NQOWV5SWlJaVZlSjBPcjl5T3AxTDdhN0RId1RhWFlDSVNCM3hoV1ZaeHU0aS9JRnVteThpMWRLdFc3Y3RsbVg5bTkxMXlMOFlZOWFucEtTRTI3VjlIV01Sa1dwUnFOUTlsbVgxczNQN2FvV0ppRSs0WEM2N1N4QWdORFRVN2hJMFloRVJFZDlTc0lpSWlFOHBXRVJFeEtjVUxDSWk0bE1LRmhFUjhTa0ZpNGlJK0pTQ1JVUkVmRXJCSWlJaVBxVmdFUkVSbjFLd2lJaUlUeWxZUkVURXB4UXNJaUxpVXdvV0VSSHhLUVdMaUlqNGxJSkZSRVI4U3NFaUlpSStwV0FSRVJHZlVyQ0lpSWhQS1ZoRVJNU25GQ3dpSXVKVENoWVJFZkVwQll1SWlQaVVna1ZFUkh4S3dTSWlJajZsWUJFUkVaOVNzSWlJaUU4cFdFU2szbk83M1hhWElLVW9XRVNrWHBnM2J4NS8rOXZmdk5PYk4yOW16NTQ5QUF3WU1LRFM5Zjc2MTcvV2VHMVNWcURkQllpSVZNVjExMTNIaXkrK3lQejU4Mm5kdWpYejU4OW4xS2hSNTExdjJyUnAzSG5ubmV6Y3VaTW5ubmlDSmsyYTBMaHhZKy96QlFVRi9QTExMMnpkdWhXMzIwMUVSQVEzM25nakFLbXBxU1FsSlJFVkZRVkFZV0VoMmRuWk5HL2VISUF4WThiUXIxOC8zRzQzQXdZTW9GbXpacFhXY2VyVUtkYXNXVU9MRmkycTh6SFVDd29XRWFrWCt2VHBRNjlldmZqc3M4OTQ1cGxuMkw1OU94TW5Uc1N5TEFEdXVlY2U3N0pQUC8wMGQ5NTVaNW4xZi9lNzN6Rng0a1EyYk5qQXJGbXp2T3RObno2ZDRPQmc3M0xHR0hKeWNnRHdlRHdBTEZpd0FJQ1ZLMWV5ZXZWcVpzNmNXV0dOR3pac3FMVCswTkRRQzMzTDlaYUNSVVRxalpkZWVvbkdqUnVUbEpURW9FR0RtREJoQWxDODAxNjJiRm1aWlFjT0hBakE2ZE9uR1Rod0lILzg0eCs1OTk1NzJicDFLMU9uVG1YOCtQRzg4ODQ3WkdSazhPYWJiM3JYNjlpeEkzUG56Z1h3amxSR2pSckY4ZVBIeWNyS3doaERWRlFVTFZ1MkpENCt2amJlZHIyallCR1JlcU5Ka3lZQWJOeTRrYnZ2dnZ1Y3k2NVlzUUlvSHVtVVBBYjR3eC8rd01pUkk3bjk5dHU1K3VxcmVlKzk5OHFNV05MUzBoZytmRGdBQnc4ZUJPRG8wYU1zWHJ3WWdCZGZmSkhZMkZnaUl5UExiYk1rekJvNkJZdUkxSGtmZlBBQkgzLzhNZm41K1N4WnNvU2twQ1MrL2ZiYk1zdVVib1VCNVVZd1NVbEpKQ1FrOEk5Ly9JTisvZnJ4aHovOGdiVnIxM0wvL2ZkenhSVlg4T0NERDlLN2QyOTY5T2poYlhXTkhqMjZYQzNwNmVtVjFsazZ3TTZtVnBpSVNCM3kyR09QOGRoamo5R3JWeTlhdDI3Tjh1WExnZUt6d2I3NjZpdWFOR2xDOSs3ZCtmNzc3NzNyWkdabXNuLy9mZ29MQzRtTmphVmJ0MjQ4OHNnajNIenp6UVFFQk5DblR4ODJiZHJFODg4L3o1NDllMmpidGkwdnZmUVNHUmtaM2hZWVVPWnhUazVPbVFQL1VqRUZpNGpVUzBWRlJlVGw1WlhiMFhzOEhyNzc3anYrNjcvK2k1dHZ2aG5Mc2hnMmJCaC8vL3ZmbVRoeG9uZTUwNmRQYzhjZGQzaW5WNjFheFR2dnZFTkNRZ0xSMGRGRVJrWjYyMThsYmEvVTFGVGF0R2xUYVUxcWhSVlRzSWhJdmZTM3YvMk5HMjY0QVllajdPVjRKMCtlWlByMDZmenYvLzR2VUh5TXBYMzc5clJ2MzU2Nzdyckx1MXlmUG4xWXRXcFZtWFZQbno3Tm9rV0xpSTZPNXRDaFEwUkZSWEhWVlZjUkhSMU5mbjQrOGZIeDdOdTNqelZyMWhBZEhWMnVKclhDaWlsWVJLVGVPWFRvRUsrLy9qcVRKMC8yemdzS0NpSXpNNU8wdERTdXZ2cnFjdXYwNzkrL3pIUnVibTZaZVYyN2R1V1JSeDdod0lFRHVGd3Uyclp0eTRJRkN5Z3NMR1RqeG8zRXhNUncvZlhYOCtxcnJ6SnAwaVRDd3NJd3huaFBXNVovVWJDSVNKMlhtNXZMcDU5K2lzZmpJU2twaWNURVJDWk9uRmhtRlBEd3d3L3o4TU1QRXh3Y3pOTlBQMTN1TmRhdVhWdG11aytmUHVYbXZmSEdHNHdZTVlLNHVEaHljM1BadTNjdjZlbnByRnk1a25Ianh0R3paMDhBNHVQaitmampqOG5OemZXZXFTYi9vbUFSa1Rvdk1UR1JmLzd6bjN6eHhSZTgvLzc3N05peGcrKy8vNTZBZ0FEdmlLR29xSWlpb2lJS0N3dVpObTBhbjM3NktWQThrcW1xdExRMFpzeVlRVXhNREFrSkNjVEd4bkxreUJIeTgvUFpzV09IZHhzbFA0MGFOZktlbWd6UXQyOWYzNzV4RVpHR3lPbDBHcWZUYVdwU2ZuNis4WGc4WmVZVkZoYWFuSndjYytyVUtaT1ZsV1d5czdOTmJtNnV5Y3ZMTTRXRmhXYm8wS0dtYjkrKzVxMjMzcXJ3TmUrKysrNXk4MDZlUEhsUjlXVmxaWm1SSTBlZWM1bVJJMGVhckt5c2kzcjlDMUh5KzdEei80U2FneUpTTFNVN01aZkxaWGNwd3I5T0VraE9Uclp0LzY2N0c0dUlpRThwV0VSRXhLY1VMQ0lpNGxNS0ZoRVI4U2tGaTRpSStKU0NSVVJFZkVyQklpSWlQcVZnRVJFUm4xS3dpSWlJVHlsWVJFVEVweFFzSWlMaVV3b1dFUkh4S1FXTGlJajRsSUpGUkVSOFNzRWlJaUkrcFdBUkVSR2ZVckNJaUloUEtWaEVSTVNuRkN3aUl1SlRDaFlSRWZFcEJZdUlpUGlVZ2tWRVJIeEt3U0lpSWo0VmFIY0JkWmpENlhSK0IzUzN1eEN4bnpGbWZVcEtTcmpkZFlqVUJ4cXhWS0pyMTY0OVVhaklHWlpsOWJPN0JwSDZRaU9XU2pnY2pxRUF3NFlOWS96NDhYYVhJemFKaTR0ai92ejVBRy9aWFl0SWZhRmdxWmdER0Fwd3h4MTMyRnlLMk1YajhiQjY5V29BakRFTGJDNm56Z3NORGJXN0JLa2oxQXFyd0prMldMdldyVnZUdVhObnU4c1JtK3pjdVpPalI0OWlXZGFQS1NrcFcreXVwNjR5eHF5M3V3WXB5eGp6Tnp1M3J4RkxCVXJhWUFNR0RNRGhVUFkyVktWR0s0c0FqNzNWMUYzK2NsS0QwK2swQU1uSnlaYmR0ZFIzMm11V3B6YVlxQTBtVWcwS2xyT29EU2FnTnBoSWRTaFl6cUkybUlEYVlDTFZvVDFuV1dxRGlkcGdJdFdrWUNsRmJUQUJ0Y0ZFcWt2QlVvcmFZQUpxZzRsVWwvYWUvNkkybUtnTkp1SURDcFl6MUFZVFVCdE14QmNVTEdlb0RTYWdOcGlJTDJnUFdreHRNRkViVE1SSEZDeW9EU2JGMUFZVDhRMEZDMnFEU1RHMXdVUjhRM3RSdGNFRXRjRkVmS25CQjR2YVlBSnFnNG40VW9NUEZyWEJCTlFHRS9HbGhyNG5WUnRNMUFZVDhiRUdIU3hxZ3dtb0RTYmlhdzA2V05RR0UxQWJUTVRYR3ZMZVZHMHdVUnRNcEFZMDJHQlJHMHhBYlRDUm10QmdnMFZ0TUFHMXdVUnFRa1BkbzZvTkptcURpZFNRQmhrc2FvTUpxQTBtVWxNYVpMQ29EU2FnTnBoSVRXbUllMVcvYTRNVkZoYlcralpQblRwVnJmVlBuejd0bzBvdWp0cGdJaldud1FWTFhXNkRGUlFVbEprdUtpcGkvLzc5WmVidDI3ZVB6TXpNTXZPbVQ1L09raVZMTG1oYkhvK0hOOTU0bzh3MmQrN2N5WW9WSzg2N2JsRlJFVU9HRENFakk2UFNaWTRjT2NKUFAvMEVRTisrZlFGSVQwL24yTEZqNU9UazBLOWZQL0x6OHl0Y2Q5T21UUmZ5Vmk2SzJtQWlOU2ZRN2dKcTI0VzJ3ZHh1TnhFUkVkeDQ0NDBBcEthbWtwU1VSRlJVRkZBOFdzak96cVo1OCtZQWpCa3pobjc5K3VGMnV4a3dZQURObWpXcjlMVlBuVHJGbWpWcmFOR2lCUjZQaDRjZWVvaFJvMFp4MjIyM0FYRGd3QUdlZnZwcFB2endRNjY0NGdweWNuSjQ3cm5uR0Rod0lJOC8vamdBUC8zMEU5OS8vejNQUC84OEFIMzY5S2wwZTZWMzJOdTNiMmZuenAwRUJRVjU1MTE1NVpXODhzb3IzSEhISFFRR2x2K3ZNWGp3WU85N1BubnlKRTg4OFVTNVpSSVRFd0hZdUhFanExYXQ0cjMzM2dQQUdNTnJyNzNHMkxGaktTd3M1SnBycmlFNE9MakNPbDkrK1dVMmJOaEFaR1FrSG8rbnd0K1QyKzFtN2RxMWxiN1g4MUViVEtUbU5MUmd1YWcybURHR25Kd2NvUGd2ZllBRkM0cTdKeXRYcm1UMTZ0WE1uRG16d25VM2JOaFE2ZXVHaG9iK3F6Q0hnNGtUSi9MMDAwOFRGeGRIOSs3ZHVmYmFhM25nZ1FmWXZuMDdBd1lNWVByMDZYVHAwb1dSSTBkNjE1c3padzZQUC80NDJkblpuRDU5bXJ5OFBMNy8vbnNBZXZYcXhlYk5tOHR0QzRvRFlOQ2dRUXdjT0xCY1hZTUdEZkkrYnRhc0dRc1hMZ1RnNk5HajN0ZXJTSzlldmJ5UEl5TWpXYjkrUFljUEh3Wmc5KzdkWEh2dHRZU0doaElYRjhmTk45OWM2ZXVVTm0vZVBGcTBhRkZ1ZnYvKy9hdTBma1hVQmhPcFdRMHFXQzYyRGRheFkwZm16cDBMNEIycGpCbzFpdVBIajVPVmxZVXhocWlvS0ZxMmJFbDhmSHgxNnVPVlYxN2h5aXV2Wk9uU3BjVEZ4WG1mbXpoeG9uZjBzMjdkT2dCbXpackZnUU1IbURadEd1UEdqYU5UcDA1VjJzN3g0OGRadDI0ZEV5Wk04TDZmcWlnb0tEam44cVhiYXZmZGR4OEFZOGVPSlNjbmgxZGVlUVdBYjcvOWxxKy8vcHJnNEdEdXVlY2Vzck96S1Nnb1lQejQ4WHp5eVNlNDNXNnlzN1BwMzc4L0xWcTA0TEhISGlNZ0lLREtOVlpGNlRaWWNuS3kybUFpUHRhZ2d1Vml6d1pMUzB0aitQRGhBQnc4ZUJBby91dDk4ZUxGQUx6NDRvdkV4c1lTR1JsWmJ0MktSZ1RuVWpLU2F0KytQUkVSRVFEazUrZlRxMWV2Y3FPZkNSTW1jUGp3WVlZTUdVSkJRUUYvL09NZmVmLzk5OCs3alhuejVnSFF0R2xUVWxKU21EcDFhcVhMenBvMWl3NGRPZ0FRRkJUa0hhbFZwUFNJWmZIaXhlemZ2NS9YWG51TlE0Y09jZGRkZHpGOCtIQysvUEpMM0c0M0sxZXVwRldyVnJ6Ly92dWNPbldLSVVPR01HVElFS0Q0bU16YXRXdUpqSXprZ3c4KzhJNVlZbU5qZWZIRkZ3R1lQSG55ZWQ5blpkUUdFNmxaRFNsWUxxb041bkE0Nk5Hamg3ZlZOWHIwNkhMTHBLZW5WN3IrdVE2R2wyNVAvZm5QZjJiKy9QbGtaV1Y1VzFrbEI3MUxsSjd1MDZjUEV5Wk1JREF3a0VjZmZaUUpFeWJRdUhIajg3NmYvZnYzODllLy90VTczYTFiTis5eGtmT3A2b2dsUHorZjk5NTdqMjNidGpGbHloUmlZbUxvMkxFam8wYU5va3VYTG9TRmhaR2VuazZyVnExSVQwL25sbHR1cWRMMlY2MWE1UTJXYWRPbVZXbWRzNVZ1Z3dIUE9wM09aeS9xaFVTa1VnMG1XQzYyRFRacDBpUXlNakxLN0ZCTFA4N0p5YW5TRHYxOFJvd1l3WWdSSStqZXZidDNYc2tJcGJJUkN4UUhVb2NPSFFnUER3ZUtkNXdsd1ptZm4xOHVSSmN2WDg2VFR6N0pqQmt6QUdwa3hCSVVGTVJ2Zi90YnhvNGRTMXhjSEsrODhncmg0ZUdFaFlWeDZhV1hrcENRd01hTkcrbmV2VHRidDI3bHFhZWVBb3BQQ2toTFN5TXZMNCtISG5xSWpJd01Ibnp3UVN6TEFpQXJLOHQ3QWdIQTFLbFQ2ZGF0VzZYMVZLUjBHOHdZODZzTFdsbEVxcVRCQk12RnRzSGVlZWNkRWhJU2lJNk9Kakl5MHR2K0ttbDdwYWFtMHFaTm0wclh2OUJXMklYWXZYczNIMzc0SWVQSGorZnp6ei9uaGh0dXdPRndzR3JWS3FCNFIxL3l1R1IwTkh6NGNFSkNRcnpCY3FFamx0STc5b3FlQjdBc2k5bXpaL1B1dSs5eThPQkJObS9lek96WnN3R1lPM2N1NGVIaDNILy8vVng5OWRXMGJkdVdkdTNhVVZoWVNHUmtKRGZjY0FPQmdZRzgrdXFyUFA3NDQzejU1WmZlWXl6OSsvZXZjcTJWS2QwR1MwNU9IbGV0RnhPLzRuUTZqZDAxK0l1R0Vpd1hmVkhrNmRPbldiUm9FZEhSMFJ3NmRJaW9xQ2l1dXVvcW9xT2p5Yy9QSno0K25uMzc5ckZtelJxaW82UExyVi9WVnRqWktqcHQrT3g1a3laTm9uLy8vdno4ODgrMGE5ZU90bTNibnZmOWhJU0VsSnQzNTUxM2Nza2xsNVNibjV1YjYyMmJMVjY4bVBuejUvUDExMS96N0xQUHNuVHBVbmJ0MnNYRWlSTzlweWF2WHIyYXBVdVhFaEVSd2J4NTh4ZzJiQmlMRnkrbWZmdjIvUDN2ZjJmS2xDbUVoSVRnY0RqbzA2Y1BNMmJNNE0wMzN3UWdNRENRcFV1WEFzVXR2MS85NmxmazUrY1RFQkRnSFNGbVpXVjVIN2RyMTg2N2JsWHBiRENSMnRFZ2dxVTZGMFdtcGFWeDRNQUJYQzRYYmR1MlpjR0NCUlFXRnJKeDQwWmlZbUs0L3ZycmVmWFZWNWswYVJKaFlXRVlZN3l0bStxWVAzOCsxMXh6RGZDdlZsaEZGdzdlZGRkZDVPVGs4STkvL0lQang0OWYxTFpPbkRoUjVyaExpWkxXVm5aMk5uUG16R0hKa2lVa0pDVHc3TFBQRWhFUlFXcHFLbDk4OFFYUjBkR01HaldLY2VQR01XSENCQzYvL0hLdXZmWmFPbmZ1ekpRcFU3ajMzbnY1NktPUG1ESmxDZzZIQTQvSDQ3MXl2N0tMSkRNeU1talZxaFVBeDQ0ZEszUE5pdHZ0NXRGSEg3M2c5Nm16d1VScVI0TUlsdXJjRzJ6RmloV01HREdDdUxnNGNuTnoyYnQzTCtucDZheGN1Wkp4NDhiUnMyZFBBT0xqNC9uNDQ0L0p6YzJsU1pNbTFhcDMrdlRwbkQ1OW10ZGVlKzJjeTgyWk00Y1ZLMVpRVkZSRWx5NWRHRHAwS0I2UHh6dXl5Yy9QUCtjRmsxVzFjT0ZDd3NQRGFkcTBLVUZCUVdSbVpoSVNFc0lMTDd5QVpWbnMzNytmMU5SVU9uVG9RR3hzTE11WEw2ZDM3OTVNbXphTnQ5OSttN2k0T0JvM2Jzd1BQL3hBNTg2ZG1UNTlPbTYzbTdpNE9DWk5ta1JtWm1hNU0rcTJiOS91UGJiakt6b2JUS1IyTklSZ3FkYTl3ZExTMHBneFl3WXhNVEVrSkNRUUd4dkxrU05IeU0vUFo4ZU9IUlFWRlpYNWFkU29rZmZVWkNoL1p0ZTU3TjY5RzQvSHc3Rmp4NWcrZmZwNWw3L3R0dHY0ai8vNEQ5cTNiKytkNTNBNEtoelpuS3Z0NXZGNEtqeDJVbkxNNVBiYmIvZGVKVDkwNkZEdXZmZmVNdGVXR0dNWU8zWXNnWUdCZE9yVWlmYnQyek5seWhSY0xoZDkrL1lsTVRHUkV5ZE9rSlNVeEpneFk3amtra3Y0MDUvK1JKTW1UWmc1Y3liUFAvKzh0ejFXVUZCQWNIQXdLMWV1OUg1MnBWdGdVSHhMbVF1bE5waUkrRXpYcmwxdmNUcWRadURBZ2Fhb3FNaGNxSk1uVDE3d09zWVlrNVdWWlVhT0hIbk9aVWFPSEdteXNySzgwei8vL0xPWlBYdTI4WGc4WlpiTHk4c3pUcWV6U3R0ZHMyWk5oZk8vK2VhYk10UFBQZmVjOS9HWU1XTXFYT2VwcDU2cTBqWXJzbUhEQnBPYm0xdHV2c3ZsS3ZmK01qSXlURjVlbnJuLy92dE4zNzU5emV6WnM4MDc3N3hqM0c2M01jYVk4UER3TXN1Zk9ISENEQmt5NUlMcTJiWnRtM0U2blNZME5QUWdEZkFlZVhKK1RxZlQ2QUMrVkluVDZYelQ2WFNhbVROblh1Q3VzVzdKeU1pd3U0UmFkWGI0Vk5mTW1UUE5tUjNIaFIzeGx3WkR3ZUk3L3Y2WG05L2NJcjkxNjlaMmwxQ3JmSEVDUkFtMXdVUnFsMThIUzEyK1JiN1VIdDBpWDZSMitYV3c2SnNpQlhRMm1FaHQ4K2U5cmQrMHdlVGlxUTBtVXZ2OE5salVCaE5RRzB6RURuNGJMR3FEQ2FnTkptSUhmOTNqcWcwbWFvT0oyTVF2cjd4WEcweEE5d2FUeW5YcTFLbDdvMGFONWxYMG5OUHBUQzA5blplWDkzQnFhdXIzdFZLWW4vRExZRkViVEVCdE1LbmNUVGZkdEgzUG5qMDNXcFpWMFE3aXBwSUh4aGpQVFRmZHREMDFOYldDeGFReS9yalhWUnRNMUFhVGMxcTRjR0crWlZuL1Y0VkYvNzV3NGNLS2I4RXRsZks3WUZFYlRFQm5nMG1WZkhTK0JSd094N3hhcU1QditGMndxQTBtb0RhWW5KOWxXZThhWXlxOU41Z3h4bHg2NmFYdjFtWk4vc0xmOXJ4cWc0bmFZRklsTHBjcng3S3NQWlU5NzNBNDB0YXZYMys2Tm12eUYzNFZMR3FEQ2FnTkpsWG5jRGptVi9hY1pWbVZQaWZuNWxmQm9qYVlnTnBnVW5WdXQzc1dVRkU3ekxqZGJuM0Z3a1h5cDcydjJtQ2lOcGhja0QxNzltUWFZL2FmUGQ4WXMzL1BuajJaZHRUa0Qvd21XTlFHRTFBYlRDNmNaVmtMejU3bmNEZ1M3S2pGWC9oTnNLZ05KcUEybUZ3NHk3TGVxR0QyekZvdnhJLzR5eDVZYlRCUkcwd3Vpc3ZsT2diOFZESnRXZGFQWitiSlJmS0xZRkViVEVCdE1MbDR4cGd2U3g1N1BKNHZ6N1dzbko5ZkJJdmFZQUpxZzhuRmE5eTQ4ZXNsajVzMWF4WnJaeTMrd0IvMndtcURpZHBnVWkyYk4yLyt5Umh6eExLc0l4czNianhzZHozMVhiMi91N0hhSiswc1V3QUFGM2hKUkVGVVlBSzZSYjVVbjhQaFdFYkYxN1RJQmFyM3dhSTJtSURhWUhicTFxM2JGc3V5L3MzdU9xcXI1TFpoVHFkemhNMmxWSnN4Wm4xS1NrcTRYZHV2NzN0aXRjRkViVENiK1VPbytCdkxzdnJadWYxNlBXSlJHMHhBYmJDNnd1VnkyVjJDQUtHaG9YYVhVTDlITEdxRENhZ05KbExYMU9zUmkyVlo5eGxqbUQ5L1B2UG42MGFrRFozYVlDSjFRNzMrTTkvajhWVDZYUXJTNEh5dml5SkY2b1o2UFdLeDg2d0hFUkdwV0wwZXNZaUlTTjJqWUJFUkVaOVNzSWlJaUU4cFdFUkV4S2NVTENJaTRsTUtGaEVSOFNrRmk0aUkrSlNDUlVSRWZFckJJaUlpUHFWZ0VSRVJuMUt3aUlpSVR5bFlSRVRFcHhRc0lpTGlVd29XRVJIeEtRV0xpSWo0bElKRlJFUjhTc0VpSWlJK3BXQVJFUkdmVXJDSWlJaFBLVmhFUk1TbkZDd2lJdUpUQ2hZUkVmRXBCWXVJaVBpVWdrVkUvRlpSVVJGVHBrekI0L0dVbVorVGs4UFVxVlBKeTh1cmNMMGRPM2F3YnQwNkFGNSsrZVV5ejczNjZxdTQzZTZhS2RoUEJOcGRnSWpJK1N4WnNvVHAwNmRYZVhtWHl3VkFSa1lHVzdac3dlRW8remYwcDU5K1NsNWVIbzBhTmFwdy9mWHIxM1A5OWRjRHNHblRKdTk4ajhmRG1qVnJlT21sbDd6ejNHNDNFUkVSM0hqampRQ2twcWFTbEpSRVZGUVVBSVdGaFdSblo5TzhlWE1BeG93WlE3OSsvYXI4WHVvakJZdUkxSG1EQnc5bTBLQkJBUHpidi8wYkd6WnM0SkpMTHZFK1g5RThnSU1IRC9LYjMveW16THhEaHc3eCtlZWY4K21ubitMeGVCZ3hZZ1J2dlBFR1YxeHhoWGVaTld2V2NOOTk5NVdyWTkrK2ZYVHMyTEZjVUJsanlNbkpBZkNPamhZc1dBREF5cFVyV2IxNk5UTm56cnpZdDEvdktGaEVwTTZ6TEl1QWdBRHZ0TVBoS0ROZDBieEhIbm1FM2J0M1kxa1dmZnIwSVRjM2wrKy8vNTVwMDZZeGZQaHcyclp0Q3hTSDFzeVpNM245OWRjQlNFbEpJVGMzbDJlZWVZYjgvSHh5Y25JWVBIZ3dBREV4TWZ6NDQ0OUVSVVZ4NE1BQkhuamdBV0ppWXVqWXNTTno1ODRGOEk1VVJvMGF4ZkhqeDhuS3lzSVlRMVJVRkMxYnRpUStQcjdtUHFnNlFzRWlJbjdwdy8vZjNyMEhSMVVmYkJ4L1RtNllWQU9paGlUU29CR1lkcmpGWFdpTUtlakVXbCt0NGp1aEptTkoxQkhLeGVFRndlbWdMVzlGY1FZcWdqWU9RM0NrNkhCcEEraHdDV0NMS1RlUjY0YUxRcWNFUWdtYWhDaGhFMkJETnBmZit3ZG1YOEpkYzdJbkpOL1BET1B1MmJNNVQ4NXg4c3o1bmR1Q0JYcjExVmVWbkp5c2h4OStXTC84NVMvMTVwdHZhdGV1WFdwb2FOQ0dEUnQwK3ZScG5UMTdWdFhWMWRxM2I1OEdEQmlnUllzV0tUSXlVbmw1ZVRMR0tDMHRUUjkvL0xFa2FkS2tTWm84ZWJJZWVPQUJQZkxJSXhvOWVyUjhQcCtLaW9xVWxaVWw2Znhla2lSVlZGUUV2dmZLSzY5byt2VHBTazlQZDJabEJCbkZBcURkK3ZlLy82M25uMzllSjA2Y1VIeDh2SDd4aTErb1Y2OWU2dDY5dTI2Ly9YWjE3ZHBWblR0MzFxcFZxelIvL256OTlyZS9WVkZSa1N6TGFqYmNGUm9hcWxPblR1blFvVU1xS3l0VGZYMjlHaHNiRlJFUm9YUG56aWs1T1RrdzFEVjI3TmhMY2h3NWNpUm92M05iUUxFQWFQUGNibmV6OTRNSEQ3NWtuZ3VualJvMVN0bloyVHA1OHFRU0VoSlVVRkNnM3IxN2ErREFnUm80Y09BbDMzMzAwVWYxMEVNUEtTOHZUNU1tVGRMYmI3OHRTVXBQVDVmUDUxTjZlcnJDd3NJMFljSUViZHUyVGNYRnhicnJycnNrU1ZPbVRGRjVlWGxnQ0V4U3M5YytuMDgzM1hSVGkzNy9HdzNGQXFETmF6ckx5Ky8zS3lVbFJUdDM3bXgyUE1YdGRtdkxsaTJLaW9vS1ROdTNiNTl1dWVVV25UbHpSdHUyYlF1VWs5dnRWa3hNVExPZjcvVjZ0VzNiTmcwZlBseVJrWkdCWXZGNnZkcTFhNWNrS1MwdFRVT0dERkZPVG80U0VoTGtjcmtrU1RrNU9jckx5MU5tWnFiUzA5TUR3MTlOdzE0SERoeFFYRnhjYTZ5V05vdGlBWEREK09hYmJ4UWRIWDNKZ2Z2TEdUQmdnQjU3N0RFOSsreXpPblBtakY1ODhVVkpVa1JFaE5hdFc5ZHMzcFNVRkVtNjVLeXlpMFZGUmFsMzc5NmFQMysrUHZ6d1EwblN1WFBudEh6NWNtVm1acXEwdEZRWkdSbUtqWTFWWm1hbS9INi9jbk56ZGZUb1VSVVVGQ2d6TS9PSC9ObzNIQzZRQkhERDJMNTl1L3IwNlhQZDg0OGNPVkt4c2JIeSsvMDZldlNvTFJtU2twSVVHUm1wdSsrK1c1SlVWRlNra3BJU2VUd2V4Y2ZIYStuU3BabzllN1ppWW1LVW5aMnQrUGg0TFY2OFdFdVdMRkZsWmFXTU1iYmthTXNvRmdBM2hPTGlZczJkTzFkUFAvMzBkWDlueFlvVjhucTlHak5tak1hT0hhdmk0dUx2dGN6VHAwOHJJeU5ER1JrWjZ0Njl1MDZlUEtrVksxYW9iOSsrZXVlZGR5Uko2OWF0MDhpUkl6VnIxaXpWMU5Tb3VMaFlHelpzVUg1K3ZpWk9uS2hwMDZZcExpNU91Ym01aW9pSVVFMU56ZmZLY0NOaUtBeEFtN2R5NVVyTm5qMWJvMGFOVW1wcTZuVjk1NjkvL2F1V0xsMnFlZlBtS1NZbVJ2Mzc5MWRpWXFMcTZ1b0MxNlZjeStEQmd6Vjc5bXhKVW0xdHJjYU5HNmVYWG5wSmJyZGJJMGFNMElJRkMxUlVWS1NaTTJjcU96dGJlWGw1bWo1OXVrNmNPQ0cvMzYvOSsvZXJvYUdoMmI5T25Ub0ZUazBHQUZ5R3krVXlMcGZMdEtadDI3YVp3c0xDSzM2ZW01dHIvSDUvczJtZmYvNjUrZmJiYnkrWjk4VVhYN3ptdEtsVHAxNHl6L0hqeDgzNjllc0Q3NnVxcXN6Qmd3ZE5WVlhWTmZNSFU5UDJjUEwvQ2N2SmhRTzQ4VFg5RVdzNmN3dk9hanI3cmJDdzBMRy83eHhqQVFEWWltSUJBTmlLWWdFQTJJcGlBUURZaW1JQkFOaUtZZ0VBMklwaUFRRFlpbUlCQU5pS1lnRUEySXBpQVFEWWltSUJBTmlLWWdFQTJJcGlBUURZaW1JQkFOaUtZZ0VBMklwaUFRRFlpbUlCQU5pS1lnRUEySXBpQVFEWWltSUJBTmlLWWdFQTJJcGlBUURZaW1JQkFOaUtZZ0VBMklwaUFRRFlpbUlCQU5ncXpPa0FBTm9IdDl2dGRBUzBFZXl4QUdnUlk4eEdwek9nT1dQTVRxY3pBRUNINTNLNWpNdmxNazduYUEvWVl3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aW1JQkFOaUtZZ0VBMklwaUFRRFlpbUlCQU5pS1lnRUEySXBpQVFEWWltSUJBTmlLWWdFQTJJcGlBUURZeW5JNkFBQUVXLy8rL2J1SGhZVk51V2p5Nk8vK08rL0NpZlgxOVcvczM3Ly9xK0FrYXg4b0ZnQWR6bE5QUFJWNitQRGhyeTNMNm5hMStZd3hKM3IyN0hubnNtWExHb0tWclQwSWRUb0FBQVRid1lNSHpaMTMzbm1QcElIWG1IVmhRVUZCZmpBeXRTY2NZd0hRSVRVMk5uNTBIYk5kenp5NENNVUNvRU1LQ1FuWlpJeXB2TW9zSnp0Mzdyd3BhSUhhRVlvRlFJZms4WGpxTE10YWVaVlpWbTdjdUxFK2FJSGFFWW9GUUlkbFdkWVZoN3BDUWtJWUJ2dUJLQllBSFZaVlZkV25rcW92ODFHMTErc3RDSGFlOW9KaUFkQmhIVDU4dU5ZWWM3bXp2bFlmUG55NE51aUIyZ21LQlVDSGRvWGhNSWJCV29CaUFkQ2hXWmIxaVNUZkJaTjhsbVg5M2FrODdRSEZBcUJEODNnOFBrbnJtdDVibHJYMnUybjRnU2dXQUIyZU1TWXc5SFdkRjA3aUtpZ1dBQjFlUkVURW1xYlhVVkZSYTY0Mkx3QUExOFhsY3ExMnVWeXJuTTdSSG9RNUhRQUEyb2lQTE1zeVRvZG9EN2h0UG9DZ1NrNU9qcTZycXhzbWFZak8zMTA0VnRLdDRtN3JUUm9rblpKVUxtbTNwTTNoNGVFZjdkaXg0M0lYY3JaSkZBdUFvRWhPVHU3bTkvdGZ0U3pyV1VsUlR1ZTV3ZmlNTVI5R1JFUzh0bVBIamhOT2g3a1dpZ1ZBcTNPNzNiOHh4c3lUZExObFdicnZ2dnMwWk1nUTllM2JWN0d4c1lxT2psWllHQ1B6a2xSZlg2L3E2bXFWbDVmcnl5Ky8xT2JObTdWOSszWVpZeVRwakdWWm96MGV6eEtuYzE0TnhRS2dOVmt1bCt1UGtxWkswdU9QUDY0eFk4WW9MaTdPMlZRM21MS3lNdVhtNWlvLy8vemRaeXpMZXRYajhVeVQxQ2FQQ1ZFc0FGcEZuejU5SWpwMTZqUmZVbGFuVHAzTWpCa3pyQ0ZEaGpnZDY0YTJlZk5tdmZ6eXk2YTJ0dGFTdExDMnRuYmtnUU1IL0U3bnVoZ0h5d0MwaWgvLytNZHZTUnAxMjIyM2FlN2N1ZGJBZ2RkNkNqQ3VwVWVQSHJyLy92dXRUWnMycWFhbVprQllXTmpOWldWbGJlNzJNK3l4QUxEZHZmZmVPOVN5ckpWZHVuUXhDeGN1dE9MajQ1Mk8xSzZVbHBZcU96dmJlTDFlUzlMUXdzTEMxVTVudWhCN0xBQnNOV2pRb0I4YlkvNHVLZkxOTjkrMCt2VHA0M1NrZHVlV1cyNVJ6NTQ5clhYcjFrblNmM1h2M24xSmFXbHBtemtkbVZ1NkFMQlZRMFBEWEVtM1ptVmxLVFUxMWVrNDdWWnFhcXFHRHg4dVNiZCt0ODdiREliQ0FOZ21LU2xwVUVoSXlNNkVoQVRsNWVVcElpTEM2VWp0bXQvdlYyWm1wa3BLU21TTUdiUm56NTdkVG1lUzJHTUJZS09Ra0pBcGt2VGNjODlSS2tFUUVSR2haNTk5VnRML3IvdTJnRDBXQUxaSVNrcEtDZ2tKMmRPdFd6ZXRYTGxTNGVIaFRrZnFFT3JxNmpSMDZGQlZWRlRJR0pPMFo4K2VmVTVuWW84RmdDMUNRa0wrUjVLeXNySW9sU0FLRHc5WFZsYVdKTW15clBFT3g1RkVzUUN3d1lNUFBoZ202Y21Ra0JBOS92ampUc2ZwY0o1NDRnbUZoSVJJMHRDbm5ucks4Yk45S1JZQUxWWlZWWFcvcE51U2twSVVIUjN0ZEp3T0p6bzZXZ01HREpDazI0OGNPWEsvMDNrb0ZnQXRabG5XZjBzU3QyeHhUdE82YjlvV1RxSllBTmpoQ1lsaWNWTFR1amZHREhVNENzVUNvR1dTa3BLNlNPclp0V3RYOWVqUncrazRIVmFQSGoxMDY2MjNTbEpQdDl2ZDJja3NGQXVBRmdrTkRlMHJTWW1KaVU1SDZkQXN5d3BzQTh1eStqcVpoV0lCMEZMOUplbWVlKzV4T2tlSDE3UU5qREg5bmN4QnNRQm9xWDVTY1BaWTl1L2ZydzBiTmtpUy92Q0hQelQ3N0kwMzNwRFg2N1ZsT1FVRkJab3paODRsMDlQVDA5WFkySGhkUHlNbEpjV1dMTjlIVTdFME5qYjJDL3JDTDhDelFBRzBpREdtbDZTZ0hGL1p1SEdqZXZmdUxVbjY3TFBQQXRNYkd4dFZVRkNnMy8vKzk0RnBYcTlYUTRjTzFVOSs4aE5KMG9FREI3UjE2MVpsWkdSSU92OEk0TE5uejZwejUvT0hJMTU0NFFVOStPQ0RNc2JvL2ZmZjErOSs5N3RMbG4vczJMR21Sd1FIUFByb281Zk42dmY3TC92WmE2KzlwcC85N0dmZjU5ZStiZ2tKQ1pJa3k3SjZ0Y29DcmhQRkFxQ2x1a2dLeXZVckJRVUYrdld2ZjMzSjlLTkhqNnBYcjE1TkZ3a0dHR1BrOC9ra0tiQ25zWFRwVWtuU0o1OThvazgvL1ZSdnZmVldzKytzV2JOR2lZbUpTa3BLMG4vKzh4ODkvL3p6elQ1LytPR0htNzMvNXovL2VkbXNLU2twK3U2MjlrRnp3VGJvRXRRRlg0UmlBZEJTblNYcFJ6LzZVYXN1Wk0rZVBhcXBxZEdFQ1JQazkvdmw4L24wNUpOUFNwS3lzN1AxMVZkZktTTWpReVVsSlJvK2ZMaXlzN1BWcTFjdi9lVXZmNUdrd0o3S21ERmpWRmxacWRPblQ4c1lvNHlNREhYdDJsVzV1Ym55ZXIxYXNHQ0IzbnZ2UFMxY3VGQUhEeDVzVmh4dXQxdnIxNjlYYUtqakY3ZGYxZ1hid05HendpZ1dBQzBWbEdKWnRHaVJJaU1qbFplWEoyT00wdExTOVBISEgwdVNKazJhcE1tVEordUJCeDdRSTQ4OG90R2pSOHZuODZtb3FDaHdINjNqeDQ5TGtpb3FLZ0xmZStXVlZ6UjkrblNscDZkTGt2THo4MVZSVWFFUkkwYW9xcXBLZi92YjM2NHJXMHBLaW1KaVlwcE5xNnVyQ3hTZkpIMzk5ZGZhdmJ0MTcycFBzUUJvTDFxOVdMNzQ0Z3NWRlJYSnNxeG13MTJob2FFNmRlcVVEaDA2cExLeU10WFgxNnV4c1ZFUkVSRTZkKzZja3BPVEEwTmRZOGVPdmVUbkhqbHlwTm43WWNPRzZja25uOVRMTDcrczdPeHNkZXZXVFdscGFjM211WEFvYk02Y09mcnBUMzhxU1ZxNWNtV3orVkpTVXBwTkM4YkIvSnR2dnJucEpjVUNBRmV6WThjT1RabzBTVysvL2JhazgyZG4rWHcrcGFlbkt5d3NUQk1tVE5DMmJkdFVYRnlzdSs2NlM1STBaY29VbFplWEI0YkFKRFY3N2ZQNWROTk5OelZiVG1Sa3BKWXRXNmJ3OEhBTkd6Wk0wcFdQb2VES0tCWUFMVlVsNlk2elo4KzIyc085aGc4ZnJzakl5RUN4ZUwxZTdkcTFTNUtVbHBhbUlVT0dLQ2NuUndrSkNYSzVYSktrbkp3YzVlWGxLVE16VStucDZZSGhyNlpocndNSERpZ3VMcTdaY29xTGl6VnIxaXpkZSsrOWV1YVpaeFFWRmFYYzNOd3JudmwxNGNINUMrL3FYRjFkTGIvZnI0Y2Vla2lSa1pHU3pwOGwxdHJPbkRuVDlMS3ExUmQyRlJRTGdKWUtGTXQzdHhTeFhkTWY1eXVKaW9wUzc5NjlOWC8rZkgzNDRZZVNwSFBuem1uNTh1WEt6TXhVYVdtcE1qSXlGQnNicTh6TVRQbjlmdVhtNXVybzBhTXFLQ2hRWm1hbXBQTkRTVmxaV1VwTVRGUmlZbUxnRk9xS2lncDVQSjVteXh3MGFGRGc5VnR2dmFYVTFGUko1MCtEZnUrOTkvU3ZmLzFMUFh2MjFPdXZ2NjV1M2JwcDY5YXR0cTJQS3psNzltelRTMGVMaFFza0FiUlVsZFRzajVvamtwS1NGQmtacWJ2dnZsdVNWRlJVcEpLU0VuazhIc1hIeDJ2cDBxV2FQWHUyWW1KaWxKMmRyZmo0ZUMxZXZGaExsaXhSWldXbGpER0tpWW5SdUhIajlOaGpqeWt4TVZHSERoMjZybVducHFiSzUvTnArdlRwV3JKa2lkNTk5MTJGaFlWcDh1VEptamh4b2padDJoUW9udFpFc1FCb0w3elMrZUdmWURsOStyUXlNaktVa1pHaDd0Mjc2K1RKazFxeFlvWDY5dTJyZDk1NVI5TDVZYXFSSTBkcTFxeFpxcW1wVVhGeHNUWnMyS0Q4L0h4Tm5EaFIwNlpOVTF4Y25ISnpjeFVSRVJHWVovNzgrWHJoaFJlVWxwWVcrRmxYNC9mN3RYejVjajM5OU5OS1NFalFuRGx6QWhkZEppWW1LaWNuUjB1V0xOSDQ4ZU8xZi8vK1ZsMHZGMndEZTI1QjhBTXhGQWFnUlN6TEtqTEdQSFRzMkxGbXcwT3RhZkRnd1pvOWU3WWtxYmEyVnVQR2pkTkxMNzBrdDl1dEVTTkdhTUdDQlNvcUt0TE1tVE9WbloydHZMdzhUWjgrWFNkT25KRGY3OWYrL2Z2VjBORFE3RituVHAxMDU1MTNxckt5VXBtWm1ab3hZMGF6aXo0dlBzN1MyTmlvK3ZwNlBmUE1NK3JYcjUvZWYvOTkzWEhISFpka3ZmMzIyNVdibTZ2OC9IeE5uVHBWTTJmT2JMWDdxcFdVbEVpU2pERkZyYklBQUFnR3Q5djlnc3ZsTW4vNjA1OU1hNXM2ZGVvbDA0NGZQMjdXcjE4ZmVGOVZWV1VPSGp4b3FxcXFiRnZ1OXUzYkw1bTJjK2RPWTR3eGZyLy9zdC9KeWNteGJmblhhOGFNR2NibGNobTMyMzNwdWRWQlpEbTVjQUEzUHJmYi9YTmp6SmFCQXdkcTNyeDVUc2ZwMEVhTkdpV1B4Nk9Ra0pDZjc5Njl1L1hQRnJnQ2pyRUFhSkdHaG9ZdnBmT242c0k1eHBqQU5qREdmT2xrRm9vRlFJdnMzYnZYSytsd1pXV2xqaDA3NW5TY0R1dllzV002ZGVxVUpCMzJlRHljRlFiZ2hyZGFralp2M3V4MGpnNnJhZDFibHJYSzRTZ1VDNENXTThhc2tDZ1dKeld0KzZadDRTU0tCVUNMZGU3YytYTkozKzdkdXplbzE3UGd2T3JxYXUzYnQwK1N2cjNubm5zK2R6b1B4UUtneFRadTNGZ3ZhVlZqWTZQeTgvT2RqdFBockY2OXV1bEJacXVXTFZ2VzRIUWVpZ1dBTFJvYkc5K1Z6ajgzcGE2dXp1azRIWWJmNzllaVJZc2tTY2FZSElmalNLSllBTmhrNzk2OWV5V3RPbkhpaE5hdVhldDBuQTVqN2RxMXFxaW9rR1ZaSy9mczJiUFA2VHdTeFFMQVJzYVlhWkwwd1FjZkJPVTI4UjJkMys4UDNNMjVhZDIzQlczendjMEFia2psNWVXbGNYRnhnNnFxcW5yWDF0WUc1YW1KSGRtZi8veG5mZmJaWjVLMHByQ3djSmJUZVpxd3h3TEFWcUdob1dNbG5WcTBhRkZRbmtIU1VXM2R1bFdMRnkrV3BGUDE5ZlZqbk01ekllNFZCc0IyTHBmckNVbXJ1blRwWWhZdVhHakZ4OGM3SGFsZEtTMHRWWFoydHZGNnZaYWtvWVdGaGF1ZHpuUWhoc0lBMks2c3JPeFFYRnhjbDNQbnpxWDg0eC8va052dHZ1d3Q1Zkg5SFR4NFVLTkhqOWFwVTZjc1NXOFhGaGErNjNTbWkxRXNBRnBGMTY1ZE40U0ZoZDFWVTFNellPM2F0YVpYcjE1VzA2Tis4Y05zM3J4WjQ4ZVBOMmZPbkxFa0xheXRyUjMvelRmZk9IN2R5c1VZQ2dQUW1peTMyLzIveHBqWEpPbFh2L3FWeG80ZHE3aTRPS2R6M1ZES3lzbzBkKzVjclZtelJwSmtXZFlmUFI3UEc1S01zOGt1ajJJQjBPcmNidmR2akRIekpOMXNXWmJ1dSs4K0RSNDhXUDM2OVZOc2JLeWlvNk1WRnNZRGJTV3B2cjVlMWRYVktpOHYxeGRmZktFdFc3Wm8rL2J0TXNaSTBobkxza1o3UEo0bFR1ZThHb29GUUZBa0p5ZDNxNnVyKzZPazV5UkZPUnpuUnVPVDlFRjRlUGpyTzNic09PRjBtR3VoV0FBRVZYSnljblJkWGQwd1NZTWxEWlFVSzZtck9PYmJwRUZTcGFSeVNic2xiUWtQRC85b3g0NGQzTjBUQUFBQUFBQUFBQUFBQUFBQUFBQUFBQUFBQUFBQUFBQUFBQUFBQUFBQUFBQUFBQUFBQUFBQUFBQUFBQUFBQUFBQUFBQUFBQUFBQUFBQUFBQUFBQUFBQUFBQUFBQUFBQUFBNkRqK0Q2MloyRWMzT1JUekFBQUFBRWxGVGtTdVFtQ0MiLAogICAiVHlwZSIgOiAiZmxvdyIKfQo="/>
    </extobj>
    <extobj name="ECB019B1-382A-4266-B25C-5B523AA43C14-6">
      <extobjdata type="ECB019B1-382A-4266-B25C-5B523AA43C14" data="ewogICAiRmlsZUlkIiA6ICI5MDc3NzE3MTg5MiIsCiAgICJHcm91cElkIiA6ICIxNTQxNDQxOTIiLAogICAiSW1hZ2UiIDogImlWQk9SdzBLR2dvQUFBQU5TVWhFVWdBQUFvOEFBQUdQQ0FZQUFBQTllRHJtQUFBQUNYQklXWE1BQUFzVEFBQUxFd0VBbXB3WUFBQWdBRWxFUVZSNG5PM2RlMWdXZGY3LzhkZmNuQlZCVGI5NHlnNkxhR2E2M0dCcDUyeXJkVzFYQlE5bDJyWVZkdGcyeTFxMXBMYXViZFdzZHMyczFNcSthMjJwaWF0ZjNkVXlDcmY4dVc0Q251QXFSQzB4QlJWRU9jUE4vZm45b2R3TGdqcW9jSE40UHE3THk3bG5QalB6dm9GaFhudytNM05M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kFVV2Q0dUFBQWFnU01xS3VwK1k4d0VTWDBsZGZKMlFhM01FVW5wbG1WOWtKeWN2RWlTMjlzRkFUaDNoRWNBTFozRDZYU3VrblNudHd1QkpHbDFTa3JLQ0JFZ2dXYUw4QWlnUll1S2luclFHUE5PZUhpNHBrMmJwb2lJQ0xWdDI5YmJaYlVxUlVWRnlzakkwS3haczVTWm1TbGp6SU9wcWFudmVic3VBT2ZHNGUwQ0FLQWhuUnlxMXJScDB4UVpHVWx3OUlLMmJkc3FNakpTVTZkT2xTUlpsalhCeXlVQk9BK0VSd0F0WFY5SmlvaUk4SFlkclY2MTc4R1YzcXdEd1BraFBBSm82VHBKb3NleENRZ09EcTZhNUlZbG9Ca2pQQUlBQU1BMndpTUFBQUJzSXp3Q2tLVDJsMTkrK1hKdkZ3RUFhUHA4dlYwQUFLOElsRlJhL1hYNzl1MWp6OUNtMDRBQkEzYVhscGFtU2xKUVVOREFyVnUzdHUzYnQrOU9TYklzeTgvaGNMU3JyS3pNazZRREJ3NU16OC9QWDlYQTd3RUE0QVdFUjZBVmNqcWRKU2twS1oxMTRwTS9iTFd4TE10aFdWYXdKQmxqSEpLVW5wN2VUNUk2ZE9nd3JrT0hEcVAyN05rVDAvRFZBd0M4aWZBSXdKYmk0dUp0R1JrWjEwdFNWWTlqZUhoNG9yKy9mNWlQajA5N1NWYmZ2bjEzbHBlWDUyUm1adDdxMVdJQkFBMkc4QWpBbGpadDJnem8wNmZQRmtueTgvUDdpU1FGQkFSMFQwdEw2eU5KbDExMjJaSzllL2ZlZGVXVlYzN3J6VG9CQUEyTDhBaTBVcEdSa2Z2cm1GZGFWMXRKbGNlUEgxOWZOU3pkcTFldnowOXRFQmdZeUlPZkFhQVZJRHdDclZCS1NzcXBuMnZmeGVsMEhreE5UUTJzbXVGME9rM1ZkSGg0K04vOC9mMTdWZzFYUy84ZHVqNnBuVEdtcE9FcUJnQTBGVHlxQjJpZEFzL1c0R1RBTEpTa3pNek1YeHcrZkhoK2VucDZQOHV5Zk5QVDAvdFYzU3dqU2NIQndRUEx5c3ErYjdoeUFRQk5CZUVSYUlXY1RtZUp6djRSY1oxT3RwT2tOcDA3ZDM1RWt2ejkvUy9yMjdmdnp2RHc4SDhlT25Sb25xVEFidDI2dmRpdVhic2hvYUdoc1NmbkFRQmFLTUlqZ0xNS0NncnFIeEFRMENzNE9QaW04dkx5dmVucDZmMHlNek9IVjFSVS9IakZGVmY4cDZ5czdQdU1qSXlvc0xDd0ovejgvUDVIMHFuRDRnQ0FGb0x3Q09Dc09uWHFkTS9CZ3dkZnV2amlpK2M0SEk1Z2YzLy92aDA3ZGh4NTBVVVgvZnJBZ1FOUC8vREREeE5LUzB0L3lNakl1TlVZVXlZcDJOczFBd0FhQmpmTUFLMVVmZTYyRGdvSzZwK1ZsUldiblozOWFwY3VYUjY3OU5KTDMvYjM5Ny9Zc3F5QW5qMTdMcllzeTdmcW56SEdwN0t5c3ZUUW9VT3ZOZnk3QUFBME5zSWowQXJWY2JkMVhUbzVuYzdEa3BTUmtURlNVcDRrWldkbno4N096cDdka1BVQkFKb3VocTBCbk02UmFpRXp6NnVWQUFDYURNSWpBQUFBYkNNOEFnQUF3RGJDSXdBQUFHd2pQQUlBQU1BMndpTUFBQUJzSXp3Q0FBREFOc0lqQUFBQWJDTThBa0F6NTNhN3o5b21PenU3MXJ6OSsydDl5QkFBbkJYaEVVQ1QxcjkvL3g2alI0LzI4WFlkOVZWUVVLQXBVNlkweUxhSERoMWE0L1d3WWNOT3U2ektxRkdqYXMwYk9YTGtoUzBNUUt2QXh4TUNhTko4Zlgzak16TXpSMFJGUmYzZDdYWW5oSWFHSmlVbEpibThYZGVweXN2TDVlL3ZYK04xWW1MaWFkdms1K2ZyVjcvNmxmcjA2U05KU2t0TDA4YU5HelZtekJoSmtzdmxVbEZSa1VKRFF5Vkpqejc2cUc2KytlWWEyM3ZxcWFjODI2cHIrdkhISDljbGwxeFNaNzNHR0ZzOWxnQndLc0lqZ0NiUHNxd3dZOHpEbG1VOWZPellzVHluMDduS3NxeUVZOGVPZlo2Wm1Wbm03Zm9rYWZEZ3dVcE1URlQ3OXUxdHR6SEdxTGk0V05KL2g1NlhMVnNtU1ZxM2JwMCsvL3h6dmZycXE2ZmQzc1NKRXlWSjI3ZHZyM002TEN5czFqcXJWNi9XVzIrOTVYbGR2YWR5N2RxMVozK2pBRm85d2lPQVpzV3lySTZTZm1PTStVMUlTTWp4eU1qSU5aWmxKVmlXdFM0NU9iblkyL1hWUjY5ZXZiUm8wU0pKOHZRNFB2end3OHJMeTFOQlFZR01NUm96Wm93NmR1eW8rZlBuS3lZbVJpNlhTN201dVlxSmlkSDA2ZE1WRlJXbDFhdFhLekF3VUpKcVRFdi9EWWVscGFVYU9uU29ubi8rZWExZHUxWXVsMHZYWDMrOUp6QU9IRGl3TWQ4NmdHYU04QWlnT1F1eExHdWNwSEhHbUdLbjA3bldHSlBnNysvL2o4MmJOeC8zZG5GbnMydlhMbzBmUDE2U2xKV1ZKVWs2ZE9pUVZxeFlJVWw2NXBsbk5IUG1UTVhFeEVpU1ZxeFlvWlVyVjJyQmdnV2VOZ01IRGxSNGVIaXRiZWZrNU9pTEw3N3doTVBxUVZHU0tpc3I1ZWZuMTNCdkRrQ0xSWGhFcXhFWkdmbWxaVmszZTdzT05KZzJrbUl0eTRxdHFLaVEwK2xjSXltaE1RdW82MmFWd1lNSDE5blc0WERvbW11dThReExQL0xJSTdYYTdONjl1OWE4cEtRa2xaYVdhdmJzMlpveVpZb3N5NUtQVC8zdkp5b3JLMU5BUUVDOTE3dFFuRTZuOGRyTzBSb1VTcm83SlNWbGpiY0xhWWtJajJnMUNJNnRqckVzeXhqVE9Ca2xPVG01eHV2YzNGemRmdnZ0MnJScGsyZGVWRlNVWnpvK1BsN1oyZG1lNFdwSk5hYUxpNHRyREQ5TEozb25mWDE5RlJnWUtGOWZYNjFmdjE3QndjSDY4TU1QYTlVelpNaVFNOVpiVUZDZ3RtM2IybnR6UVBNVExPa0ZTWVRIQmtCNFJLdVRrcEppZWJzRzJPZDBPdWRMZXNoRzAyTExzdjdwZHJzVDJyUnA4NCtOR3pjV25Gei9meHUwd0pOT3ZkdTZMc25KeVNvdkw1Y2t6WjA3VjB1WEx0WFlzV01WRXhQakdZYXVHcUpPUzB0VDE2NWRhNnovL3Z2dmErVElrVXBMUzlNamp6d2lQejgvUGZ2c3M3cjc3cnNsblJpcXJ1c21tU281T1RtNjc3NzdKRWtsSlNVcUtDalFiYmZkSmw5ZlgzWHExRWxEaHc1VmZIeThycnZ1dW5QNkd0UUh4eUVhaXRQcGZFSFNIMFJ3YkRDRVJ3RE4yWEZKcXlVbFdKYjFxVGR2bUxGenQzVitmcjV1dmZWV0pTY25xN1MwVk11WEw5ZllzV04xNE1BQmpSa3pSbDI2ZE5IWXNXTlZYbDZ1K2ZQbmErL2V2VXBNVE5UWXNXTlZXbHFxL2Z2M2U0SmRVRkNRSkduMDZOR2FNbVdLQ2dzTGRmLzk5K3ZqanorV0pNMmVQYnZXL2p0MzdxeWxTNWNxSkNSRU0yYk1VR0ppb3VMaTRtcjBlQUxBMlJBZUFUUTN1WkpXT1J5T2hQejgvTVNtOHFpZSt0cTFhNWYyN2R1bjVPUmtkZXZXVGN1V0xaUEw1ZEpYWDMybENSTW1LQ0lpUWkrOTlKTGk0K01WSFIydGdJQUF6WjA3dDhZMnFrTGZtREZqZFBEZ1FSVVhGeXMyTnRaekRlUkhIMzJrd1lNSGE5dTJiU29ySzlPd1ljUDAyR09QcVgvLy92cjg4ODgxWjg0Y1RaMDZWVU9HREZHblRwMGEvV3NBb0hraVBBSm84b3d4T1pKV1NFb0lEUTNkMEJRZkVsNWZhOWV1MVlNUFBxalhYbnROSlNVbDJyTm5qM2J2M3ExMTY5YnB5U2VmMUtCQmd5Uko4K2ZQMStMRmkxVlNVcUkyYmRyVTJNYXlaY3Rrak5IYXRXczFkKzVjUGZ2c3MwcEtTdExreVpNVkZoYW1rcElTM1gzMzNZcU9qdGFycjc2cWdRTUhxckt5VW5GeGNabzRjYUw2OSsrdkVTTkc2SWtubnRDY09YTUlrQUJzSVR3Q2FOSmNMdGRMdlh2My91MG5uM3hTNmUxYXpxWStkMXZ2MnJWTHI3enlpaVpNbUtDbFM1ZHE1c3laeXNuSlVYbDV1Ylp2MzY3S3lzb2Evd0lDQWp5UDlaRk9mRmIxOHVYTHRXSERCbDErK2VWNjc3MzMxTDE3ZDBWRVJPaVpaNTVSYUdpb3hvMGJwNVVyVjNyV3ljckswdE5QUDYyb3FDamRkZGRka3FTNHVEaGxaMmRyM0xoeGV1aWhoelJpeEloenVuc2JBSUFXeCtsMEdoNFAwdnBVZmQrYmdxTkhqM3BxT1hiczJEbHZaL255NWFhd3NOQ3NYcjNhNU9ibTFscnVkcnROY25LeXljdkxxekYvOHVUSlp2SGl4WFcyWDdKa2laa3hZNFp4dTkzblhKY2RISWRvYUU2bjg0V1RQMmN2ZUx1V2xvcWVSd0JvSk8zYnQvYzgwaWNrSk9TY3R4TWJHeXRKdXZQT08rdGNibG1XbkU1bnJmbXZ2UEtLSEE1SG5lM0hqaDE3enZVQWFGMXEveFlCQUxSSWRRVkhBS2d2ZnBNQUFBREFOc0lqQUFBQWJDTThBZ0FBd0RiQ0l3QUFBR3dqUEFJQUFNQTJ3aU1BQUFCc0l6d0NBQURBTnNJakFBQUFiQ004QWdBQXdEYkNJd0FBQUd3alBBSUFBTUEyd2lNQUFBQnNJendDQUFEQU5zSWpBQUFBYkNNOEFnQUF3RGJDSXdBQUFHd2pQQUlBQU1BMndpTUFBQUJzSXp3Q0FBREFOc0lqQUFBQWJDTThBZ0FBd0RiQ0l3QUFBR3dqUEFKbzZZNUlVbEZSa2JmcmFQVUtDd3VySm85NHN3NEE1NGZ3Q0tDbFM1ZWtqSXdNYjlmUjZsWDdIcVI1c3c0QTU0ZndDS0JGc3l6ckEwbWFOV3VXVWxKU3F2ZCtvWkVVRmhZcUpTVkZMNy84c2lUSkdQT0JsMHNDY0I1OHZWMEFBRFNrNU9Ua1JVNm5jM2htWnVhZGNYRngzaTRIMHVyVTFOUkYzaTRDd0xtajV4RkFTK2RPU1VrWmJveDVVTklHY2IyZE54eVJ0TUVZODJCS1Nzb0lTY2JiQlFFNGQvUThBbWdOM0ttcHFlOUplcy9iaFFCQWMwZlBJd0FBQUd3alBBSUFBTUEyd2lNQUFBQnNJendDQUFEQU5zSWpBQUFBYkNNOEFnQUF3RGJDSXdBQUFHd2pQQUlBQU1BMndpTUFBQUJzSXp3Q0FBREFOc0lqQUFBQWJDTThBZ0FBd0RiQ0l3QUFBR3dqUEFJQUFNQTJ3aU1BQUFCc0l6d0NBQURBTnNJakFBQUFiQ004QWdBQXdEYkNJd0FBQUd3alBBSUFBTUEyd2lNQUFBQnNJendDQUFEQU5zSWpBQUFBYkNNOEFnQUF3RGJDSXdBQUFHd2pQQUlBQU1BMlgyOFhBQUFBY0s0aUl5TWZ0aXpycDlWbVJaLzgvMDZuMDltbGFxWXhabXRxYXVyOHhxMnVaU0k4QWdDQVpzdmhjRGlNTVEvVnNTanE1TCtxZHI5dHZLcGFOb2F0QVFCQWMvWjNPNDBjRHNlS2hpNmt0U0E4QWdDQVppczVPZm1nTVdialdacDkvYzAzMzJRM1NrR3RBT0VSQUFBMGE1WmxKWnlseWRtV294NElqd0FBb0ZrenhweHhTTnF5TElhc0x5RENJd0FBYU5aU1UxTi9rTFRsTkl1L1NVNU8zdGVZOWJSMGhFY0FBTkRzblc3bzJoakRrUFVGUm5nRUFBRE5YbVZsWlowaDBjYjFrS2dud2lNQUFHajJ0bTdkdWt2U2psTm1iMDlKU2NuMFJqMHRHZUVSQUFDMEZEVjZHZWwxYkJpRVJ3QUEwQ0k0SEk0YVlkSGxjaEVlR3dEaEVRQUF0QWhidG14SnEvNTYyN1p0NmQ2cXBTVWpQQUlBZ0piQ1NGcDRjbnJCeWRlNHdBaVBBQUNnSlZrb1NaWmxMVHhiUTV3YndpTUFBR2d4VWxKU1VpUjlrWnljbk9ydFdsb3FYMjhYY0Q0aUl5TTNXNVoxdGJmcndIOFpZNUpTVTFOdjhYWWR3Q2tjVVZGUjl4dGpKa2pxSzZtVHR3dHFaWTVJU3JjczY0UGs1T1JGa3R6ZUxxaTFhdzNuVDZmVDJXSi96cng5cm0zV1BZOHQvUWUvT2JJczYyWnYxd0Njd3VGME9sY1pZOTZSZEtNSWp0N1FTZEtOeHBoM25FN25Talh6YzA5THdQbXplZlAydWJaWjl6eFdTVTVPOW5ZSmtCUVZGZVh0RW9CYVR2WTQzaGtlSHE1cDA2WXBJaUpDYmR1MjlYWlpyVXBSVVpFeU1qSTBhOVlzWldabS9qSXlNdkkzcWFtcDczbTdMbkQrYkk2YXdybVd2LzRBdEdnbmg2bzFiZG8wUlVaR0VoeTlvRzNidG9xTWpOVFVxVk1sU1pabFRmQnlTUURPQStFUlFFdlhWNUlpSWlLOFhVZXJWKzE3Y0tVMzZ3QndmZ2lQQUZxNlRwTG9jV3dDZ29PRHF5YTU3aFJveGdpUEFBQUFzSTN3Q0FBQUFOc0lqd0FBQUxDTjhBZ0FBQURiQ0k5QUs5VzVjK2ZmU1dydjdUb0FBTTFMaTNoSU9JRDY4ZmYzNzl1OWUvZFpGMTEwMFFPU3RIZnYzdGkyYmR0R2Qrdlc3V1YvZi8rTHk4dkxzeVRKejgrdlIycHFxcitramdNR0ROaGRXbHFhS2tsQlFVRUR0MjdkMnJadjM3NDdKY215TEQrSHc5R3Vzckl5VDVJT0hEZ3dQVDgvZjVXWDNoNEFvQUVSSG9IV3g5RzllL2ZudDI3ZGVsbHdjUENWM2JwMWU2R3NyR3hmV1ZuWjdyeTh2UFg5K3ZYYnNuUG56c3NsV1ZkZGRkVUJuZndjWXN1eUhKWmxCVXVTTWNZaFNlbnA2ZjBrcVVPSER1TTZkT2d3YXMrZVBUSGVlbE1BZ01aQmVBUmFtYTVkdTc0WUhCeDhVNTgrZmY0WkVCQVE3bks1amx4KytlWEw5dXpaTTdKYnQyNi9QMzc4K1BwMjdkcGRWMVpXbGx0UlVYR2dhcjNpNHVKdEdSa1oxMHRTVlk5amVIaDRvcisvZjVpUGowOTdTVmJmdm4xM2xwZVg1MlJtWnQ3cXBiY0hBR2hnWFBNSXRETDUrZmtMM0c1MzhiZmZmaHRkVVZHeFB5MHRMVHd3TUxCWHo1NDkzd2tKQ2JsdDM3NTkweSs3N0xKVnZYdjMvdUxnd1lNenE5WnIwNmJOZ0Q1OSttenAwNmZQRmo4L3Y1OUlVa0JBUVBmMDlQUitPM2JzNkZGWVdQaFZlbnA2djRDQWdPN2VlM2NBZ0laR3p5UFF5cFNVbE95WFpFNmRmL2p3NFJlRGdvSnVDd2tKdWRxeUxOL3QyN2RYL3hTUXl1UEhqNit2R3BidTFhdlg1NmV1SHhnWXlFZk9BVUFyUUhnRVdpSExzdnlyZWhENzlPbXp4YklzLzVLU2t2MDlldlM0TnpBd3NMZVBqMCs3SzYrOE1sT1NEaDQ4T0xOang0NngvdjcrUGF1R3E2WC9EbDJmMU00WVU5TG9id1FBME9nWXRnWmFJV05NK2NsaDY5M2ZmdnR0dERHbVBDQWdJTUxIeHlkb3g0NGQzU29yS3d2UzB0TEMwOUxTd3ZQeTh0N0x6TXo4eGVIRGgrZW5wNmYzc3l6TE56MDl2Vi9WelRLU0ZCd2NQTENzck94N0w3NGxBRUFqb2VjUmFJVWNEa2ZncVQyUGtpb1BIRGp3aDlPczBxWno1ODZQSEQ1OGVKNi92LzlsSjIrTTJYZm8wS0Y1a2dLN2RldjJZbUJnNEJXaG9hR3hKK2NCQUZvb3dpUFFDcm5kN29wdnYvMDJ1bS9mdmp1ci9nOE5EUjN4UC8velA3K1RKQjhmbjVCKy9mcDlYOVYrOSs3ZGR3VUVCUFFLRGc2K3FieThmTy9KWGtlLzl1M2IzM25GRlZmOHA3aTRlTnUrZmZ2Rzkrelo4OFBDd3NJdkpWbXE0N3BLQUVEelIzZ0VXcG1nb0tBZUxwZnJ3S256RHgwNjlOcWhRNGRlazZRQkF3Yms3OXk1ODlLcVpSZGZmUEViQnc4ZWZPbmlpeStlNDNBNGd2MzkvZnNHQndmMzY5Q2h3N2dEQnc0OGZlellzYzhrS1NNajQ5YXVYYnYrWGxLd3BJSkdla3NBZ0VaRWVBUmFtZURnNEpINStmbHJKR252M3IxM1NHcHZqSEdmYVoyZ29LRCtXVmxac2RuWjJhOTI2ZExsc1VzdnZmUnRmMy8vaXkzTEN1alpzK2RpeTdKOHEvNFpZM3dxS3l0THE0SW9BS0JsSVR3Q3JZemI3VDUyK1BEaC81V2trSkNRZXkrNTVKS3h1Ym01YjFkdms1ZVh0Nmo2NjR5TWpKR1M4aVFwT3p0N2RuWjI5dXpHcWhjQTBMUVFIb0ZXSmpjM2QzSFZkRTVPenN5Y25KeVpwN2JKeXNxYWZNcXN2QVl2REFEUUxQQ29IZ0FBQU5oR2VBUUFBSUJ0aEVjQUFBRFlSbmdFQUFDQWJZUkhBQUFBMkVaNEJJQm16dTArNDJNNkpVbloyZG0xNXUzZnY3OGh5Z0ZhbGZ6OC9OTXVNOFlvS1NtcDhZcHBKSVRISnF5MHRGU1BQdnFvRGh5bzlXRWdRS3ZSdjMvL0hxTkhqL2J4ZGgxMmJOKytYVjkrK2FVa2FmcjA2VFdXdmZUU1MyYzh5ZFRIMEtGRGE3d2VObXpZYVpkVkdUVnFWSzE1STBlT3ZDRDFOTGJJeU1oTHZGMkR0MTEzM1hYdEJnOGUzTkhiZFVDNjlkWmJWVmxaV2VjeXQ5dXRwNTU2cXBFcmFuZzg1N0dCbEplWGEvRGd3UW9PRHE0eHY3Q3dzTWE4d3NKQy9lYy8vNUdQVCsxelkyQmdvUHIwNmFONTgrWnB4b3daRFY0ejBCVDUrdnJHWjJabWpvaUtpdnE3MisxT0NBME5UVXBLU25KNXU2NjZKQ1VsS1NJaVFwTDA5ZGRmZSthNzNXNGxKaWJxMldlZjljekx6OC9YcjM3MUsvWHAwMGVTbEphV3BvMGJOMnJNbURHU0pKZkxwYUtpSW9XR2hrcVNIbjMwVWQxODg4MDE5bGQxVXNyUHo2OXordkhISDljbGw5U2RzNHd4dG5vc213cW4weGx1akltVkZHTloxdFU2OGZucHJWWnhjWEZ2eTdJMk9aM09MeVFsdUZ5dWxkdTNiei9VR1B2ZXNXT0g3cnZ2UGttU1pWbHExNjZkcnJqaUNvMGFOVXBEaGd5cDBkYnRkbXY3OXUxS1RFelVwRW1UNU90N2ZySGpYSStiL1B4ODNYcnJyYlhPeWRVVkZoWXFNVEZSN2R1M1YwNU9qc2FQSHk5Sktpb3FrbytQandJREF6MXQxNjlmWDJ2OTExOS9YZXZXcmF0ejIzWDlVYmQyN1ZxYjc3cnBJVHcySUlmRG9RMGJObmhlVjFaVzZ1cXJyNjR4THlvcXFzWTZkUVZPWTR4dXUrMDJ6K3ZDd2tKdDNMaFJEZ2NkeDJnZExNc0tNOFk4YkZuV3c4ZU9IY3R6T3AyckxNdEtPSGJzMk9lWm1abGwzcTZ2U21KaVlwMDlmSHYzN2xXdlhyMXFIYlBHR0JVWEYwdjY3OUR6c21YTEpFbnIxcTNUNTU5L3JsZGZmZlcwKzVzNGNhS2tFejJlZFUySGhZWFZXbWYxNnRWNjY2MjNQSytybjlTYTJza3NNakt5cjhQaEdIVXlOUGEzckZhZEYrdmlLK2wyU2JmNyt2cStIUmtaK1MvTHNoSXFLeXYvdm0zYnRoOGJldWRmZmZXVmdvS0NsSitmcjIrKytVWnZ2UEdHL3ZXdmYrbjU1NS8zL0t6Ly9PYy9sMlZaT25Ma2lINzN1OTlka1AyZXozRlQvZng3cXVybjQ3Q3dNRTlBSEQ5K3ZCNTc3REVOR2pTb1J2dkJnd2RyMDZaTm50ZVRKazNTcEVtVGFyU3BPdTgzdFdQcmZCRWVtNWp5OG5LdFc3ZXV6cDdJS2xGUlVUTEdOR0pWUU5OaFdWWkhTYjh4eHZ3bUpDVGtlR1JrNUJyTHNoSXN5MXFYbkp4YzdLMjZVbE5UVlZKU29rbVRKcW04dkZ6RnhjVWFQbnk0SkduQ2hBbmF2MysveG93Wm8zMzc5dW1lZSs3UmhBa1QxS3RYTHkxYWRPS1RJS3Q2VGg1KytHSGw1ZVdwb0tCQXhoaU5HVE5HSFR0MjFQejU4eFVURXlPWHk2WGMzRnpGeE1Sbyt2VHBpb3FLMHVyVnF6MjlJdFducGYrR3c5TFNVZzBkT2xUUFAvKzgxcTVkSzVmTHBldXZ2OTV6VWhzNGNHQ2pmYTNPd0lxS2lvcXM2bUdVMUlmZmRiWTVMTXU2V2RMTlBqNCtiemlkemsyV1pTVlVWRlNzMkw1OSs5NkcycWxsV2VyUW9ZTnV2LzEyRFJvMFNQZmNjNCtXTFZ1bXUrNjZTNUkwZCs1Y1ZWUlVlSG9xTDRUNkhqZm5ZOSsrZmZyeHh4OFZIUjE5M25XM0pJVEhCdVIydTJ0MTRVdXFjeDZBY3hKaVdkWTRTZU9NTWNWT3AzT3RNU2JCMzkvL0g1czNiejdlbUlWOCtPR0hDZ29LMHRLbFMyV00wWkFoUTdSaXhRcEowdVRKa3pWMTZsVGRkTk5OdXVPT08vVFFRdytwdUxoWXUzYnQ4Z3lOWldWbFNaSU9IVHJrV2UrWlo1N1J6Smt6RlJNVEkwbGFzV0tGVnE1Y3FRVUxGbmphREJ3NFVPSGg0YlhxeWNuSjBSZGZmT0VKaDlXRG9uU2lSOFRQejYrQnZocjE0bkE2blZjYlkwWTVISTRZWTh4bDNpNm9oUmhzakJuczYrdjdxdFBwVEpHVTRIQTRFclpzMmZKZFErMHdKQ1JFOTl4emp4SVNFanpoc1UrZlB0cXhZMGU5dGhNYkc2dGYvT0lYZXVDQkIrcGNYdC9qcHJyVFhSTjhPcDk4OG9rcUtpcDArKzIzU3pveGhQM3l5eS9YdW9Ta3lwMTMzbWxyL3ZEaHd4VVhGMWV2V3BvU3dtTURjamdjK3VLTEx6eXZxN3F2cTg4N2RkaTZKWEE2blUyNnE2Q3AxNGR6MWtaU3JHVlpzUlVWRlhJNm5Xc2tKVFRHam5mczJLRmR1M2JKc3F3YVE5TStQajQ2ZXZTb01qSXlkUERnUWJsY0xybmRidm43KzZ1MHRGVFhYSE9OWjNqdGtVY2VxYlhkM2J0MzE1cVhsSlNrMHRKU3paNDlXMU9tVEpGbFdXY2NxVGlkc3JJeUJRUUUxSHU5Q3lVeU12TEdrMFBTTVpLNlc1WlZyeEVWanVONmNVcHl1dDN1UDBWRlJhVzUzZTRHT3k1NjllcWw3Ny8vWG02Mys1d3ZyUm8rZkxqNjlldFg1ektIdzNGT3gwMlZNdzBmbjNvK1BucjBxTmFzV2FNbFM1YW9SNDhla2s2RXdFc3Z2ZlMwMjFpelprMk4xMVhuL1ZQbk4zZUV4d1p5TG4vVlYxUlVTRktONnhzQm5ETmpXWlpwakdIUHpaczNhL0xreWZyTFgvNGlTWXFKaVZGeGNiRmlZbUxrNit1clNaTW1hZE9tVGRxelo0L254Qk1mSDYvczdHelBzSnVrR3RQRnhjVTFocCtsRTcwc3ZyNitDZ3dNbEsrdnI5YXZYNi9nNEdCOStPR0h0V282MndoSFFVR0Iyclp0ZTY1ditieFpsbVhjYnJkeE9CeU44ajNDZjFtVzFXQmZjSmZMSlI4Zm4vTzZKdi9lZSs4OTdiSnpPVzdPMVR2dnZLTmJicmxGeDQ0ZFU0OGVQZlRkZDk4cE1ERHd0T0h4MU43RnlzcEtIVHAwcU01bGt2VEVFMC9vWnovNzJRV3B0YkVSSGh0SVdWbVp5c3ZMNnd5Q3B3dUhSVVZGYXRPbVRZMmV5Ym84ODh3emFzb1hqcWVrcERUWjRxcDZLNXB5amFqSjZYVE9sL1NRamFiRmxtWDkwKzEySjdScDArWWZHemR1TERpNS92ODJhSUdTN3JubkhnVUZCWG5DWTlVTkJOS0pFSGZqalRkcTd0eTU2dG16cDV4T3A2UVQxNEl0WGJwVVk4ZU9WVXhNakdmSXJXcW9MUzB0VFYyN2RxMnhuL2ZmZjE4alI0NVVXbHFhSG5ua0VmbjUrZW5aWjUvVjNYZmZMZW5FVUhWZE44bFV5Y25KOFZ4N1ZsSlNvb0tDQXQxMjIyM3k5ZlZWcDA2ZE5IVG9VTVhIeCt1NjY2NjdjRitjMDBoSlNmbEswbGVTbm95S2locG9qQmxsV1ZhczNXSHIxbjRNUjBaR1JsdVc5WTNONXNtV1pTVzRYSzZFYmR1MlpVaVMwK244UTBQVXRXUEhEcytkMEEzaFhJNmI2dXdPVzIvZnZsM3IxNi9Ydkhuek5HWEtGSTBkTzFhN2R1M3lETWZYcFhydm90dnRWbng4dkhKeWNoUVlHS2dubjN4UzRlSGhxcXlzMUlvVkszVHR0ZGVxZS9mdXRtcHBpZ2lQRGVUNDhlUHEzYnUzL3ZhM3Yzbm1WWFZmVjcvRnYzbzMrWTgvL3FndVhicWNkZHN6Wjg2OHNNVUN6ZGR4U2FzbEpWaVc5YW0zYnBnSkNnbzY0L0kyYmRvb0lpSkM3NzMzbnY3NjE3OUtPbkVEeS9MbHl6VjI3RmdkT0hCQVk4YU1VWmN1WFRSMjdGaVZsNWRyL3Z6NTJydDNyeElURXpWMjdGaVZscFpxLy83OW5tQlh0Yy9SbzBkcnlwUXBLaXdzMVAzMzM2K1BQLzVZa2pSNzl1eGFkWFR1M0ZsTGx5NVZTRWlJWnN5WW9jVEVSTVhGeGRYb3VmRUNkM0p5OG1aSm15Vk5pWTZPL3FuYjdZNlZGQ3VwNFZKSXkvZi9qREVKeHBnVlc3ZHUvYjR4ZG5qNDhHRXRYYnBVVHovOWRJUHRvNzdIemFuc0Rsc1hGaFpxMnJScDZ0Mjd0eFl0V3FSSEhubEVEb2VqMXZOYjYxSllXS2o0K0hqMTY5ZFBmL3pqSDdWMzcxNTk5dGxueXN6TTFMdnZ2cXVMTHJwSUVSRVJoRWZVOXVPUFA5YjdCMlBuenAzcTI3ZHZBMVVFdEJpNWtsWTVISTZFL1B6OHhLYjBxSjR6K2VsUGY2b2RPM2Jvc3N0T2RLenQyclZMKy9idFUzSnlzcnAxNjZabHk1Yko1WExwcTYrKzBvUUpFeFFSRWFHWFhucEo4Zkh4aW82T1ZrQkFnT2JPblZ0am0xV2hiOHlZTVRwNDhLQ0tpNHNWR3h2cnVRYnlvNDgrMHVEQmc3VnQyemFWbFpWcDJMQmhldXl4eDlTL2YzOTkvdm5ubWpObmpxWk9uYW9oUTRhb1U2ZE9qZnNGcVp2WnNtVkxxcVJVU2ZFbkg5VVRlL0x1NndGZXJxMnBjMHZhSUNuQkdQUDMxTlRVUnZsMENXT01qaDQ5cW4vLys5OTY4ODAzTld6WU1OMXh4eDNudGMzRml4ZnJxcXV1VW1Sa1pLMWw5VDF1akRIbk5GSjM3YlhYZXFhUEh6OHVsOHVsMmJObjEzaE81WUFCdFg4a0V4TVR0V2pSSXUzZXZWdHo1c3lSSklXSGg2elUxYjhBQUI0TFNVUkJWR3ZEaGcxYXNHQ0JaczJhcGQ2OWU5ZTducWFHOE5oQXRtN2RxaXV2dkxKZTYzejY2YWRuN0JJSFdpdGpUSTZrRlpJU1FrTkROelRWaDRSWEtTZ284QVM3SGoxNktEYzNWeXRYcmxTL2Z2MDBaODRjUGYzMDAxcTdkcTBlZlBCQnZmYmFheW9wS2RHZVBYdTBlL2R1clZ1M1RrOCsrYVRubVhMejU4L1g0c1dMVlZKU29qWnQydFRZejdKbHkyU00wZHExYXpWMzdsdzkrK3l6U2twSzB1VEpreFVXRnFhU2toTGRmZmZkaW82TzFxdXZ2cXFCQXdlcXNySlNjWEZ4bWpoeG92cjM3NjhSSTBib2lTZWUwSnc1YzVwS2dQUklUVTFObDVRdTZZOVJVVkUvTWNiRUdtTmlUejRrSEpKTFVxSk9CTWFWcWFtcGh4dHo1emZjY0lNc3kxSklTSWo2OWV1bjZkT24xd2hkVXMzZXZNR0RCM3VtazVPVFQ3dmRWYXRXcWFLaW9zN3dlQ0dPbS9wWXUzYXRYbi85ZGYzcFQzK3E5VlNET1hQbUtDOHZUdzZIUThZWTNYLy8vZkx6ODlPZi8veG56L0ZmV2xxcXp6NzdUS05IajFaQlFZRmVmLzExalI4L1h0ZGNjODA1M2VqV1ZCQWVHNERMNWRJLy92RVB6WnMzcjg3bHhoaFZWbGJxNk5HamNqZ2NzaXhMR3paczBJRURCM1RMTGJjMGNyVkEwK1p5dVY3cTNidjNiei81NUpPNlAvK3JDYnJoaGh2MDV6Ly9XZEtKNjU4ZmUrd3hQZlhVVTRxS2l0SUREenlnOTk5L1g3dDI3ZElycjd5aUNSTW1hT25TcFpvNWM2WnljbkpVWGw2dTdkdTNxN0t5c3NhL2dJQUF6K05KcEJPZlZiMTgrWEp0MkxCQmwxOSt1ZDU3N3oxMTc5NWRFUkVSZXVhWlp4UWFHcXB4NDhacDVjcVZubld5c3JMMDlOTlBLeW9xeXZPSGFseGNuTEt6c3pWdTNEZzk5TkJER2pGaVJKTThxU1VuSisrV05GdlNiRDZlVUdyVHBzMTNicmM3Yk5PbVRYbU52ZStycnJycWpPR3ZPcnZ0cWt0SU9QM040T2Q3M054MDAwMjI2NWd4WTRhMmJ0MnFOOTk4VXovNXlVOXFMWjg0Y2FMUzB0STBhTkFnK2ZyNjZvVVhYbERQbmoxVlhsNnU4dkp5eGNmSGErUEdqZXJmdjcrR0RCbWlKNTU0UWw5Ly9iWGVlT01OVFowNlZRc1hMdFFWVjF4UnZ5OE96cC9UNlRST3A5TTBOZHUyYlRNUFBmUlFyZm1WbFpYbXV1dXVNeTZYeTF4enpUVW1LaXJLVEpvMHlSaGp6TTZkTzAxU1VsSmpsM3BCVlgwL3ZQMXpjU2JOb1VaY1dJMzVlK0tGRjE2b05TOHJLOHVzWDcvZTgvcllzV01tUFQzZEhEdDI3SnozczN6NWNsTllXR2hXcjE1dGNuTnpheTEzdTkwbU9Ublo1T1hsMVpnL2VmSmtzM2p4NGpyYkwxbXl4TXlZTWNPNDNlNXpyc3NPanNHbW9hbWVQOC9tWEkrYmdvSUNFeGNYZDhZMmNYRnhwcUNnd1BNNlB6L2ZsSmVYbjdaOWVYbTVLUzB0clRXL3FLakl4TVhGbVk4Ly90ams1K2ZYdVc1V1ZwYk55bXRyQ3NkUXM3NWJyZXFMZHk1LzJUUzBVei9EK2xUR0dMbGNycWJ5a040TG9tcDRvaW5mQmNuZDFxMVBVLzQ5MGRqTzU5bDdGMHB6K0QzUkduQmNORjlONFJqaXc1RWJ5Sm1DbzNUaUk1MWFVbkFFMFBSNU96Z0NhQm40VFFJQUFBRGJDSThBQUFDd2pmQUlBQUFBMndpUEFBQUFzSTN3Q0FBQUFOc0lqd0FBQUxDTjhBZ0FBQURiQ0k4QUFBQ3dqZkFJQUFBQTJ3aVBBQUFBc0kzd0NBQUFBTnNJandBQUFMQ044QWdBQUFEYkNJOEFBQUN3amZBSUFBQUEyd2lQQUFBQXNJM3dDQUFBQU5zSWp3QUFBTENOOEFnQUFBRGJDSThBQUFDd2pmQUlBQUFBMndpUEFBQUFzSTN3Q0tDbE95SkpSVVZGM3E2ajFTc3NMS3lhUE9MTk9nQ2NIOElqZ0pZdVhaSXlNaks4WFVlclYrMTdrT2JOT2dDY0g4SWpnQmJOc3F3UEpHbldyRmxLU1VtcDN2dUZSbEpZV0tpVWxCUzkvUExMa2lSanpBZGVMZ25BZWJDOFhjRDVjRHFkeHRzMW9MYVVsSlFtKzNOVjlUUFRsR3ZFQmVkd09wMnJKTjNwN1VJZ1NWcWRrcEl5WEJLL3Y3Mkk4MmZ6NTgzeldMUHVlVFRHSkhtN0J0UmtqUG1QdDJzQVR1Rk9TVWtaYm94NVVOSUdjYjJkTnh5UnRNRVk4MkJLU3NvSUVSeTlqdk5uODhhNUZtaEVUcWZUOEJjM0FBRG5ybG4zUEFJQUFLQnh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FiNFJFQUFBQzJFUjRCQUFCZ0crRVJBQUFBdGhFZUFRQUFZQnZoRVFBQUFMWVJIZ0VBQUdBYjRSRUFBQUMyRVI0QkFBQmdHK0VSQUFBQXRoRWVBUUFBWUJ2aEVRQUFBTFlSSGdFQUFHQWI0UkVBQUFDMkVSNEJBQUJnRytFUkFBQUF0aEVlQVFBQVlCdmhFUUFBQUxZUkhnRUFBR0NicjdjTEFJQkc0SWlLaXJyZkdETkJVbDlKbmJ4ZFVDdHpSRks2WlZrZkpDY25MNUxrOW5aQnJWMWtaT1JteTdLdTluWWRPRGZHbUtUVTFOUmJ2TFYvZWg0QnRIUU9wOU81eWhqempxUWJSWEQwaGs2U2JqVEd2T04wT2xlS2M0L1hFUnliTjh1eWJ2Ym0vdWw1Qk5DaW5leHh2RE04UEZ6VHBrMVRSRVNFMnJadDYrMnlXcFdpb2lKbFpHUm8xcXhaeXN6TS9HVmtaT1J2VWxOVDMvTjJYWkNTazVPOVhRTHFLU29xeXRzbDhOY2ZnSmJ0NUZDMXBrMmJwc2pJU0lLakY3UnQyMWFSa1pHYU9uV3FKTW15ckFsZUxnbkFlU0E4QXFoVDU4NmRmeWVwdmMzbWppNWR1dndoS0Npb2V4M0xmSzY4OHNwdkwyQnA5ZFZYa2lJaUlyeFlBcVFhMzRNcnZWa0hnUFBEc0RXQVd2ejkvZnQyNzk1OTFrVVhYZlNBSk8zZHV6ZTJiZHUyMGQyNmRYdlozOS8vNHZMeThpeEo4dlB6NjVHYW11b3Z5VjFXVnJZclBEeDg4dzgvL0JCMy9Qanh0ZFUyWndVRUJQVDJ4dnM0cVpNa2VoeWJnT0RnNEtwSnJqc0ZtakhDSTRCVE9icDM3Lzc4MXExYkx3c09EcjZ5VzdkdUw1U1ZsZTByS3l2Ym5aZVh0NzVmdjM1YmR1N2NlYmtrNjZxcnJqcWdrM2ZPSGoxNjlLT3lzckpkTHBlcm9FK2ZQaWwrZm43ZHFtLzBxcXV1eXE2YTNyRmpSNWZHZlVzQWdBdUY4QWlnaHE1ZHU3NFlIQng4VTU4K2ZmNFpFQkFRN25LNWpseCsrZVhMOXV6Wk03SmJ0MjYvUDM3OCtQcDI3ZHBkVjFaV2xsdFJVWEZBa3RxMmJkcy9NREJ3UUc1dTdnZVM5TzIzM3pxcmJkTFg2WFJXRUJnQm9HWGdta2NBTmVUbjV5OXd1OTNGMzM3N2JYUkZSY1grdExTMDhNREF3RjQ5ZS9aOEp5UWs1TFo5Ky9aTnYreXl5MWIxN3QzN2k0TUhEODZVSkxmYkhkaWpSNC9YdTNidE90M2I5UU1BR2hZOWp3QnFLQ2twMlMvSm5Eci84T0hETHdZRkJkMFdFaEp5dFdWWnZ0dTNiKzlVYlozLzdOcTE2OWJMTHJ0cytjR0RCOStSZEtneGF3WUFOQjdDSTRCYUxNdnk3OU9uenhZL1A3K2Y5T25UWjR0bFdmNGxKU1g3ZS9Ub2NXOWdZR0J2SHgrZmRsZGVlV1dtSkIwOGVIQm1YbDdlZThYRnhhbHBhV2xYU0xxbyt2V05WVTZkeHpBMkFEUlBoRWNBdFJoanlyLzk5dHZvdm4zNzdxejZQeUFnSU1MSHh5ZG94NDRkM1FZTUdKQ2ZscFlXZnVwNlhidDJmZTdnd1lOdlZnWERvS0NnSGhFUkVlbmZmZmZkejRxS2loSWIvNTBBQUM0MHJua0VVSXZENFFnOHRlZFJVdVdCQXdmK2NMcDFnb0tDZW9TRmhUMGxxYWhxWHJkdTNkN016YzE5dTZpb0tMRnQyN2EzdG12WDdvYkdxQjhBMEhBSWp3QnFjYnZkRlNkdm1Objk3YmZmUmh0anlrTkRRMGYwN05selFiOSsvYjczOGZFSjZkZXYzL2RWL3lRcE9EaDRaRUZCd1dlU0NpU3BVNmRPRC9yNCtIVFl2My8vZEVseU9CeWxsMXh5eVY4bHRmUGFHd01BbkRlR3JRSFVFQlFVMU1QbGNoMDRkZjZoUTRkZU8zVG8wR3VTTkdEQWdQeWRPM2RlV24xNXg0NGQ3ejV5NU1qYko2ZkhoSVdGUGIxbno1N2JKSFgwOS9mdktNbHl1OTNGUFh2MmZIWGZ2bjBQTmNKYkFRQTBBTUlqZ0JxQ2c0Tkg1dWZucjVHa3ZYdjMzaUdwdlRIR2ZhWjFBZ01ETDIvVHBrMTBibTd1YWttNitPS0w1enNjanJiaDRlR2JLeW9xRGxWV1ZoNnVxS2c0WEZCUThHV25UcDBleXN2TFcxSllXUGhsSTd3ZEFNQUZSbmdFVUlQYjdUNTIrUERoLzVXa2tKQ1FleSs1NUpLeHVibTViMWR2azVlWHQ2ajY2OUxTMHNKOSsvWTlJQ2xma3JadDIzYVpwT09xNDVFL0pTVWxPOHJMeXc4MlZQMEFnSVpGZUFSUVEyNXU3dUtxNlp5Y25KazVPVGt6VDIyVGxaVTErWlJaaDZvK1hlYWtZNmZiL3BFalJ4YWVmNVVBQUcvaGhoa0FBQURZUm5nRUFBQ0FiWVJIQUFBQTJFWjRCQUFBZ0cyRVJ3QUFBTmhHZUFRQUFJQnRoRWNBQUFEWVJuZ0VBQUNBYllSSEFBQUEyRVo0QkFBQWdHMkVSd0FBQU5oR2VBU0FWc2p0ZHArMVRYWjJkcTE1Ky9mdmI0aHlnR1lyUHovL3RNdU1NVXBLU21xOFlob0o0UkZBazlhL2YvOGVvMGVQOW1ucy9TNVpza1FGQlFXMjJycmRiaTFjdUZDSERoMnFjMWxNVE14WnQ1R2FtcXFLaWdwSjB2dnZ2Ni9pNG1KYisvN3FxNitVbnA1KzFuWkRodzZ0OFhyWXNHR25YVlpsMUtoUnRlYU5IRG5TVmwwTktUSXk4aEp2MStCdDExMTNYYnZCZ3dkMzlIWWQzdExZeCtlWjNIcnJyYXFzckR6dHZwOTY2cW56Mm41VDVPdnRBZ0RnVEh4OWZlTXpNek5IUkVWRi9kM3RkaWVFaG9ZbUpTVWx1UnB5bjN2MjdORWJiN3loVmF0V1NaSmVlZVVWcGFlbmErN2N1Y3JKeVZGWVdKZ2tLU2NuUjVzM2I1YkQ0VkRQbmozMTYxLy9Xdkh4OGJydXV1czgyekxHNkljZmZqamovakl6TXpWNThtUjk5TkZINnRxMXF6SXpNL1hSUngvcHdRY2ZQR3V0MmRuWmV2dnR0L1czdi8xTmxtV2R0WDNWaVN3L1A3L082Y2NmZjF5WFhGSjNOalBHMk9xeGJBaE9welBjR0JNcktjYXlyS3NsbmYzTnRtREZ4Y1c5TGN2YTVIUTZ2NUNVNEhLNVZtN2Z2cjEyT21vQU8zYnMwSDMzM1NkSnNpeEw3ZHExMHhWWFhLRlJvMFpweUpBaE5kcnUyN2RQOCtiTjB6ZmZmS1BTMGxJTkdEQkF6ejMzbkxwMzczN08rMitNNHpNbkowZmp4NCtYSkJVVkZjbkh4MGVCZ1lHZTVldlhyNisxenV1dnY2NTE2OWJWV1hOZGY2Q3RYYnUySHUrNmFTRThBbWp5TE1zS004WThiRm5XdzhlT0hjdHpPcDJyTE10S09IYnMyT2VabVpsbEYzSmZicmRiNzd6empsYXZYcTA5ZS9ab3dZSUY2dEtsaTNyMDZLRkJnd1pwL1BqeCtyLy8rejhaWTNUSEhYZkk0VGd4Z1BQem4vOWNGMTk4c2RxMmJhdHg0OGJwOE9IRE5iWjcyMjIzZWFhcm4zaEtTMHMxZmZwMFRadzRVVjI3ZHBVa1Bmcm9vNW93WVlKdXZQRkdSVVJFZU5vKy9QRERPbmp3WUoxMWp4Z3hvdGE4My8zdWQvclp6MzVXWTk3RWlSTWxTZHUzYjY5enV1ckVXOTNxMWF2MTFsdHZlVjVYUHhFMjVBa3dNakt5cjhQaEdIVXlOUGEzRTQ1YkdWOUp0MHU2M2RmWDkrM0l5TWgvV1phVlVGbForZmR0MjdiOTJOQTcvK3FycnhRVUZLVDgvSHg5ODgwM2V1T05OL1N2Zi8xTHp6Ly92T2U0MkxCaGc2S2pveFVmSHkrWHk2VVhYbmhCOGZIeGV2Lzk5ODlwbjQxMWZJYUZoWG1PMC9IangrdXh4eDdUb0VHRGFxd3plUEJnYmRxMHlmTjYwcVJKbWpScFVvMDJsWldWdXZycXE1dDFVS3dMNFJGQXMySlpWa2RKdnpIRy9DWWtKT1I0WkdUa0dzdXlFaXpMV3BlY25HeHZyUGNNRml4WW9PVGtaRDMrK09QS3lzcFMrL2J0TlhYcVZMMzIybXY2NjEvL3FtdXV1VWJidG0xVGFHaW9PbmZ1TEVuYXRXdVhNakl5UEVQQkgzMzBrV2Q3VlNlUHVub3EzRzYzbm52dU9mWG8wVU4zMzMyM1ozNzM3dDMxNUpOUGF0S2tTWm8vZjc2bkozRCsvUG1TcERGanhwenhQUVFHQm1yeDRzV1NwSmlZR0xsY0x1WG01aW9tSmtiVHAwOVhWRlNVVnE5ZTdlbEpxVDR0L1RjY2xwYVdhdWpRb1hyKytlZTFkdTFhdVZ3dVhYLzk5WjRUNGNDQkErdnhsYlhGaW9xS2lxenFZWlRVeHhoem9mZlJVamtzeTdwWjBzMCtQajV2T0ozT1RaWmxKVlJVVkt6WXZuMzczb2JhcVdWWjZ0Q2hnMjYvL1hZTkdqUkk5OXh6ajVZdFc2YTc3cnBMa25UUFBmZDRBbHpWNjkvKzlyZHl1OTAxNXR2Vm1NZW5kS0xuOU1jZmYxUjBkSFM5YTIzSkNJOEFtck1ReTdMR1NScG5qQ2wyT3AxcmpURUovdjcrLzlpOGVmUHhjOWxnVEV5TTFxNWRxdzgvL0ZCanhvelJzbVhMTkdiTUdQM3hqMy9VZDk5OXAzbno1aWttSmtaK2ZuNzYvZTkvTDBrcUx5L1hxNisrcXV6c2JEM3d3QU8yOWxOZVhxNC8vT0VQeXNuSjhZVEM2bjc1eTEvcXlKRWp1dSsrK3hRZkg2OWJiNzNWc3l3cks2dEdqOGVwcnIvK2VzLzBpaFVydEhMbFNpMVlzRUFyVnF5UWRDTDBoWWVIMTFvdkp5ZEhYM3p4aFNjY1ZnK0swb2tUclorZm42MzNWdzhPcDlONXRURm1sTVBoaURIR1hIYWhkOUJLRFRiR0RQYjE5WDNWNlhTbVNFcHdPQndKVzdacythNmhkaGdTRXFKNzdybEhDUWtKbnZCNGFrRE15OHRUaHc0ZHpoZ2NZMk5qOVl0Zi9LTE9ZNm14anM4cW4zenlpU29xS25UNzdiZExPakdFL2ZMTEwrdm1tMit1cy8yZGQ5NXBhLzd3NGNNVkZ4ZFhyMXFhRXNJaldpV24wMGwzUnN2VFJsS3NaVm14RlJVVmNqcWRheVFsMUhjallXRmhkVjQ3T0hIaVJHM2V2RmxwYVdtcXJLelVGMTk4NFZsMjVaVlhhdjc4K2ZyOTczK3ZrU05IcW1QSHM5L0hNRzNhTk9YbjUydmV2SGxxMDZaTm5XMSs4NXZmS0N3c1RDKzg4SUwyN3QzcnVRYXlvcUxpckwyUDFTVWxKYW0wdEZTelo4L1dsQ2xUWkZtV2ZIenFmdzlTV1ZtWkFnSUM2cjFlWFNJakkyODhPU1FkSTZtN1pWbXFUeThqeDNDOU9DVTUzVzczbjZLaW90TGNibmU5and1N2V2WHFwZSsvLzc3T25rV1h5NlcvL2UxdmlvMk5QZU0yaGc4ZnJuNzkrdFc1ckxHT1QwazZldlNvMXF4Wm95VkxscWhIang2U1RvVEFTeSs5OUxUcnJGbXpwc2JycXA3TlUrYzNkNFJIdENyR21LU1RRenRvK1l4bFdlWmNoajByS2lvMGZ2eDRaV1ZsYWZ6NDhhcW9xRkJZV0pqV3JGbWpIMzc0UWNYRnhSbytmTGlrRXdGdnhJZ1I2dDI3dHhJU0VuVHMyTEVhMTA5Vk9YWGVPKys4bzRNSEQrcVh2L3lsSkttNHVGaUJnWUUxVHJoRlJVVktTRWpRSjU5OG9wQ1FFTS84anovK1dMMTY5VHB0L1ptWm1aN3ByS3dzK2ZyNktqQXdVTDYrdmxxL2ZyMkNnNFAxNFljZjFscnYxSnNkVGxWUVVLQzJiZHVlc1kxZGxtVVp0OXR0SEE3SE9YMlBjTzRzeTJxd0w3akw1WktQajArZFBZc3paODZVdytIUS9mZmZmOFp0M0h2dnZXZGMzaGpINS9yMTYvWE9PKy9vbGx0dTBiRmp4OVNqUnc5OTk5MTNDZ3dNUEcxNFBMVjNzYkt5MG5PSGQxMDlrazg4OFVTdGE1S2JDOElqV3BYVTFOUmJ2RjBENnNmcGRNNlg5SkNOcHNXV1pmM1Q3WFludEduVDVoOGJOMjRzT0xuKy85WjNuMzUrZnA1aHNhci9mL2poQjVXVmxlblRUei9WVFRmZDVMblRzN3AzMzMxWFk4YU04VncvbFpPVG8xR2pSdW50dDkvVzFWZGZYYXY5cFpkZXFnMGJOa2c2Y1VIL3dvVUwxYk5uVDgveU8rNjRRNEdCZ1RWdVlqblRZMFVxS3l0MTRNQUIvZUlYdjlDTEw3NG82Y1JqZjBhT0hLbTB0RFE5OHNnajh2UHowN1BQUHV1NXhyTDYzYWwxeWNuSjhkeFpXMUpTb29LQ0F0MTIyMjN5OWZWVnAwNmROSFRvMEZwM3NOcVJrcEx5bGFTdkpEMFpGUlUxMEJnenlyS3NXTHZEMWlrcEthMzY3cG5JeU1ob3k3SytzZGs4MmJLc0JKZkxsYkJ0MjdZTVNYSTZuWDlvaUxwMjdOaWhQbjM2MUpyL2w3LzhSYW1wcVhyMzNYZmw3KzkvWHZ0b2pPTnorL2J0V3I5K3ZlYk5tNmNwVTZabzdOaXgyclZybDJjNHZpN1ZleGZkYnJmaTQrT1ZrNU9qd01CQVBmbmtrd29QRDFkbFphVldyRmloYTYrOTlyenVPUGMyd2lPQTV1eTRwTldTRWl6TCt2UkMzREFqbmJoRzZ0U2VEUjhmSHozODhNT25YU2NuSjBjZmZQQ0JmdjNyWDN2bXZmenl5eG85ZXJTdXZ2cHEvZWMvLzVHZm41OGlJeU5yclh2dzRFRVZGeGQ3aHNhcUZCY1gxK3JwcTdwdXNZb3hSblBtek5HUkkwY1VIQnlzQVFNR2VPNEtMUzB0MWY3OSt6M0JMaWdvU0pJMGV2Um9UWmt5UllXRmhici8vdnYxOGNjZlM1Sm16NTVkcTdiT25UdHI2ZEtsQ2drSjBZd1pNNVNZbUtpNHVMaDZEWnVmaFRzNU9YbXpwTTJTcGtSSFIvL1U3WGJIU29xVlZEdUZ3SzcvWjR4Sk1NYXMyTHAxNi9lTnNjUERodzlyNmRLbGV2cnBwMnZNbnpkdm5yNysrbXN0WExqUTlwRHhtVFRHOFZsWVdLaHAwNmFwZCsvZVdyUm9rUjU1NUJFNUhBNU5uejc5clBVVkZoWXFQajVlL2ZyMTB4Ly8rRWZ0M2J0WG4zMzJtVEl6TS9YdXUrL3Fvb3N1VWtSRUJPRVJBQnBScnFSVkRvY2pJVDgvUC9GQ1A2cEhrbng5Zld2MWJDUWxKV25Ka2lXU1Rnd25WeCtHV3JObWpiNzg4a3NOSGp6WWMvM2l5cFVyZGZ6NGNmMzJ0NytWSkFVRUJPaTU1NTdUa2lWTGFsM2orTzY3NytxMjIyNnJNZFJYVVZHaDB0TFNHbTJyaHVKT3RYLy9may93L1BlLy82MEZDeFpJT25GWDl0eTVjMnUwclFwOVk4YU04WVRXMk5oWXp6V1FIMzMwa1FZUEhxeHQyN2Fwckt4TXc0WU4wMk9QUGFiKy9mdnI4ODgvMTV3NWN6UjE2bFFOR1RKRW5UcDFxdWRYOXF6TWxpMWJVaVdsU29vLythaWUySk4zWHcrNDBEdHJZZHlTTmtoS01NYjhQVFUxOVVCajdOUVlvNk5IaityZi8vNjMzbnp6VFEwYk5reDMzSEdIWi9tQ0JRdTBZY01HdmZQT083YUQ0K0xGaTNYVlZWZlYrWWVXMURqSDU3WFhYdXRaLy9qeDQzSzVYSm85ZTdaOGZmOGJtd1lNcVAwam1aaVlxRVdMRm1uMzd0MmFNMmVPSkNrOFBGd2JObXpRZ2dVTE5HdldMUFh1M2R2VzE2RXBJendDYVBLTU1UbVNWa2hLQ0EwTjNkQ1FEd25QeWNueFBPS2p1dkhqeDNzZUduelRUVGZWdWdEKzAwOC85WHdpeS9yMTY3VjQ4V0s5L2ZiYk9uYnNtSTRmUHk1ampBSURBL1dYdi96RjAzdFJYbDZ1dDk1NlM1czJiZEtISDM1WTQ3ckh6ejc3VE4yNmRhc1JLT3NhaXF1NklMK3VaWFZadG15WmpERmF1M2F0NXM2ZHEyZWZmVlpKU1VtYVBIbXl3c0xDVkZKU29ydnZ2bHZSMGRGNjlkVlhOWERnUUZWV1Zpb3VMazRUSjA1VS8vNzlOV0xFQ0QzeHhCT2FNMmRPUXdSSWo5VFUxSFJKNlpMK0dCVVY5Uk5qVEt3eEp2YmtROElodVNRbDZrUmdYSm1hbW5yNGJDdGNTRGZjY0lNc3kxSklTSWo2OWV1bjZkT24xd2hka3JSdzRVSkp0YThwM0xScDAybUhyMWV0V3FXS2lvbzZ3Mk5qSHAvU2llZVl2djc2Ni9yVG4vNVU2d2tGYytiTVVWNWVuaHdPaDR3eHV2LysrK1huNTZjLy8vblBuai9TU2t0TDlkbG5uMm4wNk5FcUtDalE2NisvcnZIangrdWFhNjQ1cDV2V21nckNJNEFtemVWeXZkUzdkKy9mZnZMSkozVi8vdGNGOXVXWFgrcUdHMjZRZEdLNHJhQ2c0S3lmM1BMamp6OHFQVDFkTjk1NG95UnB4b3daS2lrcDBiMzMzcXVPSFR1cVE0Y082dENoZzZLam81V1FrS0E3N3JoRHhoaTkrT0tMNnRHamg5NS8vMzExN05oUjc3NzdydWJQbnkrSHc2SFEwRkE5OTl4enA5M244ZVBIRlJBUW9DTkhqdFI0UnVPWlpHZG5hL255NWRxd1lZTXV2L3h5dmZmZWUrcmV2YnNpSWlMMHpEUFBLRFEwVk9QR2pkUEtsU3M5NjJSbFplbnBwNTlXVkZTVTUzcXZ1TGc0WldkbmE5eTRjWHJvb1ljMFlzU0lCajhSSmljbjc1WTBXOUpzUHA1UWF0T216WGR1dHp0czA2Wk5lWTI5NzZ1dXVrckp5Y20yMnRwdFYxMUN3dWx2Qm0rczR6TTZPbG96WnN6UTFxMWI5ZWFiYitvblAvbEpyZTFPbkRoUmFXbHBHalJva0h4OWZmWENDeStvWjgrZUtpOHZWM2w1dWVMajQ3Vng0MGIxNzk5ZlE0WU0wUk5QUEtHdnYvNWFiN3p4aHFaT25hcUZDeGZxaWl1dXFQZlhCd0RRd0p4T3AzRTZuY2F1MWF0WG02S2lJbU9NTVlzV0xUSjMzWFdYK2VTVFQycTBlZTIxMTJxOHpzM05OV3ZXclBHOExpZ29NRzYzdTg3dEp5UWttTDE3OTVyUzBsS1RtcHBhWjV2S3lzcXoxcmw0OFdKejg4MDNtNS85N0dkbTRjS0ZaMjIvZlBseVUxaFlhRmF2WG0xeWMzTnJMWGU3M1NZNU9kbms1ZVhWbUQ5NThtU3plUEhpT3RzdldiTEV6Smd4NDdUdnRTNVYzdzl2LzF5MGR2VTlMcHFLeGpvK2pURW1Qei9mbEplWG43YVc4dkp5VTFwYVdtdCtVVkdSaVl1TE14OS8vTEhKejgrdmM5MnNyS3pUYnZkc21zSXgxS3J2VmdQUThsWDlrajJYSGhEb25EOEo1SFNpb3FJa2NiZTB0M0ZjTkY5TjRSaTZjTDhSQUFBdHpvVU1qZ0JhQm40ckFBQUF3RGJDSXdBQUFHd2pQQUlBQU1BMndpTUFBQUJzSXp3Q0FBREFOc0lqQUFBQWJDTThBZ0FBd0RiQ0l3QUFBR3dqUEFJQUFNQTJ3aU1BQUFCc0l6d0NBQURBTnNJakFBQUFiQ004QWdBQXdEYkNJd0FBQUd3alBBSUFBTUEyd2lNQUFBQnNJendDQUFEQU5zSWpBQUFBYkNNOEFnQUF3RGJDSXdBQUFHd2pQQUlBQU1BMndpTUFBQUJzSXp3Q2FPbU9TRkpSVVpHMzYyajFDZ3NMcXlhUGVMTU9BT2VIOEFpZ3BVdVhwSXlNREcvWDBlcFYreDZrZWJNT0FPZUg4QWlnUmJNczZ3TkptalZybGxKU1VxcjNmcUdSRkJZV0tpVWxSUysvL0xJa3lSanpnWmRMQW5BZUxHOFhBQUFOek9GME9sZEp1dFBiaFVDU3REb2xKV1c0Sk9QdFFsb3pwOVBKMTcrWlMwbEo4VnFHbytjUlFFdm5Ua2xKR1c2TWVWRFNCbkc5blRjY2tiVEJHUE5nU2tyS0NCRWN2YzRZaytUdEduRHVqREgvOFhZTkFBQUFBQUFBQUFBQUFBQUFBQUFBQUFBQUFBQUFBQUFBQUFBQUFBQUFBQUFBQUFBQUFBQUFBQUFBQUFBQUFBQUFBQUFBQUFBQUFBQUFBQUFBQUFBQUFBQUFBQUFBQUFBQUFBQUFBQUFBQUFBQUFBQUFBQUFBQUFBQUFBQUFBQUFBQUFBQUFBQUFBQUFBQUFBQUFBQUFBQUFBQUFBQVFDdnkvd0ZOdmsxVnRFYUZTd0FBQUFCSlJVNUVya0pnZ2c9PSIsCiAgICJUeXBlIiA6ICJmbG93Igp9Cg=="/>
    </extobj>
    <extobj name="ECB019B1-382A-4266-B25C-5B523AA43C14-7">
      <extobjdata type="ECB019B1-382A-4266-B25C-5B523AA43C14" data="ewogICAiRmlsZUlkIiA6ICI5MDc4MDYyMzYwMiIsCiAgICJHcm91cElkIiA6ICIxNTQxNDQxOTIiLAogICAiSW1hZ2UiIDogImlWQk9SdzBLR2dvQUFBQU5TVWhFVWdBQUFwOEFBQUdvQ0FZQUFBQUFmNDZBQUFBQUNYQklXWE1BQUFzVEFBQUxFd0VBbXB3WUFBQWdBRWxFUVZSNG5PemRlWHhVMWYzLzhmZWRUUGFRc0NYc0NJSWtBZ0ZtQWlwbDBWSzFnbWhRd0svN2JsRndxMVZFc2JoVkMxYjdjNjhWVWJxNGdFWkZFS1VxQlN4VnhDVHNraEFrQkJLV2tKQjFzazNtL3Y2QVNiTkNBc21kUUY3UHg4T0hjKzg5OTk3UGtNemNkODY1aX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DYzhneGZGd0FBUjluaTR1SnVOVTN6QmtrREpYWDJkVUZ0ekNGSjJ3ekQrRWRpWXVMYmtqeStMZ2pBNllud0NhQTFzRG1kemlXU0p2cTZFRWlTbGlZbEpVMFNBUlJBQ3lCOEF2QzV1TGk0MjAzVG5OKy9mMy9ObWpWTEF3WU1VR2hvcUsvTGFsT0tpNHVWbXBxcXVYUG5LaTB0VGFacDNwNmNuTHpBMTNVQk9QM1lmRjBBQUJ3ZGF0ZXNXYlBrY0RnSW5qNFFHaG9xaDhPaGh4OStXSkprR01ZTlBpNEp3R21LOEFtZ05SZ29TUU1HRFBCMUhXMWV0Wi9CSUYvV0FlRDBSZmdFMEJwMGxrU1BaeXNRRmhibWZja0ZYd0JhQk9FVEFBQUFsaUY4QWdBQXdES0VUd0FBQUZpRzhBa0FBQURMRUQ2QjAwTlhYeGNBQUVCakVENkI1dVhYb1VPSGF5V0YxTGN3TkRUMFFoM240UTVublhYV3Y1dXl3K0RnNEo1RGhnelpxSVlEYUZUdjNyMWZsaFRVbE8wQ0FOQVM3TDR1QURpZFJFWkczaGtRRU5DOVU2ZE9ONmVscFYwdjZhQWtSVWRIcjB0SlNUazNPanI2cTZTa0pQL2V2WHUvRmhJU0V1ZGRiL3YyN2NQNzlPbnpibEJRVUhSd2NQQ3dtSmlZSDZzdnE3NlB3WU1IcDlmZXI1K2ZYOFNRSVVNMmV6eWVZdSs4TFZ1MjlEbjZNaThvS0dqWVdXZWR0ZXp3NGNPTGV2YnMrZi9xcTkxbXM0VW1KU1h4MURNQUFJQlRRV0JnNEZrREJneFlLY2xvMTY3ZHhFR0RCcVVGQmdaR1M1TEQ0U2lWSktmVGFlcklIMzJSd2NIQlBYdjA2UEhDbVdlZStWbjE3UXdkT2pUUCt6bzJOblovN2YwYzNjWXgxZE1tNnN3enoveFFVbUFUMXJHTTArazBuVTZuaWRiQisvUHcxZThEZ05NYlBaOUE4K2h3NXBsbmZyUjc5KzdiSlptRmhZWExEaDA2TkNRNk9ucnRqaDA3aHRYVFB0dHV0NDlxMzc3OTVWdTNiajBuSmlabWczZUJuNTlmTysrMDNXN3ZGQk1Uc3lFbkoyZCtkbmIyYXlkU21OUHBOSk9Ta295ZmYvNTU2b205TlFBQW1nL2hFemg1WGM4Kysrd3Y4dkx5UG5PNVhPdTlNdzhjT1BESGlvcUtuU1VsSlh2cldTZnlqRFBPK01mT25UdXZsblI0Ky9idFZRRjE2TkNoZWQ3cDJOalkvZFdYZVEwYU5DaXRubTM2U2FvOFZxRk9wOU5UVVZGeDBEdnQ3KzhmbFpTVXhMbmZBQURMRUQ2QmsrY3BLQ2hZMmExYnQ4YzZkKzU4aTNlbXY3OS90NlNrcFBiMXJkQ3RXN2RwZm41KzdYdjM3djJjSktXa3BGemdQZWZUWnJPRmVjLzV0TnZ0bmVwYmYrdldyZjJyVDRlR2hnN3AxYXZYZ3UzYnQ0K1dWQllhR2xwZmI2dmNibmZ1NXMyYnF5NU1HakpreUtFbXYxc0FBRTRDNFJNNGVRY3pNek4vRnhVVmRkL216WnQ3ZW1jT0d6YXNTRkpSZlN2azUrZS9uWk9UODRta3lwaVltUDlJVW5wNituVlNWYy9uY0VscTE2N2R4RnFyQmtoU256NTkvaFlhR2pwS2tnSURBL3VWbFpYdGxLUkJnd1p0cmQ2NGRraTEyKzBkcTU5SGFyZmJPNTdRT3dZQTRBUVJQb0VXRUJ3YzNMdXlzckpJVXIwWGJYVHExT25Sd3NMQ2xTNlhLNlcwdEhTN0pIbDdPNnYzZkVxU2FacVBwS1NrakRvNkdWRlpXVm1ZbnA1KzA5SHBBSWZEVVZBN1pEYUVuazhBZ0s4UlBvRm1GQjRlUHI1UG56NS9Od3pEYi8vKy9jODMxTzd3NGNNZmR1blM1WUdBZ0lBMVJVVkZLNlgvM1ZLcGVzOW5iZTNhdFJ2Z2RydXJlaTVEUWtJR1M3TFhQZ2ZVWnJNRmJ0Njh1WStPY3c0b0FBQldJM3dDemFpZ29PQ0xUWnMyUlVveUFnTUR6NHFOamQyWGxwWTJJams1dWNZTjNvdUtpbGIzNk5IajJTNWR1anlZbXBwNmZuUjA5RnJETUFLbHVqMmYwditDYVVoSXlOamk0dUtxWlpHUmtUTnljbklXWkdSa1RLdldQSFRvMEtHWnFpZDQxaDUyTjAzVDNTeHZIQUNBUmlKOEFzM0hJeWxZVW9ra015d3M3RnlielJaU1VsS1NkWFI1bEk0TXczc2txYVNrWkZOd2NQQ3d6cDA3MzdSbno1NTdYQzdYTmttbHgrajVET2pjdWZPdG1abVpEMHF5ZGUzYTliSHc4UEJMMDlMUzRuVGthV1gra3NyQ3dzTE9MUzh2ejZpdndOckQ3Z0FBV0kzd0NUU1QzTnpjZnc0Wk1tU3ZhWm9WeGhHQldWbFp2NWVrSVVPR1pOdnQ5czVGUlVYL2x1VHAxYXZYSzRHQmdURWJObXpvMTZWTGwxdDY5dXo1Y2xCUTBGbVMvRHdlVDJsc2JPdyt3ekJza3V5R1lmaG5aV1U5VmxaV2xscFpXWm1UbDVlM1BEbzZlcVZoR09HcHFhbGp5c3JLTWlXRk9CeU9Ba2tlajhkVG5KR1JNYU8rR2pkdDJuUm1yVm1oa2tvQ0FnSmlLaXNyUzF2d253Y0FBRW5IZWNZMGdHWVRxaVAzNFN5UXBKQ1FrRGlYeTdWSlVzVngxclBweU9mVU80VGVVVkp1YUdqbzBPTGk0aTJxTzdSdTA5R2VWYTlodzRZVmJkaXdJYXkralE4WU1HQk5hR2pvZVI2UHB5UTdPL3ZGckt5c3g1djBycHFKOTJrNmlZbUp2dGc5YW9tTE8vTGtWeDYzQ3FBbDBQTUpXS080K29UTDVXcHN5dkxVbXM2VnBPTGk0bzJOYksrR2dxY2twYWFtam0xa0hRQUFOQXVlYkFJQUFBRExFRDRCQUFCZ0djSW5BQUFBTEVQNEJBQUFnR1VJbndCT1c2WnBLaXNyNi9nTlQwQk9UazZMYkxjNmo2Zk85V04xN04rL3Y4Njh2WHYzdGtRNUFOQXNDSjhBVHRxUUlVTjZUcDA2MWMvWGRkUldVVkdoeXk2N3JNNzgwYU5IMTVoMnVWd2FPM2FzWEM2WHZ2cnFxK051OThDQkE3cjY2cXNiREtDNXVibjYwNS8rcFBMeThpYlZPMzc4K0JyVGwxNTZhWVBMdktaTW1WSm4zaFZYWE5Hay9RS0FsYmpWRW9DVFpyZmJIMHRMUzVzVUZ4ZjNpY2ZqU1lpSWlGaTFhdFdxVnZ2b3pwS1NraHJUZ1lHQktpOHZWM0Z4c1Y1Ly9YWHQzcjFidDk5K2U5WHlpUk1uMXRsR1VWR1JycnJxS2dVSEIxZk5XN1pzbVNTcFhidDJTa2xKMFgzMzNhZUxMNzVZTDd6d1FvTjExSGR2MDkvOTduZVNwTHk4dkhwZjMzdnZ2VHJqakRQcTNhWnBtbzNxTVFVQVh5RjhBbWdXaG1GME1VM3pUc013N3N6UHo4OTFPcDFMRE1OSXlNL1Avem90TGEyc09mZmw4WGcwYXRTb0d2UEt5OHRQK0NiMWZuNStNazFUa1pHUm1qOS92dWJNbWFQeThuSUZCQVJJa3ZidDIzZmNiWHR2ekM1Si92NytldTY1NXpSdjNqeGRldW1sRGZaRVZsK251dC84NWplU3BFMmJOdFg3dWt1WExuWFdXYnAwcVY1Ly9mV3E2ZW85cFY5ODhjVXhhd2NBSy9IMENnQW56ZWwwdmlGcFdnT0xDMHpUWEdZWVJvSmhHRjhtSmlhNjZsbS95VTg0MnJoeG82S2pveFVVRktRREJ3N29wcHR1VXMrZVBiVjkrL1lhN1VwS1NoUWNIS3ovL09jL1ZmUGk0dUxVc1dOSFNWTGZ2bjMxNXB0dmFzeVlNVnE1Y3FWTTAxUjJkcllrcVVlUEhsWHRHeE0rdlcwYTA3NTZ1eXV2dkZKdXQxdjc5KzlYejU0OU5YdjJiTVhGeGFtMHRGUkJRVUdTVk9PMTlMOXdtWjJkcmNqSVNNMlpNMGNqUjQ2VTIrM1c2TkdqOWYzMzMwdVNSb3dZb2ZYcjF4KzNsdHAxU1R6aENFRExvT2NUUUVzTE53empXa25YbXFicGNqcWRYNWltbVJBUUVQRDV1blhyQ2s1MG82dFhyOWJTcFV2MTJHT1A2YWVmZnRLZ1FZUHFERytYbDVkcjVNaVJOWUtubC9mY3ppZWZmRkl6WnN4UVJVV0Zac3lZSVg5L2YzWHExRWtqUm95b0NwK1NGQjhmWDJjYkhvOUhOdHV4VDUwZlBueTRPblRvVURWOStQQmgvZmpqanpYYWZQenh4L3IwMDAvMTE3LytWUjkvL0xHa0k2R3hmLy8rZGJaMzRNQUJyVnk1c3FvM2MvVG8wVFY2TmlzcksrWHY3My9NbWdEQWx3aWZPTzA0SEk0TERjUDRRdngrdDBZaGtpWWJoakc1b3FKQ1RxZHptYVNFRTluUVhYZmRwUnR2dkZHclZxM1NtalZyTkdyVUtLMWJ0MDRMRnk3VUs2KzhJcnU5Y1QvKzZkT25xMzM3OWhvM2JwemVlT01OMld3MnJWaXhRZ01HREtqUmJzbVNKVFdtZCt6WW9hZWVla29MRml4UVFFQ0FVbEpTNnQxK2VIaDRqWXVZeG8wYlYyKzdWYXRXcWJTMFZNODk5NXhtenB3cHd6RGs1OWYwYTdqS3lzb1VHQmpZNVBYcTQrMlJCazVqUlpLdVNVcEtXdWJyUXRvU0RzNDQ3UmlHTVZyOGJwOHFUTU13VE5Oc2VzYng5L2ZYMDA4L3JidnZ2bHR1dDF2MzMzKy9Ra05EOWRwcnIrbVZWMTdSYjMvNzJ6cnJWTys5OUw3MmhzcXVYYnNxT3p0YlJVVkZldW1sbC9UUGYvNVQwcEVyNWlYcDhjY2YxNFlOR3lRZHVaVlJ6NTQ5SlVsVHAwNnRzWS9hSWJXZ29FQVhYWFJSamVuYTl1elpJN3ZkcnFDZ0lObnRkbjMxMVZjS0N3dXJxcUc2aHNLclYyRmhvVUpEUTQvWkJrQ1ZNRWxQU0NKOFdvZ0RORTVuVHlZbEpUM2g2eUxhZ3VPYzgxbWR5ekNNNVI2UEp5RWtKT1R6dFd2WEZoNWRmK0dKN0xkLy8vNktpNHZUcmwyN0ZCNGVMdWxJU0x6Kyt1czFjZUxFT2xlRUh6eDRVTjk5OTEzVmRQVmJMc1hFeEdqdDJyVmF1SENoWnMrZVhYVk9hRkZSa1VKQ1F2VGtrMDlLT2hKR3g0NGRXeWRrTnFReFBaL3Z2UE9PcnJqaUNtM2R1bFYzM1hXWC9QMzk5ZWlqaitxYWE2NlJkR1NvdmI2TGpMd09IRGlnbTIrK1dkS1JjMXdMQ3d0MTBVVVh5VzYzcTNQbnpoby9mcndlZSt5eE9oZHBIUS9uZk9KMDVuUTZuNUQwdUFpZWxpTjhBbWhwQlpLV1Nrb3dER05GZlJjY25haTB0RFQ5OE1NUDZ0Njl1NVl2WDY0SkV5YW9YNzkrV3JKa2lhS2lvcHAwbjgzaHc0ZnJtV2VlMFp3NWN6UnExQ2psNU9Tb1U2ZE95c2pJVU9mT25hdmE3ZHk1VTI2M3U4NDVvQlVWRlZxMmJObHh6d0d0cmJTMFZIdjM3cTBLaHQ1Yk4wMmRPbFV6Wjg1VVVWR1JicjMxVnIzLy92dVNwT2VlZTY3T05pSWpJN1ZvMFNLRmg0ZnIyV2VmMVRmZmZLTTc3cmhEVjExMVZaTnFBUUFyRUQ0QnRJUWNTVXRzTmx0Q1hsN2VOODE5cXlWSnlzL1AxOHlaTTNYZmZmZko0WEJvK3ZUcEdqdDJyTUxDd2hRVkZkV2tiWDMvL2ZkNjg4MDNxM29KVGROVWZIeThWcTVjcWFTa0pBMGNPTENxN2VMRml6VnAwaVRObmoyN2FsNUpTWWt1dWVTU2VvTm43V0gzMnVkeEJnVUY2ZVdYWDY0eHp4c2FyN3JxS3UzYnQwOHVsMHVUSjArdVd2ZTk5OTdUeUpFanRYSGpScFdWbGVuU1N5L1YzWGZmclNGRGh1anJyNy9XaXkrK3FJY2ZmbGpqeG8yckVad0JvRFVnZkFKb0ZxWnBIcEQwc2FTRWlJaUkxUzE1ay9tOHZEeE5uejVkSTBhTXFMb0IvRDMzM0tPU2toSUZCUVdwb3FKQ1FVRkJTazFOclhGN29vcUtpaHE5Z1dWbFpYcm5uWGYwM252dmFkNjhlZnJnZ3c4MGYvNThYWExKSllxS2lwSmhHRnF5WkludXYvOStlVHdlTFZpd1FOOSsrNjNlZmZkZGVUd2V1ZDF1QlFRRWFNdVdMZXJhdFd1OXRkWWVkcTlQOVJxbEl3SFhORTE5OGNVWGV2bmxsL1hvbzQ5cTFhcFZldUNCQjlTbFN4ZVZsSlRvbW11dTBmRGh3L1g4ODg5cnhJZ1JxcXlzMUIxMzNLSGYvT1kzR2pKa2lDWk5tcVQ3Nzc5Zkw3NzRJZ0VVUUt0QytBUncwdHh1OXgraW82Tm5mUGpoaDVWVzdNOW1zMm5FaUJHNjc3NzdxdVpkZU9HRmtvNWNET1FkRXZmMzk5ZXR0OTVhMWNiZjMxK0xGeSt1bXA0NGNhTGk0K01WSHgrdmpoMDdxbnYzN3JyaGhodjB3UWNmYU1LRUNWcS9mcjBpSWlJMGV2Um8zWG5ublNvcUt0S0NCUXNVRlJXbDB0SlNqUmt6UmphYlRjSEJ3Wm8xYTFhOXRTNWR1clRHZEVsSmlRSURBNVdlbmw1MUUvdnE5dS9mcjQ4KytraXJWNi9XbVdlZXFRVUxGcWhIang0YU1HQ0FIbm5rRVVWRVJPamFhNi9WcDU5K1dyWE9uajE3OU9DRER5b3VMazVYWDMyMUpPbU9PKzdRL3YzN2RlMjExMnJhdEdtYU5HblNDVjA5RHdBQWpzUHBkRDdoZERyTm95ZVQ0eFJ3OU9kbE5wZlMwbExUNVhLWmxaV1ZOZWJuNWVVZGQ5MkRCdythUzVZc01ZdUxpMDNUTk0zOC9IelRORTB6SlNXbHp2Wk0wNngzM3FoUm94cmMvbTIzM1dhZWM4NDU1cGd4WTh5Ly9PVXZOWlo5OU5GSFpsRlJrYmwwNlZJekp5ZW56cm9lajhkTVRFdzBjM056YTh4LzRJRUh6TC8vL2UvMXR2L2dndy9NWjU5OTF2UjRQQTNXVkp2MzUrSHIzd3VnSlhHczhCMnVaTVJwcDlvVmpGenRmb280a1NjYzRYOGFjN1A3cHVBSlIyZ0xPRmI0VHZOOVd3RUFmS0k1Z3ljQXREUytzUUFBQUdBWndpY0FBQUFzUS9nRUFBQ0FaUWlmQUFBQXNBemhFd0FBQUpZaGZBSUFBTUF5aEU4QUFBQllodkFKQUFBQXl4QStBUUFBWUJuQ0p3QUFBQ3hEK0FRQUFJQmxDSjhBQUFDd0RPRVRBQUFBbGlGOEFnQUF3REtFVHdBQUFGaUc4QWtBQUFETEVENEJBQUJnR2NJbkFBQUFMRVA0QkFBQWdHVUlud0FBQUxBTTRSTUFBQUNXSVh3Q0FBREFNb1JQQUszQklVa3FMaTcyZFIxdFhsRlJrZmZsSVYvV0FlRDBSZmdFMEJwc2s2VFUxRlJmMTlIbVZmc1piUFZsSFFCT1g0UlBBRDVuR01ZL0pHbnUzTGxLU2txcTN2c0dpeFFWRlNrcEtVbno1czJUSkptbStROGZsd1RnTkdYM2RRRUFrSmlZK0xiVDZZeFBTMHViZU1jZGQvaTZIRWhMazVPVDMvWjFFUUJPVC9SOEFtZ05QRWxKU2ZHbWFkNHVhYlU0MzlBWERrbGFiWnJtN1VsSlNaTWttYjR1Q01EcGlaNVBBSzJGSnprNWVZR2tCYjR1QkFEUWN1ajVCQUFBZ0dVSW53QUFBTEFNNFJNQUFBQ1dJWHdDQUFEQU1vUlBBQUFBV0lid0NRQUFBTXNRUGdFQUFHQVp3aWNBQUFBc1EvZ0VBQUNBWlFpZkFBQUFzQXpoRXdBQUFKWWhmQUlBQU1BeWhFOEFBQUJZaHZBSkFBQUF5eEErQVFBQVlCbkNKd0FBQUN4RCtBUUFBSUJsQ0o4QUFBQ3dET0VUQUFBQWxpRjhBZ0FBd0RLRVR3QUFBRmlHOEFrQUFBRExFRDRCQUFCZ0djSW5BQUFBTEVQNEJBQUFnR1VJbndBQUFMQU00Uk1BQUFDV0lYd0NBQURBTW9SUEFBQUFXSWJ3Q1FBQUFNc1FQZ0VBQUdBWndpY0FBQUFzUS9nRUFBQ0FaUWlmQUFBQXNBemhFd0FBQUpZaGZBSUFBTUF5aEU4QUFBQll4dTdyQWdBQUFGcWF3K0c0MHpDTVlkVm1EVC82LzRsT3A3T3JkNlpwbWh1U2s1UGZzTGE2dG9Yd0NRQUFUbnMybTgxbW11YTBlaGJGSGYzUDIyNkdkVlcxVFF5N0F3Q0F0dUNUeGpTeTJXd2Z0M1FoYlIzaEV3QUFuUFlTRXhQM21hYTU5ampOL3JOKy9mcjlsaFRVaGhFK0FRQkFtMkFZUnNKeG1oeHZPWm9CNFJNQUFMUUpwbWtlYzBqZE1BeUczQzFBK0FRQUFHMUNjbkx5YmtrL05yQjRmV0ppWW9hVjliUlZoRThBQU5CbU5EVDBicG9tUSs0V0lYd0NBSUEybzdLeXN0NlEyWWp6UWRGTUNKOEFBS0ROMkxCaHd3NUptMnZOM3BTVWxKVG1pM3JhSXNJbkFBQm9hMnIwY3RMcmFTM0NKd0FBYUZOc05sdU5zT2wydXdtZkZpSjhBZ0NBTnVYSEgzL2NXbjE2NDhhTjIzeFZTMXRFK0FRQUFHMk5LZW5ObzYvL2VuUWFGaUY4QWdDQXR1aE5TVElNNDgzak5VVHpJbndDQUlBMkp5a3BLVW5TeXNURXhHUmYxOUxXMkgxZHdNbHdPQnpyRE1NNHg5ZDE0SDlNMDF5Vm5KejhTMS9YZ1ZPU0xTNHU3bGJUTkcrUU5GQlNaMThYMU1ZY2tyVE5NSXgvSkNZbXZpM0o0K3VDWUoyMmZEeDFPcDF0N25mZDE4ZnFVN3JuczYxK1VGb3p3ekF1OEhVTk9DWFpuRTduRXRNMDUwc2FLNEtuTDNTV05OWTB6ZmxPcC9OVG5lTEhCelFOeDlPMnhkZkg2bE82NTlNck1USFIxeVZBVWx4Y25LOUx3Q25xYUkvbnhQNzkrMnZXckZrYU1HQ0FRa05EZlYxV20xSmNYS3pVMUZUTm5UdFhhV2xwbHprY2psdVNrNU1YK0xvdVdJdmo2ZW12TlJ5citjc1dnTThkSFdyWHJGbXo1SEE0Q0o0K0VCb2FLb2ZEb1ljZmZsaVNaQmpHRFQ0dUNjQnBpdkFKb0RVWUtFa0RCZ3p3ZFIxdFhyV2Z3U0JmMWdIZzlFWDRCTkFhZEpaRWoyY3JFQllXNW4zSmViY0FXZ1RoRXdBQUFKWWhmQUlBQU1BeWhFOEFBQUJZaHZBSkFBQUF5eEErQVFBQVlCbkNKd0FBQUN4RCtBUUFBSUJsQ0o4QUFBQ3dET0VUYU4yTW9LQ2dQcjR1QWdDQTVrTDRCRnEzd0lFREIrNnFQWFBZc0dGRnRXYUZEUjA2TkY5U1dNZU9IYSt5cGpRQUFKcU84QW1jZ213MlcrM25VSmJhYkxhZ2tKQ1E4RzdkdXYyaGE5ZXV2L2RKWVFBQUhJZmQxd1VBYlpTZncrRW9yajdETUl6QXBLUWs0d1MzNTVaa3VGeXVySzFidDU3ZnYzLy92MGtLa2xSNnNvVUNBTkNjQ0orQWIxU21wYVg5cXJDd01GbVNLemc0dUdmLy92M1hEUmd3WUUxSVNJaXpkdU5odzRZVmJkaXdJYXo2dk5qWTJQMlNWRjVldmowbEplVUMwelRMSkFWSXl0MjdkKyswb0tDZzdxV2xwVDliOG00QUFHZ2t3aWZnSXhFUkVaZDM2TkRocG95TWpOOEVCZ1lPTHk0dS91SG5uMysrb2xheklLZlRXVkk3ZUVyUzVzMmJ1MHJTR1dlYzhYYi8vdjFYR0lZUkVCMGQvYS9LeXNxeWlvcUtBMFZGUlNzSm53Q0Exb1p6UGdFZjJidDM3KzlEUWtMT2FkKysvYVNJaUlqTENnb0t2Z2dORGIzd3JMUE8rbHFTZjJPM2s1MmQvVmhhV3RwbEhvK25MQ1VsWlZ4YVd0cXZDd29LbGhjV0ZxNXJ3ZklCQURnaGhFL0FkOHIzN05selE2OWV2VjZMaUlpNDdOQ2hReDhXRnhldjh2UHpDKy9SbzhjZjYxdGgwS0JCYVlNR0RVcXIvdHJsY21WSktxK29xTmdUSEJ6Y0l5d3NiSENQSGoyZUt5OHZ6N0gwM1FBQTBBZ011d00rVkZ4Y3ZMbXdzSEJWY0hEd1FFbUhKZW5ubjMrKzVleXp6LzR4THkvdjc4WEZ4YW5WMndjRUJQUk1UazRPOGs1WHYrVlNjWEZ4VW1obzZQZ3VYYm84bkpHUmNhZWtnMWE5RHdBQUdvdWVUOENIUWtORFk5dTFhL2NyMHpUTE9uVG9jTDBrbFplWGIwMU5UZTFmWEZ5OHFTbmJLaXdzL0hldlhyMWUyNzkvLzVNRkJRWExKWFZ0a2FJQkFEZ0poRS9BZHpyMTZkUG5vNnlzcklmVDA5T3Y3ZDY5K3hPU0lpU3BwS1Frc3lrYmlvaUl1TGg3OSs2UHU5M3UvVGs1T2U5Sk1vWU5HNVltS2JENXl3WUE0TVF4N0E3NFJ1ZVltSmgvRlJZV3Jzekp5Zm1iSk8zYnQrK1JrSkNRVUpmTDVkS1JXeWE1Z29PRGgzbzhIcGQzSmNNd0FnWU9ITGpGTzIyejJZSzdkT255U0pjdVhlNy8rZWVmcDBaRlJkM2J2WHYzM3g4NmRPajlpb3FLVEVsbGxyOHpBQUNPZ2ZBSitJYW5zTEJ3WldabTVzUGVHYm01dVI5S1VtQmdZRC92UlVXbWFaYnYyN2Z2V1c4YjB6VEx0MjNiTnRnN1BYanc0UFFEQnc0c09IRGd3TnVTRGxSV1ZxYjM3OS8vaDhqSXlIdHpjM1AvYWVIN0FRQ2dVUWlmZ0cva1ptWm1QbGpmZ3JLeXNwMUpTVWtoT25KYVRJa2tqM2RaY25KeWorcHR0MnpaMHFmNmRFbEpTY2JPblR1ZFFVRkJ2ODdOemYybytjc0dBT0RrRUQ2QjFxbWtnZm5IdlgyU3krWEtjcmxjN3pSelBRQUFOQXN1T0FLQTQ4ak56WlhIVTlVQkxZL0hvOTI3ZDB1U0tpc3JUMmlicG1rcUt5dXJXZW9EMERnNU9keit1RFVnZkxaaXBhV2xtajU5T2djb3RIcERoZ3pwT1hYcVZEOWYxOUVVdTNmdjFrY2ZOZTdNaEVjZmZWUXJWcXlvbWk0cEtkSFVxVk1sU2JObXpkTDgrZk5yaE5QR3FLaW8wR1dYWFZabi91alJvMnRNdTF3dWpSMDdWaTZYUzE5OTlWV1Q5dUZMRG9makRGL1gwSmFNR2pXcTNjaVJJenY2dW83VzdNQ0JBN3I2NnFzYkRLQzV1Ym42MDUvK3BQTHk4aVp0OTlwcnI2MTMvc2lSSTV0Y1kxdkJzSHNMS1M4djE4aVJJeFVXVnZPUjNFVkZSVFhtRlJVVjZZY2ZmcENmWDkzamRsQlFrR0ppWXZUcXE2L3EyV2VmcmJNY2FDM3NkdnRqYVdscGsrTGk0ajd4ZUR3SkVSRVJxMWF0V3VYMmRWM0g4c2tubnlnek0xTlRwa3c1WnJ1dFc3Y3FPenRidi83MXI2dm1CUWNIcTdLeVVxWnA2ZzkvK0lPZWZ2cHBKU2NuS3k0dTdxVHJLaW1wZWNaRllHQ2d5c3ZMVlZ4Y3JOZGZmMTI3ZCsvVzdiZmZmdEw3YVFsT3A3Ty9hWnFUSlYxcEdNWTVrZ3hmMTlSV3VGeXVhTU13dm5NNm5Tc2xKYmpkN2s4M2Jkcmswd2ROYk42OFdUZmZmTE1reVRBTXRXdlhUbWVmZmJhbVRKbWljZVBHMVdqNzV6Ly9XY3VYTDFkQlFZSE9PdXNzelpvMVM3R3hzU2UxLzRrVEo5YVpWMVJVcEt1dXVrckJ3Y0ZWODVZdFd5WkphdGV1blZKU1VuVGZmZmZwNG9zdjFnc3Z2RkR2ZGt0S1NwU1ltRmcxbloyZExVbGF0MjZkWG56eHhhcjVGUlVWdXVhYWEycXNlOVZWVittTU04NlEwK21VSk1YRnhTa2lJcUxlL1JRV0ZtcjkrdldOZWF1bkhNSm5DN0xaYkZxOWVuWFZkR1ZscGM0NTU1d2E4Mm9mck9vTHJLWnA2cUtMTHFxYUxpb3EwdHExYTJXejBYR04xc013akM2bWFkNXBHTWFkK2ZuNXVVNm5jNGxoR0FuNStmbGZwNldsK2Z5V1Q1czNiOWJkZDk5ZE5lMzlRL0Q4ODg5dmNKM1ZxMWZydGRkZTB6MzMzS09VbEJUNStmbHB3SUFCS2k0dWxyKy92MWF2WHEzRGh3K3JSNDhlK3V5enoyU3oyVFIwNkZDTkdqV3F4bmJLeTh0ckhLeWF3cy9QVDZacEtqSXlVdlBuejllY09YTlVYbDZ1Z0lDQUU5cGVjM000SEFOdE50dVVvNkZ6aUdHUU4zM0lMdWxpU1JmYjdmYS9PQnlPTllaaEpGUldWbjZ5Y2VQR0p0MDd1RGw5KysyM0NnNE9WbDVlbnRhdlg2OVhYbmxGYTlhczBadzVjNnFPWTBPR0ROSHR0OTh1d3pEMDRvc3Y2c0VISDlTWFgzNnBrL2w5MnJkdjMzRS9kOVdQd2Y3Ky9ucnV1ZWMwYjk0OFhYcnBwYnJpaWl1T3U0NTA1RFNjOWV2WDY5eHp6OVg3Nzc5Zk5YL2t5SkUxcGlYcCsrKy8xKzkrOXp2OTRROS9xUHFlV0xseVpiMzdHVEZpeERGclA1VVJQbHVaOHZKeWZmbmxsL1gyaEhyRnhjWEpORTBMcXdLYXhqQ01qcEp1TVUzemx2RHc4QUtIdzdITU1Jd0V3ekMrVEV4TWRCMTNBeTBnTmphMjZnKy90V3ZYNnBOUFB0SHp6ejh2cWViQm83cC8vL3Zma3FUenp6OWZOOTU0b3dZT0hLaC8vZXRmYXRldW5VelQxUExseTlXclZ5OTE2OVpOc2JHeDZ0T25qMncybTk1NDR3MUZSMGNyS0NoSUJ3NGMwRTAzM2FUYmI3OWQyN2R2cjFQWDZOR2o5Wi8vL0tmR1BPOGZtMzM3OXRXYmI3NnBnSUFBVlZSVUtEdzhYTE5uejFaMmRyWjY5T2hSWjFzV01lTGk0aHplSGs1Sk1Yd2Z0VW8yd3pBdWtIU0JuNS9mSzA2bjh6dkRNQklxS2lvKzNyUnAweTZyaXpFTVF4MDZkTkRGRjErczg4NDdUOWRkZDUwV0wxNnNxNisrV3BKMDRZVVhWclVkUDM2OGxpMWJKdE0wVHlwOE5sVmNYSndTRXhNMWI5NjhSclhmdEdtVE1qSXlWRmxacWFlZmZsclRwMC9YMy83MnQ2cmx0WHMreDQ0ZHE3dnV1a3R6NTg3VkN5KzhvT0hEaHpmN2V6aFZFRDVia01manFUTzBJS25lZWNCcExOd3dqR3NsWFd1YXBzdnBkSDVobW1aQ1FFREE1K3ZXclN1d3VoaTMyNjEzM25tbnhxa3Mzdk9yYS9lU2ZQenh4L3I1NTU4Vkh4K3ZybDI3NnVHSEg5YXNXYk5rR0lhdXZQSkszWHZ2dmVyWnMyZFZlKzk1bjZ0WHI5YlNwVXYxMkdPUDZhZWZmdEtnUVlQcURPRjVUODJwSFR3bFZaM2IrZVNUVDJyR2pCbXFxS2pRakJrejVPL3ZyMDZkT21uRWlCRldoMCtiMCtrOHh6VE5LVGFiN1VyVE5QdGF1WE0waTVHbWFlS2s3a1VBQUNBQVNVUkJWSTYwMiszUE81M09KRWtKTnBzdDRjY2ZmMHl4dXBEdzhIQmRkOTExU2toSXFBcWYwcEZSdmdNSER1ajk5OS9YMUtsVGp6bTZOM255WkUyWU1FRzMzWGJiTWZjVkh4OWZaNTdINHpudXlPSHc0Y1BWb1VPSHF1bkRody9yeHg5L3JORW1MUzFONWVYbDh2ZjMxNnhacytUbjUzZmNuazlKT3ZmY2MvWEJCeCswNmRGTHdtY0xzdGxzTmJyVHZjUHUxZWMxeHpsaXJZM1Q2V3d0M1NDUE81M094MzFkQkdvSWtUVFpNSXpKRlJVVmNqcWR5eVFsV0ZuQS9QbnpkZE5OTnlrcUt1cTRiZWZObTZmUzBsTGRlT09ObWoxN3RtdzJtL0x6ODdWbnp4NFpocUYzM25sSGJyZGJlL2JzMGI1OSt6Um16Qmc5K3VpanV1dXV1M1RqalRkcTFhcFZXck5talVhTkdxVjE2OVpwNGNLRmV1V1ZWMlMzTis2cmQvcjA2V3JmdnIzR2pSdW5OOTU0UXphYlRTdFdyTkNBQVFOTzlwK2hVUndPeDlpalErcFhTdXBoR0VhVFJsMWEwWGNCYW5KS2NubzhubWZpNHVLMmVqd2VTeitEa25UV1dXY3BQVDI5S2dpdVc3ZE8wNmRQbHlTTkdUTkc5OTU3N3pIWGo0K1AxK0RCZzQvWlJwS1dMRmxTWTNySGpoMTY2cW1udEdEQkFnVUVCQ2dscGY3c0hSNGVYdU1Ddi9vNmpkTFQwNnN1S3ZyRkwzNVI1L3pPUG4zNjFKalhybDA3dmZubW01S09uUFlUSGg0dVNUVk9xMnNyQ0o4dHBMS3lVdjcrL2sxYXA2S2lRbExiL0VWRW0yVWFobUZhTld5N2J0MDZ2ZjMyMjFxL2ZyM216SmxUcDlleCtnRm01Y3FWQ2drSjBUUFBQS01wVTZib2pEUE8wTEpseS9UbW0yK3FWNjllTWd4RHBhV2xtakJoZ3FLaW91Unl1VFIwNkZCSlI4NGRlL3JwcDNYMzNYZkw3WGJyL3Z2dlYyaG9xRjU3N1RXOThzb3IrdTF2ZjF1bnR1bzlOTjdYM2dObjE2NWRsWjJkcmFLaUlyMzAwa3Y2NXordGVYaVZZUmlteCtNeGJUYWJaVDhqV004d0RNdC91RzYzVzM1K2ZsVzlmK2VlZTY3V3IxK3Y5UFIwUGZIRUUzcnl5U2YxekRQUE5MaitqVGZlZU16dGU0K25qei8rdURaczJDQkoycnQzYjlWSWhmZHVGVjYxUTJwQlFVR05ZM0ZCUWQxQm1wRWpSMnJnd0lGVjArKy8vNzZ1dXVxcWV1dng4L09yQ3A0NU9UbTY2YWFidEdqUklrblNpaFVyTkhyMGFQMzN2Lyt0R3ZxWE9PY1RKNkNzckV6bDVlWDFCc21Hd21WeGNiRkNRa0lhUFBuWTY1RkhIckgwUEppbVNrcEs4bWx4VHFmekNVbVBTM295S1NucENWL1cwbFk0bmM0M0pFMXJSRk9YWVJqTFBSNVBRa2hJeU9kcjE2NHRQTHIrd2hZdFVGSnFhcXIrOHBlL1ZBMk5QL1hVVS84cnl1WFNtREZqNm56MmxpMWJwbSsrK1VhU2RNTU5OK2pxcTYvV1o1OTlKa2xhdEdpUk1qSXlkTjU1NStuUlJ4K1Z2NzkvVmZpVXBQNzkreXN1TGs2N2R1MnE2dUY0L1BISGRmMzExMnZpeElrNjQ0eWFkeUk2ZVBDZ3Z2dnV1NnJwNnJkY2lvbUowZHExYTdWdzRVTE5uajFiSFR0YWMwZWRwS1NrYnlWOUsrbTNjWEZ4STB6VG5HSVl4dVRHRHJ2NytydWdMWEU0SE1NTncyanNwZEdKaG1Fa3VOM3VoSTBiTjZaS2t0V2pSSnMzYjFaTVRFeU5lVGFiVFdlZWVhYW1UWnVtQng1NFFFOC8vZlFKRDAwWEZSVXBKQ1JFVHo3NXBLUWpZWFRzMkxGMVFtWkRHdFB6V2QrdGxQYnMyVlBqYzF4ZjIrWExseXNpSWtLaG9hRmF1blNwc3JPejYvMU1lNzlyVGtlRXp4WlNVRkNnNk9ob3ZmdnV1MVh6dk1QdTFYK2hxdys3WjJabXFtdlhyc2ZkOWgvLytNZm1MUlpvV1FXU2xrcEtNQXhqaGE4dU9Nckt5dEtNR1ROMDU1MTNObnFkeU1oSTNYSEhIZXJidDYvNjl1MnJYcjE2VlMwYk1XS0UzbjMzWFdWa1pDZ2tKRVF6Wjg3VW9VT0gxTGx6WjBsSHpnZjc0WWNmMUwxN2R5MWZ2bHdUSmt4UXYzNzl0R1RKRWtWRlJUWHBYb0xEaHcvWE04ODhvemx6NW1qVXFGSEt5Y2xScDA2ZEd2L21UNTRuTVRGeG5hUjFrbVlPSHo1OG1NZmptU3hwc3FTWVk2K0tWdUsvcG1rbW1LYjU4WVlORzlKOVdVaDJkcllXTFZxa0J4K3M5d25Ea2lTNzNYNVM1MFJtWkdSVWZSWWxhZWZPblhLNzNYWE9BYTJvcU5DeVpjdWE3ZnpMK202dkpQM3ZZUlNtYWVxVFR6NnB1bDFhOSs3ZHRYVHAwanBCWEpLNmRldldMRFcxUm9UUEZwS1ptZG5rQ3dLMmJObFNvd3NmT0lYbFNGcGlzOWtTOHZMeXZta050MXE2NElJTG1yek91ZWVlcTNQUFBWY0hEeDVVVWxLU05tL2VyTXN2djF6U2tZUGIvdjM3NVhBNDlNUVRUeWc1T1ZtdnYvNjYzbnJyTGVYbjUydm16Sm02Nzc3NzVIQTROSDM2ZEkwZE8xWmhZV0dOT3RlMHV1Ky8vMTV2dnZtbU9uZnVyUEhqeDhzMFRjWEh4MnZseXBXK3V0MlMrZU9QUHlaTFNwYjAyTkZiTFUwK2V2WDcwT09zQyt0NEpLMldsR0NhNWlmSnljaytmVnFKYVpvNmZQaXd2di8rZTczMjJtdTY5TkpMcSs2ZCsvUFBQeXMxTlZXLy9PVXZkZmp3WWIzMTFsdkhQZjNzNzMvL3UySmpZK1Z3T09wZG5wU1VWT040dW5qeFlrMmFORW16WjgrdW1sZFNVcUpMTHJtazN1QlplOWo5V0hlZ2FZcTFhOWZLNVhMcDRvc3ZsblRrWHA3ejU4L1hRdzg5VkcvN2UrKzlWMy8rODU4YmZaNzRxZUwwZWpldHlJWU5HelJvMEtBbXJiTml4WW9hVi80QnB4TFROQTlJK2xoU1FrUkV4T3JXZnBQNXhuampqVGUwZE9sU0JRWUd5dUZ3YU55NGNWcXpabzBXTGx3b3Q5dXR1KzY2U3g5KytLSDI3ZHVubjM3NlNXZWZmYmJ5OHZJMGZmcDBqUmd4b3VvbTEvZmNjNDlLU2tvVUZCU2tpb29LQlFVRktUVTFWVUZCUVZYN3FxaW9xSEcrV0ZsWm1kNTU1eDI5OTk1N21qZHZuajc0NEFQTm56OWZsMXh5aWFLaW9sck5mVDZUazVPM1Nkb202ZW00dUxoK3BtbE9OazF6OHRHYnpNTmFia25mNkVqZy9EUTVPVG5iMXdWSlJ5NGdNZ3hENGVIaEdqeDRzR2JQbnExZi9PSVhWY3VEZzRQMTk3Ly9YWTgvL3JoQ1FrSjA0WVVYNm9FSEhqam1OcGNzV2FLS2lvcDZ3MmRGUllXV0xGbWkrKysvWHg2UFJ3c1dMTkMzMzM2cmQ5OTlWeDZQUjI2M1d3RUJBZHF5WlV1RG80MjFoOTBieTkvZnY5NHIzTDNEN20rLy9iYW1UcDBxdTkydXZYdjM2cUdISHRLSUVTTTBac3dZU1VkT1BYQzVYQW9KQ2RIdTNidjEwMDgvblhiQlV5Sjh0Z2kzMjYzUFAvOWNyNzc2YXIzTFRkTlVaV1dsRGg4K0xKdk5Kc013dEhyMWFtVmxaZW1Ydi95bHhkVUNKOC90ZHY4aE9qcDZ4b2NmZm5oaUR6cTMyT0hEaCtzOEVpOHFLa3JqeDQrdk1lL2xsMS9XbFZkZVdkVmJPV1BHREJVVkZlbjY2Ni9YaFJkZUtNTXc1Ty92cjJ1dXVVWWVqNmZxaXZRUkkwYm92dnZ1cTlxTzl4NkdlL2Z1clJyMjgvZjMxNjIzM2xyVnh0L2ZYNHNYTDY2YW5qaHhvdUxqNHhVZkg2K09IVHVxZS9mdXV1R0dHL1RCQng5b3dvUUp6ZnNQMGt3U0V4TjNTbnBPMG5NOFh0TmFJU0VoS1I2UHA4dDMzMzJYNit0YXZHSmpZeHYxY0lWdTNicnB2ZmZlYTlLMkV4SWF2a0IvL2ZyMWlvaUkwT2pSbzNYbm5YZXFxS2hJQ3hZc1VGUlVsRXBMU3pWbXpCalpiRFlGQndkcjFxeFo5VzVqNmRLbE5hWkxTa29VR0JpbzlQVDBSdi9oNXoyMUppY25wNnAzOWNZYmI5U3dZY08wWThjTzNYYmJiYnJtbW1zMGJkci9UcGVQajQvWGhBa1RaTFBaVkZsWldmV0VLTFFpVHFmVGREcWRabXV6Y2VOR2M5cTBhWFhtVjFaV21xTkdqVExkYnJkNTdybm5tbkZ4Y2VaOTk5MW5tcVpwYnRteXhWeTFhcFhWcFRZcjc4K2pGZnhlUEhHMGxpZDhYUXNheDhyUDh1V1hYMzdDNjdwY3Jucm41K1hsbVFjUEhtelVOa3BMUzAyWHkyVldWbGJXMmNieEhEeDQwRnl5WklsWlhGemNxSDJkcU5ieVdZWjFXdXZ4OUVUbDUrZWJwbW1hS1NrcGRUNXJwbW5XTzIvVXFGRU5idSsyMjI0enp6bm5ISFBNbURIbVgvN3lseHJMM25ubm5hclg1NTEzWHRYcmp6LysyUHoxcjM5dGpoOC8zbnpwcFpmcWJIUDM3dDNIZlI4dG9UVjh2ay9wS3hHOS8zZ24rdGk2bGxUN0dlNjFtYVlwdDl2ZDVOc3h0V2JlaTZkOGZZVXJWN3VmZWxyelo3a3RhaTJmWlZpSHoyRGIwUm8rMzIzMzl2b3Q3RmpCVTFMVmNCMEFBRUJiUXZnRUFBQ0FaUWlmQUFBQXNBemhFd0FBQUpZaGZBSUFBTUF5aEU4QUFBQllodkFKQUFBQXl4QStBUUFBWUJuQ0p3QUFBQ3hEK0FRQUFJQmxDSjhBQUFDd0RPRVRBQUFBbGlGOEFnQUF3REtFVHdBQUFGaUc4QWtBQUFETEVENEJBQUJnR2NJbkFBQUFMRVA0QkFBQWdHVUlud0FBQUxBTTRSTUFBQUNXSVh3Q0FBREFNb1JQQUFBQVdJYndDUUFBQU1zUVBnRzBCb2NrcWJpNDJOZDF0SGxGUlVYZWw0ZDhXUWVBMHhmaEUwQnJzRTJTVWxOVGZWMUhtMWZ0WjdEVmwzVUFPSDBSUGdING5HRVkvNUNrdVhQbktpa3BxWHJ2R3l4U1ZGU2twS1FrelpzM1Q1SmttdVkvZkZ3U2dOT1UzZGNGTkllNHVEaGZsd0RnSkNRbUpyN3RkRHJqMDlMU0p0NXh4eDIrTGdmUzB1VGs1TGQ5WFFTc3gvRVVWamlsZXo1TjAxemw2eHBRazJtYVAvaTZCcHlTUEVsSlNmR21hZDR1YWJVNDM5QVhEa2xhYlpybTdVbEpTWk1rbWI0dUNOYmhlTnEyY0t3R21wblQ2WHpDNlhTYVRxZnpDVi9YQWdBQWFqcWxlejRCQUFCd2FpRjhBZ0FBd0RLRVR3QUFBRmlHOEFrQUFBRExFRDRCQUFCZ0djSW5BQUFBTEVQNEJBQUFnR1VJbndBQUFMQU00Uk1BQUFDV0lYd0NBQURBTW9SUEFBQUFXSWJ3Q1FBQUFNc1FQZ0VBQUdBWndpY0FBQUFzUS9nRUFBQ0FaUWlmQUFBQXNBemhFd0FBQUpZaGZBSUFBTUF5aEU4QUFBQllodkFKQUFBQXl4QStBUUFBWUJuQ0p3QUFBQ3hEK0FRQUFJQmxDSjhBQUFDd0RPRVRBQUFBbGlGOEFnQUF3REtFVHdBQUFGaUc4QWtBQUFETEVENEJBQUJnR2NJbkFBQUFMRVA0QkFBQWdHVUlud0FBQUxBTTRSTUFBQUNXSVh3Q0FBREFNb1JQQUFBQVdJYndDUUFBQU1zUVBnRUFBR0Fad2ljQUFBQXNRL2dFQUFDQVpRaWZBQUFBc0F6aEV3QUFBSlloZkFJQUFNQXloRThBQUFCWWh2QUpBQUFBeXhBK0FRQUFZQm5DSndBQUFDeEQrQVFBQUlCbENKOEFBQUN3RE9FVEFBQUFsaUY4QWdBQXdES0VUd0FBQUZpRzhBa0FBQURMRUQ0QkFBQmdHY0luQUFBQUxFUDRCQUFBZ0dVSW53QUFBTEFNNFJNQUFBQ1dJWHdDQUFEQU1vUlBBQUFBV0lid0NRQUFBTXNRUGdFQUFHQVp3aWNBQUFBc1EvZ0VBQUNBWlFpZkFBQUFzQXpoRXdBQUFKWWhmQUlBQU1BeWhFOEFBQUJZaHZBSkFBQUF5eEErQVFBQVlCbkNKd0FBQUN4RCtBUUFBSUJsN0w0dUFBQ09zc1hGeGQxcW11WU5rZ1pLNnV6cmd0cVlRNUsyR1lieGo4VEV4TGNsZVh4ZEVLempjRGpXR1laeGpxL3JnRFZNMDF5Vm5KejhTMS90bjU1UEFLMkJ6ZWwwTGpGTmM3NmtzU0o0K2tKblNXTk4wNXp2ZERvL0ZjZUhOb1hnMmJZWWhuR0JML2RQenljQW56dmE0em14Zi8vK21qVnJsZ1lNR0tEUTBGQmZsOVdtRkJjWEt6VTFWWFBuemxWYVd0cGxEb2ZqbHVUazVBVytyZ3ZXU2t4TTlIVUphR0Z4Y1hHK0xvRy9iQUg0M3RHaGRzMmFOVXNPaDRQZzZRT2hvYUZ5T0J4NitPR0hKVW1HWWR6ZzQ1SUFuS1lJbndCYWc0R1NOR0RBQUYvWDBlWlYreGtNOG1VZEFFNWZoRThBclVGblNmUjR0Z0poWVdIZWw1eDNDNkJGRUQ0QkFBQmdHY0luQUFBQUxFUDRCQUFBZ0dVSW53QUFBTEFNNFJNQUFBQ1dJWHdDQUFEQU1vUlBBQUFBV0lid0NRQUFBTXNRUG9INjFmZlpDRzlnZmxzUTRlc0NBQUNuaDdaNklBV09wZXVnUVlOMlNMSlhueGtkSGYxRlZGVFV0SVpXaW9pSXVDZzhQSHo4U2V6WHYwT0hEdGRKNnRpVWxYcjE2dlgvZFB4d2FPdlZxOWNya2dLOE00S0RnODg3dXIvanNROFpNaVExT0RpNGQxUHFBZ0NnUHZiak53SGFscWlvcU9zTEN3di9KY25kdjMvL0ZRRUJBVDBreVc2M1IzYnYzdjM1enAwN3o1Q2t5c3JLUXlrcEtSZDQxNHVNakh3b096djdUVWtLQ2dycUV4TVRzN1cwdFBTbjZ0c09EZzZPVFU1T0RxeHZ2OTI2ZFp2VHJWdTNSME5DUXVabFptWSsyc2h5amM2ZE85KzlaOCtlMmNkcTFLNWR1MUdob2FIblNTcXZOanV6ZS9mdS96aDgrUEJpU1JXMTF4azBhRkNhSkJtRzRlL241OWZ4ekRQUFhGbTd6ZGF0Vy9zM3NrNEFBQ1FSUG9IYWJKR1JrWGZzMkxFalhwS0Nnb0tpdDJ6WjBxZStodDV3MXJ0MzczZkN3c0pHQkFVRm5SMFlHSGhHang0OW50aTFhOWR0cGFXbFAyM2Z2bjE0OVhVR0R4NmNYdCsyT25Ub2NGbGtaT1NkTzNic0dOTzNiOTlQQ3dzTDF4UVVGSHpaaUhxaktpc3I4eVc1anRXb1E0Y090K2JrNUN5TWpZM2RXM3RaYkd6c0x1L3J5c3JLL0czYnRnMlNwSUNBZ0o3SnljbEJEVzNUNFhDVU5xSStBQUJxSUh3QzFiUnYzMzVTYVducFQvNysvZ0dSa1pFdk5HYWRqSXlNVzZLaW9oNE1EQXpzdTJmUG5sbVNDb09DZ3ZvRUJRV2RIUk1UODJQMXR2NysvdDFxcng4ZUhqNitkKy9lLzlpMWE5Zi9GUllXL2pjOVBmMkd2bjM3THRxMWE5Zi9GUlFVckRqV3ZpTWlJb1lhaGhFcUtWaFNTUVBOb2pwMDZIQkZSa2JHZmRuWjJhODE1ajFKa21FWUFRTUhEdHh5ck9XTjNSWUFBRjZFVDZDYWJ0MjZQWDdvMEtINWtaR1Jzd29LQ3I3cTBLSEQ1SVlDbU0xbUN6NzYwb2lNalB6TmpoMDc0Z2NPSFBqZHRtM2JCdmZyMSs5Zk5wc3RSTFUrWTRaaEJQVG8wZU9aek16TTJaSVVHUmw1YjQ4ZVBaNUpUMCsvM2hzMEN3b0tWdXpldmZ1bU04ODg4NlA5Ky9jL3YzLy8vajlJcXF5dmh0RFEwRi80K2ZrRnRXL2YvcUs4dkx6UDZtdlRxMWV2V1VkZkZyUnIxMjVNNzk2OTMybm8vZS9ldlh0U1VWSFJGa2t5VGJOODI3WnRneHRxUzg4bkFPQkVFRDZCYWc0ZlBwd1FFaEp5VGtCQVFLL2MzTnlGM2J0M2Y2S2hBQllXRmpaWWtqcDA2REN4dkx3OG83eTh2T3I4enExYnR3NklqWTNkdjMzNzltSFYxeGs4ZUhCNlptYm03S0Nnb0w0OWUvWjhQVGc0ZUVoS1NzcXZTa3BLZnBEVTJlbDBaaWNsSlVYbTVlVXRTVTFOUGI5djM3NEpuVHAxdW43ZnZuMlA1dWJtZmxpN2h2RHc4TXR6Y25MZTd0aXg0NDMxaGMvQXdNRG85dTNiLzU5M3VyQ3c4TnZHbnFkSnp5Y0FvQ1VRUG9GcTl1L2YvK3lBQVFOV3BxZW4zeW5KTkF6RHp4dkEvUDM5KzFWVVZPejAvajh3TVBDczVPVGt3SGJ0MmswTURnNk9IVGh3NEpiQXdNRCtBd2NPM0xKdDI3YkJkcnU5WTNSMDlLcjY5aE1aR1hsUFpXVmx6dWJObTJNbDVkYlh4dVZ5SlczZHVuVnc5KzdkZnk4cHJQYnlrSkNRRVlHQmdYMjNiOTgrTGpZMmRsdFFVRkRmMHRMU1hkWGJkT3pZOFlhc3JLeEhldmJzK2JJazBmTUpBUEExd2lkUVRhOWV2WjZ6Mld6aG5UdDMvcitTa3BKdDN0NjliZHUyRFk2SmlmbHgrL2J0dzJOaVlqWnMzNzU5bVBlQ280eU1qR2taR1JuVEpNa2JQQ1hKN1hiblZyOGFYdnJmQlVkNzl1eDVVSktuRVNVVloyVmx6YXB2UWZmdTNlY2NPblJvZ2FTOG5KeWN0N3AxNi9iSFhidDJYVjI5emI1OSsvNHNLZGNiUHB2YTgrbDlqdzB0Yjh4MkFBQ29qdkFKVkpPZG5mM3F3WU1IM3lncks4c0xEQXhzNzNhN0QwcFNURXpNaHFDZ29BRXhNVEViQWdNRG8yTmlZallFQkFUMHFyVzZZUmhHUUZoWTJQbEZSVVVwZHJ1OVUrMExqcXBwVFBCc1VNZU9IYThLRFEwZGs1YVdkcHNrWldWbC9YbklrQ0U3T25ic09MWFc4SHlkWHRYWTJOaDlIbytudVBaOG04MFd1bm56NW02UzFMbHo1OStrcEtRNE9uVG9jUDNldlhzZjZ0aXg0eTFoWVdIblptUmszS09qdDJXS2lJaVkwckZqeDF0eWMzTWI3RWtGQUtBMmJqSVBWRk5hV3ZweldWbFpUbkJ3Y0wrb3FLZzdTMHBLdGtqUzl1M2JoNVdXbG03YnZuMzdzTEt5c3BUdDI3Y1BLeTh2M3lOSmZmdjJYVHg0OE9EMFljT0dGZHZ0OWw1ZHUzWjlKRGc0Mk81MnUzTzJiOTgrdk5wL0k1dWp4cENRRUVmdjNyMFg3TjI3OTM1SkI0L096dHU3ZCsvZFIyLzdOUFpZNjl2dDlzaXRXN2Yyci8yZjNXN3ZjTFJKZUxkdTNaNHFMaTdlRlJrWmVZOGtIUTJZWm1SazVEUko2dCsvL3pjVkZSVTd1M1hyOWxoNGVQaUU1bmhmQUlDMmdaNVBvSnJZMk5nOWRyczlxcmk0K1B1Z29LQkJXVmxaandRSEJ6ZDQzcU1rN2R1Mzc2SFMwdEppU2JrREJ3N2NsSm1aK1VUdjNyMFgyKzMyVG9NR0RkcGhHSWFmSkptbTZmYjM5KzkreGhsbi9HUDM3dDAzbkVoOVlXRmg0L3IxNi9meG9VT0hGdVRrNUN5c3ZpdzNOM2RSU0VoSVhMOSsvVlprWm1iKzl0Q2hRMytWWkRaMUgxMjdkcjByUHovL1Uwa0ZIbytuVEVlZXVKU2JrWkV4WFpJWkdCZ1lIUllXZG83TDVkcXlhOWV1cXp0MTZuUmpRVUhCOGhONVB3Q0F0b2Z3Q1ZTVGxwWTJwYVNrWkhOQVFFQ2ZzODgrZSsyaFE0YytqSXFLdXErZXB2N2VXeTJWbHBidXJyNmdwS1JrOCs3ZHU2OHJMUzNObDFRZ3llMWRObmp3NFBRVERaNVJVVkhUZS9icytjcUJBd2NhZkFMUzNyMTdaN3JkN3VMZXZYdS81dS92MzJuZnZuM1AxRzVqR0laZmZlZHllcy9oUEh6NDhFYzJtNjFVa3JLenMxOGZNbVJJcW1tYTdtcnRiRWR2RlZYaGNybld1MXl1OVNmeWZnQUFiUlBoRTZpbXBLUmtuU1RaN2ZhZ2ZmdjJ6WmFVVjE1ZW5pRWR1Ukpja243KytlZXJZMkppMXVmbjUzL2V3R2FLYTE5MTNraVZaV1ZsTzlYQVBUMkxpb28rM2JseloxcCtmdjYvanJXUi9mdjNQMWxRVVBDNXkrWGFWRzNkVmQ3WEJRVUYvMHBMUy90MTdmWDY5KysvWEpLTzFpQkp5c3JLZWlRcksrdVJwcjhWQUFEcVIvZ0U2dUZ5dVpKY0xsZVNKS1dscFUyUXBKS1NrcjJTVkY1ZXZyMzIvVHU5am5WcklrbHE2RkdkUngwKzFwWG9McGNyUzFMV2NVcjN0cTF4b2RQT25Uc25lVi9YRnp5UHp1ZmNUUUJBaStPQ0l3QTRUUlFWRmZtNkJBQW5vSzE5ZGdtZkFFN2FrQ0ZEZWs2ZE90WFAxM1UwVldscHFhWlBuNjZzckVaMUtFdVMzRzYzdnZqaUN4VVVGRFJwWHkrODhNSnhEekFlajBmUFBmZWNLaW9xcXVadDNyeFpYM3p4eFhHM1gxbFpxU3V1dUVMNzkrOXZVbDB0eGVGd25PSHJHdHFTVWFOR3RSczVjbVJIWDlkeHVtbnNkOFRwOU5tMUFzUHVBRTZhM1c1L0xDMHRiVkpjWE53bkhvOG5JU0lpWXRXcVZhdmN4MS96eEpXWGwydmt5SkVLQzZ2NThLZWlvcUlhODRxS2l2VEREei9JejY5dU5nNEtDbEpNVEl4ZWZmVlZQZnZzczQzYTcvejU4L1gyMjIvcnBwdHUwdDEzMzkyb2RVelQxS0pGaXpSanhveGp0dHU0Y2FNMmI5NHNmMy8vcW5sUlVWSDYvZTkvcjRzdXVraDJlOTJ2N1BqNGVFbEhRbkYrZnI2bVRadFdwODJTSlVzYVZlZkpjanFkL1UzVG5DenBTc013enBGa1dMSmp5T1Z5UlJ1RzhaM1Q2VndwS2NIdGRuKzZhZE9tZzhkZHNRVnQzcnhaTjk5OHN5VEpNQXkxYTlkT1o1OTl0cVpNbWFKeDQ4WTF1TjV2ZnZNYkpTWW02dHR2djFWSVNNZ0o3OS9LNzRoVC9iTnJOY0luZ0daaEdFWVgwelR2TkF6anp2ejgvRnluMDduRU1JeUUvUHo4cjlQUzBzcGFZcDgybTAyclY2K3VtcTZzck5RNTU1eFRZMTVjWEZ5TmRlbzdHSm1tcVlzdXVxaHF1cWlvU0d2WHJwWE5Wbk53YU0yYU5mcm9vNC8wMWx0djZYZS8rNTJjVHFkKzhZdGZITGZPdzRjUEt5d3NURUZCUWNkc3QyVEpFbDEyMldVYVAzNThuV1dYWFhaWjFldXdzREI5K09HUlp3a2NQSGhRMzMzM1hZUGJIRG15V1c0djJ5Q0h3ekhRWnJOTk9SbzZoeGdHZWRPSDdKSXVsblN4M1c3L2k4UGhXR01ZUmtKbFplVW5HemR1elBSVlVkOSsrNjJDZzRPVmw1ZW45ZXZYNjVWWFh0R2FOV3MwWjg2Y09wK3hGU3RXS0QwOXZkbjJiZFYzeEtuNDJmVWx3aWVBWm1jWVJrZEp0NWltZVV0NGVIaUJ3K0ZZWmhoR2dtRVlYeVltSnJwOFdWdDVlYm0rL1BMTGVuczV2T0xpNG1TYU5XK1J1bmJ0V3YzKzk3L1gzTGx6TlhUb1VEMzk5Tk9hTld1VzVzNmRlOXlEUkdwcXFrcEtTbFJXVnFiQXdNQjYyK1RtNXVyZi8vNjNIbnJvSVYxMTFWV05majhWRlJYSGJGOTlHTENaR0hGeGNRNXZENmVrbU5yL1ZtZ1ZiSVpoWENEcEFqOC92MWVjVHVkM2htRWtWRlJVZkx4cDA2WVR1UnZIU1RFTVF4MDZkTkRGRjErczg4NDdUOWRkZDUwV0wxNnNxNi8rM3hPQlMwcEs5TkpMTCtubW0yL1dDeSs4WUhXSlZacjZIWEVLZlhaYkRjSW5nSllXYmhqR3RaS3VOVTNUNVhRNnZ6Qk5NeUVnSU9EemRldldOZTNFeVZvOEhrKzl3M2ZIR3RJN0VSOTg4SUZlZSswMVBmMzAwMVZCYytUSWtYcnl5U2MxYytaTTNYREREYnI5OXR2cjlPSjRiZHk0VWVYbDVmcisrKzkxL3ZubjE5dG00Y0tGa3FUUTBGQWxKeWZyaVNlZWFMQ2VQLy81eityWHI1OGt5ZC9mWDRzWEwyNndiVFAxbnRpY1R1YzVwbWxPc2Rsc1Y1cW0yYmM1TmdwTGpUUk5jNlRkYm4vZTZYUW1TVXF3Mld3SlAvNzRZNHJWaFlTSGgrdTY2NjVUUWtKQ2pmRDUxbHR2YWNTSUVZcU5qVzNVZGlaUG5xd0pFeWJvdHR0dWE3Q05GZDhScmZ5ejJ5b1JQbkU2ZTl6cGREN3U2eUpRUTRpa3lZWmhUSzZvcUpEVDZWd21LZUZFTjJhejJiUnk1Y3FxYWUrUVd2VjV0WWZVbWlJek0xTno1ODdWamgwNzlNWWJiMmpRb0VIS3k4dlRyMzcxSzMzenpUZTY0SUlMTkgvK2ZEMzAwRU5hdm55NTdyNzdibDE0NFlWMXRyTjY5V3JGeDhmcjg4OC9yemQ4N3Q2OVcvLzYxLzl1Mytwd09CcDlybGRMOXA0NEhJNnhSNGZVcjVUVXd6Q01PajNDeCtKME91a1NiWjJja3B3ZWorZVp1TGk0clI2UDU0US9neWZxckxQT1VucDZ1andlajJ3Mm16SXlNdlRwcDU5cThlTEZqYjRBTUQ0K1hvTUhIL1B1ZGkzK0hkRmFQN3V0SGVFVHB4M1ROUDlqR0laYi9INmZDa3pETU13VEdiYXRyS3lzY1hKL1kzaS96S3VmdTNVc2l4WXRVa1JFaEJZdlhxenc4UEI2MjhURXhHang0c1Y2NjYyMzVITFZQYU5nNjlhdHlzckswbC8vK2xkTm1USkZtWm1aNnRHalI0MDJuMy8rdWU2KysyNzk2VTkva3FSVzAzdGlHSWJwOFhoTW04MTJRajhqbkJvTXc3RDhoK3QydStYbjUxYzFXdkQ4ODgvcmxsdHVVYWRPblJvZFBtKzg4Y1pqTHJmaU82SzFmblpiT3c3T09PMGtKeWQvTGFscDN6ZzRLVTZuOHcxSmRTL1ZyTXRsR01aeWo4ZVRFQklTOHZuYXRXc0xqNjYvc0tuN0xDc3JVM2w1ZWIwSGlZWU9ITVhGeFFvSkNhblI2MUdmUng1NVJJWmg2UDc3NzI5d0tMMjY0T0JnM1hQUFBmVXVtejkvdnVMajQ5V3VYVHRObWpSSnI3NzZxdjc0eHovV2FIUDk5ZGNyUER5ODZnRFcxTjRUNzFXekRTMC9VVWxKU2Q5SytsYlNiK1BpNGthWXBqbkZNSXpKalIxMlQwcEs0dW9qaXpnY2p1R0dZVFQyVWJlSmhtRWt1TjN1aEkwYk42WktrdFdqUkpzM2IxWk1USXlrSXlNRFdWbFpOWWJnbTRNVjN4R3Q5YlBiMmhFK0FiUzBBa2xMSlNVWWhyR2l1UzQ0S2lnb1VIUjB0TjU5OTkycWVkNGh0YSsrK3FwcVh2VWh0Y3pNVEhYdDJ2VzQyNjRkRGsvVVYxOTlwZVRrWk0yWk0wZlNrWkE1YWRJa2ZmMzExeldHNSt2clZiMzQ0b3NWSEJ4Y1ozNUpTVW5WTU4vSEgzK3M5OTU3VDh1WEw5Zjk5OSt2eno3N1RGdTJiTkhNbVRPcmJ1M3k5ZGRmNjdQUFB0UGxsMTkrTW0vRms1aVl1RTdTT2tremh3OGZQc3pqOFV5V05GbFN6TWxzR0piNXIybWFDYVpwZnJ4aHc0WjBYeGFTbloydFJZc1c2Y0VISDVRa2ZmYlpaOXEvZjc5KzlhdGZTVHB5bnFZa2pSOC92bEVYOURYRWl1K0lVK0N6MnlvUlBnRzBoQnhKUzJ3MlcwSmVYdDQzWm1wT213QUFCU0ZKUkVGVUxYR3JwZnFHcjQ5bnk1WXRHamh3WUhPWFVxK1VsQlE5OWRSVG1qbHpwanAyUEhMdjczYi92NzM3ZVkxcVBlTUEvcDJnUXBRYlFZVnVJZ2dpTG1Jb1JoY0JJeGdRN3NLaVFoRC9nWXNJd1Yrb3FOaUYwSUxHdGNHOWR5VWhyVktDdUNqVWxWTE5qQVFTcWRDRjBFMnBOQ2pKeWppbml4aDd0ZEY3MVhqTzFIdytxK0VNWjg0ekRPOTd2cHc1NzNPKyt5N256cDNMcFV1WHNtN2R1dlQwOUh4dy8rbnA2WGZ1SlZ1d2NDS2VuWjNOOWV2WGMrdldyZHk4ZVRNblQ1N00vdjM3TXprNW1kSFIwUncrZkRoSGp4N05xVk9uY3ZiczJheGZ2ejY3ZHUxYWlxOVdQSHIwcUpHa2tlUzNiMW90RGJ4Wi9mN3JwVGdBUzZLWjVGNlMwYUlvL3Rob05INzVreFMrZ3FJb01qMDluUWNQSG1SNGVEajc5dTNMOTkvUFArbjMvWlh0Qy8xQjc5eTU4OUUrbnpkdTNFaDNkM2UyYjkrKzZQdFZ6UkV0UEhaYmh2QUpMSW1pS1A2WjVBOUpSdGV1WFh2dmF6ZVpmL3o0Y2JxNnVqNXBuN3QzN3k3NVgzdUxlZmp3WWM2Y09aTURCdzY4MCtNdm1iOHE4dVRKa3d3T0R1YjA2ZE1aR0JqSTUvVEdIQmtaU1g5L2Y5YXNXWk9WSzFmbTVjdVg2ZWpveVBuejUxT3IxZkxzMmJOTVRrNW04K2JOdVh6NWNzYkd4cjdLQ2F6UmFFd2xtVXJ5dXgwN2Rtd3VpbUtnS0lxQk4wM21LZGRja2o5blBuRGVhalFhLzZxNm9DVFp2WHQzYXJWYU9qbzZzbTNidGx5OGVQRVg5Y2Y5T2JkdjM4NnJWNjgrR0Q1YmRZNW9sYkZiSmVFVCtHSnpjM08vMzdwMTYrREl5TWpya282WHNiR3hYTHQyYmRIM2k2TEk2OWV2TXowOW5iYTJ0dFJxdGJmM2xmWDM5My9WMmtaR1JuTDE2dFdQUGdIcHhJa1RhVzl2ejlEUVVGNjhlTEZvcTVobXM3bm8vV0FMOTRIdDNiczNxMWF0U3BJY09uUW9CdzhlZktjdllWRVVHUndjeklvVks5TFYxZlhKSitIUE1UNCsvdmNrVjVOYzlYak5jcTFldmZwdnpXYnpWL2Z2My85MzFiVXM2Tzd1enZqNCtGZmJiM1QwdzR2MHE1d2ovaC9IYnRtRVQrQ0xUVXhNL0dOaVlxSzA0MDFOVGFXenN6T2JObTE2WjN1dFZrdDdlM3VheldiNit2b3lOemVYdnI2K3RMVzFaY09HRGJsdzRjSW5yMzU5WDF0Yld6bzdPeis0RUduUG5qM1p1SEZqZW50N1AvbzVSNDRjU1Y5Zlg3WnMyZkoyMjg2ZE85Kys3dTN0emZEdzhQL3NkL3o0OFNSSloyZm4yMjNIamgzNzRJS25xalFhaldkVjE3Q2NMQ3plWTE3WmM4UzNOSGJMWUNVaVVMbUZmcENmY3BYay9lY3p2NjhvaXN6TnpYMXgyRnlPRmhaZ1dLMitmSHpPR0d4MTVvakZ0Y0w0L3ZrZUlnQXQ2R01ubFdUK0NzZHlPNmtBLzJXT2FGM0NKd0FBcFJFK0FRQW9qZkFKQUVCcGhFOEFBRW9qZkFJQVVCcmhFd0NBMGdpZkFBQ1VSdmdFQUtBMHdpY0FBS1VSUGdFQUtJM3dDUUJBYVlSUEFBQktJM3dDQUZBYTRSTUFnTklJbndBQWxFYjRCQUNnTk1JbkFBQ2xFVDRCQUNpTjhBa0FRR21FVHdBQVNpTjhBZ0JRR3VFVEFJRFNDSjlBSzNpZUpMT3pzMVhYc2V6TnpNd3N2SHhlWlIzQXQwdjRCRnJCVkpJOGZmcTA2anFXdlovOEJwTlYxZ0Y4dTRSUG9ISzFXdTNISkxseTVVcnE5ZnBQcjc1UmtwbVptZFRyOVF3TkRTVkppcUw0c2VLU2dHOVVyZW9DQUpLMDlmVDAzRTd5bTZvTElVbnlwM3E5ZmlCSlVYVWhsS09ucDhkdnZjelU2L1hLTXFBcm4wQXJhTmJyOVFORlVmeVE1RjdjYjFpRjUwbnVGVVh4UTcxZVB4akJjMWtwaXVJdlZkZEFlWXFpK0d2Vk5RQUFBQUFBQUFBQUFBQUFBQUFBQUFBQUFBQUFBQUFBQUFBQUFBQUFBQUFBQUFBQUFBQUFBQUFBQUFBQUFBQUFBQUFBQUFBQUFBQUFBQUFBQUFBQUFBQUFBQUFBQUFBQUFBQUFBQUFBQUFBQVFBdjdEN2ROcjErd3NyN05BQUFBQUVsRlRrU3VRbUNDIiwKICAgIlR5cGUiIDogImZsb3ciCn0K"/>
    </extobj>
    <extobj name="ECB019B1-382A-4266-B25C-5B523AA43C14-8">
      <extobjdata type="ECB019B1-382A-4266-B25C-5B523AA43C14" data="ewogICAiRmlsZUlkIiA6ICI4NzMxODY2OTYzNiIsCiAgICJHcm91cElkIiA6ICIxNTQxNDQxOTIiLAogICAiSW1hZ2UiIDogImlWQk9SdzBLR2dvQUFBQU5TVWhFVWdBQUJxQUFBQUp0Q0FZQUFBQlprN0V0QUFBQUNYQklXWE1BQUFzVEFBQUxFd0VBbXB3WUFBQWdBRWxFUVZSNG5PemRlN3hWZFowMzhNL2VlQkF2bEdDYWx5eDdqZGRKYytUSWtIbEhKOFhMRUR6cGs0azRaallKMnVUNHBJYUtvNHhEV3N5VG9vYmlnQ1dSdDlFVTg1S1hKRE5GYm80OWxwWllpRGNnQmVSd2dITU9aejEvRUR1T1hNUmNlUER3ZnI5ZXZ0enJ0OVplNjN0Zy9kaG5yYy8rL1ZZQ0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TVhdTBkd0VBQUxDeE9Qend3NmZQbXpmdjc5cTdEalpNM2JwMWUvcmhoeC9ldDczckFBQUFLTU1tN1YwQUFBQnNMT2JObS9kM1U2ZE9iZTh5MkVEVjE5Y0xKd0VBZ0E2ajJ0NEZBQUFBQUFBQTBMRUl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DZ2cxaXlaRWw3bDVBMzMzd3pyYTJ0dGVYVzF0Yk1uRGt6U2JKczJiSy9hcDlGVWVUVlYxOHRwYjczWXNhTUdXMStOZ0FBQU5aTUFBVUFBQjhRczJmUHppdXZ2SklrT2VTUVE1SXNEMFgrOUtjL3BiR3hNWWNlZW1pYW1wcmUxVDd2dSsrK2Q5eG01c3ladWYzMjI5ZHBmME9HRE1rRER6eFFXMTY4ZUhHT1AvNzRKTW41NTUrZjBhTkh2K3NRcDdtNU9jY2RkOXdxN1FjZWVHQ2I1Y2JHeGh4ODhNRnBiR3pNZ3c4KytLNk84VTUrKzl2ZjV0UlRUODJ6eno1YjZuNEJBQUE2S2dFVUFBQjhRRHoyMkdPNTlOSkxhOHRGVWVTeXl5N0x6Smt6OCt0Zi96b2YvL2pIMDdsejV6YnZlZnp4eDNQeHhSY25TZTY4ODg3Y2UrKzliZFpmZHRsbDczamNPKys4TTVNbVRYckg3WjU5OXRuTW5UczNSeDU1WksxdHM4MDJ5N0pseTFJVVJmNzkzLzg5TTJmT3pQVHAwOTl4WCt0aThlTEZiWlkzM1hUVE5EVTFaZEdpUmJuMjJtdHp3dzAzMU5iMTdObHpsZi9xNit0WDIvNy8vdC8vYTdQZmwxNTZLZC80eGpjeVpNaVE3TDMzM2ttV2g0RlRwMDR0NWVjQUFBRG9pRFpwN3dJQUFJQjEwNzkvL3p6NjZLTjU3YlhYa2lTLytjMXY4c2xQZmpMMTlmVVpNV0pFUHYzcFQ2L3luczkrOXJPNTdiYmJNbXpZc0V5Wk1pVmp4b3g1eCtQOCt0ZS96cGxubmxsYmJtaG95SlpiYmxrYmRiVTZFeWRPekRYWFhKT3p6am9yenovL2ZEcDE2cFRkZHRzdGl4WXRTbDFkWFNaT25KaDU4K1pseHgxM3pOMTMzNTFxdFpwOTl0a25CeHh3UUp2OU5EVTEvZFhCVHFkT25WSVVSYmJaWnB1TUhqMDZRNGNPVFZOVFV6cDM3cHpKa3lkbjBhSkYyV0tMTFdyYjE5Zlg1NUZISGtuWHJsMlRKUFBtelV1M2J0M2E3SFBtekprWk5HaFFCZzhlbktPT09xcldQbi8rL0F3Wk1pUkRodzVkNVdjQUFBQWdxYlIzQVFBQXNMSG8wYU5IOFY1R3pmVHYzNy8yZXRhc1dkbHBwNTJTSlAvbi8veWZYSFRSUmVuY3VYTTZkZXFVUllzV3BibTVPZWVjYzA3NjlldVhYL3ppRnpuNzdMTXphdFNvOU96Wk03MTc5ODZtbTI2YUpKazdkMjYyMldhYkpNdW5zSnM0Y1dLYll6NysrT081ODg0Nzg5M3ZmamZKOG1jNlRaNDhPYjE2OVdxejNjOS8vdlBjZHR0dHVlYWFhekp3NE1EODdkLytiWDcyczUrbGE5ZXVtVDE3ZGc0NTVKRHN0Tk5PMlg3NzdiUGRkdHZsVTUvNlZMcDE2NWIvK1ovL3llNjc3NTR1WGJwazl1elpPZVdVVS9LeGozMHN6ejMzWEp2OUwxNjhPSnR0dGxsKytjdGYxdHJxNit2VHZYdjNKTWtuUC9uSlhILzk5VG5vb0lQeXlDT1BwQ2lLekowN04wbXk0NDQ3NXRWWFg4MXBwNTJXLy9xdi84b09PK3hRZS8ramp6NmFybDI3NXEyMzNzb1h2L2pGREJreXBEYTEzN1JwMDNMQkJSZmtuSFBPeVJGSEhGRTdibEVVV2JKa1NTWlBucHdoUTRia2lpdXV5R2MvKzltLzVxKzBqZnI2K2t5Yk5zMDFHZ0FBQUFBQXNPNTY5T2hSdkZkLy9PTWZpOU5QUDczbzFhdFhjZDExMXhXTEZpMHF4bzBiVi9UbzBhT1lNMmRPVVJSRmNmMzExeGYvK1ovL1dSUkZVVHo0NElQRmNjY2RWM3o5NjE4dmJycnBwcUlvaXVLd3d3NnI3ZStBQXc2b3ZUNzQ0SVBiSEt1NXViazQ3YlRUaXRtelo5ZmFGaTFhVkt6dTV6anp6RE9MSTQ4OHNqanV1T09LMDA4L3ZWaTJiRm5SMnRwYUZFVlI5T3ZYcjVnMWExYWI3WmN0VzFZVVJWRmNlZVdWeGJCaHc0cWlLSXFmLy96bnhiLys2Nyt1c3UrbFM1ZXU5cGdydC8zYnYvMWJNV2pRb0tKWHIxN0Y2YWVmWGd3YU5LaTQ2S0tMaXJ2dnZydTJ6Zmp4NDR2amp6KytXTHg0Y2UzOWI3MzFWdEhTMGxLY2RkWlp0VHFLb2lnZWUreXhZci85OWlzT1B2amdvbS9mdnNWUlJ4MVZISHJvb2NXQkJ4NVlISHp3d2NXUlJ4NVo5T3ZYcnpqeHhCT0xndzQ2cUhqNjZhZFhxZS9kNnRHalI5SGU1eWdBQUVCWlRNRUhBQUFmQUUxTlRibnV1dXZ5OU5OUDUrS0xMODdKSjUrY1hYZmROVi83MnRleXp6NzdaTC85OXN1TUdUT3l6VGJiWk1hTUdiVVJPVHZ2dkhOR2p4NmRtVE5uWnZ6NDhSa3dZTUE2SDNQMDZORTU1WlJUc3UyMjI3N2p0cGRmZm5tV0xGbVNnUU1INW9JTExraTFXczJDQlFzeWE5YXNWQ3FWakIwN05pMHRMWmsxYTFaZWUrMjFISFRRUVJreVpFak9PT09NREJ3NE1JOCsrbWgrOFl0ZjVJQUREc2lrU1pOeTQ0MDNadVRJa2Rsa2szVzdaQmswYUZDMjJtcXI5TzdkTzZOR2pVcTFXczBERHp5UTNYYmJyYmJOaVNlZW1DZWZmRExmKzk3M2N2NzU1OWZhaHc4Zm5tWExsclZwMjJ1dnZYTGhoUmRtdDkxMlM5ZXVYYlA1NXB0bml5MjJxSTBjVzluM3YvLzlqQnMzTHZ2c3M4ODYxUW9BQUxBeEVFQUJBTUFIUUYxZFhmYmNjODhNSGp3NEkwYU15RVVYWFpURERqc3MrKzIzWDdwMjdacGJicmtsanozMldIcjI3SmtwVTZia3JMUE9TcExzc3NzdVNaSXhZOFprNXN5WjYzeThTWk1tWmN5WU1aazhlWEtHRGgzYVp1cTdKT25kdTNmdDlTT1BQSkxOTjk4OGwxMTJXYjd3aFMva0U1LzRSTzY1NTU1Y2YvMzEyV21ublZLcFZMSmt5WkljZmZUUjJYYmJiZFBZMkZnTGErcnE2akpzMkxDY2VlYVphV2xweVRlKzhZMXNzY1VXdWVhYWF6Snk1TWljZmZiWnE5VFd0Mi9mVlY3ZmRkZGRTWkx0dHRzdWMrZk9UVU5EUTY2ODhzcU1HemV1elhzdnZ2amlORFkydG1rNzRZUVRzdE5PTzdVSnU3YmFhcXMyeDFtYnIzemxLMmxxYWxxbmJRRUFBRFlXQWlnQUFQZ0FxRlFxdWZiYWEzUDExVmRuMXF4WmVlS0pKM0x0dGRjbVdSNHVIWGJZWVRueHhCT3owMDQ3WlljZGRzaU9PKzVZZSs5Tk45MlVCUXNXWk9IQ2hiVzJZNDg5TmtteVpNbVMydXZ0dHRzdVNmSzczLzB1My8vKzk5UGEycG9rdWZUU1MydnZhMnhzckQxbmFXWDMzSE5QSG43NDRTVEp5U2VmbkM5KzhZdTUrKzY3a3lTMzNISkxYbnJwcFh6bU01L0prQ0ZEVWxkWDEyYTAwQzY3N0pMNit2cjg0UTkveUljKzlLRWt5NE9pQVFNRzVOaGpqODBuUHZHSk5zZWFNMmRPbm5qaWlkcnlpbWMySmNrZWUreVJ4eDkvUERmZWVHTXV1T0NDZE8vZVBmZmZmMzh1dWVTUzFmNjVmdTV6bjF0dCt4TlBQSkdtcHFic3YvLysyWExMTFZlN1RaSTBORFRraVNlZXlCWmJiTEhHYlFBQUFBQUFBTmFiOS9vTXFBVUxGaFRISEhOTThjYy8vckVvaXFMNHpXOStVeHgvL1BHMTV5a05IVHEwNk5HalJ6Rng0c1RhZTI2NjZhYmlYLy8xWDR1bFM1Y1dSeHh4UkZFVVJURm16SmphK2hYUGdHcHFhaXFXTEZsU0ZNWHlaekU5OWRSVHEzM3UwcHFlQWZYa2swOFdOOXh3US9Id3d3OFhMNzc0WXRIYzNGeGJOMlBHak9LNDQ0NHJ6anp6ek9MY2M4OHRGaXhZVU15ZE83ZTIvdmUvLzMxeHhCRkhGQU1IRGl4Kyt0T2YxdHBYUEh2cTdjK0Erc3huUHRQbTJDcy94K29uUC9sSjBiTm56MkxDaEFsRlVSVEZuLzcwcDlYOFNTNjM0aGxRYTdMaXVDMHRMYXRkMzlMU1V2VG8wYU5ZdW5UcEd2ZnhibmdHRkFBQTBKRlUyN3NBQUFCZzNUUTBOR1N2dmZiS3hSZGZuSi84NUNjWk1tUkloZ3daa21xMW10YlcxalEwTkNSSm0rbmcrdmJ0bSs5ODV6dnAzTGx6bGkxYmxpUTU5ZFJUVjluM3JiZmVtcXV1dWlwSmN1aWhoNlpuejU3dnFyWmV2WHJsdE5OT3kxNTc3WlhubjM4Kzk5NTdiMjNkU3krOWxOZGZmejNkdTNmUHQ3Lzk3Ynp3d2d1MTV5MHRXTEFnNTU1N2J2N2xYLzRsLy9FZi81SHJycnV1OW5Pc3k3T25WdmJrazAvbSt1dXZ6MGMrOHBIMDZkTW5SVkdrYjkrK3BzY0RBQUJvQjZiZ0F3Q0FENGdkZHRnaGwxNTZhYTY4OHNxTUdERWlYYnAweWZQUFA1Kzk5dG9ydzRZTnkvejU4ek5peEloY2VPR0ZlZXV0dDlLL2YvOXN1dW1tcVZhcmVlcXBwN0wxMWx0bjFxeFptVDE3ZGhZdVhKZ0ZDeGFrdWJrNVYxMTFWZDU0NDQzY2UrKzkrZnpuUDU5ZGQ5MzFYZGMyYXRTb1RKZ3dJWnR1dW1uMjNYZmY5TzdkTzcvNHhTOXk0NDAzcHFXbEpXZWNjVVp1dSsyMnZQYmFhL250YjMrYlBmZmNNL1BuejgrZ1FZUFNzMmZQMmpTQVo1MTFWaFl2WHB3dVhicWt1Yms1WGJwMHllOSs5N3QwNmRLbGRxem01dWFjY01JSnRlV2xTNWRtN05peEdUOStmQzYvL1BMY2ZQUE5HVDE2ZEk0NjZxaHN1KzIyNmR5NTgzdi93d2NBQU9CZEVVQUJBTUFIUUVORFE3N3puZTlrNnRTcE9lU1FRM0xYWFhkbDNyeDVlZnp4eHpObzBLQnN0dGxtR1RseVpEYmZmUE44OTd2ZnpYbm5uWmRxdFpyR3hzYjgzLy83ZjlPbFM1ZGNjc2tsbVRoeFluNzk2MS9ub3gvOWFMYmRkdHNNR3pZczIyNjdiYmJaWnB0OCt0T2Z6ZzAzM0pETEw3KzhkdHg1OCtibFMxLzZVcHRhdHQxMjIvVHAwNmROMjFWWFhaWCsvZnZYUmkwTkhqdzREUTBOR1RCZ1FJNDQ0b2hVS3BYVTFkWGx4Qk5QVEd0cmEwYU5HcFZxdFpxZVBYdm1YLzdsWDJyN09lS0lJNUlrTDcvOGN2cjI3WnNrcWF1cnk1ZS8vT1hhTm5WMWRibjExbHRyeThjZWUyejY5dTJidm4zN3BudjM3dGxoaHgxeThza241K2FiYjg3UlJ4Lzludi9zanpycXFQZThEd0FBQUFBQWdQWGl2VDREYXVMRWljWGl4WXRYYVo4NmRXclIydHJhcHUzMTExK3ZQWnVvdWJsNWxmV3JzM1RwMHFLaG9hRzIvSS8vK0k5L2RhMk5qWTJyYlo4L2YzNHhaODZjZGRySGtpVkxpc2JHeHRvenJsYmV4enVaTTJkT2NkZGRkeFdMRmkxYTR6WUhIM3h3c1hEaHdqV3ViMnBxS2s0OTlkUlZqci9Dc21YTGlsTlBQYlZvYW1wNngzcldoV2RBQVFBQUhVbWx2UXNBQUlDTlJZOGVQWXFwVTZlMmR4bHNvT3JyNnpOdDJqVFhhQUFBUUlkUWJlOENBQUFBQUFBQTZGZ0VVQUFBQUFBQUFKUktBQVVBQUFBQUFFQ3BCRkFBQUFBQUFBQ1VTZ0FGQUFBQUFBQkFxUVJRQUFBQUFBQUFsRW9BQlFBQUFBQUFRS2tFVUFBQUFBQUFBSlJLQUFVQUFBQUFBRUNwQkZBQUFBQUFBQUNVU2dBRkFBQUFBQUJBcVFSUUFBQUFBQUFBbEVvQUJRQUFBQUFBUUtrRVVBQUFBQUFBQUpSS0FBVUFBQUFBQUVDcEJGQUFBQUFBQUFDVVNnQUZBQUFBQUFCQXFRUlFBQUFBQUFBQWxFb0FCUUFBQUFBQVFLa0VVQUFBQUFBQUFKUktBQVVBQUFBQUFFQ3BCRkFBQUFBQUFBQ1VTZ0FGQUFBQUFBQkFxUVJRQUFBQUFBQUFsR3FUOWk0QUFBQTJGdDI2ZFh1NnZyNys3OXE3RGpaTTNicDFlN3E5YXdBQUFDaExwYjBMQUFBQU5qNDlldlE0TXNrOVhicDAyZVZYdi9yVnpQYXVCd0FBZ0hLWmdnOEFBSGpmVmF2Vmc1SnMwdERROFBIMnJnVUFBSUR5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WZHE3QUZpZjZ1dnJoeFpGc1g5NzF3RWJzRjJTYk5YZVJjQmFiSjVray9ZdUFqWlVsVXFsVTFFVUg5VGY2U3RKS2tWUnpLOVVLaTN0WFF5c1JpWEp5MGxlYSs5Q29BUFp0SzZ1N3A4blRacjArL1l1QkFCWS85elFvVU1yaXVLU0pIM2F1dzdZZ04xWEZNVkY3VjBFckVtbFVobFdGTVVQMjdzTzJJQU5MSXJpNGZZdTRxOVZxVlFPVHpLaUtJcjJMZ1ZXWjRkS3BYSmtrdlBidXhEb0tDcVZ5djlxYW1yNldwSnoycnNXQUdEOSs2QitXeExXU1k4ZVBZcHAwNlk1ejJFTjlCRTJkTTVSV0xzUGVoL3AwYVBINzVPODBONTF3QnA4S01sZVNYN1Yzb1ZBQjdKemtpNUpubXZuT29DTldGRVVuVHAxNmpSMnlwUXBQMjd2V3FDak13SUtBQUJvTDMyeWZEcFkyT0FVUmJGcnBWSTVLOG1WN1YwTGRCU1ZTdVYvdGJhMmRxdFVLamUwZHkzQVJtM1gxdGJXODVJSW9HQTlFMEFCQUFEdFl0cTBhUy9FQ0NnMlVEMTY5SmliNUpScDA2YmQzOTYxUUVkUlgxLy9xU1RiNjFkQWUxcnhHZC9lZGNER29OcmVCUUFBQUFBQUFOQ3hDS0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2xRQUtBQUFBQUFDQVVnbWdBQUFBQUFBQUtKVUFDZ0FBQUFBQWdGSUpvQUFBQUFBQUFDaVZBQW9BQUFBQUFJQlNDYUFBQUFBQUFBQW9sUUFLQUFBQUFBQ0FVZ21nQUFBQUFBQUFLSlVBQ2dBQUFBQUFnRklKb0FBQUFBQUFBQ2lWQUFvQUFBQUFBSUJTQ2FBQUFBQUFBQUFvbFFBS0FBQUFBQUNBVWdtZ0FBQUFBQUFBS0pVQUNnQUFBQUFBZ0ZJSm9BQUFBQUFBQUNpVkFBb0FBQUFBQUlCU0NhQUFBQUFBQUFBbzFTYnRYUUNVYWQ5OTk5Mi9VcWtjdTNKYmp4NDlMbHZ4dWxLcDNEMTE2dFJKNzM5bHNHSFFSOWpRT1VkaDdmUVJXSzhxUFhyMDZKZWsvcy9MMnlYWmNlVStWbGRYOS8xSmt5YTkzQzdWd1FkVHRiNisvdXlpS0xvblNhVlM2Vld0VnJkYzBhOHFsY3FTcVZPblhwYWt0VjJyQkFEV0N3RVVIVXFsVWhtVFpJKzNOUTlaOGFLMXRiVnZrcjNlMTZKZ0E2S1BzS0Z6anNMYTZTT3dYaFZKZnB5azg5dmFWL1N4MXBhV2x1NUp6bmhmcTRJUHNQMzIyMitmMXRiV1lVazJTNUxXMWxyTzFDdEppcUpZc3Q5Kyt6MDVaY3FVQjl1cFJBQmdQVElGSHgxS3RWcTlPc25pTmF4ZS9PZjFzTkhTUjlqUU9VZGg3ZlFSV08vdVhNdTZoaVNqMzY5Q29DT1lNbVhLOUtJb0ZxNXBmVkVVRmVFVEFIUmNSa0RSb1RRMU5kMVdWMWYzbmFJb1ZyZTYwcWxUcDl2ZTc1cGdRNktQc0tGempzTGE2U093ZmxXcjFSOHVXN2JzeUVxbHN0VnFWamROblRwMTJ2dGVGSHp3M1Z5cFZBWVhSZEhwN1NzcWxjbzk3VkVRc05FeHpTNjBFeU9nNkZDZWVlYVpPVVZSekZqRDZ0ODk5ZFJUYjd5dkJjRUdSaDloUStjY2hiWFRSMkQ5bWpKbHlyMlZTbVhMMWF4cVRYTHIrMTBQZEFUVmFuWDhHa1pCdlpYa3h2ZTVIR0RqdEdLYTNTRi8vdS9MV1I1Q3JWZyt2NldsNVlMMkt3ODZMZ0VVSFU2bFVobWJaTW5iMnBiOCtaa0pzTkhUUjlqUU9VZGg3ZlFSV0wvV01DSmpZVkVVNDk3M1lxQURtRHAxNnFRc3YvbmJScVZTMldMYXRHbEdRQUh2RjlQc1Fqc1FRTkhoTkRjMzM1cGsyY3B0UlZHMHRyYTJtcElHb28rdzRYT093dHJwSTdEZS9TREpncmMzVHA4Ky9ZbDJxQVU2aWx1emZDVGh5dTV2ajBLQWpWTzFXdjFoVVJUejE3RGFOTHV3bmdpZzZIQ2VlZWFabDR1aWVPVnR6UzlObno3OTFYWXBDRFl3K2dnYk91Y29ySjArQXV2WDFLbFRmNUxrUXlzMUZVbit1NTNLZ1k3aVIxays1VjZTcEZLcHZOWGEyanEySGVzQk5qS20yWVgySVlDaVE2cFdxemNtYVVxU29paVdWaXFWRzl1MUlOakE2Q05zNkp5anNIYjZDS3gzRDZ6MCtxMXF0WHBUdTFVQ0hjQzBhZE1lcTFRcW5WWXNGMFh4b2VuVHB3dDJnZmVWYVhiaC9TZUFva09xVnF1M0ZFWFJsQ1NWU3FYNXoxUFZBSCttajdDaGM0N0MydWtqc042TlRiTG96Ni9ycGt5WjhtZzcxZ0lkUW10cjZ4MzV5N09nSG03UFdvQ05sbWwyNFgwbWdLSkRtang1OG92VmFuWHVueGZuUFBQTU0zOW8xNEpnQTZPUHNLRnpqc0xhNlNPd2Z2M04zL3pOZnhkRnNYbVNGRVh4ay9hdUJ6cUltNUlzeWZJUnZLYmZBOTUzcHRtRjk1OEFpZzZyS0lvZi92bWw2VEpnTmZRUk5uVE9VVmc3ZlFUV245dHV1MjFaa3FsSldpdVZ5Zy9mYVh2Z25VMmZQdjNoSkpza3FYdnJyYmR1Yis5NmdJMldhWGJoZlNTQW9zT3FWcXMvTG9xaXFGYXJQMjd2V21CRHBJK3dvWE9Pd3RycEk3QitWYXZWTzVKVXBrMmI5c0E3Ymd5c2s2SW9Ya2d5OTRVWFhsamEzclVBR3kzVDdNTDdxTkxlQlFBQUFBQUF3UHAyL1BISGQzcmhoUmVhSzVWS3BTaUs4ZE9uVHorcHZXdUNqa3dBMWNFY2Z2amgwK2ZObS9kMzdWMEhHNlp1M2JvOS9mREREKy9iM25XMEozMkV0ZGtRK29oemxMWFpFTTdSOXFhUHNEYjZ5SHVuajdFMit0aTdwMCt4TnZvVXRJOTk5OTEzY3FWUzZaSGthQ09kWWYzYXBMMExvRnp6NXMzN3U2bFRwN1ozR1d5ZzZ1dnJOL29MSDMyRXRka1Erb2h6bExYWkVNN1I5cWFQc0RiNnlIdW5qN0UyK3RpN3AwK3hOdm9VdEk5cXRYcEhVUlQxd2lkWS93UlFBQUFBQUFCc0ZLWk9uVG84eWZEMnJnTTJCZ0lvQUFBQUFJQU96SlNnckkwcFFWbGZCRkFBQUFBQUFCMllLVUZaRzFPQ3NyNVUyN3NBQUFBQUFBQUFPaFlCRkFBQUFBQUFBS1VTUUFFQUFBQUFBRkFxQVJRQUFBQUFBQUNsRWtBQkFBQUFBQUJRS2dFVUFBQUFBQUFBcFJKQUFRQUFBQUFBVUNvQkZBQUFBQUFBQUtVU1FBRUFBQUFBQUZBcUFSUUFBQUFBQUFDbEVrQUJBQUFBQUFCUUtnRVVBQUFBQUFBQXBSSkFBUUFBQUFBQVVDb0JGQUFBQUFBQUFLVVNRQUVBQUFBQUFGQXFBUlFBQUFBQUFBQ2xFa0FCQUFBQUFBQlFLZ0VVQUFBQUFBQUFwUkpBQVFBQUFBQUFVQ29CRkFBQUFBQUFBS1VTUU1FNmFtMXRmY2R0WG4vOTlWWGFYbjc1NWZWUkRxUW9pdFcycjh1NXVycDl6WjQ5dTAzYjBxVkwwOURRc003NzBFYzJUbSsrK1dhYnYvdlcxdGJNbkRrelNiSnMyYksvYXA5RlVlVFZWMTh0cGI2Vk9VZFpYNVlzV2RMZUpaUkNINEgxU3grRGN1bFRBTERoRTBEeGdmUExYLzR5YjczMVZwdTI1NTkvUHBNbVRTcjFPSDM2OUdtemZNd3h4Nnh4M1FwZitNSVhWbW5yMTY5ZnFYV3hjZm1IZi9pSDJ1dEhIbmtrRHozMFVHMzUwa3N2emJubm5ydktldzQ0NElCVjJucjI3Tm5tLzIvM205LzhKZ01HREdoekVUZG16SmljZSs2NWE3eXcwMGM2cnBrelorYjIyMjlmcDIySERCbVNCeDU0b0xhOGVQSGlISC84OFVtUzg4OC9QNk5IajM3WG9XaHpjM09PTys2NFZkb1BQUERBTnN1TmpZMDUrT0NEMDlqWW1BY2ZmSENWN1oyamxHWDI3Tmw1NVpWWGtpU0hISEpJa21UR2pCbjUwNS8rbE1iR3hoeDY2S0ZwYW1wNlYvdTg3Nzc3MXJqdTVwdHZ6c0tGQzlkcFA2MnRyYm4rK3Vzelo4NmMxYTdyMzcvL0d0K3JqN0N4T3YzMDAvUG9vNCsyYVZ1d1lFRU9PK3l3VXI4QW9ZL3hRYmRreVpJTUdqVG9IZnVGUGdVQXJNa203VjBBSDN6ejU4L1BQLzdqUDJhUFBmWklrano3N0xONS9QSEhjOElKSnlSSldscGFzbWpSb256NHd4OU9rZ3dhTkNpSEhxWmtUcmdBQUNBQVNVUkJWSHBvNXMrZm44TVBQenhiYnJubEd2ZmQwTkNRaHg5K09GdHR0VldTNU5WWFg4M3c0Y1B6NHgvL3VNMTJZOGFNeWM0Nzc1eGV2WHExYVo4d1lVTCs3ZC8rYloxK2pyRmp4K2JUbi83MEt1M25uSE5PN2VkYzNldXZmLzNyK2NRblBySGFmUlpGOFZlTlJxSGplZnVOOHpYcDNMbHpIbm5ra2RXdTIyKy8vWExGRlZma2lDT095TzIzMzU2SEhub29OOXh3UXluMS9mem5QOC9uUHZlNVZLdC8rVjdDYWFlZGxsTlBQVFcvL2Uxdjg2bFBmV3FONzlWSE9wNDc3N3d6cjd6eXltb3YyRmYyN0xQUFp1N2N1VG55eUNOcmJadHR0bG1XTFZ1V29pank3Ly8rN3hrMmJGaW1UNStlK3ZyNjkxelg0c1dMMnl4dnV1bW1hV3BxeXFKRmkzTHR0ZGRtNXN5WitjcFh2ckxLKzV5anZGZVBQZlpZSG56d3dWeDMzWFZKbHA4WGwxMTJXUVlQSHB5V2xwWjgvT01mVCtmT25kdTg1L0hISDgvUGZ2YXpYSExKSmJuenpqdXo2YWFiNXVpamo2NnR2K3l5eTFaN3MrekZGMS9NeUpFamM5ZGRkeVZKdnZPZDcrUTN2L2xOcnJycXFzeWVQVHNmL2VoSGt5d1B4U1pObXBScXRacVBmL3pqT2VXVVUzTGhoUmUyK1JKQ1VSUzFFWWxybzQvUTN0N1A2NGxISDMwMFR6LzlkQm9hR21wOWVwOTk5a21uVHAyeWRPblMybm0vd3A1Nzdwa25ubmlpVFZ0alkyTnRmNis4OGtwMjNISEhKTXV2VlNaUG5yeEtEZm9ZN2FHcHFTbjc3Ny8vS3Yyam9hR2hUVnREUTBPZWV1cXBkT3JVYVpWOWRPblNKWHZzc1VldXZ2cnEvTWQvL01kcWo2TlBBUUJySTRDaUZFVlJwTEd4TWNsZmhzSGZldXV0U1pMNzc3OC9EejMwVUw3NzNlK3U5cjBUSjA1YzQzN2Zmc1B5UC8velAvUE5iMzR6VzI2NVpZWVBINTRubjN3eXpjM05tVHQzYm5iWVlZZmNmLy85dFczdnV1dXVISFBNTVcxdWpLN0pzY2NlbTdxNnV0V3UrK3BYdjVva2VlYVpaMWI3ZXNXTm9KVk5tREFoMTE1N2JXMTU1UnRNYS92R014M1hMMy81eXpiTGI3enhSajczdWM5bDh1VEpiVUtmTldsc2JNdy8vZE0vcGJtNU9mMzc5OC9MTDcrY3pUYmJMTi82MXJmU3JWdTMvTmQvL1ZkYVcxdHIwL0l0Vzdac3RSZVJxOVBhMnBxZi92U251ZnJxcTJ2ZjdGK2hLSW9NR2pTb3R0eXJWNjljY2NVVmJiYlJSejc0ZnYzclgrZk1NOCtzTGErNE1mSDI4MkZsRXlkT3pEWFhYSk96empvcnp6Ly9mRHAxNnBUZGR0c3RpeFl0U2wxZFhTWk9uSmg1OCtabHh4MTN6TjEzMzUxcXRacDk5dGxubFJGNlRVMU5tVHAxNmw5VmQ2ZE9uVklVUmJiWlpwdU1IajA2UTRjT1RWTlQweXBCZ0hPVTk2cC8vLzU1OU5GSDg5cHJyeVZaUG1yMGs1LzhaT3JyNnpOaXhJalZmb0hsczUvOWJHNjc3YllNR3pZc1U2Wk15Wmd4WTk3eE9LMnRyUms5ZW5RbVRKaVFGMTk4TWRkZGQxMjIyMjY3Zk94akg4dG5Qdk9aREJnd0lIZmZmWGVLb3NpUlJ4NVorL3c0NnFpanN0Tk9PMldMTGJiSWw3NzBwY3lkTzdmTmZsY2VUYnU2MFlMNkNCdUM5K042NHJYWFhzdjN2dmU5VEpnd0llZWVlMjZHRHgrZWJ0MjZaZHEwYVJrK2ZIanV1dXV1bkhQT09ibnl5aXZUclZ1M052czU1SkJEYXNjNTVKQkRhaUh4Z1FjZVdIdTlwczlOZll6MlVxMVcyL1NQWmN1VzVlLy8vdS9idEwzOW1udDFvVlZSRkcwK1N4b2FHdkw0NDQ5bjl1eloraFJBbHYvdThrNzNkbDUvL2ZWc3Q5MTJiZHBlZnZubGZPeGpIMXVmcFVHN0UwQlJpbDEzM2JWMlkyWEZOeFcvOXJXdjVjMDMzOHpDaFF0VEZFVk9PT0dFZE8vZVBhTkdqZnFyam5ILy9mZW5hOWV1T2VpZ2czTG1tV2RtODgwM3oxMTMzWlh2Zi8vN21UTm5UaTYrK09KVjNsT3RWclBKSnB2a3ZQUE9TMzE5ZlQ3LytjK25TNWN1cTJ6WDJ0cGFDNkQ2OSsrZmxwYVd2UEhHRytuZnYzOHV1T0NDMU5mWFo4S0VDYlgzcnZ3Nitjc3ZyMHVXTEVtZlBuMHlkT2pRM0hmZmZXbHBhY21CQng1WSs0VjJUZE9mc2ZGWmNXTmxUYitnOU9uVEowVlJaUDc4K2VuVHAwOXV1ZVdXM0hISEhVbVMzcjE3NTZtbm5xcHR1K0ppY1B6NDhibjU1cHZUMU5TVXZuMzdac1NJRVRudHROTldlUTdQL3Z2dm55UTUrT0NEYy9ubGwrZVJSeDdKd29VTDh6ZC84emVaT0hIaWFzT3J4WXNYcHlpS2JMNzU1dnBJQjdUMzNudlhiZ0E4L3ZqanVmUE9PMnMzK1ZwYld6TjU4dVJWUnBqKy9PYy9UN0w4eHNEQWdRUHp0My83dC9uWnozNldybDI3cGlpSzNIdnZ2ZGxwcDUyeS9mYmJaKys5OTg3T08rK2NhcldhVWFOR1pmZmRkMCtYTGwweWUvYnNuSExLS2ZuS1Y3NlM1NTU3YnBXNkRqend3RlhDMnhYbit5Yy8rY2xjZi8zMTZkeTVjNXFibS9PaEQzMG9GMXh3UWViT25adXp6anJMT1VxcFZvd0dIRHg0Y0JvYkczUFJSUmNsU1g3MXExL2wzbnZ2VGVmT25YUHNzY2RtMGFKRmFXNXV6am5ubkpOKy9mcWxmLy8rT2Z2c3N6TnExS2hzdmZYVzZkMjdkemJkZE5Na2Z6blhrdVZmTXBnNGNXS3V1KzY2VEowNk5WLy8rdGN6YTlhc2JMWFZWam52dlBNeVlzU0kvT0FIUDBpdlhyM3lQLy96UC9ud2h6K2NiYmJaSmtueSs5Ly9Qci83M2U5cTB4Q05IeisrVnZlS0c0MXZENTM4Tzg2RzZQMjRubGl3WUVHKyt0V3ZacnZ0dHNzSko1eVE2ZE9uWjdmZGRzc2xsMXlTbTIrK09WdHZ2WFg2OWV1WEYxNTQ0UjNQNVJVMUxsMjZ0UFo2UllDbWovRkIxdFRVbFB2dnYzK3RYMmFycjY5UFVSVDZGUEJYYVcxdFRXTmpZeFlzV0pBRkN4Wmsvdno1ZWZQTk43UE5OdHUwdWU0Y04yNWNqajc2NkhUdjNyM1dkdi85OStjUGYvaER6ampqak5YdSsvVFRUODlKSjUyVVF3ODl0TmEyWU1HQ2ZQN3puOCtQZnZTajdMREREcVg4REgzNjlHa1RYaDl6ekRHMTViZXZXK0VMWC9qQ0t0ZTMvZnIxVysxSVQraElCRkNVNHZlLy8zMEdEQmlRSkprMWExYVNaTTZjT2JVYjV0LzYxcmN5ZlBqdzFUNkhZRTF6TmIvZDFWZGZuV3ExbXVPT095NXZ2dmxtZnZDREgrVEVFMC9NaXkrK21LMjMzanA5Ky9aTnAwNmRhc2Rjb1ZxdFp1REFnUms5ZW5SR2p4NmRMMzNwUy9uaUY3K1lMYmJZb3JaTlMwdExMWUM2NDQ0NzhwT2YvQ1RYWFhkZGJWODllL2JNTHJ2c3NrcE5zMmZQemlPUFBGTDdZRm41RjlsaytZMmZOWTJzWXVQVzFOU1VUVFpaOHovQjk5MTNYNTUrK3VsODg1dmZYT2R2NUEwWU1DQURCZ3pJL3Z2dm4zdnV1U2ZKWDBaZXJYeGh0ZktVRjYydHJXMm04WHZqalRkeThza25aOEtFQ1cwdU9oOTY2S0g4K01jL3p2ang0L1dSRHF5bHBTVmp4NDV0TThYS2lybi8zejVLNlk0NzdzaUxMNzZZdm4zN1pydnR0c3Q1NTUyWDg4OC9QNVZLSmYzNzk4L1h2LzcxTnQva1doRzZUcHc0TVJNbVRNaUZGMTVZbTk1eHhJZ1JiZmE5WXNxWXQvOXludnhsOU1ZbGwxeVN3WU1IcDdtNU9ZTUhEMDVkWFYyMjNucnI5T3paMHpsSzZlNjQ0NDdNbkRremwxMTJXVjU5OWRVY2RkUlJHVEJnUU82ODg4N01uejgvOTk5L2YyMGtYa05EUS9yMTY1ZUhIbm9vVjExMVZRNDg4TUE4Ly96enRYK0hWM2V1cmZpR2QvLysvWFBmZmZkbDNMaHhPZUdFRTNMcnJiZm1oQk5PeUxCaHcvTDg4OC9uNnF1dlR2LysvVk5YVjVkdmZ2T2JTWmIzbCs5Kzk3dDUvZlhYYzlwcHA2M3p6Nk9Qc0tGNVA2NG45dGhqajV4MDBrbTU4Y1liMjdSMzY5WnR0VGV5L3ZDSFA2enhwdENLMFZrSEhuaGc3ZldLdnF5UHNhRm9iVzFONzk2OVYybGZYZHRmUTU4QzNzbThlZk15ZVBEZ0xGNjhPSXNYTDg2aVJZdXlaTW1TZE8zYU5kMjdkOCtIUC96aGRPdldMVnR2dlhYMjNYZmYydnYrK01jLzVrYy8rbEV0a0Y1aHp6MzN6QlZYWEpHLy8vdS9YMlVFcHlsQlljTWtnT0k5cTFhcjZkV3JWKzNiOHF2N1JYUEdqQmxyZlAvYWJxNnYvR0V5YnR5NExGeTRNQ2VjY0VMT09PT003TDc3N2pubW1HTXlaY3FVZk85NzMwdXk1aUg2ZSsrOWQ2NjY2cW84ODh3ekdUbHlaRjU1NVpVTUhUcTB0bjdsQUNwWi9xRzFaTW1TWEhIRkZUbjMzSE5UcVZUV2VUcXpsUzFkdXJUMlRXYzJYaXRHSEsyc0tJcTB0TFNzZHQzbGwxK2VndzgrT0hmZGRWY1dMMTZjTDMvNXkvbld0NzZWcjM3MXErbldyVnNXTGx6WTV1YkwzbnZ2dmNvK1pzeVlrZTdkdTY4eTFjWGIzWG5ublcybUs5dDY2NjN6b1E5OUtKTW5UODVuUHZPWld2dWtTWlBhVEoybWozUk1vMGVQemltbm5KSnR0OTMySGJlOS9QTExzMlRKa2d3Y09EQVhYSEJCcXRWcUZpeFlrRm16WnFWU3FXVHMyTEZwYVduSnJGbXo4dHBycitXZ2d3N0trQ0ZEY3NZWloyVGd3SUY1OU5GSDg0dGYvQ0lISEhCQUprMmFsQnR2dkRFalI0NWNhekM3c2tHREJtV3JyYlpLNzk2OU0yclVxRlNyMVR6d3dBUFpiYmZka2poSEtVOVRVMU91dSs2NlBQMzAwN240NG90ejhza25aOWRkZDgzWHZ2YTE3TFBQUHRsdnYvMHlZOGFNYkxQTk5wa3hZMFkrKzluUEprbDIzbm5uakI0OU9qTm56c3o0OGVOck45Ylg1cU1mL1dncWxjb3E3Vi85NmxjemFkS2tQUHZzczFtMmJGbWJad1YrNmxPZnlxaFJvL0xOYjM0ei9mcjFhL01OMGJYUlI5aVF2Ri9YRThueTUyMnV1TG45VHZiZmYvODg4OHd6T2UrODg3Sm8wYUwwNmRNbkgvbklSOWJwdmZvWUc0SnF0ZHJtTTJQRnlOaVYyOTdyY3pyMUtXQnR1blhybGtzdXVTU2JiYlpadHRoaWl6ejg4TVA1NFE5L21Jc3V1cWoyQmEwNWMrYWtwYVdsemVpa20yNjZLYWVjY2tvNmQrNWNtd1dqcGFVbHJhMnQ2ZHk1Yzg0Ly8vemF0a09IRHMwdXUreGlTbERZUUFtZ2VNOHV2UERDdlA3NjYyMitsYkR5NjhiR3h0Vk9lL2R1YmJYVlZ2bjJ0NytkWHIxNlplREFnV2xwYWNuNDhlUGJCRW52NU5PZi9uUkdqeDZkcFV1WFpzYU1HYm52dnZ0eTBra250WGxteUt4WnM3TEpKcHVrUzVjdTJXU1RUZkxnZ3c5bXl5MjN6TGh4NDFiWjN6dDljMnpod29WdFJscXhjWHI3TjJxUzVWTWtqUmd4SXNPSEQyOHpOSHlGbDE5K09TKysrR0kyMjJ5ei9QTS8vM05tejU2ZFk0ODlOdWVjYzA1NjkrNjl5a2kvRlo1NzdyazBOVFhsbkhQT3ljaVJJOXM4OEg2RkZhSFhrQ0ZEOHRKTEwrV2NjODdKNE1HRGErc1BQZlRRUFB6d3c3VUFxaWlLUFBYVVU3V2dWeC9wbUNaTm1wUXhZOFprOHVUSkdUcDA2Q3FqajFiK3UzemtrVWV5K2VhYjU3TExMc3NYdnZDRmZPSVRuOGc5OTl5VDY2Ky9QanZ0dEZNcWxVcVdMRm1TbzQ4K090dHV1MjBhR3h1enp6NzdKRW5xNnVveWJOaXduSG5tbVdscGFjazN2dkdOYkxIRkZybm1tbXN5Y3VUSW5IMzIyYXZVMXJkdjMxVmVyN2dRMkc2NzdUSjM3dHcwTkRUa3lpdXZ6TGh4NDV5amxLcXVyaTU3N3JsbkJnOGVuQkVqUnVTaWl5N0tZWWNkbHYzMjJ5OWR1M2JOTGJmY2tzY2VleXc5ZS9iTWxDbFRjdFpaWnlWSjdWdlpZOGFNeWN5Wk05ZjVlTTNOelJrd1lFQm16WnFWQVFNR3BMbTVPUi85NkVkenp6MzNaT2JNbVdsc2JLejFnMU5QUFRXZi8vem5zL3Z1dStlLy8vdS9zMkRCZ2piUDZGamg3VzFqeG96UlI5aWd2Ri9YRThueTM4dDY5dXlaM1hmZmZiWHJuM3Z1dVV5Wk1xVzJiYkw4WnRBaGh4elNadFRpaW42NFpNbVMydXNWMDRYNUhHSkQ4TmVNOUdsdWJrNnk2dWZHMnVoVHdEdlpkZGRkOCtLTEwrYmIzLzUydHQ5Kys5eDAwMDM1OEljL25DUzU1NTU3TW5Ma3lKeCsrdW0xYWE5ZmVlV1ZUSjA2TmVlZGQxN0dqaDJiMjI2N0xWdHR0VlV1dmZUUy9QYTN2ODI0Y2VQU3FWT25ObzhQZU82NTUwd0pDaHNvQVJUdjJWVlhYWlZiYnJrbC8vdC8vKy8wNzkrL2RtTjh4UWlOWjU5OU50dHZ2LzBhMzcrdVUyWk1uRGd4VTZkT3phV1hYcHFmL3ZTbjZkYXRXK3JxNmpKOCtQRGFOaXZmbExubGxsdFd1VkNkT1hObUhucm9vZnpzWnovTG4vNzBweHgrK09IcDNMbHpsaTFiVmd1Z3hvNGRtMzc5K3VYWlo1L05HV2Vja2JxNnVnd1pNaVFubm5oaWt1VkQrbGYzRFlZVlpzK2VuWC82cDM5S3N2eTVPUXNYTHN3Ly9NTS9aSk5OTnNsSFB2S1I5T25USnhkZWVHR2IwU1JzWEpZdFc1YmJiNzg5SjUxMFV2NC9lM2NlSGtXVjlYSDhWNTJFSlVEWVJYRWNFY1psWkY0d0FWbGtkVU5sSEhGZ0pJQ0pqcWdvb09JeWdDS0xBeWdxUkJGQjBBRUVaSTJBSWdnaVJnaktLRXNTUUVFUkVBV0pCR1JKQXRtNzcvdEhTQTlOQWhKU3BEcnA3K2Q1ZUVoWGRaTFRwKyt0ZE5XcE9oVWJHMXVvQUdXTTBjc3Z2NnllUFhzcUppWkdMVnUyVkZ4Y25OYXVYYXZWcTFjck5UWFY1d3Fvek14TWRlN2NXWlVyVjlhbm4zNnFrSkFRTFZxMFNFRkJRZDZkdkRPMTRNdkt5aW8wVDlxMWE2ZW5uMzVhUTRZTWtXVlordUdISHhRY0hLeHJyNzFXRW5Pa1BQcmhoeDgwZWZKazcrWC9JMGVPOUs3THlNaFF1M2J0Zk02VWxmSjNGT0xpNGlSSjBkSFI2dEdqaHo3NjZDTkorZHZmdlh2M3FsV3JWaG95WkloQ1FrSzhCU2dwLzhCOHMyYk50R2ZQSG9XRmhVbVNSb3dZb2Fpb0tOMTU1NTJGV2hRY1BIalFaOXkyYmR2VysvVTExMXlqZGV2V2FjYU1HWHIrK2VkVnExWXRUWnc0a1RFSzIxaVdwYmZlZWtzVEowN1V2bjM3OU5WWFgzblBXSncrZmJwdXZQRkc5ZXpaVTVkZGRwbnExNi92YmRNaDVaKzVtWnFhcXZUMGRPK3lPKys4VTFMKzlyZmc2MU52Umh3U0V1SnR3VmZ3Lzg4Ly82enM3R3l0WExuUzU2ek1VMDJkT2xYZHUzZjN0cWxNU1VuUlAvN3hEMDJlUEZrdFdyVHdlZTdJa1NPWkkvQXJwYlUvY2FxaURseExSVis1ZnJvZVBYcDRyOUk2OWV6b3laTW5TK0t6RXZ4RGRuYTJjbkp5enVuRWhBSW5UcHhRYUdob29jOTlwM3Z1dWVjS1hiSExuQUp3SnErODhvb1dMbHlvOFBCd1pXVmxhZmp3NFVwUFQ5ZHZ2LzJteXk2N1RPKzg4NDdQUHVEcnI3K3VQbjM2YU9mT25WcStmTG1pbzZPVmtKQ2dWYXRXYWZyMDZRb0tDdEt4WThmMCtPT1A2OTEzMzFWd2NEQXRRUUUvUmdFS0paYVZsYVdGQ3hjcU1qSlN5Y25KNnQ2OXV5NisrR0pGUmtZcUp5ZEhVNlpNMFo0OWV4UVhGNmZJeU1oQzMzK3VMVE9XTDErdUV5ZE9hTktrU1dyWXNLSDY5T21qSlV1V2FOdTJiV3JZc0tFcVY2NnNEaDA2NkwzMzN2TTVTM0xYcmwxYXZYcTE0dUxpbEp5Y3JCdHZ2RkZQUFBHRVdyVnFwYUNnSUdWbVprcVNLbFdxcEt5c0xQM3l5eS9lRDU2VksxZVdKTjF6enowYU5HaVFqaDgvcnQ2OWUydmV2SG1TcEZkZmZiVlF6SFhyMXRXQ0JRc1VGaGFtbDE1NlNYRnhjWHI0NFljTDlhMUY0Sm8wYVpKQ1FrTDA1Sk5QcWsrZlBscTFhcFhQVG1CNmVycnk4dkowMjIyM2VlK05jL1BOTit2R0cyL1UwS0ZEZGZqd1laOHJvUDd6bi8rb1pzMmE2dGl4b3g1ODhFSGRjTU1ONTl5T29xaXppYSs5OWxwNVBCNXQzNzVkalJzMzFycDE2N3hGTXVaSStaU2NuS3orL2Z2cjBVY2ZQZWZ2cVZ1M3JoNSsrR0ZkY2NVVnV1S0tLM1RaWlpkNTExMS8vZldhTTJlTzl1N2RxOURRVUEwYU5FaS8vZmFidDhYS3JsMjd0R0hEQnRXdlgxL0xseTlYNTg2ZDFhaFJJeTFac2tRWFhYU1Jjbkp5emptTzVzMmI2OFVYWDlUdzRjUFZwazBiSlNjbk0wWmh1eGt6WnFoWHIxNWF2SGl4THIvOGNuMzMzWGNhTVdLRXdzTEM1SEs1MUxadFc0MGRPMWF2di82NjkzdG16NTZ0elpzM2E4eVlNZnJyWC84cUtiOVkrOEFERDBqSzN3RmR0bXlaY25OemZYcS81K1RrRkxvQ0tpZ282S3p6TXlVbHhkdW1wTUFycjd5aWUrNjVSeTFhdE5DR0RSc1VFaExpM2VsbmpzRGZsTmIreEtuTzFCYXo0QXFRc3puVGpjLzc5dTNMSElQZlNFdEwwOVZYWDYwNWMrWjRseFcwNENzNFdVSHluU1A3OSsvM09TbmlURTQ5Q2JRQWN3ckFtWFRxMUVrdFdyUlF6Wm8xNVhhN0ZSc2JxNVNVRlAzclgvOVN0V3JWOU50dnYza0xVQVhISW5idjNxMWZmdmxGVTZkT1ZWcGFtbDU0NFFXOStPS0x1dkxLSzJXTVVlWEtsVlc3ZG0zTm5UdFg5OTEzbnlSYWdnTCtpZ0lVU216bnpwM2F1M2V2RWhJU1ZMOStmY1hHeGlvdkwwOWZmUEdGb3FPamRkVlZWMm4wNk5FYU9uU29tamR2TG1OTWtmYzMrRDNEaGcxVGFHaW9YQzZYZDFsR1JvYWVlT0lKVFpnd1FZMGJONVlrSlNVbGFkbXlaUm83ZHF5bVRwMnFhZE9tcVUyYk5ucm9vWWZVdm4xN24vdmRTUGszQnd3SkNmRXVuekJoZ3MvNmdnK2wzYnQzMTYrLy9xcU1qQXgxNjliTis4ZGw3dHk1YXQyNnRiWnMyYUxzN0d6OTlhOS8xV09QUGFZbVRacm9zODgrMC9qeDR6VjQ4R0RkZE5OTjUvekhET1dUTVVadnYvMjJZbU5qTlczYU5MbGNMZzBiTmt5UFBQS0lhdFNvNGIxS0tTd3NUQk1tVFBDWkoxbFpXWHJoaFJmVXFWTW5mZjMxMTBwTFMxT1ZLbFhrY3JtVWxKU2szcjE3RnhwZm8wYU4wdkxseXd2RlVYQVdZdTNhdGJWczJiSkM2eTNMVXJ0MjdmVFRUeitwY2VQR2lvK1AxMk9QUFNZcHYyREZIQ2wvaW1vRCtYdGF0bXlwbGkxYjZ1REJnMHBNVE5RMzMzeWp1KzY2UzVLMGQrOWVIVGh3UU9IaDRYcmhoUmVVbEpTa3Q5NTZTMU9uVGxWcWFxb0dEUnFrQVFNR0tEdzhYUDM2OVZQNzl1MVZ0V3JWYzdyMzFLbSsvdnBydmZQT085NHpWNDB4NnQ2OWU2Rnh6eGhGU1IwL2ZseC8rY3RmTkdMRUNOMTk5OTJhT1hPbVJvd1lJWmZMSlkvSG8rUEhqMHVTVC9HMFM1Y3U2dFdybDF3dWw5eHV0eVI1aTArbmlvMk5WWEp5c2dZT0hDaEpDZzRPTG5RRjFKbzFhelIvL254SitXZW5GMXc1SmVWZmpiaDY5V3ExYnQxYW9hR2hrcVFQUC94UWFXbHAzdmFxRlN0VzFMQmh3elIvL255RmhvYXlIWWZmS2EzOWlYTngwVVVYS1NvcXFzaXJPVHdlajFKU1V0UzdkMi92c29KMk9nWDY5ZXZISElOZjJMOS92ODlWdWVmaTIyKy85WFk5c0F0ekNrQjRlTGdPSGp5b1diTm1hZlBtemVyVnE1ZHV2LzEydVZ3dTdkcTFTLy82MTc4VUhSMnRidDI2eWVWeWFmbnk1VnF3WUlGKy9mVlhOVzNhVk1PSEQxZTFhdFgwNzMvL1d6azVPUW9PRGxaYVdwcis5S2MvYWNhTUdicnJycnRVbzBZTldvSUNmb29DRkVwc3hZb1ZldWloaHhRVEU2UE16RXo5K09PUDJyMTd0ejc1NUJNOTlkUlQzdnZJVEpreVJiTm16VkptWnFiM0FFbHhWS3BVU1R0MjdORFdyVnUxWmNzV2RlM2FWWnMzYjlZTk45emdMVDVKVXZ2MjdUVnAwaVJ0Mzc1ZDNicDFVNDhlUFZTMWFsWHYrcnk4UEFVRkJjbXlMTG5kYnIzLy92cytIN0pQdnlJa05qWld4aGl0V0xGQ0V5Wk0wSkFoUTdSbXpSbzkvZlRUcWxldm5qSXpNOVd6WjA4MWI5NWM0OGFOMC9YWFh5KzMyNjJISDM1WWZmcjBVWk1tVFhUMzNYZnJ5U2VmMVBqeDQvbUFHNkQyN05talYxNTVSZDk5OTUzZWVPTU43d2VpeXkrL1hLKzg4b3FlZWVZWmRlM2FWZi84NXo4VkdocnFVeWpkdG0yYlhuenhSVVZIUit1bW0yN1M2TkdqTldmT0hMMzMzbnNLQ2dwUzA2Wk5mZHFiRlJnMmJKaUdEUnNtNmN3dCtNNms0TjVxS1NrcDJyZHZueUlpSXJ6cm1DT1E4cmZwUzVjdVZjV0tGUlVlSHE2YmJycEphOWV1MVl3Wk01U1hsNmUrZmZ2cS9mZmYxNisvL3FydnZ2dE9mLzd6bjNYczJESDE2OWRQMTE5L3ZmY0ErdU9QUDY3TXpFeFZxbFJKdWJtNXFsU3Brbjc0NFFlZmNaYWJtK3R6aG1wMmRyYmVmZmRkelowN1Y2Kzg4b3JtejUrdi8vem5QN3I5OXR0MTBVVVhlZHY2RldDTW9xVHExNit2a1NOSDZvMDMzbEJNVEl6M004bGYvdklYalJvMVNzZU9IVk5NVEl5R0RoMnF0TFEwZGUzYVZSVXJWcFRMNWRLR0RSdFV1M1p0N2R1M1R5a3BLVXBQVDFkcWFxcHljM00xWWNJRUhUNThXTXVYTDlmZGQ5K3RzTEF3MWExYnQ5RHZqNHFLOHA1WjNxRkRoMEluRDZ4Y3VkTGJNMy9WcWxXYU5XdVdKaytlck5UVVZLV2xwY2tZbzBxVkt1bjExMS9YODg4L3ozWWNmcWUwOWlkT2RhWjJZWkp2eTdEdDI3ZHJ5WklseXNuSlVlL2V2WFhsbFZmNlhIRjFlanVkb2pESDRJVE5temY3N0NlZmk1VXJWNnBIang3bjlmdVlVd0RPNU5sbm4xVmNYSnhDUTBQVnBFa1RmZkRCQjVvN2Q2NHlNaktVbFpXbDdPeHN2ZmJhYTlxL2Y3OGVmL3h4L2ZlLy85WDgrZlAxN0xQUGF1blNwWHIyMldjVkdocXFWcTFhNmIvLy9hOWNMcGV1di81NkxWaXdRTjk4ODAyaC9UOWFnZ0wraFFJVVNtem56cDBhTzNhc29xT2p0V0RCQW8wWk0wWXBLU25LeWNuUjFxMWI1WGE3ZmY1VnJGalI1L0w4Z2o2cXY2ZmdZRTVFUklSYXQyNnRhdFdxYWZIaXhabytmYnB5YzNOMThPQkJWYXhZVVpabHFWZXZYbHE2ZEtrR0R4NWM2T2VzWExsU0w3endndmRnWjYxYXRmVGFhNjhWK1RzUEhEaWdoUXNYS2o0K1hnMGJOdFMwYWROMDZhV1g2cXFycnRKenp6Mm42dFdycTFldlh2cnd3dys5MzdOdjN6Nzk2MS8vVXJObXpid2YzaDkrK0dFZE9IQkF2WHIxMGlPUFBLSzc3Nzc3dkM3UFJkbVRsNWZudlJJcFBEeGNjK2ZPTFhRbVl0T21UVFZ6NWt5OStPS0x1djMyMi9YR0cyOG9QRHpjdXo0N08xdlBQLys4enc1azM3NTlDN1dxeU0zTlZWWldsczlWZ3NXeFk4Y085ZW5UeDJlWjIrMVdkbmEyejVrNzhmSHgzcStaSStYUDBhTkgxYXRYTDU5bEYxMTBVYUg3YTB5WU1FRmR1M2IxWHJYVXYzOS9IVDkrWEZGUlVicmxsbHRrV1paQ1FrTFVzMmRQZVR3ZVRaa3l4YnVqTUdEQUFPL1B1ZVdXV3lSSnYvenlpL2Zzc3BDUUVKOHpZVU5DUW54YUtkeDU1NTNxMHFXTHVuVHBvbHExYXFsKy9mcUtqbzdXL1BuejFibHpaNTg0R2FNb3FlUEhqMnZzMkxGS1NFanczbi9wNk5HaldyZHVuZnIxNjZmS2xTdnJ6VGZmVkdob3FNYU5HNmZCZ3dmTDVYSXBJeU5EcjcvK3VpcFZxcVIvLy92ZmlvK1AxemZmZktONjllcnBvb3N1MHFoUm8zVFJSUmVwYnQyNmF0S2tpYVpPbmFydzhIQzFhOWRPa2pSeDRrU2xwNmYvN2xVZSsvZnYxL2J0MjlXK2ZYdEowa3N2dmFUTXpFemRkOTk5cWxXcmxtcldyS21hTld1cWVmUG1XclJva1c2NzdUWTFiOTdjKy8zTUVmaUQwdHFmT05YWldtK2QyaktzVnExYTZ0U3BrNTU4OGtsVnJseFpJMGVPOUxrSzhkVDd1UlU0dFVqTUhJTVQ4dkx5OVBISEgydml4SWxGcmpmR3lPMTI2K2pSbzNLNVhMSXNTL0h4OGQ2VzllZURPUVhnVERwMzdxeWJicnBKWVdGaENnc0xVNVVxVmZTUGYveEQ4Zkh4cWxDaGdvS0RnM1hvMENFTkdqUklSNDhlMWRxMWEzWFpaWmRwN2RxMXV1U1NTMVNoUWdVZE9IQkFOV3JVS0hTODQvLys3LzhLL1Q1YWdnTEFCUlFSRVdGS1cycHE2bmw5WDNwNnVubjQ0WWZQK3B5SEgzN1lwS2VuRzJPTXljek05Rm1Ya1pGaE5tL2ViTFp0MjJadXVlVVcwN2x6WnpONzlteGpqREU1T1RrbU56ZTN5SitabFpWbGZ2NzVaN05yMXk2emQrOWU0M2E3aTN6ZXdvVUx6ZkhqeDgzU3BVdk40Y09IQzYzM2VEd21JU0hCSERseXhHZjUwMDgvYldiTm1sWGs4K2ZQbjI5ZWV1a2w0L0Y0enZxNkw1U0lpQWpqOUJoMW1oTnpaUDM2OVdiTm1qWG45TnpFeEVTZnNmdnV1KzhXZXM3MDZkT0wvTjQzM25qRE5HL2UzQXdmUHJ6UXVtblRwdm44ZjdxaFE0ZWVVM3luWW82VW56RmE0SzY3N2pydjc4M0l5Q2h5K2JGang4ekJnd2ZQNldka1pXV1pqSXlNUXR2bFk4ZU8vZTczSGp4NDBDeFpzc1NjT0hIQ3U0d3hXajQ1TVVmaTQrTUxmUTR4eHBpRWhJUkNZK0hBZ1FNbU96dmJHR05NYm03dU9ZMlY3T3hzNzFndEdNUFRwMDgzUFhyME1PKy8vNzdQYzJOaVlud2VIejU4MkN4YnRzejdPRDA5Y2F6L2RBQUFJQUJKUkVGVS9ZeS9jOUdpUldiUG5qM2V4OHdSRktVODcwOFVlTzIxMTg3NlBSTW1URGl2ZUU3SEhJUGt6Snphc21XTGVlU1JSd290ZDd2ZHBrMmJOaVl2TDgrMGJOblNOR3ZXekF3WU1NQVlZOHkzMzM1N3p2c3NwMk5PblQvbUZFcVRrL3VhYTlhc01mZmZmNzkzWDY5NTgrYkdHR01tVFpwa2hnOGY3djM4WE9ERWlSTm04K2JOWnNHQ0JTWTVPZG5NbkRuVERCdzQwTHUrNFB2ajQrUE4wcVZMZlpiZmUrKzlSZjY3NDQ0N3pMMzMzbHNvdHZidDJ4dTMyMjJTazVQTjdiZmY3djNYckZrem44Y2ZmZlNSZDUvZzl0dHZOOFlZYzg4OTkzai90VzNiMWtSRVJKaXVYYnQ2bDgyWk04ZjgrT09QNW9NUFBqRE5temMzdDk5K3UxbTJiSm5adTNldnVmSEdHODJXTFZ2TTdiZmZiZzRkT21SanRzOFAyeU1BNThUSlB5YklkNmFDbGovZ2p3bHp4Qjh3Unhpai9vNHg2dCtZSTg1ampwUnZ6REhuTWNmS0Y2Zm0xT21GMTlONVBCNlRrNU5UU3RFNGl6a0Y1SE5xZXhRZkgyODZkdXhvMXE5ZjcxMVdVRUJLUzBzemZmcjBNUTg4OElBNWV2U29jYnZkcGtlUEhpWXFLc3FNR1RQR2ZQVFJSMmI1OHVXbVhidDI1dHR2di9WKy8vWFhYMi95OHZMTXpKa3p6Wnc1Y3dyOTNETnAxYXFWOSt0dDI3YVpsMTU2eWJScTFjcmNmLy85WnZUbzBUN1BiZE9telJsL1RrRUJ5cGo4N2VuSEgzOXNicnZ0TnJOOCtYSXphTkFnYytEQUFXTk0vb21hWGJwME1hTkdqVEpyMXF3eEowNmNNR2xwYVNZeU10TE1temZQR0dQTWxDbFR6TDMzM3V0NEVZcnRFUzRVV3ZBQk5qdmY5bWRBb0dDT3dOOHhSb0d6WTQ0QUZ4WnpESFk0OVQ3SVJTbG9seHdJbUZPQWN6Nzg4RU5ObkRoUnI3Lyt1djc4NXo4ckl5TkRHUmtaM3UxUHRXclZOR25TSkEwZlBsd1BQUENBSmsrZXJQZmVlMC9Cd2ZtSHJFZU1HS0VOR3pabzdOaXhQcmNsdU9HR0czVGJiYmZKc2l5OS9mYmJQcitUbHFDQWY2RUFCUUFBQUFBQUFBQ3cxZjc5Ky9YT08rK29ZY09HMnJadG14NTk5RkVGQndjck1qTFMrNXpnNEdDTkhqMWFjK2JNVVZoWW1MZjRKT1VYWjU1Ly9ubFZxRkRCNStlT0h6Kyt5Ti9YcTFjdlBmWFVVMmVNNTgwMzMvUitmZkhGRit2aWl5LzJQaDQrZlBnNXY2NkhIbnBJMWFwVlU0TUdEZFNyVnkvVnFsWEx1NjVSbzBhYU5tMmFrcEtTZE1VVlZ4U0srODQ3NzFSMGRMUjNtY3ZsMHZEaHd4VWJHNnNmZnZpQm9qbktIUXBRQUFBQUFBQUFBQUJiOWUvZjMvdDE0OGFOOWNVWFh4VDVQSmZMNVZPVUtmQ0hQL3loV0wvdmJNVW5TWHI4OGNlTDlmUE9wRnUzYnBKVTZBcXBBcFpsS1NJaW90RHlzV1BIRmxsZ3NpekxweWdIbENlVVZBRUFBQUFBQUFBQXVJQzR1Z21CaUZFUEFBQUFBQUFBQUFBQVcxR0FBZ0FBQUFBQUFBQUFnSzBvUUFFQUFBQUFBQUFBQU1CV0ZLQUFBQUFBQUFBQUFBQmdLd3BRQUFBQUFBQUFBQUFBc0JV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3JZS2NEZ0wxcTFxeTV1Vm16WnRjNUhRZjhVODJhTlRjN0hZUFRtQ000RzMrWUk0eFJuSTAvakZHbk1VZHdOc3lSa21PTzRXeVlZOFhIbk1MWk1LY0FBQURLc0lpSUNPTjBESUEvWTQ3QW4wVkVSTnpHR0FYT0xEdzhmRFZ6Qkxod3dzUERMMmVPQWZhS2lJZ3dFUkVSRkYwQUIwUkVSQmpnVFBqTWd3dUZGbndBQUFBQUFBQUFBQUN3RlMzNEFBQUFBQUFBQUtBY295VW96b2FXb0xoUUtFQUJBQUFBQUFBQVFEa1dGeGNYN25RTS9pUWlJc0lrSmlaYVRzY0JsSGUwNEFN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LRUFCQUFBQUFBQUFBQURBVmhTZ0FBQUFBQUFBQUFBQVlDc0tVQUFBQUFBQUFBQUFBTEFWQlNnQUFBQUFBQUFBQUFEWWlnSVVBQUFBQUFBQUFBQUFiRVVCQ2dBQUFBQUFBQUFBQUxhaUFBVUFBQUFBQUFBQUFBQmJVWUFDQUFBQUFBQUFBQUNBclNoQUFRQUFBQUFBQUFBQXdGWVVvQUFBQUFBQUFBQUFBR0FyQ2xBQUFBQUFBQUFBQUFDd0ZRVW9BQUFBQUFBQUFBQUEySW9DRkFBQUFBQUFBQUFBQUd4RkFRb0FBQUFBQUFBQUFBQzJvZ0FGQUFBQUFBQUFBQUFBVzFHQUFnQUFBQUFBQUFBQWdLMG9RQUVBQUFBQUFBQUFBTUJXRktBQUFBQUFBQUFBQUFCZ0t3cFFBQUFBQUFBQUFBQUFzQlVGS0FBQUFBQUFBQUFBQU5ncTJPa0EvRTE0ZUhnSHk3STZPaDFIR2RIQXNxd0dUZ2R4TnNZWU5XdldiTFhUY1p5Tk1XYXpwR05PeDFGZUdHTm1KQ1VsL2V4MEhDamYrRnRSYXY0a1NSRVJFU09jRHFTc01jYXNTVXBLaW5jNmpyS2tqTTdyaTZXeU5VYzhIcy9telpzM0wzRTZqdkt1akk1bmYxUkRraUlpSXQ2VjlKT3pvWlI5eHBnUGs1S1N0amdkQndBQUFFb1BCYWpUV0phMVJ0Sy9uWTZqalBpbngrUHg2NE5iTHBmclE0L0hVOVBwT002aXVxUjdMTXVhNm5RZzVjVGxsbVV0a05USzZVREtrSjNObWpXN0ppRWg0WHVuQXlsTCtGdFJhblpibHRYZEdOUFk2VURLbXBOajFISTZqcktrak03clYxd3UxMDhlajZlajA0R2NLNWZMOWM1MTExMjNaZlBtelQ4NUhVdDVWa2JIc3o5S3RTeHJuREhtWHlLZkpWWGRzcXdWa3VvN0hZZy9DZFJpc1dWWjljdlN5Uk1YZ21WWlB5VWtKTXgwT2c0QUFDNDBDbEJGU0V4TWZNSHBHTXFDaUlpSUVVbEpTUjJkanFNc083bkQ4Vy9HbkQwSzh1bDBIR1dNMitrQXlpcm1iYWw2MytrQXlwcEFQNmh6dnNyd3ZGN2pkQURuS2lJaTRuNm5Zd2dVWlhnOCs1MklpSWgva2MrU0NROFB2OXl5ckw4N0hZZS9DZFJpc1RGbXJnTDhSQmxqekxQTm16Zi9lZE9tVFd1Y2pnVUFnQXVKQWhRQUFBQUFBSUFEQXEyNEdSRVJNU0l4TWZGSnArTndXbmg0ZUFlblkvQkhnWHBWb0kzOC9sWVovcVFzM0xhakxEREcvQ1JhRmR1cXZMWFVwd0FGQUFBQUFBQUF3RkdCZWxXZ2pmeitWaG4reExJc2VUeWVnTDRhMHc2V1pmMVR6RnRibGJlVytoU2dBQUFBQUFBQUFEZ3UwSzRLdEJPM3lpaWVpSWdJUTc1S0xpSWl3akJ2N1ZYZVd1cTduQTRBQUFBQUFBQUFBQUFBNVFzRktBQUFBQUFBQUFBQUFOaUtBaFFBQUFBQUFBQUFBQUJzUlFFS0FBQUFBQUFBQUFBQXRxSUFCUUFBQUFBQUFBQUFBRnRSZ0FJQUFBQUFBQUFBQUlDdEtFQUJBQUFBQUFBQUFBREFWaFNnQUFBQUFBQUFBQUFBWUNzS1VBQUFBQUFBQUFBQUFMQVZCU2dBQUFBQUFBQUFBQURZaWdJVUFBQUFBQUFBQUFBQWJFVUJDZ0FBQUFBQUFBQUFBTGFpQUFVQUFBQUFBQUFBQUFCYlVZQUNBQUFBQUFBQUFBQ0FyU2hBQVFBQUFBQUFBQUFBd0ZZVW9BQUFBQUFBQUFBQUFHQXJDbEFBQUFBQUFBQUFBQUN3RlFVb0FBQUFBQUFBQUFBQTJJb0NGQUFBQUFBQUFBQUFBR3hGQVFvQUFBQUFBQUFBQUFDMm9nQUZBQUFBQUFBQUFBQUFXMUdBQWdBQUFBQUFBQUFBZ0swb1FBRUFBQUFBQUFBQUFNQldGS0FBQUFBQUFBQUFBQUJnS3dwUUFBQUFBQUFBQUFBQXNCVUZLQUFBQUFBQUFBQUFBTmlLQWhRQUFBQUFBQUFBQUFCc1JRRUtBQUFBQUFBQUFBQUF0cUlBQlFBQUFBQUFBQUFBQUZ0UmdBSUFBQUFBQUFBQUFJQ3RncDBPd0duWFhYZGRBMGxOVDF2V3BlRHJvS0NncElTRWhMMmxIWmMvSWxmMmlJaUlhT2J4ZVA0Z1NjYVl4cExxbkpwSGo4ZnoyZGF0VzA4NEZtQVpRejZMcDBXTEZyVnpjbkxhRmp3MnhsU1ZkUE4xMTExM3RTUUZCd2Z2M3JScDA3ZU9CZWluMlA3QjN6RkdpNCtjbFk0bVRacGM1SEs1V2hjOE5zYUVTcnIxdXV1dU95aEpRVUZCT3hJU0VyNTNMTUJ5Z3ZGc0wvSUpBQUFBMkNQZ0MxQkJRVUdMSkYxcGpIRVhMSE81WERNS1ZuczhuaDJTcm5jaU5uOURya3F1V2JObW9aSld1bHl1b0pPTGdpM0xxbVNNbVhIeWNVaFFVTkRya29ZNUVtQVpRejZMTHk4dmI3ekw1ZnE3cE55VGk4SXN5eHJqY3JuY2xtWEo3WGJuU0tybllJaCtpZTBmL0IxanRQaklXZWtJRGc2ZUxLbVRwTHlUaThKY0x0YzRZNHhIa21XTVNaUDBSOGNDTENjWXovWWlud0FBQUlBOUFyNEZuekhtSTJOTUpVazFUdjdUS1Y5WGtyVEVxZGo4RGJrcXVZU0VoQXlQeDdOSC84dGJWV05NOENtUDNaS1dPUmhpbVVJK3o4c0h5ajhJV0pBamx6R21tcVFheHBnYUxwZnJ2NDVHNTZmWS9zSGZNVWFMajV5Vm1zWEdHTW4zNzA3WXlhK3JTNHAzTUxaeWcvRnNML0lKQUFBQTJDUGdyNEJ5dVZ6elBSN1BNNUpDaWxpZGJWblcvTktPeVYrUkszdTRYSzdweHBockpZVVdzZHFUa0pDd3ZyUmpLc3ZJWi9Fa0ppWXVqb2lJV0ZUVU9zdXkwdHh1OTR4U0RxbE1ZUHNIZjhjWUxUNXlWanJTMHRJV1ZxOWVmZWJKSXRUcFVvMHhNMHM3cHZLSThXd3Y4bW1QaUlpSVAzczhucXNreVJoVFYxTG9hYTBNMXlVa0pQem1XSUFPQ01UMmpvSDRtb3ZTdUhIanFpRWhJVGNYUExZc3E0N0g0Mmx6M1hYWFZaZWtvS0NnZlFrSkNZbk9SZWdNeGtmSmtML2lJVi8ySUkvMksrODVEZmdDMUtaTm0zWkVSRVFjazFTdGlOV0hFeE1UZDVWMlRQNktYTmtqS0Nnb05pOHY3N1VpVmhsanpNSlNENmlNSTUvRloxbldwOGFZVHFjdjkzZzhWVGR2M3N3WnZVVmcrd2QveHhndFBuSldPbmJ0MnBVZEVSSHhsYVMyUmF5dW1KU1U5RmxweDFRZU1aN3RSVDV0c3lvb0tLaXFNY1pZbHVVeXhsUzFMR3ZHeVhYQkhvL25FMG4zT0JoZnFRdkU5bzZCK0pxTFVxRkNoU0dXWlQyaGs2M1FMY3VxYW94NTF1Vnk1VW1TeCtQeGRPelk4ZEkxYTlaa09ScG9LV044bEF6NUt4N3laUS95YUwveW50T0FiOEVuU2NhWTJmcGZYL29DZVpKbU94Q09YeU5YSmJkaHc0YkRrbjRvWWxXYXBQZEtPWnd5ajN3V244ZmplVmY1K2ZGaFdkYW5Eb1JUWnJEOWc3OWpqQllmT1NzMTB5V2RPSDJoWlZtMHliVVI0OWxlNUxQa2pERnJqVEhWbGQvcU9VejV4eDlPYld0WTVGWDU1VmtndG5jTXhOZGNGR1BNTXAzU0N2MWs2L2lxQlk4dHk5b1phTVVuaWZGUlV1U3ZlTWlYUGNpai9jcDdUaWxBU1hLNVhQTWtaWnk2ekxLc0RMZmJQYytoa1B3V3ViS0haVm5UTGNzNi9jTmxjRkpTMGxwSEFpcmp5R2Z4dUZ5dVJjcmYyVGxWdXFSM0hRaW56R0Q3QjMvSEdDMCtjbFk2S2xldXZOQVljM29yc3pSSk14d0lwOXhpUE51TGZKYWNaVmt6SmFVV3RjNFlFMXE5ZXZXQTYxYmdjcm5tU3pwVGthRmN0bmNNeE5kY2xNMmJOLzlYa25XRzFSbVNwcFZpT0g2RDhWRXk1Szk0eUpjOXlLUDl5bnRPS1VCSlNraEkrTWF5TEorZEMyUE1pUzFidG14ektpWi9SYTVzRTJ1TThaeTI3QU5ISWlrZnlHY3hKQ1FrNUVyNjRyVEYxUklURTk5M0lwNnlndTBmL0IxanRQaklXZWxZdDI1ZHVxVE5weTZ6TENzMElTSGhZNGRDS3BjWXovWWlueVdYbUppNFVsTGxvdFpabHZYbG1qVnJUci9Dck56YnRHblREa25IenJDNlhMWjNETVRYZkJZTEpSVjFVOFNnM056Y2dDdklTb3lQa2lKL3hVTys3RUVlN1ZmZWMwb0I2aVMzMnozUHNpeTNKRm1XNVRiR3pIVTZKbjlGcmtvdUlTSGhWMGsvbjdJbzFlVnl6WElxbnJLT2ZCYWZ4K041MTdLczlGTVdyVmJSTzBNNEJkcy8rRHZHYVBHUnM5SmhXZFowblhJMWlUSG1Fd2ZES2JjWXovWWluN1lvcXRYbUNZL0hNNzNVSS9FVGdkamVNUkJmYzFGY0x0ZDdLcUlWdWpIbXUyKysrZWFvQXlINUJjWkh5WkMvNGlGZjlpQ1A5aXZQT2FVQWRaTEw1WnBqakRrdVNjYVk0eTZYaTUyTE15Qlg5amg1TTdsY1NUTEdWTnEwYWRNcVp5TXEyOGhuOFhnOG5vVW4rOHRLK1FjRUEvWWdRSEd3L1lPL1k0d1dIemtySGNIQndRdjF2MzJQNDZMdDZ3WEJlTFlYK2JURkRCVSs0RjdCNC9FRTVOVWVVbUMyZHd6RTExeVVUWnMyclpGMGVrdmFMSmZMRmREN1lveVBraUYveFVPKzdFRWU3VmVlYzBvQjZxVEV4TVFFblR4NExTazNJU0VoMGNsNC9CbTVzb2ZiN1Y2Zy8xVzJsem9aUzNsQVBvdG42OWF0SnlSdGtpVExzaXFtcGFYUmZ1OGNzUDJEdjJPTUZoODVLeDBiTm13NGJJelpjZkpoMWNURXhNV09CbFJPTVo3dFJUNUxMakV4Y2FsbFdWVk9YM3p5czJoQUNzVDJqb0g0bXMvRUdQUGg2WXRjTGxkQTc0c3hQa3FHL0JVUCtiSUhlYlJmZWM0cEJTaGZzYWY5anpNalZ5V1VsSlQwczZRamt0d25iOUNMRWlDZjUrVmRTY1lZczNYWHJsM1pUZ2RUaHJEOWc3OWpqQllmT1NzRko4L3dOcFpsZmVsMExPVWM0OWxlNUxQa1RtMjV5WlgzQ3N6MmpvSDRtb3ZpY3JsbVNrbzlaZEdlalJzM0huQXFIbi9CK0NnWjhsYzg1TXNlNU5GKzVUV25GS0JPY2JMWG92ZC9uQm01c29jeDVqTkpRWW1KaVVYMVJrY3hrYy9pT1htalcwdlNJcWRqS1V2WS9zSGZNVWFMajV5Vm12Y2x5ZVB4QlBTWjNoY2E0OWxlNUxQa1BCN1B1OHB2dlNsSnJvb1ZLd1pzKzcwQ2dkamVNUkJmYzFFU0VoSStsVlQ1NU1OYzViZXBESGlNajVJaGY4VkR2dXhCSHUxWFhuTktBZW9VMWF0WDMranhlUDVldlhyMWpVN0g0dS9JbFQzY2J2Y2dsOHZWeWVrNHlndnlXVHpmZlBQTjBlRGc0TCtscGFXOTZYUXNaUW5iUC9nN3htanhrYlBTa1pDUThLdkw1YnJiN1haUGN6cVc4b3p4YkMveVdYSkpTVW1MSkZXVkpHUE05MTk5OWRVUmgwTnlYQ0MyZHd6RTEzd1dCUzNqODR3eFhGMHB4a2RKa2IvaUlWLzJJSS8ySzY4NURYWTZBSCt5WnMyYVBFbW45K05GRWNpVlBiWnUzWHBRMGlxbjR5Z3Z5R2Z4YmRpd2dhdkZpb250SC93ZFk3VDR5Rm5wMmJScDAwZE94MURlTVo3dFJUN3RZVm5XbDhhWXRpNlg2MTJuWS9FanNaTDZLYkRhT3diaWF5N0tERWwzU3pweXNwVTg4akUrU29iOEZRLzVzZ2Q1dEYrNXkybVpMMERkZlBQTlNVZVBIcjNPNlRqT3h1VnkzYmhwMDZZMVRzZEJydXhCSHUxRlBzK1B2K1d0VHAwNmt6Lzk5Tk4rVHNkeEp2NldyNkw0NHpqRGhWVVd4dVhwL0hXdSsxc3UvVFZQSlVHT0x5eC95MjlSeXNyZktYTHBuendlei91V1piWFJ5VmFjeUcvcmFGbFd2MEJxN3hpSXI3a29pWW1KeXlJaUlvSXN5L3JNNlZqOENlT2paTWhmOFpBdmU1QkgrNVhIbkpiNUF0VFJvMGV2UzBoSWNEcU1NM3JublhmMDl0dHZkNVMweHVGUXlKVk55S085eU9mNThhZThKU1FrYU5DZ1FUYzRIY2ZaK0ZPK2l1S3Y0d3dYbHIrUHk5UDU4MXozcDF6NmM1NUtnaHhmV1A2VTM2S1VwYjlUNU5JL3VWeXVxWlpsL2J4cDA2WmZuWTdGWDFTdlhuM2pzV1BIL2w2alJvMkFhZThZaUsvNVRGd3VWNmVzckt5dFRzZmhUeGdmSlVQK2lvZDgyWU04MnE4ODVyVE1GNkFBQUFBQUFJRC9Ta2hJeUpDMHhPazQvRWtndG5jTXhOZDhKcHMyYmFKMS9Ha1lIeVZEL29xSGZObURQTnF2UE9hVUFoUUFBQUFBQVBDaWxXRmhnWnFUUUgzZHB5TVBoWkdUa2lGL3hVTys3RUVlN1VkT2Z4OEZLQUFBQUFBQTRFVXJ3OElDTlNlQitycFBSeDRLSXljbFEvNktoM3paZ3p6YWo1eitQcGRUdnhnQUFBQUFBQUFBQUFEbEV3VW9BQUFBQUFBQUFBQUEySW9DRkFBQUFBQUFBQUFBQUd4RkFRb0FBQUFBQUFBQUFBQzJvZ0FGQUFBQUFBQUFBQUFBVzFHQUFnQUFBQUFBQUFBQWdLMG9RQUVBQUFBQUFBQUFBTUJXRktBQUFBQUFBQUFBQUFCZ0t3cFFBQUFBQUFBQUFBQUFzQlVGS0FBQUFBQUFBQUFBQU5pS0FoUUFBQUFBQUFBQUFBQnNSUUVLQUFBQUFBQUFBQUFBdHFJQUJRQUFBQUFBQUFBQUFGdFJnQUlBQUFBQUFBQUFBSUN0S0VBQkFBQUFBQUFBQUFEQVZoU2dBQUFBQUFBQUFBQUFZQ3NLVUFBUUlEd2VqOU1oQUFBQUFBQUFBQWdRRktCT21qWnRtakl5TXB3T0F3QXVtRFp0MmhSYWR2MzExL3Y4RHdBQUFBQUFBQUIyQ0hZNkFIK3djK2RPTFZteVJMMTc5M1k2RkwrMGNlTkc5ZXZYNzV5ZXUzYnRXbFd1WFBrQ1J3UUFBSEQrY25KeTFMcDFhMVd0V3RWbitmSGp4MzJXSFQ5K1hCczJiRkJRVUZCcGh3Z0FBQUFBUUprWGtBV29iNzc1Um84OTlwajNjVVpHaGlwVnFxU09IVHVlOFh2aTQrTkxJVEwvZFAzMTEydmp4bzNleHg2UFJ5MWF0TkRhdFdzVkdocnFZR1FBem9YSDQ1RXhScExrZHJzNWtBb0FrbHd1bDgvbk83ZmJyUll0V3Znc2E5YXNtUk9oQVFBQUFBQlFMZ1JrQWVyLy91Ly92QWNYRWhNVE5YYnNXTTJjT1ZNVktsUndPTEt5SVQwOVhTRWhJUlNmZ0RKaTd0eTVtajkvdm5KeWN0U2xTeGZGeE1Ub3dRY2ZsTnZ0OW5sZTY5YXRKVW50MjdmWEs2Kzg0a1NvQUFBQUFBQUFBTXFKZ0N4QUZVaE9UdGJnd1lPOUIyV0w4dkhISDh2bDRsWlpwOXE3ZDY4dXZmUlNwOE1BY0k2aW9xSVVGUldsMXExYmE5bXlaWktrTDcvOFVwTHZ2WisrK3VvclIrSURBQ2Q0UEI3ZGROTk5oWllYdFF3QThQdU9IVHVtdSs2NlM5ZGNjNDBrYWR1MmJWcTNicDI2ZCs4dVNjckx5OU9KRXlkVXZYcDFTVksvZnYzTzJvV2t2S0R0YTJEai9RY0FCTHFBTFVEdDI3ZFBqei8rdUk0Y09hS0VoSVFpbjlPc1dUTnYyNnBBdFdYTEZqMzAwRU9GbG5zOEhwOEQxNmM2dFYwZkFQK3llL2R1MWFwVlN6VnIxblE2RkFCd2xNdmwwdWVmZis1OVhOQ0M3OVJsdE9BRGdPSXh4aWdqSTBOUy9qNmpKTVhHeGtxU1B2bmtFMzMyMldjYU4yNmNZL0U1aGJhdmdZMzNId0FReUFLeUFKV1VsS1Jubm5sR2p6Lyt1RWFQSHEwNzc3elQ2WkQ4VnRPbVRRc1ZsSjU2NmltMWE5ZE9EUnMyVk5PbVRXVlpsa1BSQVRoWDMzLy92WEp5Y3ZUTU04L296VGZmVk9mT25RczlwNkFGMzVBaFEvUzN2LzJ0dEVNRWdGTGpkcnNWRWhMaWRCZ0FVTzVjZWVXVm1qNTl1aVI1cjN4NjlORkhkZVRJRWFXbnA4c1lvKzdkdTZ0V3JWcWFNbVdLazZFQ0FBQ2dGQVJrQWNybGNpa3FLa3AvLy92Zk5YcjBhRzlMcXROeEJrcGgrL2J0MDRZTkd6Uml4QWpkZlBQTit1cXJyN2gzRnVEbnBrNmRxazgvL1ZRaElTRmF0R2lSZ29LQ3ZPMzJhTUVISUJCbFoyY3JKeWRIdDk1NmE2RjFSUzBEQUp5Ym5UdDNLaW9xU2xMK3ZxTWtIVHg0VUlzWEw1WWtQZmZjY3hvelpveTZkdTNxV0l4T29PMXJZT1A5QndBRXNvQXNRRFZ0MmxSTm16WjFPb3d5eHhpamwxOStXVjI3ZGxXTkdqV0tmRTVjWEp6YXQyL1BXY1VvTlRObXpORGYvLzUzYnk5NUZIYjMzWGZyd1FjZjFBMDMzRUJQY2FDYyt2bm5uN1Y3OTI2ZkF4bHZ2ZldXK3ZYcjUyQlUvaXN0TFUxWFgzMjE1c3laNDExVzBBNW4xYXBWM21XY2pBUUE1ODdsY3FsbHk1YmVGbnQ5Ky9ZdDlKemR1M2VYZGxoK2diYXZnWTMzSHdBUXlBS3lBSFc2TGwyNk9CMUNtZkRtbTI4cU9UbFpZOGVPUGVOemhnMGJwbzgvL3BqN3k2RFVIRHAwU0lzWEw5WUREendnU2Q2V21oa1pHY3JNekZUdDJyVWxTWk1tVGRMbGwxL3VXSnhPcWxPbmpzL2pVYU5HYWZueTVZV2VWOUNDcjNidDJtZThNaFNBLzdqaGhodFVwVW9WWldWbDZiSEhIdFBzMmJQVnNXTkg5ZWpSUXg2UFJ3Y09ITkNhTldza1NaVXFWZEtzV2JPY0RkaVA3TisvWDVkZWVxblRZUUJBdVRKMDZGQWRPSERBMjNwUGtzL1hHUmtacWxTcGtoT2hPWXEycjRHTjl4OEFFT2dvUUVsYXNtUkprY3M1QXlWZlZsYVdYbjMxVmExZnYxN3Z2UE9PUWtOREpVa1ZLMVpVU2txS0xydnNNa241WjErSGhJUlFmRUtwdU9lZWU1U1JrYUVxVmFwSWt0NS8vMzFWcVZMRld6Z1pOMjZjY25KeU5HVElFQ2ZEOUV2RGhnM1RzR0hESk5HQ0R5akxxbFNwb2xXclZpazZPbHJObXpmWGtpVkx0SEhqUnNYR3htckFnQUVhT0hDZ1dyWnM2WFNZZm1uejVzMXEzTGl4MDJFQVFMa3lZY0lFTFZpd1FKR1JrZXJhdGF1MzdWNUJ1NzF0MjdicGtrc3VjVEpFUjlEMk5iRHgvZ01BQWgwRnFOTWNQSGhRdWJtNVNrNU9Wb1VLRmVSeXVad095Vkg3OXUxVHYzNzlWTDkrZmMyY09kUG5Tb3JvNkdqZGQ5OTkzclBZY25OenZWZWhBQmZhdEduVDFLTkhENzMwMGt1Ni9QTEw5YmUvL1Uzang0OVhuejU5bEpLU29rT0hEcWxTcFVwYXYzNjk2dFdycDNmZWVjZnBrQjJUbTV1cnJLeXNnTitlQWVWUlJrYUdqaDA3cGthTkdtbmt5SkZxMkxDaHZ2enlTMzM5OWRkNitlV1huUTdQTCtYbDVlbmpqei9XeElrVGkxeHZqSkhiN2RiUm8wZmxjcmxrV1ZZcFJ3Z0FaVk5XVnBZV0xseW95TWhJSlNjbnEzdjM3cnI0NG9zVkdSbXBuSndjVFpreVJYdjI3RkZjWEp3aUl5T2REcmZVMFBZMXNQSCtBd0FDSFFXbzAzejU1WmVhTTJlT0tsU29vUDc5K3dmOFFZZkxMcnRNeno3N3JHNjQ0WVpDdWVqYnQyK1JmYjJCMGhBV0ZxYjc3cnRQRlN0VzFJb1ZLOVMyYlZ0ZGV1bWxTazVPTHRRK3JxQXRYNkNhUEhteTNudnZQWFh1M0xuUXVvSTV6RndHeXFiRXhFUzFhTkZDa3ZTblAvMUpSNDRjMGNpUkl5Vko5OTkvdnlUcGwxOSswWC8vKzEvSFl2UTMyN2R2MXgvKzhBYzFhTkRBWjdsbFdhcGN1Ykk4SG8vYXRtMnJ2THc4dFczYmx1STlBSnlqblR0M2F1L2V2VXBJU0ZEOSt2VVZHeHVydkx3OGZmSEZGNHFPanRaVlYxMmwwYU5IYStqUW9XcmV2TG1NTVFHeHYwM2IxOERHK3c4QUNIUUJYNEJLU0Vqd2VkeTFhMWR2aXdEa2E5T21qZE1oQUlYY2NjY2RxbGF0bXJlMWg4ZmowYjMzM3V2em5GNjllbW51M0xsT2hPZFhubmppQ1QzeHhCTkZydXZkdTdmUC93REtsbSsrK1VhTkdqWFNmZmZkcCsrKyswNzkrL2RYcFVxVmxKcWFxcUNnSUtmRDgwdE5talRSdUhIakNpMTN1Vno2OHNzdkplVzNKTTNMeStPZURRQlFEQ3RXck5CRER6MmttSmdZWldabTZzY2ZmOVR1M2J2MXlTZWY2S21ubmxLclZxMGtTVk9tVE5Hc1diT1VtWm5wYmU5ZW50SDJOYkR4L2dNQUFsM0FGNkFBbEYyeHNiRTZkdXlZUHY3NFk2MWN1VkpqeG96Ukk0ODhJaW0vaGRLeFk4Y2NqaEFBTHF3ZVBYcW9UNTgrbWpadG1pSWpJeFVaR2FtZVBYdXFXN2R1bWpkdm5pU3BTNWN1RGtmcGY2cFdyWHJXOVpabFVYd0NnR0xhdVhPbnhvNGRxK2pvYUMxWXNFQmp4b3hSU2txS2NuSnl0SFhyVnJuZGJwOS9GU3RXVkZSVWxOTmhYMUMwZlExc3ZQOEFBRkNBQWxDR0xWbXlSQ3RYcnRRZGQ5eWhsMTU2U1hsNWVkNTFHUmtaM3Z1VElaOHhSZ2NQSGxTOWV2Vmpmbk1nQUFBZ0FFbEVRVlM4eTdLenM1V2JtL3U3QjJPUjcvRGh3MHBOVFZYRGhnMmREZ1dRSk5Xc1dWTWRPM2JVRjE5OElVbXFYTG15Sk9uUW9VUHEyYk9uOTJzQUFDNjBtSmdZaFlXRlNjcHZBMXZRQ2phUTBmWTFzUEgrQXdBZ0JmUmZ0eDA3ZG1qMTZ0Vk9oMUVta0N2NG95NWR1bWpBZ0FINjl0dHY5ZHh6enlrbEpjVzdidGV1WGZyakgvL29ZSFQrWi92MjdZcUtpcExINC9FdW16NTl1Z1lOR3VTekRFWGJzV09IL3ZuUGYzSXdIMzdGN1hZckp5ZW4wQnl1VzdldTVzMmJwM256NXFsdTNib09SVmQyWkdWbHFWKy9ma3BPVG5ZNmxISmwvdno1U2s5UGR6cU1jdS9Rb1VONjdybm5pbHhuakZGS1NvcSsvdnBybnhOMWdBdWhvUGlFLy9tOXRxOUJRVUg2NnF1djlOVlhYMm44K1BFT1JJZ0xpZmNmQUlBQXZ3SnErZkxsUGdkbGV2VG9vY3pNVE8vanZMdzgxYXBWUysrOTk1NFQ0ZmtWY2dWL1kxbVc1c3laby9qNGVFVkdScXAzNzk3Ni9QUFBGUjBkTFNuL29OZWhRNGVVbXBycVhSYm9WcTllclU2ZE92bWNXZmZnZ3cvcWdRY2UwSGZmZlVkdjhyTll1WEtsUm8wYUpZL0hveGRlZUtIUStydnV1a3Q5Ky9ZdC9jQVE4TzY1NXg3VnJGbFREejc0b041NjZ5MmZkY1lZNWVYbEtTc3J5NkhveW81S2xTcnBtbXV1MGNTSkUvWFNTeTg1SFU2NThPT1BQK3JOTjkvVWtpVkxKRWxqeDQ3Vjl1M2JOV0hDQktXa3BIaXZ4azFKU2RINjllczU2N3NFNnRhdHF4MDdkdWpRb1VQZXordjMzWGVmOXUvZnI0eU1ET1hsNWNrWW8xbXpadW5hYTY5MU9Gci8xcUpGQzExMTFWVm5YSitTa3FKVnExYVZZa1FvRDJqN0d0aDQvd0VBZ1M1Z0MxREdHTVhIeDJ2YXRHbnEwS0dENHVQak5YLytmSi9uSkNVbGFjR0NCUTVGNkQvSUZmek5vVU9IVks5ZVBkMTc3NzNxMXEyYlltTmpOWEhpUkQzMjJHTnExNjZkeG80ZHF4TW5UdWlCQng3UUk0ODhvdGRmZjkzcGtCM244WGk4L2NjN2RPamdzODRZbzM3OStua2Z0MnpaVXErKyttcHBoK2lYamgwN3BwaVlHSDMvL2ZlYU4yK2VMcnZzTXUrNnpNeE1qUjgvWG52MjdGRzNidDBjakJLQmJQSGl4WktrWmN1VzZiZmZmdE9xVmF2VW9VTUhWYWxTUlo5ODhvbGVlKzAxdFduVHh1RW8vVlByMXEwTEhSUXl4dWpXVzIvMVBqNSsvTGpXclZ0SGNhU1lQQjZQL3ZPZi8yanAwcVg2OGNjZjlmYmJiK3ZpaXkvV0gvN3dCN1ZxMVVwUlVWSDY2S09QWkl6UmJiZmRSbjVMNEw3NzdsTm1acWFDZzRQVnYzOS9lVHdldVZ3dUhUMTZWQ3RXckZDRkNoV2NEckZNc1N4TFFVRkJUb2NCQUFBdW9QVDBkRld0V3BYN3JnR2xKR0FMVUY5Ly9iVk9uRGloMnJWclM1S2VlZVlaN2RpeHcrYzVXVmxaeXM3T1ZuUjBkRUJmMlVPdTRHKzJiOSt1Tm0zYWFQTGt5ZnI0NDQ5MTY2MjM2cjMzM3RPbVRadDB6ejMzcUdYTGxvcUppVkZJU0lqcTFxMnJBUU1HYVByMDZRRjluNlBQUC85YzZlbnBhdFNva2VMajQrVjJ1d3NkWU1uTXpKUXhScUdob1E1RjZWOHlNakxVcTFjdnRXdlhUak5uenRUQWdRTTFjT0JBTldqUVFLdFhyOWJFaVJOMXh4MTNhUERnd1J3OGhhTysvZlpialI4L1hqTm16TkNpUllzMGZ2eDRaV1ptS2lZbVJwSVVIeCt2SGoxNmFONjhlZXhrblNJbkowZWZmUExKV1E4Mk4ydldUTWFZVW95cWZIajc3YmVWa0pDZ0o1NTRRdnYyN1ZPTkdqVTBlUEJneGNURWFPYk1tV3Jac3FXMmJObWk2dFdyMHlLeWhGNTQ0UVc5Ly83N0dqeDRzTmFzV2FOcDA2WnA3Tml4aW82T3B2aDBIc0xDd2pSejVzd3pyaisxUUEyY3I2eXNMRDM5OU5NYU9uU282dGV2NzNRNEtHVzgvMERwNnR1M3I5NTQ0dzJmejBVZE8zYlVtalZyVksxYU5RY2pBL0s3Ti8zMXIzOHQ5Mk14WUF0UTA2Wk44M2tjRXhPajdkdTNhOXEwYWQ0RE5zaEhydUJ2MnJScG8vRHdjRzNmdmwyOWV2VlM5ZXJWSlVrTkdqVFF5SkVqMWJScFUrOXptelp0cXJGanh3WjA4Y25qOFdqcTFLbmV4NGNQSDFaMGRMU1dMbDNxYytEMXM4OCswN3g1OHpSMzdsd253dlE3b2FHaG1qZHZubmQ4OWVyVlMvMzY5Vk9kT25WVXIxNDlUWmd3UVpkZWVxbkRVU0tRM1hMTExaS2txNjY2U2krKytLSWFOMjdzMDBvekp5ZEhicmRia2hRY0hFenhDYVdtYTlldVdyRmloV2JQbnEzdTNic3JOalpXM2J0MzE2aFJvN1JqeHc1Tm5EaFJYYnQyVlVoSWlBWU9IT2gwdUdYVzJMRmp0WEhqUm1WbVptclRwazNhczJlUDZ0ZXZyeWVlZU1McDBNcXMxTlJVUlVWRk9SMUdtWGJzMkRIZGZQUE5aLzNzZmZ6NGNjWEZ4YWxHalJxbEdKbi9DSlMycnprNU9VVmViWHo4K0hHZlpjZVBIOWVHRFJzQzV1ckRRSG4veitUWXNXTzY2NjY3ZE0wMTEwaVN0bTNicG5YcjFxbDc5KzZTOG0vdmNPTEVDZTgrV0w5Ky9kU3hZMGVud3ZWTHpLM2kyYkJoZy9MeThzNTZZazVXVnBiMjc5K3ZSbzBhbFdKa1pVdmJ0bTNQNlhrVktsVFE1NTkvZm9HaktSOENxV1Y1UUJhZzR1TGlpdHdBejVzM1QxOS8vYlh1dU9NT24rV0JmRzhQY2dWL0ZCd2NyTEN3TUxWcTFjcG5lWU1HRFlwOC91V1hYMTRLVWZtdkR6NzR3T2ZEVnUzYXRSVVdGcWFOR3pmNjVIRDkrdlcwNmpwTjllclZ0V2ZQSHExYXRVb3JWcXhRa3laTjFLSkZDeTFZc0VDN2R1MmlBQVZIRFI0OFdGTCtoL3lXTFZzV1dzL1ZEM0JLdlhyMWlpeDQ5dW5UUit2WHI5ZTJiZHZrZHJ2Wk9TMmhVNHQzbzBhTjB2dnZ2Kzk5Zk91dHQ2cExseTZTcE56Y1hJV0VoT2ptbTIrbU9QVTdxbGV2cnRtelo1OXhQVmRBbmJ2NCtQZ3pybXZXckZrcFJ1SWZBclh0cTh2bDhoa0xicmRiTFZxMDhGa1dDT01oVU4vL016SEdLQ01qUTFMK3laS1NGQnNiSzBuNjVKTlA5TmxubjJuY3VIR094VmNXTUxmc2s1dWI2KzFxd3UwYnp1ekxMNy8wZVh6NDhHRjE2dFJKR3pkdURJanRsdDBDcldWNVFCYWdjbk56MWJkdlg1K2R0czJiTjJ2anhvMWF2WHExZ29PRDFhWk5HMzMxMVZjT1J1a2Z5QlZROXUzZHUxZlBQUE9NK3ZmdjcxM1dzV05IeGNYRmVRdFF4aGh0MkxCQjQ4ZVBkeXBNdjdOKy9YcU5HVE5HRlNwVTBLMjMzcXBKa3lZcFBqN2V1elAwOHNzdjYrV1hYL1krZi96NDhicjY2cXVkQ2hkQU1lVG01a3JpWVBLRmxKdWJxNmlvS08zYnQwOVJVVkhLemMxVnZYcjF0R3paTXYzODg4L0t5TWp3RmtnZWVPQUIzWDMzM1E1SFhMYXRYYnZXNTdFeHhuczJaY0U5WEhGbVBYdjJsQ1RWcVZOSDdkcTFrOHZsOG1tTmRlTEVDVldzV0ZGMTZ0UlJ6NTQ5ZGR0dHQrbWYvL3luUTlHaUxLTHRhMkRqL2ZkMTVaVlhhdnIwNlpMa3ZmTHAwVWNmMVpFalI1U2VuaTVqakxwMzc2NWF0V3BweXBRcFRvYUtjaTR6TTFPREJ3K1cyKzNXYTYrOTVuUTRaVXBCOGJpc0YwYWNFbWd0eXdPeUFOV3BVNmRDRXlRek0xTlBQdm1rS2xTb29Nek1URldzV05HaDZQd0x1VUpaOE50dnY2bE9uVHBPaCtHMyt2YnRxMHFWS3Zrc2E5ZXVuWjUrK21rTkdUSkVsbVhwaHg5K1VIQndzSzY5OWxxSG92US8xMTEzbmNhUEg2OEdEUnBveTVZdEdqSmtpR3JVcUtGbHk1YXBWcTFha3ZKM0prZU1HS0hqeDQvcmlpdXVjRGhpQU9mcXhJa1RDZzBOL2QwcmNKNTc3amxhRjU2bmtKQVFid3UrZ3Y5Ly92bG5aV2RuYStYS2xlclFvWU8zUUlMelYzRGdMalUxMWZ1MTlMK0RBamczOCtiTmt5UXRXN1pNSDMzMGtVYU5HcVY2OWVySkdDTzMyNjE1OCtacHhZb1ZHalZxRk8xNXp0SHBuVElRbUR3ZWoyNjY2YVpDeTR0YWhzQ3hjK2RPYjd2VGZmdjJTWklPSGp5b3hZc1hTOHIvL0RWbXpCaDE3ZHJWc1JqOUhYT3JlRHAxNnVUOXVuUG56cEtrNU9Say9mdmYvMWFqUm8wMFlzUUlCUWNINUNIeTg1YVRrMFBPU2lEUVdwWUg1RWdwcWpvN2UvWnMvZmpqajNyampUZVVsNWVuNDhlUCszeG9YckZpUldtRzZEZklGZnpkdDk5K3F5RkRobWpod29XMG16cUQwNHRQa25UdHRkZks0L0ZvKy9idGF0eTRzZGF0VzBkdjdkTlVyRmhSUjQ0Y1VVeE1qSDc2NlNjOThjUVRDZzBOMWErLy9xcGF0V3BwNzk2OUdqcDBxSzY0NGdyRnhNUXcvdUNJbTI2NmlUWm01MkgvL3YyNitPS0xmL2Q1WThhTUtZVm95cWVjbkp4Q1YwQUZCUVhwMFVjZmRUcTBjbVhnd0lFS0N3dlRZNDg5cGxkZmZWVmJ0bXhSeDQ0ZGZZcFJPRGR4Y1hHS2lZbFJXbHFhK3ZYcnB5TkhqcWhldlhvS0RRMzFYdjAwWWNJRVJVZEhxM256NWs2SDYvZk90azlJVzZqQTRYSzVmRDZuRkxRSk8zVVo0eUd3dUZ3dXRXelowdHRWb3FoYk9PemV2YnUwd3lwem1GdkY4K21ubnlvME5OVDdlTkdpUlhyMDBVZlZ1M2R2UlVkSE94aFoyZEM2ZGV0Q3k0d3h5c3ZMSzNMZEs2KzhvdmJ0MjVkR2FHVldvTFVzRDhnQzFPbENRME0xYWRJazcrT1ltQmg5OU5GSGV1YVpaN3czK0VZK2NnVi9rcDJkclpFalIrcm8wYVBlTmo0RjZ0V3JweGt6WmpnVFdCbGdXWmJhdFd1bm4zNzZTWTBiTjFaOGZMd2VlK3d4cDhQeU8wZVBIbFdIRGgyOEJhYXRXN2RxNE1DQnV2WFdXN1Y4K1hMMTc5K2Z0bEh3R3g2UHA4ajd1TkVtdDdCdnYvMldLejR2c09EZzRFSlhRSzFaczBiejU4K1hsSDhWMnAxMzN1bDkvckpseTV3S3Rjekt5TWpRNk5Hak5YbnlaRWxTclZxMU5IdjJiTVhGeFhHUHdtTEt5OHZUYTYrOXB0bXpaNnRYcjE1YXRHaVJrcEtTOU9hYmIycjA2TkZLVDA5WFhGeWNHalpzcURWcjFsQ0FRckVFYXR0WHQ5dXRrSkFRcDhOd1hLQysvMmN5ZE9oUUhUaHd3T2RFaVZPL3pzaklLUElFU3Z3UGM4c2U0OGFObzBoM2pvcmFuNXc3ZDY1aVltSTBac3dZVG1ZK1Q0SFVzcHdDbFA1M2RwYkg0OUhNbVRQMXhSZGZhUHIwNlhycXFhZlVvRUVEL2VsUGYzSTRRdjlCcnVBdmpERWFQWHEwV3JkdXJhZWVlc3E3L0pkZmZsRjBkRFFGMFhNd2ZQaHdTVkpLU29yMjdkdW5pSWdJaHlQeVB6ZmZmTE9rL0E4R1gzLzl0VmFzV0tHTWpBeGxaV1Zwd1lJRjNsWjhnRDh3eGlnbkowY0pDUW1TL25jbUpBcGJ1WEtsZXZUbzRYUVk1VlpLU2txUnZjcWpvcUs4TFhjNmRPaEEwYW1FdnZ6eVM3VnYzMTcxNjllWDIrMVdXRmlZSmt5WW9GR2pSdW5QZi82ejArR1ZLUjk4OElFYU5XcWtTeSs5VkNFaElVcExTMU40ZUxpZWV1b3AxYWxUUjJ2WHJ0WHUzYnYxOE1NUGErN2N1VnErZkxtM2hRK0tSZ3UrL3duVXRxL1oyZG5LeWNrcHN2QVNTTVdZUUgzL3oyVENoQWxhc0dDQklpTWoxYlZyVjIvYnZZSjJlOXUyYmRNbGwxemlaSWgrajdsbGo2dXV1c3JwRU1vc3Q5dXRoUXNYNnQ1NzcxVnNiQ3dGcVBNVVNDM0xLVUJKT256NHNGYXNXS0hGaXhmcmozLzhvNlpObTZiYXRXdHJ5SkFoZXVTUlIzVExMYmZvbVdlZW9iMlN5Qlg4Z3pGRzQ4YU4wODgvLyt3dG9raFNlbnE2Qmd3WW9MLzk3Vy9lQTF6d3RXUEhEdlhwMDhkbm1kdnRWbloydGsrL2FHNVducit6K000Nzcrajc3Ny9YdG0zYjFLQkJBM1hxMUVrREJneWc4QVRIdmZycXExcTNicDFTVTFPOVowVVY3TURqN09MajQ1V2NuS3diYjd6UjZWREtyZFdyVjZ0ZHUzYVNwSWtUSnlvOVBUMGdEcXFWdGs2ZE9xbDI3ZHE2NVpaYnZDZUJYWExKSmZycHA1OTAvLzMzT3h4ZDJSSVNFcUlCQXdaSWtycDE2K2J0dVMvbGYrNE1EZzdXNk5HakZSSVNvcGRmZnBreno4OEJMZmorSjFEYnZxYWxwZW5xcTYvV25EbHp2TXNLVG81WnRXcVZkMWw1SHcrQit2NmZTVlpXbGhZdVhLakl5RWdsSnllcmUvZnV1dmppaXhVWkdhbWNuQnhObVRKRmUvYnNVVnhjbkNJakk1ME8xeTh4dDBxbTRLckUwNzM4OHN2cTNidTNMcnJvb2xLT3FPeVpOR21TUWtKQzlPU1RUNnBQbno1YXRXb1Z4Yy96RUVndHl3TzZBTldxVlN0SitXLzRybDI3OU1JTEw2aEpreVkrNjJmTm1xWFZxMWNIZkVHRlhNR2ZyRisvWGx1MmJORjMzMzJuMjI2N3piczhOVFZWMWF0WDE3Smx5N3huVmFlbXBucXZCZ2gwTjk1NG82NisrbXFLUytlb1NwVXFhdENnZ2NMRHc5VzBhVlBWckZuVDZaQUFyMEdEQm1uWHJsMktqUHovOXU0OFBLWjcvd1A0TzVORmRrbXNOMHFvS3IxdStXa2tRdE1tQ0JKYkZvU2tzU1RVV210SW1vcGFhaWRLcUwwcXRxS29XRXBscWFWb0xkZFdWSW1sQk5FaWtYMlN6UHoreU0xcHhpU1JNT2JNekhtL251Yys5OHc1NXo3UCszNG1JNVB6L1g0LzM3N0NyS2lpb2lLUlUrbUhtalZySWlvcWlnK1FYeU5yYTJ2MDdOa1RBTEIvLzM0Y09uUUlmZnIwVWJubitkYTU5SEtjbloyUm1KaW9jbTdPbkRrcTM5Tzl2YjIxSFV2dmxHNXBNbUxFaURMM0pDbmg2T2lvalVoa1FLVGE5alUxTlpYdFFDSGQ5Nzg4MTY5Zng1OS8vb216WjgvQzBkRVIyN2R2UjJGaElZNGRPNGIrL2Z2ajdiZmZ4c3laTXhFZEhZM1dyVnREcVZSeUVzdHorTmw2T1pjdVhVSmNYQndhTjI1YzV2VTllL1p3SXZNTEtKVktyRnExQ3R1M2I4ZlhYMzhObVV5R0tWT21ZTml3WWJDenM0T0xpNHZZRWZXS2xGcVdTM29BNm9zdnZnQlFQRk53MnJScFpkNVRyMTQ5L2dNRTFvcDBpNXViRzFxM2JvMDJiZHFvYmJKWjFrYWNWS3prYzB5VjUrL3ZMM1lFb25LVlBIVCs5dHR2MGIxN2Q1V05kYWw4elpzM0Z6dUN3U3Y5aDFKb2FDaENRMFBWN3Brd1lZSTJJMGxLeTVZdFZWNUhSVVdKbElTSUFPbTJmVDEvL2p4LzUwSzY3Mzk1RGh3NGdDRkRoaUFtSmdhNXVibTRlZk1tVWxKU2NQRGdRWXdmUDE2WS9MeHk1VXBzMkxBQnVibTUvSTc3SEg2Mkt1L3AwNmNBZ0dIRGhpRXpNeE5CUVVIbzBhTUgxcTlmajR5TUROalkyQUFBVWxKU1lHUmt4RWttRmJoMTZ4Ym16WnVIcTFldllzbVNKV2phdENrQXdNbkpDZlBtelVONGVEZ0NBZ0l3YU5BZ2ZtWXJRV290eXlVOUFFVkUrb3V6b0loSXlnb0tDbkRxMUNuWTJ0cWlxS2dJQXdZTXdOcTFhMkZzYkN4Mk5DSWlJbmg0ZUlnZFFTZEl0ZTFyWVdFaDl1L2ZqMlhMbHBWNVhhbFVvcWlvQ0UrZlBvVk1KalBZdisyayt2NVg1UHIxNjFpd1lBSDY5KytQYmR1MlljNmNPVWhMUzROY0xzZkZpeGRSVkZTazhwOXExYXB4b25NcC9HeFZUV1ptSnB5Y25CQWNISXd1WGJwQUpwTUJBSHIwNklHZ29DQ2hJMEpoWVNHR0RCa2lYS2QvRkJZVzRvc3Z2c0FQUC95QVZxMWFZY3VXTFdvcjhGcTJiSW00dURqTW1qVUwzdDdlV0xKa0NWcTFhaVZTWXYwZ3RaYmxISUFxUTNwNk91enM3TVNPb1JkWUt4SmI2WDJMeW5wTlJHU0lkdTdjQ1ZkWFY5eStmUnNoSVNINDhNTVBZV1JrQkd0cmE3R2pFUkdSaEptWW1NRFoyUm1yVjY4dTk1NmhRNGZDeEVRYWp5S2sydmIxeXBVcmVPT05OOUN3WVVPVjgwWkdSckN3c0lCQ29ZQzd1enNLQ3d2aDd1NXVzQTk5cGZyK1Z5UW1KZ2EydHJZQWdJRURCM0xQd2lyaVo2dHFHalJvZ0IwN2RxalZJVG82R3RIUjBTS2wwaThtSmlibzFxMGJPblRvVU9Ia2tucjE2bUg1OHVVNGQrNGMzbjMzWFMwbTFFOVNhMWt1MlgrSjFxOWZqMU9uVGdtdlQ1NDhpUnMzYmdBQU9uYnNLRllzbmNSYXZicWNuQng4K2VXWFpXNTJtSk9UQTJkblorVGs1SWlRVFA4bEp5Y0wvemw3OXF6SzY4VEVSUGo0K0xDMi82TlFLREIvL255Vm44TkxseTVWdUVrMHFZdUppVUZXVnBiWU1VamlidDI2aGFDZ0lPRjFnd1lOY09QR0RUUm8wS0RNKzB0bTROSS8xcTlmanp0MzdxaWMyN05uRC9iczJTTlNJc09oVUNpd2V2VnFQSHIwcU14ckFRRUJJcVNTbHFGRGg0b2RRUy9kdkhrVHExZXZoa0toQUFDRWhZVUoxeTVldklqMTY5ZUxsRXgvV0Z0YlZ6ajRCQUNyVjYrV3pJU0o1czJiUzNJMVdJc1dMYkJ3NFVLMTh6S1pERC8vL0RPTWpZMXg4dVJKbkR4NUVvc1hMeFlob1haSTlmMnZTTW5nRTcwY2ZyYXFUdXFEY0pyZzZ1cGE2WC9MV3JWcUpabEpKcStpZEF2OTBOQlFmUHZ0dCtqZHU3ZktQWWJVc2x5eW44SzMzbm9MVVZGUlNFdExBd0JzMmJJRitmbjVJcWZTVGF6VnF6TTJOc2JwMDZjeGZmcDBzYU5JaWt3bXc4eVpNekZ4NGtRY1BueFk3RGlpdTNEaEFpNWR1cVF5QTY5MjdkcFl0V29WQ2dzTFJVeW1QNVJLSmJadDI4WXZWQ1M2aUlnSVZLOWVYZVZjWW1JaW5KMmR5N3ovMEtGRCtQMzMzN1VSVFMvY3VuVUxPM2Z1UkowNmRZUnpqeDgveHNhTkd4RVhGNGNuVDU2SW1FNy95V1F5TkdqUUFBTUhEc1R4NDhkVnJpbVZTcldCUDNvNXMyYk5FdnJFbDdRbm1qeDVNa0pDUW5EdTNEbTFhL1JpOWV2WHg1MDdkL0ROTjk4QUFLNWV2UXFnZU9CMDVzeVpzTGUzRnpNZWtWNTUwU0Nqa1pFUlZ3WVJ2UVIrdG9oSTMwajJDWnE3dXp2YXRtMkx6WnMzWSt6WXNiaHc0UUlpSWlLRWZvdWxOMDhlTTJZTU9uZnVMRlpVMGJGV3I2NWF0V3BZdUhBaCt2WHJoNE1IRDhMYjIxdnNTSHBQSnBQQnhNUUVmLy85TjJyV3JGbnVmZW5wNmJoMDZSSSsrK3d6TGFiVFRmSHg4ZWpSb3dkOGZIelVydlhvMFVNNHRyYTJ4bmZmZmFmTmFIcmo2ZE9uc0xhMmhybTV1ZGhSU09LZTMrdnA1czJiMkw5L1A3WnMyU0tjTXpJeWdwR1JFYkt5c3BDU2tvSUJBd1pvTzZiTyt1cXJyekJ4NGtTa3BxYWlaczJhc0xXMXhkU3BVekZxMUNqazUrZGozTGh4V0xseUpUZlFmUVhlM3Q2b1g3OCtyS3lzRUJ3Y2pMLysra3ZsZXFkT25ZVGpoSVFFYmNjekNDTkhqb1JjTHNlV0xWdnc1NTkvQWlnZWxBS0s5OS9adEdrVEFOVmFVL202ZHUySzZ0V3JRNmxVNHRxMWEwaE1USVNscGFXdzJyU3dzQkJidDI3RjFxMWJvVkFvc0czYk5wRVRFeEVSRWVrR3BWSnAwSHNZMGF1UjdBQVVBSHoyMldjd056Zkg4ZVBIMGFOSEQweWFOQWtBNE96c2pIMzc5b21jVHJld1ZxL08wZEVSYTlldXhWdHZ2U1YyRklOZ1pHU0U0T0JnK1B2N1E2bFVWbmhmejU0OThjWWJiMmd4bmU1NTh1UUpmdnJwSjB5YU5BbUJnWUZpeDlGYmYvenhCM0p6YzVHZm40OXExYXFKSFljSVFQSG11bVBIamtYdjNyM2g1T1FrbkpmSlpHalhyaDA4UFQzeDdydnZva21USmlLbTFCMUhqeDZGaFlVRjJyUnBnOTY5ZStPTEw3NUFZbUlpM25qakRYaDZlZ0lBN3R5NWc4R0RCMlBSb2tYNDE3LytKVzVnUFhUOStuWDg4Y2NmNk5hdEd3Q29ESXdXRlJYQjFkV1ZnMDRhWUc5dmp3c1hMdURJa1NQWXNHR0RTbHZPbkp3YzRYVkdSZ2FDZ29MZzcrL1A3d0FWS0Nnb3dMZmZmbHVwZTdubmFNVVVDZ1VXTGx5SThlUEhDN1B3TDEyNmhIdjM3cFU1RVVvS1dCTWdMeThQRXlaTVFIUjBOQndkSGNXT28xWDUrZms0Y3VTSTJtUmRoVUtCNzcvL0h0MjZkZU1FTjNwcFV2NXN2YXhqeDQ0aElTRUJNMmJNRUR1S1h1blVxWlB3SFQ0NU9Sa0toUUplWGw0QWdCa3paaUE3T3h2ejU4OFhNNkxlVUNnVVdMdDJMZno4L0ZDN2RtMjFhNzE3OThhdVhidEVTcWQ1a2g2QUtwblZldXpZTWVFUFpDb2JhL1Zxc3JLeVVGaFlpTnExYTdQL3JBYU5IVHNXWThlT0ZUdUdYaWpaczhES3lncm56cDNEdEduVHlyMTMwYUpGYU55NHNYYUM2WmtMRnk1QUxwZmpsMTkrWVQ5MzBnbVJrWkd3c2JIQnhJa1Q4Y0VISDZoZGo0Mk5GU0dWYm91TmpZVlNxVVRmdm4zaDdPeU1RNGNPNGY3OSsxaTBhSkZ3ejlDaFEyRnFhb3JnNEdEczJMRUROV3JVRURHeC9wSEw1Vmk0Y0NFZVBueUl3WU1IaXgzSFlEMTkraFJUcGt6Qm5EbHpZR3RycXpKNDR1SGhJYnp1MUtsVHBRZFdwS3hSbzBZQWl2YzVlT2VkZDhxODUrN2R1MGhPVGhidXBiS1YxL1o1eXBRcDZOU3BreVJiR2JNbWdMbTVPWm8xYTRabHk1Wmg5dXpaWXNmUnF1enNiS3hjdVJJcEtTa1lNV0tFY0g3TGxpM1l2bjA3T25YcUpLa0JxUFQwZEhUczJMSENWbkpaV1ZsSVNrcUNuWjJkRnBQcEp5bC90aXBqeElnUnlNek1WRGxYVkZTRWxKUVUzTHg1VStXOHBhWGxDL2N4cEdLdFc3ZkcvUG56NGVYbGhSMDdkaUF4TVJGcjE2NFZPNWJlS04yeVBEbzZHdSsvLzc1d3pSQmJsaHYrdDV3eWZQMzExOWl3WVFQa2NqbDI3OTZONDhlUDQ4U0pFeXIzbEc0ckIwQ3lxM3hZSzgyWU1XTUdidHk0Z1R0Mzd1RFVxVlBZdEdrVDR1TGlWTzU1dm83SnljbmFqRWdHN002ZE96aDA2SkR3dWxXclZvaVBqeGN4a2Y0NmN1UUlmSDE5c1gvL2ZnNUFrVTdvMHFVTEFQRG5zUXBXckZpQmpJd01qQnMzRHVQR2pjT1JJMGRRdlhwMStQcjZxdDI3YWRNbURqNjloT2JObTJQbHlwV1lOR2tTL1AzOTRlRGdJSFlrZzdSejUwNWtabVppeVpJbEFJRFZxMWRqOHVUSnVIUG5Ebkp5Y29TOW56SXlNc1NNcVRkS0hqZ3BsVXJJNWZJSzcvMzY2NisxRVVsdnNlMnpPcW5XcEczYnRtcURERXFsVXFVMWFGWldGbzRmUDI3UUV6VWRIQnl3WXNVS1JFVkZvVisvZnJDM3Q4ZU5HemV3ZnYxNnJGcTFDcmEydG1KSEZNV1JJMGZLdlZiZXZxWlVqSit0eXJ0Mjdacks4N1h2di84ZS92Nythc2NBLzZhcXJKeWNIQXdhTkFnRkJRVUlDQWpBdlh2M1lHRmhnYWlvS05qYjIvTjdVaVZKcVdXNUpBZWdCZzhlak1HREI2TnQyN2FvVTZjTzl1L2ZEd0RvMkxFajl1N2RDMHRMUzdpNHVPRDA2ZE1pSnhVZmE2VVpKVXRRUzc1RURSdzRFQU1IRGdSUS9BLzNCeDk4Z0gzNzluR3ZDWG90OXUvZmowOCsrUVFMRml3QUFLNkFla21YTDEvRy9mdjNzV3JWS3ZUdTNSdXBxYW1vVjYrZTJMR0lxSXBxMXF5SmFkT21ZZHk0Y2JDM3Q0ZWZueDhBWVBqdzRTSW5NeXhObXpiRnpwMDdrWkdSVWVZZVJNK2YwL2MvcXNUZzYrdUw5dTNidzlqWUdHRmhZUURLM2dQcTJMRmpvbVhVUi8vNjE3L0tYVEhXczJkUExhZlJQMno3ckU3S05aSEw1VGg0OEtEYTNwV2xPVHM3VjloU1hkK3RYYnRXNkVZQkZBODQ1dWJtd3NMQ0FnQ0U1d0lBOFBQUFAyczdIdWtwZnJZcWIvYnMyU3Fmc3ovKytBTzdkKzlXT3g0NWNxVHd6SVJVK2ZqNFFLbFVJajA5SFQ0K1B0aTJiWnZRSHE1RGh3NDRkZXFVY0MvM0hxMGNxYlVzbCtRQVZGbUtpb3FRbjUrdnR1eFpvVkRnd29VTGFOV3FsVWpKZEE5clJhUmZRa0pDWUd0ckszeVo0Z3FvbDdObXpScjQrdnJDeHNZR2ZuNStXTFpzR2ViTW1TTjJMQ0txb3MyYk4rUG16WnRJU1VuQjJiTm5NV0RBQUl3YU5hck1GUTljMWYxcTFxNWRpOERBUU9HUHA3UzBOUFR1M1JzclZxeUFxNnVyeU9uMDM3cDE2K0RpNGdJbkp5YzBiTmdRQUlSVlQ2VlhRQUhBTjk5OGczWHIxb2tSVTYrRWhvYkMzTnk4M0VFQ0tiWEllbGxzKzZ5T05aRzJJVU9HWU1pUUljSnJwVktKMXExYlkvLysvYWhldmJxSXljUW5sZjNQU0Z4dWJtNXdjM01UWGdjRUJBZ2RpVW9mVS9rT0hEaUE4K2ZQWTlLa1NUaHc0SURZY1F5QzFGcVdjd0RxZjA2ZE9vV21UWnVxTFUzTnlNakFaNTk5eGc5WUthd1Y2UW9mSHgvK3ZGVkNXUzBkT25mdUxNeTZLeTAzTjFlbFhSOFZTMGhJd0xsejUvRDU1NThES0g3QTUrZm5oOFRFUkdIVFRTTFNEL1hxMVVPdlhyMVF1M1p0dlB2dXU2aFJvd1llUEhpQWt5ZFBxdHpYdG0xYmtSSWFoclMwTkd6Y3VGRmx4dW04ZWZQUXAwOGZ1THE2NHRTcFV6QTFOZVhFcFZmZzVlV0Z6WnMzNDczMzNvT0xpd3NBQ0t1ZVNxK0Fvc3E3ZWZPbVNrdW95Wk1uWStiTW1UQXlNZ0xBMWp3dndyYlA2bGdUZWw3SmlwU1NmMWVrcktLLzVkbUNqelJwN05peHdqNVFEeDgrRkZhT2x6NEd3TWs2RllpUGowZHViaTdDd3NJUUZSV0ZvVU9Id3Q3ZUhwbVptUWdJQ0JEdWUvZmRkMFZNcVQrazFyS2NBMUFBN2dOZU1aTUFBQ0FBU1VSQlZOKy9qN2x6NXdvUEZnSEExTlFVejU0OXcvWHIxMUcvZm4wUjAra1cxa296TGwrK2pQVDBkSlZONXVqVlJFWkc0dUxGaTJWZTR5Q1Z1cWRQbjVZNTBNUUhydXF1WGJ1R0dUTm1JQ0lpUXZoU1lHTmpnOGpJU0V5Yk5nME9EZzU0NzczM1JFNUpVcUpRS0hEeDRrVWtKU1ZoN05peEtodVhqeDQ5R3NiR3hsaThlTEhhLzg3UHp3L2R1M2RYbVlVclJlM2J0MGY3OXUwQkFIbDVlU2dvS0JBNWtXSDY2YWVmMExadFc2Rzk4TzdkdS9IczJUT01HalVLQUZDdFdqVk1tVElGVzdkdVpRdmlsK1RzN0l5dnZ2b0tHelpzd0pvMWF4QVdGaWFzNUh0K0JSUUFEa2hWMGQyN2QzSGh3Z1UrSks0Q3RuMVdKK1dhbFB4K2xYSTdKb1ZDZ1E4Ly9MRE1hMTI3ZGkzelBOdncwWXZ3czFVMXBTZERGUlVWcWZ5M2taRVI1SEs1ME1vd0xDeU1nMUJsdUhmdkhtN2V2QWtMQ3dzTUd6WU1hV2xwNk42OU84TER3OUdoUXdlaEhSOVZqWlJhbGt0eUFDbzNOeGViTm0yQ1FxSEE4ZVBIRVI4Zmo0aUlDSlVaRm9NR0RjS2dRWU5nWm1hR01XUEdpSmhXWEt5VjVwUThFSmc2ZFNwdTNMaUJxVk9uaXB6SXNNeWJOMC9zQ0dTQVRwOCtqWWtUSjhMWDExZGxnMmlnZUJYWjFhdFhNV3JVS0lTSGg2TlhyMTU4U0VWYTRlM3REU01qSS96OTk5OFlQWHEweWpVZkh4L01tREVEV1ZsWktoc1RYNzU4R1hmdjNtV3JFd0JKU1VrNGUvWXNmdnZ0Tnp4NDhBQ3paODhXTzVKQit2SEhIOUc3ZDI4QXhYOHNiZGl3QVN0V3JFQkdSZ2FlUFhzR3BWSUpjM056ZlBubGw1ZzhlYkxJYWZWWGt5Wk5jTzNhTmV6YnR3OFJFUkY0ODgwM1lXWm14aFZRTDhuVDB4TUFjT1BHRFV5Wk1nVzlldlhDNE1HRDhlYWJiNkpObXphY2NQSUNiUHVzVHNvMXljN09ocVdsSlpLVGt5dThMeW9xeW1DL1E4dGtNclVCcGZqNGVNeWNPUlA5K3ZYREo1OThJbEl5M2NEdnBTK0huNjJxaVl1TGcxd3V4L3o1ODVHV2xvYXRXN2VpUVlNR0FJRDA5SFRNbVRNSEppWW1pSTZPTHJOTGpOUXBsVXJNblRzWFFVRkJpSW1KUVpzMmJaQ1VsSVNqUjQvaXA1OStRa1pHaHNvS3FOemNYSFR0MmxYdDcxUXFtMVJhbGt0eUFDbytQaDYzYjkvR3pwMDdzV2JOR2x5OGVCR25UNStHc2JHeDhJOXpVVkVSaW9xS1VGaFlpQmt6Wm1ELy92MFZidTVucUZncnpibDA2UklzTFMzUnZIbHp6Smd4UTYyRklWWGUrdlhyOGYzMzMrUFJvMGZ3OWZVRkFNbjhJYWNwQ29WQ3FGMXBYQW53aisrKyt3N3o1OC9Id0lFRHkvM2pjT3pZc2JDd3NNQzhlZk9Ra1pFaGlkNjlKTDdZMkZnVUZCUmcwS0JCYXRjOFBUMHhhOVlzSEQ1OEdOMjdkeGZPSHpwMENDMWJ0a1M5ZXZXMG1GUTNQWHIwQ0crKytTWjY5KzZOUm8wYUNkOW5TdGNMUUpsN1FsSGxwS2FtNHNxVks4S3M3OW16WnlNM054Y0RCZ3lBZzRNRDdPM3RZVzl2ajlhdFcyUG56cDNvMHFVTFdyZHVMWEpxL1ROLy9uemN1blVMZS9ic3daNDllekIvL256Y3ZYc1hSVVZGTURNelErZk9uYUZVS2xGWVdJakN3a0tNR2pVSy9mcjFFenUyVHNyT3prWnljakxzN2UweFlNQUEvUDMzM3dnTkRVV2ZQbjNRcTFjdkhEOStITW5KeVRoMzdoeUdEQmtDTHk4djFySU1iUHVzVHNvMVNVMU5SZDI2ZFY5NG41VDJWTTNQejhmNjllc3hlZkpreE1iR3dzWEZCVzNhdEJFN2xtallndS9sOExOVk5XZlBuc1dTSlV0dzQ4WU5OR25TQkZPbVRGRzc1OGFORzdoKy9UcUNnb0xRdFd0WFZLdFdUWVNrdWlrek14T0ZoWVhvMHFVTFltSmlBQUFkTzNaRSsvYnRFUjBkamNlUEg2dXNnRnF6WmczczdlM0ZpcXRYcE5TeVhKSURVTDE2OVVMZnZuMWhaR1NFNmRPbkF5Z2VSSkhMNVZBb0ZGQXFsWkRKWk1KL2pJMk5KVHVnd2xwcGpyT3pNL2JzMmFQMkQ3R1ptUm5DdzhOaFptWW1Vakw5TTJqUUlIVHUzQms5ZXZUZ3dGTVZsSDY0NStibWhxKysra3J0SHE1aS9JZW5weWZxMTYrdnNtRnBXWVlPSFFwM2QzYzBhZEpFUzhsSTZwbzFhNFpMbHk2VmVjM1MwaEtlbnA0NGRPaVFNS0NpVkNxUmtKQ2cwdDljeW9LQ2d0VE9oWWFHWXVqUW9Tcm4xcTVkcTYxSUJzZkN3Z0tmZi80NWJHeHNBQUI3OSs2RmxaVlZtYk53MzNyckxkU3NXVlBiRVExQ2p4NDkwS1JKRTVpWW1DQTBOQlNob2FGbDNxZFFLQUNBazU4cVlHNXVqdDkrK3cxT1RrNklqSXpFdi8vOWIrSG4xZGJXRmo0K1B2RHg4WUZjTHNmeDQ4ZVJuWjB0Y21MOXdiYlA2cVJTazk5Kyt3My8vdmUveFk2aE13b0tDaEFkSFkzR2pSdkR6ODhQTmpZMm1EaHhJcVpNbVlMT25UdUxIWS8wQ0Q5YmxaZVdsb1p2di8wV00yZk94T2pSb3hFWEZ3ZWdlREE0TkRRVVc3WnNBUUQ0K3ZwaTZkS2wyTEJoQXdvTEN6a0FWWXF0clMxaVkyTlZ2c2ZuNWVWaDJyUnA2Tnk1TTM3NTVSYzhlL1lNVmxaV2tNbGtPSGZ1SFAvdXJDUXB0U3lYNUFDVXFhbXAyamxqWTJNdXRTd0RhNlZaWmMwQ01ERXhRWEJ3c0FocDlOdXhZOGNBRks4c2E5NjhPYnAxNnlaYysrdXZ2MUNyVmkzaHRhMnRMYlp0MjZiMWpMcW1aTFlLZ0RJSG40RGlsUlZVckZhdFdpby9SeFhoSHdDa1MzeDhmQkFlSG81bno1N0IxdFlXNTgrZng1TW5UL2h3b3dMUER6NEJrUHhlV2EvQ3djRkI1ZmR5NlhhUXp5dmRzb09xNXAxMzNxblVmUng0ZWpGalkyTkVSVVc5OEQ0ek16TmhEemtpcXRpUFAvN0lsWUwvazVLU2doa3pacUI2OWVwQ084YU9IVHVpc0xBUTA2Wk53NEVEQnpCa3lCQTBiOTVjNUtTa0Qvalpxcnc2ZGVwZzRjS0ZhdWNURWhKUVdGaUkyN2R2bzJIRGhzSzlreVpOMG5KQy9WQjZ3dnpseTVjeGE5WXM5Ty9mSHgwNmRNRE1tVE94ZWZObWJOeTRFY2JHeG1qWnNpVmF0bXdwWWxyOUlhV1c1WkljZ0NJaS9YZjQ4R0U0T0RnZ01URVJxMWV2eHI1OSs0VFZkKzd1N2podzRBQ1VTaVY3SGhPUjVMaTV1Y0hLeWdvLy9mUVRmSDE5Y2ZEZ1Fiei8vdnRsdGdFaUlpSjZuZGoyV1owVWFuTGt5QkhjdjM5ZjhnTzJ6NTQ5dzl5NWMzSHk1RWtNSGp3WXdjSEJLcE1DdW5UcGdtYk5tbUhod29VWU1HQUFYRjFkc1dUSkVzbDBSL0h3OEJBN2d0N2haK3ZsWkdkblk4eVlNZGkxYXhlT0h6K08yN2R2bzArZlBsaTBhQkh1M2J1SGQ5OTlGeWRPbklDTGkwdVpFL0hwSC9uNStaZzhlYkxLZ1BtSUVTTXdZc1FJRVZQcEg2bTFMT2NBVkJueTh2SmdibTR1ZGd5OXdGcHAxcSsvL2dwWFYxY09tcnpBc1dQSDhPYWJiK0wyN2RzWVAzNDg3dHk1ZysrKyt3NXBhV2tZTzNZc0FLQ3dzQkI5Ky9iRjdObXowYlJwVTVFVDY1NnNyS3dLWjZSVCtUSXpNMkZ0YmMzUEtla3NFeE1UZE9yVUNZY09IVUtQSGoyUWxKUlVxWm45UkVSRW1zQzJ6K3FrVnBPYU5Xc2lLaXBLOGc5eWJXMXQ0ZXJxaXNqSVNGU3ZYcjNNZTV5Y25MQjA2VkpjdTNZTjFhdFhsOFRnazRtSkNaeWRuYkY2OWVweTd4azZkQ2hNVFBqSThubjhiRlhkeFlzWEVSNGVqb1lORytLZGQ5NUJyMTY5NE9ibUJwbE1objc5K2lFckt3dkp5Y25ZdUhFanNyT3owYWxUSjdFajY2eVBQdm9JNzczM25zcTUvdjM3aTVSR3YwbXRaYmtrK3pHa3BhVWhOVFVWd0Q4ekxsSlNVdkQzMzM4akp5Y0hucDZlM0hqNmYxZ3I3Um81Y3FUUXA1L0tsNXFhaWdFREJnaXY2OVdyaDAyYk5xRkxseTdDT1JNVEUvajYrbUxLbENuOEdYMU9VVkVSL1AzOThmRGhRN0dqNkx3UkkwYW8vZng0ZW5vaUt5dExwRVJFbGRPMWExZWNQbjBhaHc0ZFFtRmhJVDc0NEFPeEkrbTB6TXhNUkVSRWlCMkRpTWdnc08yek9xblZwSG56NWx6ZDhqOStmbjdsRGo2VjFyUnBVOVN0VzFjTGljUm5iVzFkNGVBVEFLeGV2Wm9USnN2QXoxYlZ0V2pSQWdrSkNWaXpaZzBtVEppQWR1M2FxYXhFdExhMlJzK2VQYkZpeFFvT1ByM0FvRUdEMU02VnR3Y3BWYXlzbHVYbFRYSU9DQWdRV2tYcUswbE9KemgyN0JnU0VoS3dhdFVxQU1XYmM4K2FOUXVqUm8xQ1lXRWhHalJvSUlsWko1WEJXbW5PODE4U2podzVJbElTL2ZkOHYrTWRPM2FnVWFOR2FOYXNtY3I1b0tBZ2JOKytIYXRXcmNMbzBhTzFHVkVubGJUNktDd3NSRVpHQm9ZTkc2WjJUM3g4dkxaajZiUlRwMDZoc0xDd3duL244dkx5a0pxYWlzYU5HMnN4R1ZIRldyUm9nVHAxNm1EWnNtWHc4dkxpNytybnlPVnlsWnJJNVhJa0pTVlZlQTlWVFdCZ0lQTHk4bDQ0ZS9uQmd3YzRlZktrbGxJWmx2VDBkUFRzMlZQNC9uUDU4bVVjUDM0Y2dZR0JBSXAvMzJkblp3c1BQa2VPSEFsUFQwK3g0dW8wMXBLSWlJaUk2UFdRNUFCVVFFQUFEaDgrakFjUEhnQUFybHk1Z2thTkdzSFoyUmt4TVRGbzBhS0Z5QWwxQjJ1bE9WbFpXVGg3OWl3QXdOblpXZVEwaHVYV3JWc1lQbnc0Z09MZXZrVkZSUUFBVTFOVGZQTEpKemh4NGdRS0N3c2x2NFQvMGFOSEZUN2thOXUyclJiVEdJYUNnZ0pFUmtaQ0pwUGh5eSsvRkRzT1NVVHAzeUdsUDdjbHYyTUF3TWpJQ043ZTNsaTNiaDI2ZHUycTFYejZvRzNidGtoS1NvS2RuZDByM1VNVisrcXJyMUMvZnYwSzcrSHZubGVqVkNxUms1TURBTUlxK3UzYnR3TUFEaDQ4aU1URXhESTMzeVoxck9YcndiYlA2bGdUQW9wL0Rpd3RMVlZXWWhBUkVSa2lTVDZON2QyN053QmcxS2hSeU1uSndaUXBVd0FBSjA2Y3dBOC8vQUF6TXpOMDc5NGQyZG5aS0Nnb1FIaDRPUHo5L2NXTUxCclc2dlc1ZHUwYWhnNGRxbmErUTRjT0FJQnQyN1pKWmduK3E0cUtpc0x0MjdmaDZ1b0tZMk5qb1lZQTRPM3REVzl2YnhIVDZZNkNnZ0poSm05NTE2bnljbk56RVJrWmlhS2lJaXhhdEVqc09DUWhwUWVhS2pKcTFDaU1HalhxTmFjaEt0K1lNV09FUFFwdTNicUZSbzBhcVIzVHEyblNwQW5XclZzSEFNTHYrT0hEaCtQSmt5Zkl6TXlFVXFsRVlHQWdIQndjc0hMbFNqR2o2anpXVXZOSzJqNXYzTGlSZjlmOGo5UnJrcHViaTAyYk5tSHc0TUVBaWp0WmVIaDRvRTZkT2lJbmV6MFVDZ1hDdzhNeGRPaFF2UFBPT3lyWFB2dnNNelJ0MmxTeTM5VSsvdmhqZlBUUlJ5cXJTVE15TXVEbjU0Zk5temZEMGRGUnZIQjZnUFdyR3RaTE0xaEh6Wk5LVFNVNUFMVnIxeTdjdVhNSHMyYk53djM3OStIdDdZMlFrQkI4Ly8zM1NFOVB4OEdEQjFHclZpMnNXYk1HV1ZsWmtoNVFZYTFlbjZaTm02cTE0WE4yZGtaeWNqS01qWTFGU3FWZnhvNGRLeHczYk5nUXYvNzZhN2s5VTZsNFJWakpUTjZ5Y0JaNjJUcDM3aXdjbDZ3a3VYLy9QcVpQbjQ3R2pSdGo2dFNwa2w5ZFIwUlVsdGpZV0dFRmxMdTd1L0E3eU1QRFF6aE9URXdVTFo4aHVINzlPa0pDUWdBQWQrL2VCVkM4NG5uWHJsMEFpaWZwekprekJ3RUJBYUpsMUJlc3BlYXc3Yk02S2RhazVQOXppWWNQSCtMWXNXTTRlUEFnQ2dvSzhNc3Z2OERPemc3dTd1NGlKWHo5WkRJWmV2ZnVqZEdqUjJQbXpKbHdjM01Ucm4zNjZhY1lQbnc0K3ZmdkQxdGJXeEZUYXQvaHc0ZHgvdng1WkdWbENkczl0R3paRXNiR3hzalB6MGQ0ZUxqSy9mNysvaFZPcEpRYTFxOXFXQy9OWUIwMVQwbzFsZHdUTTdsY2psV3JWdUg4K2ZPWU9uVXErdmZ2anlaTm1tRDQ4T0ZvMmJJbFdyZHVqWlNVRk5TcVZRc3BLU2xvMTY2ZDJKRkZ3MXE5ZnFtcHFUQTJOcGJrN0RkTmVINWxFd2VmS3NZVlVDL24wS0ZEc0xTMEZGN3YzTGtUdzRjUFIxaFlHUHIzN3k5aU1pSjZGVDQrUG1ybk9CQ3ZXVVpHUnNMRCtyeThQT0U0SnlkSE9EWXpNNE9YbDVkb0dmV1pUQ1pEbXpadGhMWndJMGFNVUxzbkpTVkYyN0gwRW11cFdXejdyRTVxTlpITDVRZ09Eb2EvdnovTXpNeHc0c1FKSkNVbHdjek1EQ05IamtSRVJBU21UNThPRHc4UHhNYkd3dEhSMFdBM3NuLy8vZmN4Zi81ODJOallxTDNQU3FVU1hicDBFVjRQR3pZTWd3WU4wbkpDN1hydzRBRVdMMTZNdlh2M0lpSWlBblBteklHOXZUMysrOS8vWXM2Y09ZaVBqMGQ0ZURpV0xGa0NlM3Q3c2VQcUhOYXZhbGd2eldBZE5VOXFOWlhjQUpTcHFTbmVlZWNkakJvMUNqRXhNWmd5WlFyYXQyK1AxcTFidzhiR0J0dTJiY094WThmZzR1S0NNMmZPWVBUbzBXSkhGZzFycFhtbFc4TUJ3TDU5KzRTVkZFU3ZHMWRBYWM3Q2hRdTVseHVSSG51K2plSGp4NC9SdVhObmxZZUQvSXkvR3FWU0NSTVRFMkgxaUx1N3UzRHM0ZUVoSE5QTGk0Nk94c09IRDFVbWw1USt6c25KZ2JtNXVSalI5QTVycVZtYzlLUk9halV4TVRIQmt5ZFBNR0RBQUh6NjZhZjQ3cnZ2TUd2V0xBQkF4NDRkNGUzdGplM2J0MlA1OHVYdzl2WkczNzU5UlU3OGV0eThlUk1wS1NubzFLa1RBS2g4ejBoUFQwZkhqaDByM1ZyWlVHUmtaR0RvMEtHb1c3Y3VBZ01EY2U3Y09iejk5dHVZUG4wNnRtN2RpaG8xYXNEZjN4ODNidHlBaTR1TDJIRjFEdXRYTmF5WFpyQ09taWUxbWtwdUFNckl5QWpMbHkvSHNtWExjUGZ1WFp3OGVSTExseThIQUt4YnR3N3QyN2RIVUZBUTZ0ZXZEMGRIUjlTclYwL2t4T0poclRRdk9Ua1p3RDhQdFlLQ2d0Q2pSdytrcHFheWZ2VGFGUlFVcUxYQ2VQNDZWYzdiYjc4dGRnUWllZ1Z5dVJ4bVptWVYzblAyN0ZuSTVYSXRKVEk4dWJtNUdENTh1TEM1ZW5rcm9BQmcwYUpGYU5pd29SZ3g5VnBzYkN5MmJkdUd2bjM3SWlBZ1FCalVLNm50NWN1WDhhOS8vVXZNaUhxRHRkUXNUbnBTSjdXYXlHUXlqQmd4QXRiVzFwZzFheFkrL3Zoam9jVWxVUHgzUjZOR2pWQlFVSUJ1M2JxcGRCc3dKREtaRE11WEw4ZVpNMmN3Y2VKRVlWOUVLV3ZXckJrKyt1Z2pyRisvWHVXOHZiMTltYXRQYjkyNmhkT25UMnNwbmU1ai9hcUc5ZElNMWxIenBGWlR5UTFBQWNENjllc1JIQnlNWGJ0MndjbkpDVmV2WHNYVXFWTmhhMnNMbVV3R2QzZDNMRml3QUY5KythWFlVVVhIV3IxZXRyYTI2TnUzTDI3ZnZzMEJxQ3E2ZHUwYUdqZHV6TDEzS21uWHJsM1lzbVVMZnZqaEI0d2JOdzU3OXV6QmI3Lzlob2lJQ0tHR2lZbUoyTE5uRDNyMjdDbHlXdDFWM2lEZDNMbHpFUllXaHRxMWEyczVFUkc5akxadDJ5SXBLUWwyZG5ibDNpUFZtY21hb0ZBb2tKNmVqcU5IandyZkY4K2NPWU9sUzVmQ3hzWUdnd1lOUW41K1BuNzQ0UWZZMjl0ejhPa2w1ZVhsWWNlT0hlamJ0eS91MzcrUHdNQkExSzFiRjMzNzlvVmNMc2ZLbFN0eDY5WXRKQ1VsR2V6cUFrMWhMVFZMYXF0OUtrTnFOYmx6NXc3V3IxK1A3T3hzeE1YRndkTFNVbVZmVmFENGQwVmNYQndHRFJxRTVzMmJZL0hpeFFhMzByQmh3NGFJaTR0RGJHd3M1SEk1QjZEK3g4ek1yTUlCMmRJTWJYQldFMWkvcW1HOU5JTjExRHdwMVZTU1QyNnpzckx3bi8vOEIxT25Ub1dmbngvaTR1SXdkZXBVeUdReUtCUUtaR1ZsQVFCbnZZSzEwb2FSSTBlS0hVRXZmZlhWVjdDeXNzS3NXYlB3d3c4L1lPN2N1V1hlbDV1YksvbUhoOW5aMlZpeFlnVjI3OTZOYmR1MllkeTRjZWpac3ljdVg3Nk1uVHQzb20vZnZoZytmRGpHangrUFNaTW1vVWFOR25qLy9mZkZqcTFUTGwyNmhMaTRPRFJ1M0xqTTYzdjI3RkdaMVVta2JRcUZBaGN2WGtSU1VoTEdqaDNMd1hrU1ZVcEtDbXJYcmkyc2Zpb3hiTmd3UkVSRUlDWW1Ca2VQSHNYLy9kLy9jZExESzdoKy9UcisvUE5QbkQxN0ZvNk9qdGkrZlRzS0N3dHg3Tmd4OU8vZkgyKy8vVFptenB5SjZPaG90RzdkR2txbGt2dGxsb08xMUN5cHJmYXBES25WNU5hdFcyalRwZzI4dmIzaDZlbFo3aVN0cDArZll1L2V2Zmpqano4TWJ2Q3BoSzJ0TGFLam93RUFreWRQRnJxaWxDajkzbGUwVDVnaE9YbnlKRnhjWE5DMGFkTXlyLy8rKys4NGMrYU1jQytwWXYycWh2WFNETlpSODZSVVUwaytuWEIwZE1TTUdUT3daTWtTeE1URXdOemNITmV1WGNOLy92TWZmUEhGRjBoUFQwZE1UQXlpbzZQeDdOa3psUlloVXNOYWFaYUhoMGU1MXg0OGVBQmpZMk8xaHpWVXRsbXpacUYvLy81WXMyWU5oZzBiaHU3ZHU1ZDVueUgwU24xVjMzMzNIZHEzYnc4ckt5dVltcHJpMmJObnNMVzF4YWVmZmdvakl5UGN1WE1IbHk5ZlJ1UEdqVEZuemh6czM3K2ZBMUFvL29NWUtINWdtcG1aS2JUTVhMOStQVEl5TW1Call3T2crRUdya1pFUkhCMGR4WXhMRXVmdDdRMGpJeVA4L2ZmZjNKT1JSSmVRa0lBMmJkcW9uSlBMNWZqMTExL2g1K2VIM2J0M28yUEhqdkQxOVlXVGs1TklLZlhmZ1FNSE1HVElFTVRFeENBM04xZllhK1Rnd1lNWVAzNDgzTnpjQUFBclY2N0VoZzBia0p1YmE3QnRybDRWYTZsWmJQdXNUbW8xOGZUMEZJN3o4L1BMSFh4cjI3WXQ3T3pzNE9ycXFxVmsycWRRS05Ddlh6K3NYcjFhMkFjTCtHZWx0YjQvVkh3Vm16WnRLdk84b1EzSXZpNnNYOVd3WHByQk9tcWVGR29xdVFHb3JLd3NMRml3QUdmUG5vV0hod2ZpNCtQeDlPbFRIRDkrSENOSGpvU0ZoUVdXTGwwS1MwdExMRnk0RUpHUmtaREpaUER6OHhNN3V0YXhWcG9WRkJTRWlSTW5BZ0MyYmRzbW5KODhlVElPSFRvRUl5TWo5T2pSZzdNcEs4bkd4Z1l4TVRHd3RyWVdPNHJPOC9MeUV2WTY2ZE9uRC96OC9HQnNiQ3hjVnlxVkdEVnFGRXhNVE5DOGVYTTBiOTVjcktnNkpUTXpFMDVPVGdnT0RrYVhMbDJFd2VFZVBYb2dLQ2hJYUtGUldGaUlJVU9HY1BDWVJCVWJHNHVDZ2dJTUdqUkk3Q2g2dzhmSFIrMmNJWDNKRjR0Y0xzZk9uVHV4ZXZWcUFNRGR1M2VSbjU4UGIyOXZ0R2pSQW1GaFlWaThlREVTRXhNeGJkbzBwS2FtWXNHQ0JXalpzcVhJeWZYUDlldlhzV0RCQXZUdjN4L2J0bTNEbkRsemtKYVdCcmxjam9zWEw2S29xRWpsUDlXcVZlTnEzWEt3bHByRHRzL3FXQk5wKysyMzM1Q1ZsVlZoMjErcEt1L2ZVVU1ia0gxZFdMK3FZYjAwZzNYVVBDblVWSElEVU5iVzF1allzU09pb3FLRUpkNE9EZzVvM0xneC92T2YvNkJWcTFiQ0FJQ2JteHUyYjk4T2UzdDdNU09MaHJYU3JKTEJKd0FxdmVObnpacUZtVE5uUXFsVThnRjJGWlhYRG8xVXZmSEdHOEx4Nk5HanVUcWlraG8wYUlBZE8zYW9mUzZqbzZPRk5ocEV1cUpaczJhNGRPbVMyREgwUm1WYXM1Yk1US2FxTVRNencvTGx5NFhmMFk2T2pvaU9qb2FYbHhlc3JLeUUrN3k4dk9EbDVZVW5UNTZnZXZYcVlzWFZhekV4TWJDMXRRVUFEQnc0RUFNSERoUTVrZjVpTFRXRGJaL1ZzU2JGZXZic3FkWWVPRDgvWDVna1o4aE9uRGlCZHUzYWlSMURyOVN1WFJzaElTSGxyZ3FnaXJGK1ZjTjZhUWJycUhtR1ZGUEpEVUFCd0ljZmZsam0rZmZlZTAvdFhKMDZkVjUzSEozR1dtbUhrWkVSVno1VndkU3BVNUdVbElUOC9IeWNQbjBhQU9EdTdxNnlxcWVFUXFIUWRqd3lJQndVSnBJdU96czd5ZThoK0xKSzl6RTNOamF1c08yVWc0T0ROaUlacEpJQkUzcDFyS1Ztc08yek90YWtlTitLTDc3NEF0N2UzbkJ4Y1VGQlFRSG16SmtER3hzYmpCOC9YdXg0cjkyeFk4Y3dlUEJnc1dQb3BJb2VxbkpWK291eGZsWERlbWtHNjZoNVVxaXBKQWVnaUVpL1RaOCtIZE9uVDFmWjN5azNON2ZNQjRYRGh3L1haalFpSWlJaUlrbGkyMmQxVXEzSndZTUhzV0xGQ3VGMVVWRVJmdjc1WjZHenl1UEhqMUdqUmcwY1BueFl1Q2MrUGw3Yk1WKzdodzhmNHZyMTYzQjFkY1dXTFZ1d2RPbFNsZXRtWm1acUR4ZWx0Q2RVWUdCZ3VkY01xZlhVNjhMNlZRM3JwUm1zbytaSm9hWWNnQ3BGb1ZCd3Ruc2xzVmFrTDFhdVhDbDJCQ0lpSWlJaWc4ZTJ6K3FrV2hOdmIyOTRlM3VMSFVOMHhzYkdtREJoQXF5dHJSRWNISXpnNEdDeEkrbU00T0RnQ2xmQVBUOVlSNnBZdjZwaHZUU0RkZFE4cWRSVTBpTUl6MjgrM2ExYnQzS3ZTUjFyUmZycThlUEhTRXBLRWpzR0daQmp4NDdoODg4L0Z6c0dFYjJpclZ1M0lqTXpVK3dZUkVSRVpLQnExYXFGZnYzNmlSMURKNzJvL2FKVUJtdGZGdXRYTmF5WFpyQ09taWVWbW5JRkZJRHc4SEFBeFp0TmwzVThac3dZT0RrNWlaWlBsN0JXcEdzVUNnV3VYcjFhN3ZYcjE2OWozYnAxa3Q5SVBqQXdFSGw1ZVdxYi96N3Z3WU1Ia21yNzhDSWpSb3hRZTBCZFZGU0VsSlFVM0x4NVUrVzhwYVVsVnE5ZXJjMTRSUFNTYnQ2OGlhVkxsd3J0ZmhZc1dJQXJWNjRnTmpZV2FXbHB3cjZXYVdscCtQWFhYN25xK3lXNHU3dFg2cjc1OCtkemMvWlhrSjZlam80ZE84TGEycnJjZTdLeXNwQ1VsQVE3T3pzdEp0TS9yQ1VSRVJFUmtlWnhBQXJBMEtGREFRQVhMMTRzODdqa0lRU3hWcVE3NUhJNUFDQTBOQlN1cnE0d01USEJ3NGNQVWJkdVhlRWVoVUtCbzBlUDR0Ly8vcmRZTVhYS1YxOTloZnIxNjFkNGo2RnNjS2dwMTY1ZFEzSnlzdkQ2KysrL2g3Ky92OW94QUhoNGVHZzlIMUVKWjJkbjRiajA1N2lzdmZHa1RxRlFZTTJhTmRpN2R5OXUzcnlKVmF0V29XN2R1bmpqalRmZzV1YUdrSkFRN05tekIwcWxFbDI2ZE9IZzAwdjYrZWVmeFk0Z0tVZU9IQ24zV3VsL0grakZXRXNpSWlJaUlzMlI1QUJVUUVBQUNnc0w4Zmp4WXdRRUJHRHk1TWx3ZG5iRzNyMTdoVTB4U3g5TEdXdEZ1dXJTcFV1d3M3TkRhR2dvUEQwOWtaV1ZoWUNBQUpVSGhRcUZBZzBhTk1DOGVmTkVUS283eG93WkExTlRVd0RBclZ1MzBLaFJJN1ZqVWpWNzltd01IRGhRZVAzSEgzOWc5KzdkYXNjalI0N0VnZ1VMUk1sSUJIQ2dxU3BXclZxRnMyZlBZc3lZTWJoNzl5N3M3T3dRR1JtSm1KZ1l4TVhGb1UyYk5yaHc0UUtxVjYrT1dyVnFpUjJYaUVqdmZQenh4L2pvbzQvZzZla3BuTXZJeUlDZm54ODJiOTRNUjBkSDhjS0poRFdSTnI3L1JFUWtaWkljZ05xMWF4ZDI3OTZOVmF0V1lkZXVYUUFBRnhjWHZQWFdXMnIzcHFXbHFjeCtseHJXaW5TVnM3TXpkdTNhQlJzYkd3QkFaR1FrSWlNalJVNmwyMkpqWTRVVlVPN3U3dGkrZlR1QTRwVTdKY2VKaVltaTVkTkZibTV1Y0hOekUxNEhCQVFnTGk1TzdaaUk5RWRBUUFBT0hEaUFUWnMySVRBd0VOdTNiMGRnWUNDKytPSUxYTHQyRGN1V0xVTkFRQUJNVFUweGFkSWtzZU1TVlFyM1pOVWMxdkxWSEQ1OEdPZlBuMGRXVmhaV3JWb0ZBR2pac2lXTWpZMlJuNTh2dEc0djRlL3ZqOERBUURHaWFvMVVhNUtUazRPZ29LQUs3MGxOVGNXWk0yZTBsRWdjVW4zL3k1T1ltSWlZbUJpVmN6azVPVUpyMDlUVVZOU3JWdzhBY1AvK2ZadytmVnJyR1hVWjYxYzFySmRtc0k2YUo3V2FTbklBQ2lqK0VwQ1hsNGY1OCtjaklpSUNSa1pHTURZMkZqdVdUbUt0U0ZlVkRENVI1UmdaR1NFZ0lBQUFrSmVYSnh6bjVPUUl4MlptWnZEeThoSXRveTRhTzNhc3NBL1V3NGNQRVJZV3BuWU1BT3ZXclJNbEh4RlZUWjA2ZFdCa1pLUjJmdWpRb2ZqMTExOXgrZkpsRkJVVmNWTE5LeWh2LzZmYzNGeFlXRmlvbmZmejg4UEVpUk5mZHl5RGR1REFnWEt2c1cxYzFiQ1dMKy9CZ3dkWXZIZ3g5dTdkaTRpSUNNeVpNd2YyOXZiNDczLy9pemx6NWlBK1BoN2g0ZUZZc21RSjdPM3R4WTZyRlZLdWlhV2xwYkRYWW5rcXUxK2d2cEx5KzE4ZUx5OHZlSGw1d2NQRFEyaDU2dUhoSWZ5c3VMdTdDOGRzY2E2Tzlhc2Exa3N6V0VmTmsxcE5KVGtBZGZmdVhaaVltTURjM0J3bUppWklTRWlBdGJVMU5tM2FwSFp2aHc0ZFJFaW9PMWdySXNPZ1ZDcGhZbUlpckdSMGQzY1hqajA4UElSalVsVzYvVjVSVVpIS2Z4c1pHVUV1bHdzRDhtRmhZUnlFSXRJVEJRVUZDQWtKd2QyN2R4RVNFb0tDZ2dMVXFWTUgrL2J0dzUwN2Q1Q1Rrd05mWDE4QXhYc04rdm41aVp4WXY1VHMvNVNUa3dOTFMwdmh2TE96TS9idDJ3YzdPN3R5QjZPSVNIOWx0SnhZbEFBQUV5NUpSRUZVWkdSZzZOQ2hxRnUzTGdJREEzSHUzRG04L2ZiYm1ENTlPclp1M1lvYU5XckEzOThmTjI3Y2dJdUxpOWh4dFVMcU5Ra1BEOGZkdTNmTHZaNmZuNi9GTk5vbjlmZS9La3BXZmVYbjV3dkhPVGs1WWtiU0s2eGYxYkJlbXNFNmFwNmgxbFNTQTFEZmZQTU4vUDM5Y2ZueVpZd1lNUUttcHFiNDdMUFBoT1hoYVdscHFGT25qc2dwZFFOclJXUVljbk56TVh6NGNHR1ByUEpXUUFIQW9rV0wwTEJoUXpGaTZweTR1RGpJNVhMTW56OGZhV2xwMkxwMUt4bzBhQUFBU0U5UHg1dzVjMkJpWW9MbzZHZytTQ1hTSTZhbXBrSUx2cEwvdm5QbkR2THo4L0hqanorcXpENmpsemR1M0RnRUJBVEEyOXRiNWZ5alI0OHdjT0JBTEZ1MkRJMGJOeFlwbldGaDJ6ak5ZUzFmWHJObXpmRFJSeDloL2ZyMUt1ZnQ3ZTB4WXNRSXRmdHYzYnFsOXkxbFhrVHFOWG0rdmREekRIMEZsTlRmLzZvb2FRbi9mS3Q0cWh6V3IycFlMODFnSFRYUFVHc3F1UUdvdkx3ODNMdDNEKysvL3o0QUNBOE0rL1RwZzRpSUNHUmxaU0VzTEF6ZmZ2c3RBR0QrL1BtaVpSVWJhMFZrR0JRS0JkTFQwM0gwNkZISVpESzR1N3ZqekpreldMcDBLV3hzYkRCbzBDRGs1K2ZqaHg5K2dMMjlQUWVmU2psNzlpeVdMRm1DR3pkdW9FbVRKcGd5WllyYVBUZHUzTUQxNjljUkZCU0VybDI3b2xxMWFpSWtKYUtxa012bGFpdWdqSTJOTVh6NGNMR2pHWXpkdTNjREFMcDA2YUoyclhidDJoZzdkaXcrK2VRVGZQUE5ONmhidDY2MjR4a2N0bzNUSE5ieTFaaVptUWtQVEY2a2JkdTJyem1OYnBCaVRSSVRFN0Y4K2ZJWDNsZDZVcHloZG1TUTR2dGZrWXNYTHlJeU1oTFoyZG53OGZGQnpabzF4WTZrVjFpL3FtRzlOSU4xMUR5cDFWUnlBMURtNXVhSWpZMVZPVmV5cEMwd01CQVBIanhBVGs0T2V2WHFKYlJWMnJKbEM0S0RnN1dlVld5c0ZlbWJ0V3ZYd3NMQ0FoOTk5SkhZVVhSS1Nrb0thdGV1TGF4K0tqRnMyREJFUkVRZ0ppWUdSNDhleGYvOTMvK2haOCtlSXFYVVBXbHBhZmoyMjI4eGMrWk1qQjQ5R25GeGNRQ0tsMEtIaG9aaXk1WXRBQUJmWDE4c1hib1VHelpzUUdGaElRZWdpUFNBaVltSjJncW93NGNQWSt2V3JRQ0E3T3hzZE8vZVhiaC8zNzU5WWtYVlM2bXBxVml6WmczV3JGbFQ1bjViQU9EdDdZMXIxNjVoM0xoeFdMZHVuVXFyUGlMU1h5ZFBub1NMaXd1YU5tMWE1dlhmZi84ZFo4NmNFZTZWQWluV3hNdkxDNjFhdFVKQ1FnTDY5T2tqUEM5d2RuYkc5dTNiaGRXdkR4NDh3TFZyMStEcDZTbGkydGRMaXU5L1JWcTBhSUVEQnc3QXc4TkRHUEQzOFBBUVdoL241ZVVKeDRiUWRrclRXTCtxWWIwMGczWFVQS25WVkhJRFVFRHh3RXBwMjdkdmgxS3B4SUVEQnhBYkc0dlBQdnNNaHc4ZnhvUUpFeVRmWG82MUluMlFrcEtDaXhjdnd0VFVGQ1ltSnZqdXUrL1FybDA3MUt0WFQreG9PaUVoSVFGdDJyUlJPU2VYeS9IcnI3L0N6ODhQdTNmdlJzZU9IZUhyNndzbkp5ZVJVdXFlT25YcVlPSENoV3JuRXhJU1VGaFlpTnUzYnd1cnhlclVxWU5Ka3lacE9TRVJ2WXkwdERUVXFsVkw3WHhJU0FoQ1FrSUFGSC81NTZEVHkxdXdZQUVpSXlQaDZPaUluSndjbUp1Ykl5MHREUUJVSmtPTUhqMGE5Kzdkdy9uejU5R3VYVHV4NGhMUmExRFduc0dBTkZaNGxFZHFOYWxXclJxdVhyMktBUU1HWU83Y3VhaGZ2ejRBWU1xVUtWaXhZZ1gyN3QyTGI3NzVCb0dCZ1FZOUFGVkNhdTkvVmZUcjEwOW9TZWp1N2k2MFFWNnhZb1dZc2ZRRzYxYzFySmRtc0k2YVo4ZzFsZVFBVkdrUEh6N0VqaDA3Y09USUViejU1cHY0K3V1dlVhOWVQYno5OXR1SWlvcEM5ZXJWRVJ3Y0xQa05JUUhXaW5TWHViazVjbk56c1czYk5waVptU0VvS0FpbXBxWml4OUlKY3JrY08zZnV4T3JWcXdFQWQrL2VSWDUrUHJ5OXZkR2lSUXVFaFlWaDhlTEZTRXhNeExScDA1Q2Ftb29GQ3hhZ1pjdVdJaWZYSGRuWjJSZ3paZ3gyN2RxRjQ4ZVA0L2J0MitqVHB3OFdMVnFFZS9mdTRkMTMzOFdKRXlmZzR1TENuenNpUGZEVFR6L2hndzgrQUFBc1c3WU1tWm1aNWE3U29aY3pkKzVjWVJKVFZGUVVmdjc1WndCQW16WnRZR3RySzl3bms4bXdZTUVDVVRJYUdrUG9EYThyV0V2TktCblFmMTVCUVlHV2srZ09xZFhFMnRvYTA2ZFBSMkppSWk1ZnZvemZmLzhkUVBGbnpOdmJHNjFhdGNMbXpac2wwNFpWYXU5L1ZaUzFIMVpGNTBrVjYxYzFySmRtc0k2YVo4ZzFsZlFBMUpBaFEyQmpZNE9HRFJzaU9EZ1lEZzRPd3JYR2pSdmo2NisveHJsejU5Q29VU01SVStvRzFvcDBXYjE2OVZDN2RtMjBhTkVDK2ZuNWNISnlRdTNhdGNXT3BSUE16TXl3ZlBseW9jMkZvNk1qb3FPajRlWGxCU3NySytFK0x5OHZlSGw1NGNtVEo2aGV2YnBZY1hYT3hZc1hFUjRlam9ZTkcrS2RkOTVCcjE2OTRPYm1CcGxNaG43OStpRXJLd3ZKeWNuWXVIRWpzck96MGFsVEo3RWpFOUVMV0Z0YkMrMUc5Ky9majBPSERxRlBuejRxOTVTME82Q1hVM29GL2J4NTg1Q2ZudzhURXhPVjN6dWtHU1ltSm5CMmRoWW1tcFJsNk5DaE1ER1I5Sjk5bGNKYWFrZnQyclVSRWhKUzdtb1FLVExFbWhRVkZlSE1tVE5JVGs3R3NXUEgwTFJwVStGMzdiQmh3MkJyYTRzVksxWmc2OWF0Nk5Pbmo2UTdWeGppKzE5WkNvVUNhV2xwQ0FzTEU4N2w1ZVhCeDhkSGVEMXk1RWowNk5GRGpIZzZqL1dyR3RaTE0xaEh6Wk5DVFNYOTdibFhyMTRBb05ManZ6UWpJeU84OTk1NzJveWtzMWdyMG5WLy9mVVhKa3lZZ0x5OFBQejN2LzhWTzQ1T0tkMXYzTmpZdU1JSHE2VUhsNm00TDI5Q1FrSzUxMHNlWkhQdkxDTDlVZnE3VEdob0tFSkRROVh1bVRCaGdqWWpHVFJ6YzNPMWxzNmtPZGJXMWhVT21BQjQ0WFVxeGxwcVZrVVAwNlhhY2t4S05UbHc0QUQyN05rREh4OGZEQnMyRE5XclY4Zmp4NCtGTnF4QlFVRndkM2ZIMnJWcjBhZFBIN2k0dUdEeDRzVUd2U0paU3U5L1JhNWN1WUw0K0hqSTVYS0VoWVdoU1pNbXd2NG5RSEhicWRLdlNSWHJWeldzbDJhd2pwb250WnBLZWdDS2lBeEhVRkNRY055Z1FRTVJreEFSRVJFUlNWdGdZR0M1MTZUYWNreEtOZW5ldmJzdzRlT1hYMzdCcUZHaklKUEo0TzN0TGR4VHYzNTlUSjgrSFpHUmtVaFBUemZvd1NkQVd1OS9SUndjSE5DNWMyZU1HemNPRmhZV21ERmpoc3Jrb0x5OFBMV0p6OXlYOHgrc1g5V3dYcHJCT21xZTFHcktBU2dpSWlJaUlpSWkwb2pnNEdDTUh6KyszT3RMbHk3VllocmRJT1dhdUxtNTRjeVpNd0JRNWlDVHBhVWxMQzB0dFIxTHE2VDgvait2YnQyNkt2dCtmZjc1NXlLbTBUK3NYOVd3WHByQk9tcWUxR29xRXp1QUxpa3NMTVRhdFd0UlZGU0VHemR1aUIxSHA3RldSRVJFcEk4VUNnVldyMTZOUjQ4ZWxYa3RJQ0JBaEZSRVJJYWpvZ2Z0QURCNjlHZ3RKZEVkVXErSmtaR1J3YTl3cW9qVTMzOGlJcEkycm9CNnpvb1ZLOUMzYjEvTW1qVUxiN3p4QnFLam8xR3RXald4WStrazFvcElmN2k3dTFmcXZ2bno1Nk5kdTNhdk9RMFJrWGhrTWhrYU5HaUFnUU1ISWpvNkd1Ky8vNzV3VGFsVTRzNmRPeUttSXlJaUlpSWlJakljSElBcXhjVEVSTmdVYzlXcVZaZy9mejRlUFhxRSt2WHJpNXhNOTdCV1JQcmw1NTkvRmpzQ0VaSE84UGIyUnYzNjlXRmxaWVhnNEdEODlkZGZLdGM3ZGVva0hDY2tKR2c3SGhFUkVSRVJFWkZCa09RQVZIa3JBWlJLSlpSS0pYeDhmSVJ6Qnc4ZXhQRGh3eEVTRXFLdGVEcUZ0U0lpSWlKRGN2MzZkZnp4eHgvbzFxMGJBR0RMbGkzQ3RhS2lJcmk2dW5MUWlZaUlpSWlJaUVnREpEa0FWZDVLZ01lUEg2TlBuejVJVGs3V2NpTGR4Vm9SRVJHUklaSEw1Vmk0Y0NFZVBueUl3WU1IaXgySGlNaGdKQ1ltSWlZbVJ1VmNUazRPN096c0FBQ3BxYW1vVjY4ZUFPRCsvZnM0ZmZxMDFqTnFHMnNpYlh6L2lZaUlKRG9BVlI0Ykd4dGtaV1ZCcVZSS2VvUE15bUN0aVBSSGVTc1pjM056WVdGaG9YYmV6ODhQRXlkT2ZOMnhpSWhFMGJ4NWM2eGN1UktUSmsyQ3Y3OC9IQndjeEk1RVJHUVF2THk4NE9YbEJROFBEeHc1Y2dRQTRPSGhnZmo0ZUFERjMwbExqajA4UEVUTHFVMnNpYlR4L1NjaUlwTHdBRlRKQTluU0QyQXRMQ3hnWldXRkowK2VvRWFOR21MRzB5bXNGWkYrSzFuSm1KT1RBMHRMUytHOHM3TXo5dTNiQnpzN3UzSUhvNGlJREZIVHBrMnhjK2RPWkdSa3FPejNWT0w1YzJ6SlIwVDA4Z0lEQXdFQStmbjV3bkZPVG82WWtVVEhta2diMzM4aUlwSVN5UTVBbFR5UWRYWjJ4cUZEaDRTSHNpRWhJZmp6eno4NXFGSUthMFZrR01hTkc0ZUFnQUI0ZTN1cm5ILzA2QkVHRGh5SVpjdVdvWEhqeGlLbEl5TFNyclZyMXlJd01GQVlYRXBMUzBQdjNyMnhZc1VLdUxxNmlweU9pTWh3Yk4rK0hVRHh4TWFTWTZtdjltQk5wSTN2UHhFUlNZbE03QUM2cG1uVHB2anR0OS9FanFFWFdDc2kvYkY3OTI0QVFKY3VYZFN1MWE1ZEcyUEhqc1VubjN5Q2h3OGZhanNhRVpIV3BhV2xZZVBHalNvclArZk5tNGMrZmZyQTFkVVZwMDZkd3JsejUwUk1TRVNrZnk1ZXZBZ2ZIeDlrWjJmRHg4Y0gvZnYzRnp1UzZGZ1RhZVA3VDBSRUpPRVZVT1ZwM2JvMXZ2LytlK0dMd1lrVEoyQmxaWVdXTFZ1S25FejNzRlpFK2lFMU5SVnIxcXpCbWpWcnl0Mnp6ZHZiRzlldVhjTzRjZU93YnQwNmxWWjlSRVNHNXFlZmZrTGJ0bTJGZit0Mjc5Nk5aOCtlWWRTb1VRQ0FhdFdxWWNxVUtkaTZkU3YvUFNRaXFxUVdMVnJnd0lFRDhQRHd3SUVEQndBVXIrcnc5ZlVGQU9UbDVRbkhVbWszeHBwSUc5OS9JaUlpaWE2QXlzek14TFZyMTVDY25Bd0FtRHQzTGo3KytHTjA2dFFKNzczM0hxNWV2U3FzN0RsNDhLQ2taOEN5VmtUNmI4R0NCWWlNaklTam95TnljbktnVUNqdzRNRURBSUJNOXMrdmdkR2pSNk4rL2ZvNGYvNjhXRkdKaUxUaXh4OS9SSWNPSFFBVTcrKzBZY01HekpvMUN4a1pHYmg5K3phVVNpWE16YzN4NVpkZmlweVVpRWkvOWV2WEQvSHg4WWlQajRlNXVibHdIQllXSm5ZMDBiQW0wc2IzbjRpSXBFYVNLNkNtVDUrT3MyZlBvbEdqUnZEejgwUERoZzNScVZNbk9EazVvVTZkT2hnNGNDQSsvZlJUZlBiWlp6aDE2cFF3STBXS1dDc2kvVGQzN2x5WW01c0RBS0tpb29SOTNkcTBhUU5iVzF2aFBwbE1oZ1VMRm9pU2tZaElXMUpUVTNIbHloVjgrT0dIQUlEWnMyY2pOemNYQXdZTWdJT0RBK3p0N1dGdmI0L1dyVnRqNTg2ZDZOS2xDMXEzYmkxeWFpSWkvVFJpeElncW5aY0Mxa1RhK1A0VEVaSFVTSElBYXU3Y3VUQXhLZi8vZWxoWUdESXpNekZod2dRNE9UbEp1cVVjYTBXay8wb0duNERpUFU3eTgvTmhZbUlDS3lzckVWTVJFWW5Ed3NJQ24zLytPV3hzYkFBQWUvZnVoWldWVlprdFN0OTY2eTNVckZsVDJ4R0ppUFNlUXFGQVdscWF5cXFPdkx3OCtQajRDSzlIamh5SkhqMTZpQkZQRkt5SnRQSDlKeUlpcVpMa0FGUkZBeXBBOFNxQThlUEg0NU5QUG9HSmlVbTVlNlpJQVd0RlpGak16YzFWQnFTSWlLVEd3Y0VCM2JwMUUxNWJXMXVYZTI5QVFJQTJJaEVSR1lRclY2NGdQajRlY3JrY1lXRmhhTktraWJEdkRRQzR1N3VydkpZQzFrVGErUDRURVJGSmRBQ3Fza3hOVGNXT29EZFlLeUlpSWlJaUl1bHljSEJBNTg2ZE1XN2NPRmhZV0dER2pCbm8zcjI3Y0QwdkwwL2xOUURzMjdkUDJ6RzFpaldSTnI3L1JFUkVISUFpSWlJaUlpSWlvbGRVdDI1ZDFLMWJWM2o5K2VlZmk1aEdON0FtMHNiM240aUlDSkNKSFlDSWlJaUlpSWlJaUlpSWlJZ01Dd2VnaUlpSWlJaUlpSWlJaUlpSVNLTTRBRVZFUkVSRVJFUkVSRVJFUkVRYXhRRW9JaUlpSWlJaUlpSWlJaUlpMGlnT1FCRVJFUkVSRVJFUkVSRVJFWkZHY1FDS2lJaUlpSWlJaUlpSWlJaUlOSW9EVUVSRVJFUkVSRVJFUkVSRVJLUlJISUFpSWlJaUlpSWlJaUlpSWlJaWplSUFGQkVSRVJFUkVSRVJFUkVSRVdrVUI2Q0lpSWlJaUlpSWlJaUlpSWhJb3pnQVJVUkVSRVJFUkVSRVJFUkVSQnJGQVNnaUlpSWlJaUlpSWlJaUlpTFNLQTVBRVJFUkVSRVJFUkVSRVJFUmtVWnhBSXFJaUlpSWlJaUlpSWlJaUlnMGlnTlFSRVJFUkVSRVJFUkVSRVJFcEZFY2dDSWlJaUlpSWlJaUlpSWlJaUtONGdBVUVSRVJFUkVSRVJFUkVSRVJhUlFIb0lpSWlJaUlpSWlJaUlpSWlFaWpUTVFPOEtyczdlM1BPenM3LzUvWU9Tb2lrOGtPaTUwQllLMDBoWFhVTE5iejVlaGEzV3JXckhsQzdBd1YwYlY2bFVVWGY4N285ZEtIbjh2bjZlcG5YZGRxcWF0MWVoV3M4ZXVsYS9VdGk3NzhubUl0aVlpSWlJaDBoOTRQUUNVbEpiVVNPNE8rWUswMGczWFVMTmJ6NWJCdVZjTjZrUzdpejZYbXNKYXZIMnY4ZXJHK21zTmFFaEVSRVJIcERyYmdJeUlpSWlJaUlpSWlJaUlpSW8zUyt4VlFSRVJFUkVSRVJLUTViR1dvVHFvMWtlci83K2V4RHVwWWsxZkQrbFVONjZVWnJLUG1zYVp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TGIvQiszVDllMlpPNEZ0QUFBQUFFbEZUa1N1UW1DQyIsCiAgICJUeXBlIiA6ICJmbG93Igp9Cg=="/>
    </extobj>
    <extobj name="ECB019B1-382A-4266-B25C-5B523AA43C14-9">
      <extobjdata type="ECB019B1-382A-4266-B25C-5B523AA43C14" data="ewogICAiRmlsZUlkIiA6ICI5Mjk1MTI5NjQ2NyIsCiAgICJHcm91cElkIiA6ICIxNTQxNDQxOTIiLAogICAiSW1hZ2UiIDogImlWQk9SdzBLR2dvQUFBQU5TVWhFVWdBQUFhMEFBQUZBQ0FZQUFBQVBqQ05yQUFBQUNYQklXWE1BQUFzVEFBQUxFd0VBbXB3WUFBQWdBRWxFUVZSNG5PemRkM2hiWjlrLzhPOTlqclVzN3hIUHhJN3R1bzRkMnhwT1Nqb2dwYXlXVmRxbWJPaExONldGQXI4WENoVEtMQnU2SjMwcHM1QlNXa29wNDRXR2w1YVFvUkdQMUhFYzcxamVJMTZTSlozbjk0ZWtWbkdkZU1UU3NhVDdjMTI5WWg4ZDZkeHlKZDA2MzNQTzh3Q01NY1lZWTR3eHhoaGpqREhHR0dPTU1jWVlZNHd4eGhoampESEdHR09NTWNZWVk0d3h4aGhqakRIR0dHT01NY1lZWTR3eHhoaGpqREhHR0dPTU1jWVlZNHd4eGhoampESEdHR09NTWNZWVk0d3h4aGhqakRIR0dHT01NY1lZWTR3eHhoaGpqREhHR0dPTU1jWVlZNHd4eGhoampESEdHR09NTWNZWVk0d3h4aGhqakRIR0dHT01NY1lZWTR3eHhoaGpqREhHR0dPTU1jWVlZNHd4eGhoampESEdHR09NTWNZWVk0d3h4aGhqakRIR0dHT01NY1lZWTR3eHhoaGpqREhHR0dOeGc5UXVnTVV0MnJadFc1N1A1OXNNeUtXQ2xNMkFWQUlTV1VKUUprRmtBTWdBa0FwQUMwQVQ5aDhBZU1QK213Y3dCV0JDZ0NhSXhEZ0VqUUZLTndtcEUvQjNKU1VsZFI0NGNHQVFnSWo2TTJXTVJRMDNMWFpHVENaVEJwS1N0a0ZSVEJDMFdSQnRCa1FwZ0ZJQzlOR3NSUUJ1QUYwQWRaRVFuU0RSQ1VseXd1Yzc0SFE2SjZKWkMyTXNNcmhwc1dXeldxMGFMMUFyQStjSUJlY0l3amtFVkozbUxzT0E2QUtvQzZBdUFmUVFsSEVCeklKb2hvaG00S01aSVdnVzhNd1EwWXdzeXpNQTRQZjdqVUlJSTZBekVvbGtKSW5BNzBJWUNVZ1drRElKMkJSb2tLSVVvTTBBY2s1VmlBQmFTV0FmU2RqbkIvWnBnQ2FiemVaZHk3OFBZeXp5dUdteFU5cTVjNmQrY25MNlFnWGlJZ0plQjRJRmdHSEJhck1BSFFRVUc0QmpJT29TUHFuTDU1dnRibWxwbVk1bXZUVTFOU2xKU2NrbGxLU1VRb2hTQU9XQVpBVkVBNERrQmF2UFFjQXVnUDlJb0wrbnA2ZThzR2ZQSG5jMDY0MURIQW16aU9PbXhVNnlmZnYyYks5WGVidEN5cnNJOURZQXhyQ2IvUUNhQWV3blFmdDhrdGlmblpyNjhwNDllM3pxVkxzOE8zZnVUQnFkbXRvaUErZEFZRHVBN1FCcUFVaGhxMDBMaUw5SVFucEdvNUgrdEgvLy9sRjFxbDMvT0JKbWF1S214V0MxV3N0OUN0NU5KTjRGMFBrQTVPQk5mZ2o4Q3lUK0pJajJDcS9YMGRqWU9LTm1yV3VscnE3T1NCcU5tWVRZQVVHWGdIQUJ3cDgzeElzQzBqTkpKUDVnczltT3FWbXJtamdTWnVzTk42MEVWVmRYdDBIV2FENG1nQTlCb0Nic3Bpa0F6d1BpRDE2ZDd2bVd2WHZIMUtveG1tcDI3TWpTZUR3WEEvUXVBQmNqRUdFRkVGb0krSVhmNjMyc3NiRnhTTFVpbzRBalliYmVjZE5LTEdRMmIzdTlRdjRiQ0hRNWdzY1NDT2dWb0Q4SUVuL3d1ZDE3V2xwYTVsV3VVMVVWRlJVNlkzcjZHMGpRdXdqaVhRTFlHTHpKS3lCK0p3bnhnTVBoK0JmaTVGZ0tSOEljQ2NjU2Jsb0p3R1F5WlpBc2YwUUkzQUJnUzNEeERJQmZRWkVlY1RvUEhFU2NmQUJIQUpsTTJ4b2dLZGNDK0NCZS9mWittQVFlRk1MLzgxZzhkc0tSTUVmQ3NZcWJWaHl6V0N4V1A5R05KUEIrQkQ5c0NXZ0M0UUZ0VXRJdjkrM2JkMExsRW1PSzFXcE45d01mSklFYlJPQmJPd0RNQ3NLdlpTRWVzTnZ0TmxVTFhBSkh3aWZqU0RnMmNkT0tRL1VORFdieWkyK0FjRWx3a1FlRTM1Q2lQT2h3T1A0RDNxczZVMlF5YmRzaEpQOE5CTG9TZ0M2NC9Ea28wcGVjemdOT05ZdGJnQ1BoWlVpMFNEaVdjZE9LSXhhTFpZdEM5RFVJWEFFRVBwZ1VnUi9yTlBMam5OZEh4dmJ0MjdNOVh2OUhKY0tud2o3b2RzdUVMOXRzdGxhMTZ1SkkrSXpFWlNRY0w3aHB4WUc2dXUyYkpkbi9GUkErREVDQ3dDQkorTmJVNU9SRDdlM3RIclhyU3dRN2QrN1VUMDVOWFNjRXZnaGdBd0FGQWo5WC9QSlhHeHYzZDBhckRvNkUxMWFzUjhMeGlKdFdERE9iellXQ3BDOEN1QmFCMkdlY0NOLzFlNzMzeE12QjgxaFRWMWRubERXYW00WEFmd1BJUkdCMGgwZGt3amRzTnBzclV0dmxTRGppWWlrU2ptdmN0R0tRMVdyVitCUjhEb1F2QmtjZ21CWUNQeUxoL3lISEZ1dERNSjc3akJENEZJQVVBYmdoOE0wa0NkOVp5d3RjT1JLT3Z2VWFDU2NLYmxveHhtS3hXQlhRWXdEcUFIaUV3TDBTbE84NEhJNWh0V3RqcjJVMm0zTWhTWjhYQWpjaDhPMjhVWUw0MkpuR1Nod0pxMis5Uk1LSmhwdFdqTml4WTRkaHp1TzVBNkRQQXBBQStqL2hsNjQ5ZEdoL205cTFzYVhWMTIrdmxHVC9vd0s0QUlDZkNOL1hhN1ZmM2J0Mzc5eEtIb2NqNGZWSHJVZzRVWEhUaWdGbXMvbjFncVJIQVp3RllJb0UvdHZoc0QwTVFGRzVOTFl5a3Rsc3ZVNFF2Z3NnRllRMlJZaHJHdTMyZnkxMVI0NkUxNzlvUmNLSmpwdldPbmJPT2Vla2VieStPd0Y4UExqb09jV1hkRU5qNDc0K05ldGlaMmJydG0wYmsvektBd0RlSGx4MC81eEIvL2tqTDcwMHRkajZIQW5IbGtoRndpeUFtOVk2WlRKdE81Y2s1WW5nZ2Q0UkVuU0x3M0h3Q2ZCWllQR0NURmJyK3lGd0Y0QWNBbnFGSXIzUDZUenc3OUFLSEFuSHRyV0toTm5KdUdtdFEvV1dodXNKNGg0QUdnajhTcGJ3U1p2Tk5xSjJYV3p0bWMzbVhBSHB4eUI4QUlBWEVKOXcydTBQY3lRY04xWWRDYlBGY2ROYVJ5b3FLblFwYWVuM0lIQ1FmVjRJdXZHUTQrQmphdGZGSXM5c2JyaGFrTGdmZ0JZQ2gwR29EdDdFa1hBY1dHa2t6RTZObTlZNkVUZ3JUSDRTRURzQTlDdUV5eHB0dG4xcTE4V2l4MlN5WGtNU0hoU0JrY2Q5SkhDTHcyRjdFQndKeDRzbEkyRzJOSG5wVlZpa21jM21IUXBKL3lCZ0N3UmUwaVJKYjNJY1BIaEU3YnBZOU5SYkdxNG53bjBBa2lBd0RFSXFDSmFDL1B4L0R3d004RjVXbkJod3Vab0s4dk4vQ2xBUkNPZUR4RWZ5Q3dvR0Ixd3VQa2xqbWJocHFjeGtzVndIa25ZVGtBNkJCN3p6N3ZjN25jNUp0ZXRpMFZGUlVhSGJWTHI1QVFLK0FzQXZCRjNubTNkZkpXbVNjZ200RUVRZnlTOG9HQmh3dWV4cTE4cld4c0RBd096QWdPdXBndnlpUGhEZUR0Q2wrUVZGaFNuRzVMK05qWTM1MWE1dnZlTjRVRDFrc2xoK0FOQ3RBT1pKME1jZGpvTS9VYnNvRmoxTFJjSW1xL1VhQ053SFFBdUlIem50OXMrQW84SzRVbWUxbmlNSlBBV2dFS0M5TW9uTCtZTGswK09tcFE3SlpMSGVBK0RqRUJpVVNGeHF0OXYvbzNaUkxIcUNrZkJUQk9RSEkrRXJEaHc0TUxCd1BZdkY4anBGME5NZzVBRjBuOU4rOEdadzQ0b3IyN1p0eS9mNmxDZEJPQStBaTRSeXVjUGgyS3QyWGVzVng0UFJKNWt0bHZzQnVoR0FTNVp3b2QxdTV4R2lFOGhLSW1HWHk5VlhWRlQ0UndXNGdvQTM1aFVXNWcyNlhNK0RHMWZjNk8vdm44N096dm9GUjhMTHczdGEwU1daek5hSFFMZ0dRTC93eXhmeWhhSUpaZFdSY0YxRHc5bVNJdjRCb0JEQUkwNjc3UWJ3TlZ0eGh5UGhwZkdlVnBUczJyVkwxdXFUSHdYaGFoRDZKSWlkVHVmQm8yclh4YUpHTWxtczl3SjBTekFTZnB2RFlYdDJ1WGNlN084ZnpjL0xleFlrWFFaZ1owRkJ3Y1lCbCt1UDRBKzB1RExnY3RrTEN3citWd2g2SjRqZWxGOVFsRFBnNm45ZTdicldFOTdUaW9KZHUzYkpSenM2SG9QQVJ3am9sUWdYMm15Mlkyclh4YUpHTWxzczl3dlE5UUJjTXVHTnE1MTN5V3ExbGlzQ0x3aGdJd1FlUDZ1aTdPcmR1M2Z6R1dkeHhtcTFWdmtFWGlBZ1h4QWVQR1N6M1FUZXN3YkFUU3ZpZHU3Y21UUnhZdXFuQUQ0SW9Gdnh5UmZ5WERzSlpjMGo0ZHB0Mjhwa3YvSUNnRTBBL2VLczhzMVhjZU9LUHh3Skw0N2p3UWhMejg3K01RSFhBT2lDNHIvdzBDRmJsOW8xc2VpSVZDUTgxTjgvbnArWDl6Ukl1aFRBNjBjbnhqT0RKMmV3T01LUjhPSjRUeXVDZ2dkVkh3RXdETVcvM2VsMGRxbGRFNHVPYUVUQ0pwT3BGSks4SDBBdUNicUdyL09MVHh3Sm40eWJWb1RVVzYzbms4QS9BRUFRM25qSVpudFI3WnBZZEVRekVxNnpXQzZRUUg4SEFFaDBvZlBnd1pjaXNSMm1MbzZFWHlXcFhVQThzbHF0bXlod2xic0dFRGR4dzBvczQxTlRQMFNnWVhWQjhlK001REhNd0JRWDRoTUFORkRFVTFhcmRWT2t0c1hVMDNUZ1FBY1UveHNBZEFIaVEyMGRIVDlTdXlhMWNOTmFZM1YxZFVZLzhBeUFYSUs0MTJtM1A2SjJUU3g2VEZick5TUndNd0tSOElYUmlJU2RkdnZEQU4wSFlJTmY0R21yMVpvYzZXMnk2SE02blYxUS9CY0NHQ2FCbTgzbWhxdlZya2tOM0xUV0ZrbEptditCZ0FuQUN4TFJwOVV1aUVWUHZkVjZQZ1R1QitBVmhNdWllUXhUSm5FcmdCY0FtUDBDL3dPTy91T1MwK25zVWlBdUIrQVZKQjR3TlRTY3AzWk4wY1pOYXczVm02MWZCTEFMaEU1dGtyekxack41MWE2SlJZZmFrYkROWnZQS2hDc0JkQUc0MG1ScCtFSTB0OCtpSjlFallmNDJ0a1pNVnV2YklmQkhBRE4rd280bW02MUo3WnBZZE5UVjFSa2xqZVpGQ0pnSTRsNkgzWDZ6V3JYVVdxMjFzc0JlQUVZUTN1RzAyWjVUcXhZV1dTWkx3NzJBdUFtQVF5YWNiN1BaWnRXdUtScDRUMnNOMU5YVmJVQWdrb0dBK0FnM3JJU3lyaUxoSnB1dGlRUjlGQUFnOEpqWmJNNVZzeDRXT1lrYUNYUFRPbk1rYVRRUEE4aUZ3S09IN1BhbjFDNklSYzk2aklRZGpvTy9FNFNmQU5nZ1NIb1lDZkpobG1nU05STG1wbldHNmkyV3F5RHdiaEE2NTVMMWZPSkZBakZaclc4bnd0Y0J6UGlCZCsvZnYzOVU3WnBDM0hyOXJRaDhtRjFxc2xnK3FuSTVMRUpzTnR1SW4vQXVBRE9BK0liSmFuMjcyalZGR244RE93TldxM1dUWDZBWlFJb0M4WWJBQVZLV0NPcnE2alpJU1pwbUFMa0M0dkwxdUljZHZQRDRud0NtWmNKV204M1dvM1pOTERMTTVvYkxCWWtuQVF5UlVMWTZISTVodFd1S0ZON1RPZ04rNEc0QXFVTGdoOXl3RWtwTVJNS05kdnUvaE1BUEFhVDZCZTVTdXg0V09Za1VDWFBUV3FVNmkrV2RFSGczQWIzQzcvMksydld3NkltbFNOZzM3NzZEZ0Y0QWw5WmJMTzlRdXg0V09Za1NDY2R0TjQ2a3VybzZvNVNrYVFGUUFzSjduRGJiMDJyWHhLSWpGaVBoZW92bFBRUjZDa0NYVEtoSmxGT2pFMUVpUk1LOHA3VUtrcXo1SW9BU0FNODViYlpuMUs2SFJVOHNSc0tIN1BhbklmQW5BS1YrQlY5U3V4NFdPWWtRQ1hQVFdpR3oyVndDd21jQWVQeXlkQXNTZkc2YlJCTERrYkR3SjBrM0EvQ0E4T2xFRzBFaDBjUjdKTXhOYTRXRUpIME5nQmFndTVzT0hPaFF1eDRXSFhWMWRVWUpkQThBQ01JdGpZMk5NMnJYdEJMQjErbzlBSFIrQlY5VHV4NFdPUzB0TGRNS3hDY0JnRUQzeE5zQXl0eTBWc0JzTnRkRDRNTUFKcnc2emJmVnJvZEZUenhFd2w2ZDlrNEFreUI4eEdLeDFLbGRENHVjZUk2RXVXbXRnRUx5dHdHUUVQaDJ5OTY5WTJyWHc2SWpYaUxobHIxN3g0andiUUNrQVB5bEs3N0ZiU1RNVFd1WjZxM1c4d25pYlFDT0ordTFkNnRkRDR1ZWVJcUVwY0NKSlAwQVhWeHZ0WjZ2ZGowc2N1STFFdWFtdFV3a3hCY0FRSUMrdlhmdjNqbTE2MkhSRVcrUnNNMW1teFdnT3dHQUZOeW1kajBzc3VJeEV1YW10UXhtczdrZW9Jc0JEQ2VSZUV6dGVsajB4R01rSEh3Tmo0QndTYng4a0xIRnhXTWt6RTFyR1JTaXp3ZCtvcnY0d3N6RUVhK1JzTTFtbXhYQmEzaGVmVzJ6ZUJWdmtUQTNyU1ZZcmRaeUFsMEpZTnJ2OWR5dmRqMHNldUk1RWxaODgvY0JtSWJBZTYxV2E3bmE5YkRJaWJkSW1KdldFaFRnNHdBa0lqemMxTlEwcm5ZOUxEcmlQUkp1YW1vYUo4TERBQ1NmZ2h2VnJvZEZWanhGd3R5MFRtUEhqaDBHb2VBcUFKQUEzc3RLSUlrUUNaTVFEd0FBQWYrMWMrZE92ZHIxc01pSnAwaVltOVpwdU4zZUswRElnc0RmYkRiYk1iWHJZZEdSS0pHdzNXNXZoOERmUU1nYVAzSGlDclhyWVpFVkw1RXdONjNURUJEWEE0QWc4YURhdGJEb1NhUkltRUFQQmYrOVh1MWFXR1RGU3lUTVRlc1U2aG9hdG9Kd0hnQlhFdEd6YXRmRG9pUFJJbUZKRW44UXdBQ0E4K3ZydDlXb1hRK0xySGlJaExscG5RTDV4UWNCQUFJL3RkbHNYcFhMWVZHU2FKR3d6V2J6UXVDbkFFQ1M4a0dWeTJFUkZnK1JNRGV0eFJFUjNnY0FmZ20vVnJzWUZqMkpHQW5MSkFLdmNRbnZBMDhNRy9kaVBSTG1wclVJaThWeURvQlNBQzgzMld6TktwZkRvaVJSSTJHNzNkNGtnRllJYks2eldyZXJYUStMckZpUGhMbHBMY0l2NlAwQVFJUW5FS01qZXJPVlMrQklXQkRFRXdBZ0NieGY3V0pZWk1WNkpNeE42N1VrRUs0RUFEL1JiOVF1aGtWTlFrZkNjdkMxTG9EM2dqOFg0bDRzUjhMODRseWd2cUdoZ1lCOEVGb2FEeDQ4b25ZOUxEb1NQUksyMld5dElMUVFrRzh5YmJPcVhRK0xyRmlPaExscExVQ0tjakVBUU5DZlZDNkZSUkZId2dBRW5nY0Frb1B2QVJiUFlqWVM1cWExa0tCTEF2K0k1OVV1aFVVTlI4SUFGQVJlODBMZ0VyVnJZWkVYcTVGd3pCUWFEV2F6T1JlRWJRQ21mVzczUzJyWHc2S0RJK0VBdjhmeklvQVpBTnV0Vm11TzJ2V3d5SXJWU0ppYlZoaUY2SzBBQ0lTL3Q3UzB6S3RkRDRzT2pvUURBcTk1OFhjQTVCZmlyV3JYdzZJZ0JpTmhibHBoSk9EQzRJOS9WYlVRRmwwY0NiK0s2QzhBSUlndVhHcFZGdnRpTVJMbXBoVkdBWjBMQUpJUUw2cGRDNHNPam9SUFJvcnlFZ0NRd0xscTE4SWlMeFlqWVc1YVFkdTNiODhtb0FyQVZIbDVlWXZhOWJEbzRFajRaQlVWRmMwQXBnRnNxZG14STB2dGVsaGt4V0lrekUwcnlPUHo3UWo4SlBidDNyM2JyMjQxTEZvNEVqN1o3dDI3L1FLMER3QTA4L003MUs2SFJVR01SY0xjdElKSUJLSkJJZWpmYXRmQ29vY2o0VVVJRVhnUEJOOFRMTDdGV2lUTVRTdUU4RG9Ba0Vuc1Zic1VGaDBjQ1M5T0FnWGZBNEwzdEJKQXJFWEMzTFFDQ0VBZEFNeHJOQTZWYTJGUkVrT1JzTHpVQ2dhRFlkUENaVHFkYmxWVHFpY2xVZWc5VUlzWUc1ZU9yVnlzUmNMY3RBQllyZFo4QU5rQVJwcjM3UnRTdXg0V0hTdU5oQTBHdzQ2TWpJejNBRUJwYWVrdncyL2J0R25Ud3dEVzVPeXIydHJhdmdXL2Q1L3F0cEN6eno3NzhNSmxOVFUxYmF2Wi9vRURCd1lCakFMSTJiWnRXOTVxSG9QRm1CaUtoSlBVTG1BOThBRzFCQUFDelVqVWNlY1MwUW9qNGV6czdFdG5abWFjQUpDZW52NzJzSnVrakl5TXkzdDZlbTRJVzVaVFgxOS96TzEyT3dEQVlEQnNjenFkeHVycTZtWUFJQ0tOSkVtcGZyOS9EQUQ2Ky91L09ERXg4VXo0OXNyTHk1OEdBRW1Tc2hmN3VhK3Y3Nzg5SHMrcEdoTmg5VjlLQlNDYUFYcURWNGhhQk9aZVluRk1BdTBWRUlpRlNKaWJGZ0FvMkFvQ2hJUW10VXRoVWJQaVNEZzlQZjN5a1pHUkJ4WXVUMGxKcWZaNFBFMEFsSk0yUUNRUlVRb0FDQ0VrQURoOCtQQldBTWpNelB4QVptYm1GUjBkSFplZGFuc0RBd04zQUVCNWVmbU94WDcyZUR5djJldkt6czYrcXJDdzhCdWgzOFAzekpxYW1vcVg4endCZ0lBbUFieEJLTmdLNEcvTHZSK0xUVWxKNVBENkJmQnFKTHh1djd4ejB3SkFoRm9BSUNFU2JrcUtSR1cxV3ZQOVl2bVJjR3BxNmdXU0pCbkx5c3FlSXlLZExNdXBOVFUxN1FBd09EajRmWTFHVTFaZFhkMnMwK25PR2h3Yy9GRi9mLy8zWjJkbkQ3VzF0WjBQQUtFOXJJcUtpcjlydGRvOFdaWXpBRkIxZFhYei9QejhZSHQ3KzBVMU5UV3RSS1JOU2tyS3E2bXBhZTN1N3I1aGVucDZUMk5qNDJZQXN3QVEvalB3YWxPU0pDbTV0cmEycjd1NysrcGdjOUtZemVicFVLTXltODIrbGZ4OUZFak5CQUVLZklpeE9IZmd3SUZCazhYNlNpUjg0TUNCZGJ0M3pVMExBQ0FxQVFJSjBhcDJKU3c2VmhvSmI5aXc0VE9Lb3N3Y1BueTREZ0RWMTllUHRMUzBWQUdCR0srdnIrOFRFeE1UZjZpdHJlM3Y3Ky8vQ29EVTVPVGsrcXFxcW9NQW9ORm95Z0ZBcDlNVmhlNjNlZlBtSnpvN085OVhVMVBUQ2dBdExTMVZXVmxaVnhjVkZYMDF0STdaYlBiTnpjMjk1c3VVVnFzdGJteHN6QWsxSlpQSk5MMWdUeXBKQ0xIcWk2VWw0WDlaa0FRSVVibmF4MkF4SldZaVlUNFJBd0JBcFFEZ1RVcnFWTFVNRmoyQjJHdFprYkRCWUhpZHdXQ29DLzdxQnhEYWEvRUJ5RXhPVGpacE5Kb1NBQm9FM2xNZUFQNFRKMDc4cmJXMXRhRzF0YlZoZG5iMk5VTkU2Zlg2bW9YTHNyS3lMcFVrS1huanhvMzNCQmVKNEhZVy9yY1V2YUlvYzh0WWIxR1NKSFVCQUFpbHEzME1GbHNJZ2ZkQ01CSmV0eEorVDZ1aW9rSUhvQUNBYjB0cGFYL3pnUU5xbDhTaVlDV1JjSHA2K3B2Nyt2cHVMU29xK2dFQTFOVFV0QWJqd1ZZaGhLK3ZyKy8vcGFhbXZ0Vm9ORlo3UEo0akFGQlJVZkZMclZhN0tSUUxBcTlHaEVHcFFvaVRtb3BPcDZ0UUZNV3JLTW9zQUc5V1Z0YVZmcjkvc3JXMXRXRmhUWFYxZFNPbnExbXYxMmY0L2Y0VFN6MjNVMGxOVGUyZk9ESGxCMUJZVTFPajVTR3U0bCtzUk1JSjM3VFMwdEkyS29HeDUzclgrYlU2YkUwdFB4SWVHQmo0SVlDWlVOT1NaVG5IYnJmTFFLQjVqSStQUDF0VVZQUWRyOWQ3ZEdwcTZ2OEFvTDI5L1pMYzNOeFBEQThQMzF0VFU5TWFpdnRDVVdCS1NzbzJqOGZURmI2ZC9QejgyMFpHUmg0eEdvM2JlM3Q3Yndjd1gxSlM4cXVxcWlvbkVJZ0U1K2ZuRnozbEhRQU1Ca054UlVYRmZ3QkFraVNqTE1zWnRiVzFBd0I4UHA5dklIak02N29USjA0c09RWExuajE3ZkNhTHRSZEFxVjZ2M3dqZzJGTDNZYkV0VmlMaGhHOWFRc2lsSUFWUTBMMzAyaXgrVUNtdzdFaDRab25icDkxdTk2Rzh2THd2SGoxNjlIWEJaY201dWJrM0RnOFAzNnZWYWpjSFQ3am9HUm9hdWhlQXZyQ3c4S3Q2dlg1TGVucjY1Y0ZseVhxOXZ2ekVpUk9oNlZGbUFHQmtaT1NCM3Q3ZW13R2tWMWRYdjlUYTJtb0NnTEQ0OEJWemMzT3VwcWFtV2dEam16WnRlakFqSStQeWdZR0JydzhQRDkrM2pPZTRDTkVOVUttaUtLWGdwaFgzSkVucThndXMrMGlZajJsQmxBUi80S2FWSUJaR3dtdnhtRk5UVXk4cGlqSXpNelB6TWdBWURJWTZuVTUzVmtwS3lodm01K2M3RHg4K3ZMVzl2ZjNkWHEvMytKWXRXL1o3UEo2dXRyWTJhMTVlM3FjMEdzMEdBSE5Iamh3NWFVNmo2dXJxNXRUVTFBdXJxNnViNit2cmUvVjZmVTExZGZYTG9lVjVlWG0zYXJYYUxWbFpXVmRMa21Tb3JhM3R6czdPZm9kT3A2dkl5TWk0NHVqUm8rL0t6OCsvTGZoY1YwNVFGd0Fva0V1V1dKUEZnZFRVMUg0RWp0a1cxdFRVYU5XdTUxUVN2bWtKVWtKWC9LL0poeGRiLzlMUzBqYmlEQ0poV1pZenFxdXJtNE43VHgwQThuTnljcTZlbVpuWlYxeGMvRDBBeU1uSithREw1ZnJHeG8wYmZ5eEpVb3BXcTYzT3lzcDZUM1oyOWtmNysvcy8yOTNkL1dHMzI5M2QxdFoya1JEQ0F5QUZZYWV5QTRGcnVnNGZQbHpyY3JtK3JTaktWR2RuNTRmY2JuZHpaMmZueFljUEg5NDZPRGo0OEZsbm5mV0hsSlNVY3pvNk90N1QxTlJVTlRvNitteFpXZG52WEM3WDErYm01dmFPam80K1dsVlY5U3hXMGJnRTRBSUFra1NzajRweHFxR29saHdlYTdISE1oZ01HeGNzTXdCSVg4VmpyU3Q3OXV6eEFlZ0ZRTUZJZUYxSytIaVFpTEtGQUNCaFRPMWFXSFNjYVNSODRzU0o1NDRkTy9idTRLK0d5c3JLUC9mMDlOdzZOVFcxcDZxcTZzVzh2THpiREFaRFhXOXY3K1VEQXdQZno4L1AvMFJwYWVrRFdxMTJJeEhwTm0zYTlETWlTZ3I5SjRTUS9YNi9lMmhvNkFlaGJSZ01oazFaV1ZrM3BLZW52OXZ0ZGg4K2V2VG8rVzYzdTNObVpzWlpXbHI2YTUvUE56WTBOUFRqbHBhV3MwTDMwZWwwRldWbFpVOU5UMC8vYzNoNCtHNEE2Ty92LzVwR285bFVXMXRyZDdsY2Q0eU1qUHdFeXp2N0VFUmlEQ0FJQmRtcitUdEZVMjF0N1VCVFUxTStBR1JrWkZ3bWhKQW1KeWVmQklDU2twS2Z5TEtjMXRIUmNVWDRmY3htODR6RDRkQXZXT1p6T0J4Sm9YOFhic2RnTUd3NzY2eXpubTFzYkN4RVlLOEVoWVdGdHhtTnhoMUhqeDU5VzJoWjdGci9rWERDTnkwaGtBVUFRaUZ1V2dsamRaSHc5UFQwL3dGQVdNT0NUcWNySEJrWnVYZHFhdXFQQU5EYTJucGhjbkp5MmVEZzRFTkE0SXZRd01EQWR3Y0dCcjY3M08yNFhLNnZ6ODNOVGJqZDdpUEhqeDkvSTREQjBHM3o4L010YlcxdEY2U2twRnd3UFQzOWN2ajlpb3FLdmpjNk92cXpvYUdoNzRjdFZycTd1Ni9PemMyOUtUazUyWVFWZktpU2tNWUVDUkJSMUViK05wbE0wOHRaVDFFVWQyTmo0NkpqUFU1TVRPelp2SG56M1pPVGswL201T1Rja0pHUmNVVjdlL3ZyMTZLK3JLeXNTOGZHeHA1QTJOK3h2Ny8vVzFWVlZTOFpEQWJyM056Yy9yWFlqbW9FZFlId2h2VWNDU2Q4MHlKUXRvQUFDWXlxWFF1TGprQWtUTUFLSStIdTd1NlBMVnptOFhpT2VUeWU4RytrNDdPenM3WXpxVzlrWk9RaEFCZ2RIWDM4Rkt1SVVBTU4xOUhSY1RrV0RDVVZXbjk0ZVBqZWxkWWhKREVhdU94YWlkcWVsdFBwVEZtd0tOOWlzYmlDWjJzdTl0d1dTcTJwcWZrM0FGMU5UVTJyVnFzdFZ4UmxwclMwOUFtdjF6dmMxdFoyQVFLSFJVS0hScEt3ekQxUEFISldWdFpIT2pzNzMxWmZYeit4NERhcXJLeDhaU0xScWFtcC8xMjRaeGNMQk9BaXJPOUlPT0dibG9DU0RSQVVTZUU5clFRUng1SHdjajdVbDQwVVpTeHdDalNwRmc4bUp5ZUhtc3VpenkwNGpCVnBOSnJjMnRyYXZxYW1wdHJRNVFWMWRYVWpEb2RERTdidUFBQnMyTERoMWcwYk50eE1STHF0VzdlMmQzUjB2S2V5c3ZKZlJIVFM1NkhaYkhZRHdNVEV4Qjg2T3p1dnpNckt1a3lXNVl6cDZlbm1RNGNPWldEeGhtZEU0QnZSc3ZZWTE1dFlpSVQ1UkF3RW93OUpHbGU1RkJZbEVZeUVTYS9YbDY3eFl3SlJuazhyeEMvTFl3QWdTTDBQTUVWUmRFSUk3Nmx1YjJwcUt1N3E2bnF2MStzZERnNWp0ZVQ3ZUdobzZBZk56YzJsUWdoUGMzTno2ZXpzck1QcGRLWXNQTDdsY0RqMERvZEQzOW5aZVNVQUtTOHY3MHRoTitmWDF0WjJZc0VYLyt6czdGMVZWVld2MlF1T0ZTU2tNUUJSallSWEt1R2JGZ0hKQUNENWZESDV6WWl0SENHdzV4Q0JTRmhYWFYzOW11dStGamxPazFKZlh6OEpJQ1VySyt2S2hldXJQWi9XSythbEdRQ2d3Tmx4RVdjMm05MEwvOXV5WlVzckVXa1d1eTB6TS9PZEFKQ1ZsZlV4V1paVEtpc3JYelFhalhWMWRYV2p3VkZMTW1wcWFscEQvODNPenU1YnVNMlVsSlN0QUhLWHFpMG5KK2ZhNEZtZUlRTStuMjhzUFQzOWplSHJwYVdsdldscWF1cDV4Q2doaWVCN0lucVI4RW9sZkR5SXdIaHhJQ0llcGlaQlJEc1NsaVRKdUdDUlc1SWtmWEp5Y2xwQlFjRTN0RnJ0MlFNREExOWZlRDhWNTlNS1BBQjU1b01mRVpxbDFsMExDL2QwQUNBdkwrOVRSVVZGUCtyczdIenZ3dm5HZ01EZXBNRmdxUGI3L2RQSGp4Ky9RNWJsamVQajR6L3I3ZTI5dGE2dTdwVkJqUmRLVGs2MkVKR3VwS1RrOSszdDdSZFhWMWYzTGx3bkZBLzI5UFRjb05QcEtvOGZQLzZwOHZMeVY0NWJUVTVPUHAyZW5uNzU1T1JrYUJtbHBLUmNkT3pZc1hldStvK2dzdlVRQ1MrRm14YWdCUUJKa3JocEpRZ0J5aUpnSlpHd2JEYWJUeG9WZzRoMGRydDl0VlBSK3dEUTdPeHNmMHRMeXhzcUtpb2VCNkFINEE1ZlNjMzV0SURBZXlJNC9MMWFGNW9tNWVUazNEZzhQUHlqM056Y1R5elN0R2pqeG8zM0RRNE8zbDFjWFB6RG1abVovMDFQVDc4OExTM3RuVnUzYm4xUFVsSlNkbWpZTEFDUUpDbGxkSFQwNTBLSW1ZeU1qUGNLSWVaYldscTJBUENGR21iNEZDNExtbWd5Rmx4SE56RXg4Y2Z5OHZKbkFOd0FRQmlOeG5vQXZ0bloyWU5yL0hlSUdyOHNqMG1LVURVU1hnbzNyZUFiTWlrcEtlR2JWbGxaMmErUEh6OSt1OGZqYVU5SlNYbGpUazdPUjd1NnVxN0NPcDRRYmpWV0VRbjcyOXZiTDVxYW1rTEtsaVlBQUNBQVNVUkJWSElBbUEyTzhiZXZzckx5LzVLVGt5MExWemFaVE5NTHo0SUxuUVF3UHovZmV1VElrWjNCcUVrTFlLeXZyKzk2dlY1ZldGNWUvcWYxTXA5VzhESG5BL01DcXRPMGlvdUx2NmtvaXFlM3QvZXpsWldWZTdLeXNxNGNHeHY3YmRncW1RQTA0K1Bqdnk0dUx2NGhBRXhPVHY1dWNuTHk2Ykt5c2wvSXNwd1h2cWVWbjUvL1pVVlJob2VHaHA1MnVWemZOSnZOYzFqK21ZT3pyMWt3TzN1UWlPVGs1T1NHMmRuWkF5a3BLWmRNVEV3OGZTYlBXWFh6MGd5Uy9GR0xoRmVEbTFid0RXa3dHT0tsYWFYVzFOU2NkaVplblU1WFpyZmJUNHFPakVhaktUazUrVHlQeDlOcE5CcnJ5c3ZMbjFRVVphNnFxc29CQUJNVEUwOE5EQXg4TFpLRlI5R0tJK0gwOVBSM1pXWm1mclNucCtjNm5VN1hNRE16czcram8rTTlDMWJUV3l5V3VVVk8yMGJvd3RlU2twTEhLaW9xL2tKRTJyUFBQdnV2ZnIvZjQvVjZCNmVucC8reG51YlRDbTVqZnM0ekR4SDlwa1dGaFlWMzVPVGszSFQwNk5IekVialc3SnJLeXNvWDV1Zm5SNmFucC84UlhHK3N2YjM5N1RqNVMxWHk1czJiLzJkc2JPdzNLU2twYndhUUJlQUVBSDlxYXVvRkxwZnJXd2lPOUJHeWFkT21SN0t6c3orOHNJaFFQT2oxZWdlYW01dExGNmxUVEU1Ty90RmdNRlROenM0ZXlNek1mRmRmWDk4WHp2enBxeWZha2ZCcWNOTUt2aUZ6YzNOUGVZWlNqSmxxYVdtcE9OMEtpMTNBbVptWmVkWEl5TWk5cWFtcE8wcExTMy9iMmRuNWdSTW5UdndaZ0s2aW91S1ptWm1adjBlczR1aGJjU1RjMTlkM2UxVlYxZjZNakl4TDA5UFQzM25peElubmpVYmptd29MQ3o5LzlPalJpd0VzNi9VelBEejhwZG5aMlpINit2cVJJMGVPdkJHQWtwbVorYjZabVpsRHdNbnphUVVIeWczTnA3VlNaelNmRmdBVUZ4ZlBIejNXQVlwaTA5SnF0VnMyYmRwMHI5Rm90TGEzdDc5alptYkdDUUFlajZldHE2dnJ5ckt5c3Q4UER3OC83SEs1dmdOZ0NtR1Jxc0ZnMkY1U1V2TGc0T0RnRHlZbUpwN2F0R25Ud3dVRkJiZm01ZVY5UmdqaG01bVorZmYwOVBScjVqWHI2ZW01dHFlbjUxcmd0UEhnb3JxN3U2OE9icnRZcTlWV0xIYjlYQ3haQjVId2tyaHB4YUd5c3JMZjYvWDZzMDUxdXlSSkMzZjlqWm1abVpkM2RYVjlvS3lzN0E5RXBDc3NMUHgyWVdIaHR6VWFUUTRSNll1S2l1NUxTa3JLYkc1dVhyZFh5cS9BYWlMaCtkN2UzZytYbFpYOW1ZZzAzZDNkbndVd0pjdnl0NHFLaXU0OGZ2ejRaeGZlb2FhbXBuM2h6NkV2RkY2dnQ5ZGdNQlRKc3B4ZVZGVDAzZWJtNW9iMU5KK1dDalNscGFXUFptWm1mbkI2ZXZwZlI0NGNzYmpkN283d0ZhYW1wbDVxYTJzN1orUEdqUS9YMTlmM2RYUjB2R05xYXVwZm9kdGxXZGIzOVBSY1B6czcrOHFrZUM2WDYzYVh5M1g3Z20xcEFTUUxJVlkxNUpMUmFEUlZWRlRzQ1Y4V0hKSkxYMTlmLzhyL2wrQzFYREZGN1VoNE9iaHBBZk1BZE1QRHd4ckUvTGhoQVl2RVZpZFp1S2VWbjU5L0V3Q2FtcHI2VjF0YlcxMTVlZm1Mb1Nrd3FxcXEvdFBWMWZVQnQ5dmRzWFhyMXE3SVZSMVZxNHFFWjJabW1xYW1wdllZRElacUJLOEg2dWpvK0s4dFc3WWNuSmlZK05uTXpNeEpaL0pwdGRyaThHL3I0WC8zbVprWnU5Rm92RGd2TCs5elBUMDlOd0FZeXMvUHYzTzl6S2NGQUgxOWZWb0FFSUgzU0tSNWg0ZUhmell4TWZHN2lZbUpQNXhxSmJmYjNYbjA2TkUzcDZhbVhqQTFOZldmMFBMaDRlRWZMZHpMR1J3Yy9NRnJId0VvTGk3K2VtNXU3bWZHeDhkL3VmQzIvdjcrTDRmL3U5RDQrUGp2WjJabW5MSFlrSlpEeFVoNDJiaHBCWnZXM055Y0Zndk8zb28xNmVucFZ4UVhGMzlqcWZVa1NVb09uVlhWMHRKeWZuWjI5bldoMitibTV2bzBHazFoVlZXVk15a3BLVXVXNWJUUzB0S25BSUNJMW0zT3ZVS3Jpb1NOUm1OdGFtcnFSVjZ2dHlzek0vTkQ0K1BqdndpT0JWZ3hOemQzSElFekFKZGxhbXJxaFpLU2tvZDZlbnF1UG5IaXhKLzBldjNtOVRhZjF2ejh2QllBS0RwTkN5dUpvTVAzc0FCZ1lHRGdPd3ZYR1J3Y3ZIT3grL2IxOVgydXI2L3ZjNHZkTmpnNCtLM3dmeGZxN3U1K3piR3ZlS0pHSkx4UzNMU0NiMGlmejdkdS95Y3QxK1RrNUpPVGs1TXY1dWJtWGprOFBIdy9nc2RDTEJhTGFHNXUzam8vUDk4Q0FIcTl2a1N2MTVzbkppYWUzckJodzhlSGg0Y2Z5TXZMdXpYME9LMnRyUmRrWkdTOEl6YzM5K01EQXdQZkNiNzVkYm01dWRjaGNQMVBYSjFOdUV6WnBhV2xUL2IzOTM5dVptYm1YK1hsNVg4ZEh4OS9Gc0Jrc0dFdFczcDYrbHNLQ3d1LzR2UDVCa1pIUjM4RmdLcXFxcHFjVHVkSjAwRlVWMWMzaC83VmFEU2JaRmxPcmE2dWZobkJSQ0F2TCsvVzhmSHhQNmVrcEp3Ym1rK3J2Ny8vdHVucDZiM0IrYlRlV1ZGUnNYdDRlUGdwTERqNVlEa1VSZEdDSkNCS1RZdXg1VWo0RVRFUWZFTXFpaEx6VFN0b3ptQXdXS3FxcXZicGRMcFhUc2dvTHkvL0JZRHNEUnMyZktheXN2SmdjTVJ2REEwTlBUazBOSFJYY0xXTXZMeTh6NWVWbFQwQkFNZVBINysxc0xEd2p1VGtaRXRsWmVYek9wMXVJK0xqTlRNUEFNRkllRGx5cXFxcS9qWTFOZldQMGRIUng5MXVkNGZMNWJvdE9UblppTUJaVmtZRTVsbXFEeDZQQWdBUWtUWTA3MVoxZFhXekpFbUd2THk4MjBwS1NuN2UxZFgxNFptWm1YMkZoWVczYTdYYXM3MWU3M0VzR0lKSTdmbTB3dDRUM0xRU1JKUWo0VlhoUGEzZ1dWOUNpSGhwV3BNOVBUMVhaV1ZsN1VwT1R0NXVOQm90QURBNU9mbE1mWDE5Myt6czdJdEhqeDYxenMzTjlRVFhId3E3cjErV1pYMTNkL2M3TXpNemIwaEpTZm53NE9EZ25SVVZGWCtibloxMTl2WDEvWGYwbjA1RXJEUVNWcWFtcHY1eC9QanhWeUtsc2JHeDNVQmdSSWJRU1JaQ2lQbmdLZFVJL1g3NDhPR3RvZCszYnQzYU5UZzQrSlBCd2NISEFBejYvZjZ1aW9xSy9ibTV1YmVNalkzOUlueUQ2MkUrTFNGMFdncnMxRVgxek5yYzNOeWJoNGVIZnc1ZzRVanFpNUh5OC9Odm41eWNmSFNSUFY2NXBxYW01VlNqWW9RRWo0L3RBekNmbDVkMzIrRGc0RDFZeG9DM3FhbXA3L0Q3L1FPeGZESHhRdEdPaEZjajRadVdBR1lKZ0pLVTlKcHJhMkpRVW5wNitvWHA2ZW1YcGFlbnYyTm1ac1l4TWpKeVB3RDA5L2ZmNGZmN3gvUHo4NytXbloxOTg4akl5QU1Mejg0Q29DTWlUV2xwNlhORFEwTjNUVTVPUHJ0eDQ4YTc1K2ZuajgzT3pyNlVscGIyOWhNblRqeW53dk5hYXl1TmhNY1dPenNRQ0V4TllyZmJreEhZQTUxRDJHamtEb2VqS0h6ZGhkZjZ6TTNOOVJ3N2RzeWkxK3ZmT2pZMjltUm8rWHFaVHd0YXhRZ0ZFSUhuRlJWYXJiYTZxS2pvMjluWjJWY0RRR2RuNStWR283R2hzTER3TzFxdGR1UDgvSHd2QUdnMG1tS0h3NkVGb0hnOG5xTVZGUlg3dXJ1N3J3MDdKZ2dBcE5QcHpqN2Q5b3hHWTIxWldka3pSNDRjTWJ2ZDdtNkR3VkJiVUZEd0taZkx0ZVN4WVlQQnNDazdPL3ZyTDcvOHNnVnhFcG5IUWlTYzhFMkxFQmlLSDRxU3FYWXRaeW83Ty9zRE9UazVIeHNkSGYxbFQwL1BWd0NNR1F5R3ZOQ3B2WU9EZzNkTlRFdzhWMUJRY0h0VlZWWHoxTlRVUDRManBJWGVjQ2U4WHU5WVcxdmJ4WGw1ZVRkbFptWmVjZXpZc2JlVWw1ZnY2ZS92ZjZDbXB1YkZZOGVPdGJqZDdpNjFudU1hV2V0SStGUWY2a3NPeURzN085cy9PenY3UCtITDFzdDhXckxmbnlWSWl1WmNjMUpSVWRHWG5VN241cFNVbEpyQ3dzSTdQQjVQajhmak9UWTJOdmEzclZ1M0hteHViaTREUUxXMXRmMElQdGZ4OGZGZmVUeWVvejZmYjZxcXFzcXUwV2dLd3g4ME5Cb0o4T3BGM2tISm16WnQrdVhBd01CWDNXNTNOd0FNREF4OHNiS3k4c0NKRXllZURWMDdCd0FWRlJWLzErbDBpMTd1VVZOVGMzVGhNcGZMZFZ0b2J6eVdLSXFpSlptYjFycEdrRVlGQkNSRldyZEQ4Uy9YNk9qb3owWkhSMzhHQkE3Mmw1ZVgvMFVJNFI4YkcvdDFhQjJQeDlQZTFkWDFVUUEzNmZYNkhKejhEVkd2MCttS0t5c3Ivend5TXZMb2tTTkgzcEtXbHZaNnI5ZmJCOEExUER4OFgwNU96c2ZqSUNhTXQwZzRaRTNuMHhLU2xBVUJnRVJVbWxaQlFjRlhVMUpTM2xCVlZmVW5uVTVYNGZQNVJzckt5bjdiMGRIeG5zTEN3djkzNHNTSnY2V21wcDduOFhoR3ZWNXZQd0FZamNZNnZWNWZQem82K25NQWFHMXREUjlXSzhsaXNYZ1hOS29RdWF5czdPY2VqK2ZZNE9CZzZKZ3UzRzUzNS9Ianh6OWJWbGIyWEZ0YjJ4dERBeEszdDdkZkJMeDZjc3lwS0lveTI5cmF1djFNL3hacVVTc1NYb21FYjFvQ2dUZmtlaDRnY2pVbUp5Zi9HalpVMDJMUnhiVGI3VjZZMjUrWW5aMTE5dmIyZmkwOVBmMmltcG9hdTlmckhlM3Q3ZjBVQUF3TkRmMFF3U2wvWTFtY1JjSVJRd3BsQ3hJQXBLZzByWW1KaVlleXNySSswTnJhMmxCZFhkMTgrUERocmRYVjFjMmJObTE2SkRrNTJkemEydnEydXJxNlZpSEVmRTlQenkwQW9DaUt2cmk0K0M2dFZydko1WEo5YzVtYjBtM2V2UGx4alVaVGZPVElrVGN0dkhGMGRQU25TVWxKQldlZmZmYmU3dTd1NnlZbkozLzN5aDExdW9yVGpaU3gyR2d6TVVXRlNIaWxFcjVwRVdGTUNJQWtFZk43V290WWRzNGVHcmN1RkVrRlQ1OS9jcEZWWXo2N1Z6RVNUcTZvcUhpNnI2L3Z1dE5GckpXVmxmOGNHaHI2MFlMQlY3UHI2K3VQQmtlS09PVjkxNUlnSlFzZ0NDR2lNb1hMM054Y0h4WjVmUTBQRDMvVllEQzhPUzB0YlRzUkpUVTJOdWFFM1dmLzBhTkhMOXE4ZWZPVExwZnJFWng4WXRHaXlzdkxmNXVVbEpSejVNaVJ0eUV3Rk5SckRBNE8zamsvUDkrN2VmUG1udzRPRG00SkhlTUtuUkc2NmllNXpxa1FDYTlZd2pjdEljUm80QU1NOGRpMDJDSldHUW5yTFJiTG5OL3Zud3hmS010eWV2Z3lXWmJUN1hhN0JvdWZvVGZyZHJzZGhZV0ZkM1owZEx4L3NZMWtaR1M4T3lVbDVYeEprdEx6OC9QdkFJQ1ptWm1YaEJBK0l0S1hscGFlTklyNDNOemN3YlMwdExlRkw1TWtLY1huODQwQWdjR1JQUjVQUi9EbnpYYTdmY2xaa0VPRW9Dd2lnS1RvZllBUmtiYXFxdXFnUnFNcHI2cXFPa2hFMnJtNXViN2k0dUtQNlBYNnMyVlpUZzJkcmVseXVlNGNHeHY3eWV6c3JDTTR4VWgyK1BHcmtJWExqaHc1c2xPdjE1ZlUxOWQzQW9Bc3k2bUtvc3lHRCtza3kzSmFTMHRMMVpFalIycm01dWJHd3U1cm1wbVphVHhWL1VhanNYWU4vZ3lxaVhZa3ZCb0ozN1JJU0lPQkNBU0ZTNjNMNHNOcUkyRWhoSC9COEQxSkZvdkZHNzdNWXJHY3RLZGdOcHZkUHAvdmxWTzNpWWdRT0pIZ2xRL1NwS1NrRElmRFlkVHI5Y1ZGUlVYZmYvbmxsemVYbEpRODJkWFY5VjYzMnoyY2xwYjJoazJiTnQzZjF0WldzWEhqeHQ4Zk9YTGtIUUNHdzdkVFgxOC9FYXFqdnI1K0lqVEdvY2xrbWc3OVhGOWZ2NXhUeUY5QndXdTdoRUtEUzYyN1ZvUVE4NkY0TVBTdlRxZXJsR1haME5UVVZCaiszTUlWRkJUYzduSzU3Z3NkdnpJWURNV1ZsWldIanh3NThxYkZSdHFZbjU5dkRmMjlhbXRyajdlMXRlMzBlRHl2bkZCUlcxdmJMMG5TYkhEdkR3QVFQamZYSXBKME90M21rWkdSbjgvTXpGeDFKbjhETlVVN0VsNk5oRzlhQUhVSEU0bDRHQWlXTFVNMEkyRWkwZ1dqMTFOZUd4VnNkQ1JKVW5aL2YvOVg1K2JtZW9hSGgrODFHbzBYeUxKOHFLU2s1Q2ROVFUwbUFBT2pvNk9QcHFTazFJWk56N0dvVUlRbFNaSWg5TE1zeTZrcksxNlVBZ1FKL3U0VjNlOE1TSktrWDdpbkJjRGYzOS8vbFZQZHgyQXdGT2ZsNVgzRzVYSjlON1Nzc0xEd3Z0SFIwUWRtWm1iK2JqUWFMNUlrYVg3aDBFOUFZSFFZU1pKU1BCN1BzUVYxcE16TnpaMFVIUzV5dlJjVkZSVjlUNlBSRlByOS9vbnA2ZWwvajQrUC8yMTF6M3g5aUhZa3ZCb0ozN1NJL0YwQ0JFamN0QkxGYWlOaElwSVhHMTE5cVJIWGwydDJkdFplVlZWbEt5Z28rSHo0Y3IvZlAxSmRYZjIvQzlmWDZYUlZEb2RqMGZkdzZLSm1rOGswSGZwNXBYdGFBSlVBZ0NSSlhTdTczK29waXVKZHVLZVZucDUrNllZTkcyNEdBckZkK01ETnpjM05wU2twS2UrWm1wcjZLNExIcDNKeWNxNlJaVG16cjYvdmk4SDYzU1VsSlQ5dmJtNnV4NEpqV0JzMmJQalMrUGo0YjNIeW1aZGFXWmFONGV1R2o5Z2ZUcWZUbFljYVhscGEybHNLQ3d2dkFJQ1JrWkg3QmdjSGYzVEdmNUFvVXlNU1hxbUViMW9uVHB6b1RVbExGeERZdUd2WExubjM3dDF4TWRJN083WFZSc0pDQ0gvNFNRQUl4b1BoeXhiR2d5c2xoUENFajZKeE9tYXoyVzB3R0haVVZGVHNsbVU1cmJhMnRzL3I5YTU0ak1IRjdOeTVNMm5peE5SR0FNTHRkdmV1eFdNdXhXQXdGUHQ4dnY2Rnk0ZUdobjR3TkRUMEF5RFFlQmRlcEoyVmxmWCtrWkdSQjRJL1g1bVhsL2Zaam82T053UEkwbXExV1FCSVVaVFpUWnMyZmIrbnArZjY0TjEweGNYRjMwaFBUMzliVTFOVEE0QVVCTTZZODJkblo3L1g0L0YwSXF5Um5XS091aVNMeGVKZGF2NjZXS0pHSkx4U0NkKzAydHZiUFNhTDFRV2c4T1d1cmtJQVVYbURNald0S2hLV1Z6RVRzQllBNnVycVhuTnl3S2s0SEE1OWNMWmk1MkszSnljblcwS1hNb1JPdlc1cWFpcXVyNitmQ0owQldsOWZQeEhhTXdpTzZOOE9yQ3dlbkpxYUtnUWdBemplMHRJU2xRdE5VMUpTM2pNeE1mRkhBT2pzN0h3cmdBd2h4R212UGRQcjlXWEp5Y2tObzZPanp3TEF4bzBiSDVRa3lWaFJVYkhQNi9VTytmMytZYS9YT3p3MU5mVkNUazdPOVdOalkwOEFvTkxTMHNmY2J2ZXg5dmIyY3dFTTV1Zm4zMTVZV1BoVklZVGY1L09OOXZYMVhYdWF6V1lDY092MStvTHdzU2JqZ2dxUjhFb2xmTk1LRUYwQUZXcDh2czNncGhYM1Zoa0pHeVJKMGkvbjdMUXdhWDYvZjJyQjN0bHJiTjY4K1Frc3VEQjRzWWtmZ1ZlbmdEK2RvYUdoZTBJVEg0YWZpRkZRVVBEMXBlNGJvaWhLS1VnQ0JMcVdlNTh6cFNqSzVQRHc4RThCSUMwdDdTTWxKU1h2SFIwZGZTQjhuYkd4c2NmQ2YzZTczZE05UFQxWEl6aE80YUZEaHpZRE9JRkZUcDJmbTV0cm1wK2ZkODNQejNkM2QzZC9hR3BxNnNYUWJRTURBMThmR0JqNE9nS04rclJweTRZTkc2NHVLQ2o0Z2hEQ3U5aVVLTEV0K3BId1NuSFRBZ0JRRzRCekJWRVZnSmllTHBzdGJUV1JzRTZueTV5ZG5YVzB0clphd3hhL1pzU0Y4SGpRWURDVWViM2VKYjhFZFhaMnZtL2hzcXFxcWtVSFlRMmVtSEJhaTh6VWU5cmxpMUZJM2tJUUFGSGIwbXV2amRCb0xrRGdPcW5GNXNQcTdlMzk5SUpGUTZIUk1JSW1jUW9qSXlNUGgzNE9iMWdMTFBsYUdCb2ErdjZDOFIzamdocVI4R3B3MHdJZ0JKcUlBRUcwckdNSkxMYXRKaExXNlhSbDgvUHpuU3ZaVGtwS3l2YTFIZ0hjNi9VZXI2cXFPbmlLUFRGSnI5ZHZQT3VzczE1NlpZRWtKZGZXMXI1eTJuWi9mLytYUmtkSGY3clVkaVFvV3dVSUFtaGFtOHJaZXFkR0pMd2EzTFFBUUVJekJFQUtZdnJDUUxZU0s0dUVqVWJqK2JPenMvdFhzb1dzckt6M2g2WUlXYWxUeFlQQXlSRmhjbkp5UTNaMjlzY0E2Q29ySzE5eXU5Mk5vV05iUUNBZURQOTl1UVFDN3dXU0VMZWpQN0NUcVJFSnJ3WTNMUUJKUUpNZkFBaTFTTnlaZVJQTWlpSmhUWFoyOW9mYjJ0cmVkb3JiQ1VCU2NuSnlMZ0xIcHBTTWpJeDNhYlhhMHJHeHNkK3ZwcnJURFJVVUhoRUtJWWJHeDhkLzI5dmIrLzhBekpTVWxQd2svSlJ3U1pLU3czOEhYanRGeW1LYkFBS3BnNGFJOTdRU2hCcVI4R3B3MHdKZ3M5a0dUQmJyS0lEc3JlZWNzNkY1Mzc1MWU3b25XeHNyaVlRTkJrT0QyKzArTmo4L3YzQkVCS0VveWd3QTJXdzJUeE9SSmpqZm1PTHhlQVo2ZTN0dnhDcW1lQmdhR3JycitQSGpuem5WN1lXRmhhOGM2d2xPNWhtYTBCUGQzZDFYcjNSN0MyM2J0aTNQNjFleUFZd2NPSENBM3dzSklsWWlZVzVhQVFKQUk0QUx0VjZ2R2NDZlZhNkhSZG9LSXVHNXVibTk3ZTN0bHkxeWs5L3BkS1lBcjV4K3JrR3dTYzNOemUyZm0xdmRRTm1uYTFnQTBOL2ZmOXVxSG5pWmZENWhEbzdsM3dST0hSSkdyRVRDMHRLckpBaUIvd0NBWDlBT3RVdGhrWmNVK2piNWFpUzhsRk9lbFJZa3NJNG56bHNKQlNMNEhxQzk2bGJDb2lobUltRnVXa0dDeEw4QmdFaWNxM1l0TFBKc050c0FBak1MWjI4OTU1d05hdGV6cmhBRjNnUEI5d1NMZjl1MmJjc0RFQk9STURldElGMVNVdkJiSloyemE5ZXVaVS9md0dKV0tCSkdNQkptQUhidDJpVVR4RGtBNE5WcWVVOHJRZmg4SXZRZVdQZVJNRGV0b1AzNzk0OEtvQlZBNnJGangyclVyb2RGQVVmQ3I5SGUzcjRWZ1hINFhtN1p1M2ZkanZUTjFsWXNSY0xjdE1KSUNNUWhDdEg1YXRmQ0lvOGo0ZGNTa25RZUFBZ0NSNE9KSklZaVlXNWFZUlRnaGVDUGIxRzFFQllWSEFrdlFvaTNBZ0FKOGNKU3E3TDRFR3VSTURldE1KSVFmd0VnSUhCUlRVM05rbU84c2RqR2tmREpBcTk1dWdpQWtJbitvblk5TERwaUxSTG1waFhHNFhBTVErQUFnSlFrdmY0OHRldGhrY2VSOEt0a25lNThBRVlBKzIwMjI1cE1iTW5XdjFpTGhMbHBMVVRpVDRGLzZHSzFTMkdSeDVId3F5UUVYdk5FK0pQYXRiQW9pckZJbUp2V0FrS1NuZ2NBa0xoRTVWSllGSEFrSElad01RQUlmL0E5d09KZUxFYkMzTFFXT0hUdzRFRUJERUNncHE2aDRXeTE2MkdSeFpGd2dOVnFyWUpBalFBR25NNEROclhyWWRFUmk1RXdONjNYVWlEd1d3Q1FoWGl2MnNXd0tPQklHUDdnYTUyQTMyREJMTW9zZnNWaUpNeE5heEV5aVY4RGdCQjRINVkzTGgyTFlSd0pnd1RvZlFDZ0VINnRkakVzaW1Jd0V1WVA1TVdSeVdMdEFGRHFKOVExMld6cmVnQkpkc2FrZW92MU9BSDVpa1JWalFjUEhsRzdvR2l5V0N4MUN1Z1FDSjFPbTYwYzYzd1lIN1kyckZacmxWL2daUUVNSExMYmloQWplOWk4cDdVNElRU2VBQUJad2Z2VkxvWkZYRUpId241QmdkZTRnaWZBRFN0aHhHb2t6RTNyRklSTXZ3UUFFSzZ5V3EwYWxjdGhFWmFva2JEVmF0V0FjQlVBQ0VYNnBjcmxzT2lKMlVpWW05WXBOQjQ4MkF5Qmx3QVUrSVI0cDlyMXNNaXkyKzM3QUhRQjJGSnJ0UzQ1bTNHOFVCUjZGd0g1QUY0OGRPaEFpOXIxc09pd1dDeTFCRlNCME5sb3MrMVh1NTZWNEtaMUdnUjZDQUJJMEExcTE4SWlMaUVqWVFGeGZmRGZoOVN1aFVWUExFZkMzTFJPUTYvWFBBbUJNUkRlYkxWYXk5V3VoMFZXb2tYQ0ZvdWxBb1EzUTJBc015M3RTYlhyWWRFUjY1RXdONjNUMkx0Mzd4eEorQ2tBS01ESFZTNkhSVmlpUmNLQzZFWUFFTUQvN05teng2MTJQU3c2WWowUzVxYTFCQW00SDRBaUJLNnJyYTNOVkxzZUZsbUpFZ25YN05pUkpRU3VBNkFvU2RMOWF0ZkRvaWZXSTJGdVdrdXcyV3pIQk1SdkFhVElHaDN2YmNXNVJJbUVrOXp6SHdlUUFzSnZtZzRjNkZDN0hoWWQ4UkFKYzlOYUJrbUlid2QrRXArMFdxM0o2bGJESWlrUkltR3IxWnBNaEU4QzRhOXRsZ2ppSVJMbXByVU1Eb2ZqRUNDZUI1RHJFL1F4dGV0aGtSWHZrWER3Tlp3RGdUL1o3ZlpHdGV0aDBSRXZrVEEzcldVU1JOOENBSUw0UE85dHhiZDRqb1N0Vm1zeVFkd0dBRUxDbldyWHc2SW5YaUpoYmxyTGRNaG1lMUdBL2d5Z3lLZmdaclhyWVpFVnI1R3dBdHdDb0JBUXp4K3kyVjVVdXg0V0hmRVVDWFBUV2dFWnl1Y0FDQ0xjVnJOalI1YmE5YkRJaWNkSU9CZ1BmUjZBa0lEUHExMFBpNTU0aW9TNWFhMkEzVzV2Qk9IbkFOSTFIaSsvNmVOY3ZFWENHcy84YlFEU0lmQ3pXUC9nWXNzWGI1RXdONjBWSWtYNU1vQjVRTnhTdTIxYm1kcjFzTWlKcDBnNCtGcTlHWUJIbHZCbHRldGgwUk52a1RBM3JSVnlPQnpkRVBnQkFKM3NVKzVCQW8wSW5vamlKQkttNEd0VkI0RWYybXkySHJVTFl0RVJqNUV3TjYxVmtDVjhBMEEzQ0plWXJOWjNxMTBQaTV4NGlJVHJMWlpMUWJnRVFGZnd0Y3NTUkR4R3d0eTBWc0ZtczgwcUVEY0RBQW5jWFZkWFoxUzdKaFk1c1J3SjE5VFVwRWlndXdCQVFOeHNzOWxtMWE2SlJVZThSc0xjdEZhcDBXNS9Gb1JuQkxDUlpNMVgxYTZIUlU0c1I4SkpXdjBkQXRnSTRPbERkdnNmMWE2SFJVM2NSc0xjdE02QUhEakFPVVdFVDlkWkxCZW9YUStMbkZpTWhNMW04K3VKOEdrQVUzTHdHaDJXR09JNUV1YW1kUVpzTmx1UGdQZ2tBSktJSGovN3ZQTlMxYTZKUlVhc1JjSm5uM2RlcWlEcGNRQUVpRnZpNlpzMk83MTRqNFM1YVoyaFEzYjdUMEY0QmdLYkRiUHVINnBkRDR1Y1dJcUU5VzczandDVUFuamFhYmMvcm5JNUxJcmlQUkxtcG5YbWhPTDFYZ2RnQ0lScjZpMld5OVF1aUVWT0xFVENablBENVNSd05ZQWhFc3AxaUxIcDFObnFKVUlrekUxckRUUTJOZzZCOERFQUlORFBhcTNXV3JWcllwR3gzaVBoV3F1MVZwQjRISUFBNFdNT2gyTlk3WnBZZENSS0pNeE5hNDA0YmJibmhNRHRBSXd5OEl6VmFzMVJ1eVlXR2VzMUVyWmFyVG15d0I4QUdBRzYzV216UGFkMlRTeDZFaVVTNXFhMWhnNDViTjhFc0JzQ20vMEN2N1ZhclJxMWEySVJzZTRpWWF2VnF2RXIyQTJnbEVDL2Nkb1Bma3Z0bWxqMEpGSWt6RTFyYlFuRjUvMHZFSndBTGxTRVdEZmZ3dG5hV20rUnNGL1FqMERZQ2NBaGtmZ1k0dmhEaTUwczBTSmhibHByckxHeGNVWUczZzFnV0lBK1liSllybFc3SmhZWjZ5VVNObGtzMXdIaUpnQkRNdUhTZUR2Rm1aMWFJa2JDTVhObGY2eXB0MXJQSjRGL0FJQWd2REVlUmxkbWl5S1R4Zm9iQUxzQXZDQVQzbXF6MmJ6UjJuaWR4WEtCQlBvSEFBR0pMblFlUFBoU3RMYk4xQldNaFA4S3drNEMvY1poUC9oK0pNQWVOdTlwUmNnaG0rMUZFRDRPUUVNQ1Q1bE1wbEsxYTJJUm9Wb2tiREtaU2lYUTd3QWtrYUFidVdFbGxrU05oTGxwUlpEVFpudFVFTzRCa0F0SmZvRWJWM3hTSXhJMm1VeWxrT1FYQU9RS3dqME94OEdmUkhxYmJQMUk1RWlZbTFhRVphYW1maHJBTHdHVVFwTC9XVmUzZmJQYU5iRzFaN1BaZWdUaE1nQmVnTzZydDFyUGo5UzJhcmR0SzRNay94TkFLVUMvcUN3cnV6VlMyMkxyVCtDaWRyb1BnQmNTWFJhdjEyT2RDamV0Q051elo0L3ZyUEt5ajRMd013Q2I1Q1QvUDYxV2E3bmFkYkcxRjQxSTJHcTFsaWY1bFQwQU5rSGc4YlBLTjErMWUvZHUvMXB2aDYxUEhBbnppUmhSczJ2WEx2bm9zYzVIQVBGZklQVEI3MytqMCtrOHFuWmRiTzNWVzYxM2s4RE5BTHFnK0M5ME9wMWRhL0c0SnBQcHJHQWtXRVFRanpuczltc0JLR3Z4Mkd6OUM0dUVTd1hobmtNMjJ5MXExNlFHM3RPS2t0MjdkL3VkOW9QWFFPQlJDQlJEa3ZmVU5UU2NyWFpkYk8xRkloS3VhMmc0RzVLOEIwQVJnRWU0WVNVV2pvUmZ4VTBydWhTbnczYTlJRHdJb0pBVXNjZHF0VmFwWFJSYlcyc2RDVnNzbGkya2lEMEFDaUh3Z05OdXV3SGNzQklHUjhJbjQzaFFIV1N5Tk53RGlKc2dNQ2lSdU5SdXQvOUg3YUxZMmxxTFNOaHNOdThRSkQwTllBTkIzT3V3MjI5QmdwemF6RGdTWG95c2RnR0phc0RWLzN4K1FVRWFpTjRrUUIvSkx5d2NHSEM1N0dyWHhkYk80Y09IeFlDci85bjgvTUlpQUR0QjB1VWJpb3FlRyt6dkgxM08vVTBXeTdVZ2FUZUFOQ0w4MEdHMzN3cHVXQW1qcnFIaGJBSzlnR0FrN0xUYnIwZUNOeXlBOTdSVUY3aW1oKzREb0JHRUIzMXU5eWRiV2xybTFhNkxyU21wM21xOWp3UnVFTUJBRXVGQ204M1dlcXFWYTJwcXRGcWQ3bTRCdWg3QVBBZzNPVzIyUjZOWUwxT1p4V0xaNGdmOWc0QjhDRHpnZE5nK0FXNVlBTGhwclF2QkNPaDNBQW9nOEpJbVNicml3SUVEQTJyWHhkYlVzaUpocTlWYTRCZmlTWURPZzBiRkJRQUFEUE5KUkVGVUJlQ1NJQzdqNkRpeGNDUjhlaHdQcmdNREF3TjlCZm41dndaSjU0SndyaUxFQnpZVUZyNDA2SElkVjdzMnRuYVdpb1F0RnN2ckZORGZBYW9HeEw5bG9qZlo3ZlpUN3BHeCtNT1I4Tko0VDJzZHFhaW8wS1drWmR3TmlPc0F6QXRCTng1eUhIeE03YnJZMmxvc0V0WnFEUjhXSk80SG9DV0loK1k5bmxzNEprNGNIQWt2SHpldGRTZ3dyaGpkQzBBRGdWOFJsRS9GK3h3NWllYWtTQmdZQnBBTHdBdUlUemp0OW9mVnJZNUZFMGZDSzhQeDREbzA0SExaOHZPSy8wNGszZ0xDK1NENnIvekN3dU1ETGxlejJyV3h0VEV3TUhBOHI2REFRNURlQWlBVklEOElOenJ0OWtmVXJvMUZEMGZDSzhkN1d1dlkyZWVkbDJxWTg5d1pITTBaQUo3enlkS056UWNPOUtwYUdEc2pXN2R0MjVqa1V4NEU0UklBQUZFTGhLZ0JSOElKeFd4dXVKb2o0WlhqcGhVRGdoUDkvUVRBV1FDbWlQQTVoODMyRVBnVTJGZ2ptYTNXNjRYQWR3Q2tndENtQ0hGTm85MytMNDZFRTRmWmJNNFZrblFYQk40UGpvUlhqSnRXak5peFk0ZkJQVC8vRlNId1dRQXlBZjlTL1BJMWh3N3RiMU83TnJhMHVvYUdzMlZGUENLQUN3RDRoY0Qza3ZYYXIrM2R1M2N1dEk3SnRPMWNrcFFuQkxBUndBZ0luM1RhYkw4R256MFdMOGhrc1h3QW9Mc0FaQlBRS3hUcGZVN25nWCtyWFZnczRhWVZZeXdXaTFVSjdIWFZBL0FRNFQ0b3lyZjVXL242WkRhYmN3WFJiUUI5SElBT3dDRUo0bXE3M1c1YmJIMk9oT1BUYXlKaDBIMXpCdDF0UjE1NmFVcmR5bUlQTjYwWVpMVmFOVDRGbnlQQ0Z3QVlBRXdUNGNmQzcvK0IwK21jVUxzK0JwaE1wZ3lTNWM4SWdWc0JHQUhNQWZSTm1jUjNiVGFiZDZuN2N5UWNOMDRaQ2F0ZFdLemlwaFhEQXFmSzBoZUQxM1ZwQUl5RDhEM0Y2NzI3c2JGeFJ1MzZFbEZkWFoxUjBtaHVnY0IvQThoQVlDYmpoMlVTMzdUWmJLNlZQQlpId3JGdE9aRXdXemx1V25FZ09EbmNWd0I4QklIcFpvWkErRlpHYXVwRGUvYnNjYXRjWGtMWXVYT25mbUpxNm5vSWZBSEFCZ1QyaUg0R3hmL1ZNNTBFa2lQaDJMTFNTSml0RERldE9HSzFXcXY4QWw4RHNBc0FDT2hWQkg2czA4aVA3OSsvZjFramk3T1YyYjU5ZTdiSDYvOG9TYmdWQXNYQnhiK1ZDVjg1M2FDNEs4V1I4UHAzcHBFd1d4NXVXbkdvdnFIQlRJcjRPb0MzQnhkNUJNUnZTWkVmZERvUDdBV2ZqWGFteU5UUWNDNFUzQUNJWFFoOG13YUFQMEtSYm5jNkR6Z2p0V0dPaE5lZnRZeUUyZEs0YWNVeGk4VmlWUVRkQU1JSEFDUURBQUZOZ3ZDZ0RQelNack5OcWx4aVRMRmFyZWwrSVQ0RTBBMEF0Z1lYejBMZ1Y0cUVCeHB0dHFqTmg4YVJzUG9pR1FtelUrT21sUUJNSmxNR2tmeGhRYmdCUUhWdzhTd0VmaVZrZXVUUXdZTUh3SHRmcDBMMURRM2J5Qyt1RFcvK0FBNEwwQU9rK0g2aFpqekhrWEQwUlNzU1pvdmpwcFZZeUd3Mi8vLzI3ajIycmZLTTQvanZQWEhpMkNZbVRkdzB6ZFcxeTZWdDdEWU5hMEdpVWhCTVlreDAwclNMUkJsc2FHTHNva25UaEtiOU1hWkpGWU14TmpadFFrZ1RRa0tnc1ExdEZERXhiVU9WeGdSdHgyVkprNEVJVGhyU05FMXA0aWErSkhic2QzOGtBVGNrcmRNRzBycmZqMlRKT2VmNFBZLzlQanJQT2MrSmsxM1djZTZSMVJjMDIxNlNqSVprdGMvSzdrdE9UT3p2Nit1Ylh0MHdWOWZHalJ2ZFByKy8wOGpzbHRIdWdnTlRWa1oveWx2N2FOZnJyNytzQzZqUTB4TCsySzFhU3hpbm8yaGRvcUxSYUYxWmVmbGQxbXFQUG14MVNkS2twQmV0N0w0WnQvdXZQYSs4TXJaS0lYNml0bHgzWFkxcmV2b1dJN05iMHMyU3FncFdIelpHVCtXeTJjZTd1cnBHVnluRW90QVNYbGtYVWtzWXN5aGFVRWRIUjNqR210M0cydDB5MnFVUC8vcC9Uckl2UzNvaEw3MnFtWm5YUytWbWZ6UWE5Y25sMnU1STEwcjZyR1N1VitIN3R2cVhqSDB1VjFhMnIvdlFvZGdxaG5wT2FBbWZsd3U2Slh5cG8yamhORHQyN0tqTlp2TzNXTWZ1bHRYTmtpNHJXSjJYZEZoV0IrWG9nR1B0UWIvZjM3dC8vLzZaVlFxM0tKMmRuYTZKaVluTmVXbW5yTmtob3gyYVBXdDJDalpMeU9oRmErMXpKWGFGU1V1NENCZGpTL2hTUmRIQ2tqbzdPeXRQblVyY2tKZTkwUmp0bE5TaDJlOElGVW9aNlRVcjg1cVYzcFh5QTlaeEJuTHA5RUJQVDAvaWs0eDN5NVl0bDVWNVBFR1R6d2NsSjJpa3NKSHRzTE54ZXhkc25wYjBtclU2NE1qOGMzSXkvbEtwSDdocENaK3VWRnJDbHhxS0ZvclcwZEZSUG1OTW01T3pPKzFzRWRzcGFkTVpYdksrWkFaazdJQ3NCcXpNRVNrZmw1U1NsSlF4U1JtVHRGSkttYktrdGFsa1BwOVBTcExqT0Q1anZENVY1SHhHOHNwYW42ejFhZlpMbTE3SnFUYXlyVElLeXBxZ1pEZElxajFETFArVGRNQllIY2lYbVFNdWF3OWZ5bC80cENWY2VpM2hTd1ZGQytlbG82UGo4bnplK1pRMXVYYkpCR2VMaHdsS0N1cWpWMlVmdDdTa0Fja09TS1pmc2dQR2xyM2hPUGxEL0FMQzBtZ0psMXhMdUtSUnRQQnhNVzA3ZDlaVlpMTWJySFdDMXJFYmpMV3RWcVpHc21za3AxcXkxWkw4bXIzUFV2aVFwT3lDeDRSazRyTlhhbWJjeUk1Wlk0Nll2T2szSmorUUtTL3ZQM3pnd0tpNDUzQmVhQW5qUWtmUkFyQWtXc0s0MEZDMEFDd0xMV0dzSm9vV2dKVkNTeGdBQUFBQUFBQUFBQUFBQUFBQUFBQUFBQUFBQUFBQUFBQUFBQUFBTGlFZWorZmE3ZHUzVzUzK3Y1bUtYby9TVUREUGxjdmNucnpBb3B5emJ3SUF3SVdCb2dVQXVHaFF0TENVaXZYcjErOXRhMnNiYUc5dno3UzF0UTNXMTlmZko2bE1XcnlOczFncnlPLzM3OXE4ZVhOdmUzdjdWRGdjZmtGU1lMR2ROVFkyM2grSlJJNjUzZTZOUzhUajFOZlgvMkRMbGkzdnRyZTNaeUtSeUh0ZXI3ZGpPYkhXMXRaK05SS0pISXRFSXNNK24rL0dkZXZXZlM4YWpaNk1SQ0lqYTlhc3VmVzhQN0hWY1Y3ek5QKzhwcWJtYTlGbzlQMm1wcVpISkdudDJyWGZqVVFpeDdadTNacWVYMWJrbk5lRVFxRm50MjNibG1wcmF4dW9ycTYrYVRueExsU1lGOFhtWEFGeXBnUzVWanNBWEpoYVdsb2U4L2w4MS9UMzkzOHVtVXoyZWp5ZWE4TGg4RE9PNDdpR2g0ZnZLM2FjUUNCd1YyOXY3dzBlajhmVjJ0cjZmREFZL1BYQXdNQnRoZHVzWGJ2MjI3VzF0WGZIWXJITzZlbnB2c1hHYVc1dWZ0anY5KzhlSEJ5OFkzSnk4bUJGUmNVVmp1TWtseE5yWldWbFczZDM5eFhCWVBDMzRYRDQ2WGc4L3VldXJxN1dscGFXaHhzYUduNHhQajcrL0xsK1hxdGxwZWJKNy9mZjFOWFZGWkprM0c1M3VMbTUrVmR2di8zMlRjbGs4cURYNjcyNjJIRkNvZEFUWldWbFZXKysrV1pZa3E2ODhzby9uR3U4Qy9QQzQvRXNlc0t6RkhLbU5IR2xoY1VFQW9IQW5VTkRRL2NrazhuL1NzcW0wK2xYaG9lSGZ4d0lCTDZ4bklHR2hvWitKT2w0T3AwK2V2ejQ4WjlWVjFlZmRuWmFXMXY3K1lhR2hyMTlmWDJmU1NRU2g1Y1lwam9RQ0h6bnlKRWpYNStjblB5M3BHd21rK21kbXBvNnNweFlUNTQ4K1J0SmlSTW5UanpwY3JucVJrZEhINUNVR0JzYisvM2NGZDdGZGhLM1l2TTBPanI2YzBrVGtrNDVqcE9SWk4xdWQ0dWt5VlFxZGFqSVllcXFxNnR2UFhyMDZMMlNqa2s2TmpJeXN2ZGM0aTB5TDg2RW5DbFJGQzE4aE5mcmJaVmtKaWNuZXdxWFo3UFpkMXd1VjUyV2tUZVpUR1pvL3ZuTXpNeFJ4M0V1VTBFcnFMR3g4YUh4OGZGbnpuUmc5SHE5SVdPTUs1Rkl2SEUrc1U1TlRiMHZTZmw4UGpIMzg0Z2s1WEs1OU53bUY5VUJhQ1huS1pWS3ZUdi9QSjFPdjlmZjMvK1Z4c2JHdlpzMmJlcXVxcXJhVldROHpYTmp2Vk1ReTZtQzlVWEhXMHhlbkNVV2NxWkVVYlR3RWFsVWFsaVNQQjdQVllYTEt5b3F3dGxzZGtoUzNoZ3pQYmZZTzcrK3ZMejg4b1ZqZVR5ZUQ1YTUzZTZyNWw2Zm0xOFdpOFcrWEZOVHM2ZXVydTViUzhWanJSMlZKSy9YZThXNXhIcW05M294VzhsNTBvTFBhWHg4L0tudTd1NE5pVVRpSDhGZzhJK1NkTGF4Y3JuY3FibjlOeGJFMHJTY2VPZVhMWllYeTNndjVFd0pvMmhoTWNmaThmaXpyYTJ0ai9sOHZxZ2tsOGZqMmJsKy9mcWZqSXlNUENSSnFWVHFyVnd1TjFsZlgzL24zR3M4ZFhWMTMxODRVRjFkM1U4bCtkMXU5MVhyMXEzNzRjbVRKeDh2WEo5SUpQNFRpOFcrMk5qWStNczFhOWJjdmxndzZYUjZLQjZQUHo5M0gyS3JKSmZQNTl0V1dWa1pLaWJXRXJaaTgxU29zckt5dGFxcTZucEpkbXBxcXM5eG5FcEo1bXhqVFU5UDkwMU5UZlUyTlRVOUlLbW1zckp5UTMxOS9iM0xpWGZlWW5teG5QZEN6cFF1TG0yeHFGZ3Nka2RUVTlQOW9WRG9ieTZYSzVESlpHS2pvNk1QbmpoeDR0RzVUZEtEZzRON0dob2FIZ2tFQXQvTVpESkg0L0g0WC94Ky82Y0x4MG1uMDY5R285RStZNHg3Ykd6c3llSGg0YjBMOXpVeE1mSGk0T0RnM2NGZzhIRnI3V1E4SG4vTzQvRTBoVUtobDNwNmVxNldsSS9GWW51YW01c2ZESWZEZnk4cksvT24wK20zWXJIWWJVWEdXckpXYXA0S1dXdGRMUzB0djZ1b3FBaGxNcG4rV0N4MnV5UmJ6Rmg5ZlgxZkNvVkNUN1MzdDQrazArbXUwZEhSUjMwKzM0NWx4UHVCeGZMaVRQc25ad0FBQUFBQUFBQUFBQUFBQUFBQUFBQUFBQUFBQUFBQUFBQUFBQUFBQUFBQUFBQUFBQUFBQUFBQUFBQUFBQUFBQUFBQUFBQUFBQUFBQUFBQUFBQUFBQUFBQUFBQUFBQUFBQUFBQUFBQUFBQUFBQUFBQUFBQUFBQUFBQUFBQUFBQUFBQUFBQUFBQUFBQUFBQUFBQUFBQUFBQUFBQUFBSENSK1Q5bzVQeGQ3YzJXb2dBQUFBQkpSVTVFcmtKZ2dnPT0iLAogICAiVHlwZSIgOiAiZmxvdyIKfQo="/>
    </extobj>
  </extobjs>
</s:customData>
</file>

<file path=customXml/itemProps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3947</Words>
  <Application>WPS 演示</Application>
  <PresentationFormat>全屏显示(16:9)</PresentationFormat>
  <Paragraphs>629</Paragraphs>
  <Slides>42</Slides>
  <Notes>6</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Arial</vt:lpstr>
      <vt:lpstr>宋体</vt:lpstr>
      <vt:lpstr>Wingdings</vt:lpstr>
      <vt:lpstr>Calibri</vt:lpstr>
      <vt:lpstr>微软雅黑</vt:lpstr>
      <vt:lpstr>U.S. 101</vt:lpstr>
      <vt:lpstr>Roboto</vt:lpstr>
      <vt:lpstr>Open Sans Light</vt:lpstr>
      <vt:lpstr>方正黑体简体</vt:lpstr>
      <vt:lpstr>Arial Unicode MS</vt:lpstr>
      <vt:lpstr>等线</vt:lpstr>
      <vt:lpstr>Times New Roman</vt:lpstr>
      <vt:lpstr>方正姚体</vt:lpstr>
      <vt:lpstr>Segoe Print</vt:lpstr>
      <vt:lpstr>Yu Gothic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191212321251521</cp:lastModifiedBy>
  <cp:revision>1154</cp:revision>
  <dcterms:created xsi:type="dcterms:W3CDTF">2015-04-24T01:01:00Z</dcterms:created>
  <dcterms:modified xsi:type="dcterms:W3CDTF">2020-11-17T04:46:53Z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