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9" r:id="rId3"/>
    <p:sldId id="290" r:id="rId4"/>
    <p:sldId id="291" r:id="rId5"/>
    <p:sldId id="292" r:id="rId6"/>
    <p:sldId id="322" r:id="rId7"/>
    <p:sldId id="323" r:id="rId9"/>
    <p:sldId id="324" r:id="rId10"/>
    <p:sldId id="293" r:id="rId11"/>
    <p:sldId id="326" r:id="rId12"/>
    <p:sldId id="325" r:id="rId13"/>
    <p:sldId id="328" r:id="rId14"/>
    <p:sldId id="408" r:id="rId15"/>
    <p:sldId id="409" r:id="rId16"/>
    <p:sldId id="329" r:id="rId17"/>
    <p:sldId id="437" r:id="rId18"/>
    <p:sldId id="312" r:id="rId19"/>
    <p:sldId id="327" r:id="rId20"/>
    <p:sldId id="345" r:id="rId21"/>
    <p:sldId id="342" r:id="rId22"/>
    <p:sldId id="344" r:id="rId23"/>
    <p:sldId id="313" r:id="rId24"/>
    <p:sldId id="376" r:id="rId25"/>
    <p:sldId id="346" r:id="rId26"/>
    <p:sldId id="351" r:id="rId27"/>
    <p:sldId id="392" r:id="rId28"/>
    <p:sldId id="363" r:id="rId29"/>
    <p:sldId id="393" r:id="rId30"/>
    <p:sldId id="364" r:id="rId31"/>
    <p:sldId id="314" r:id="rId32"/>
    <p:sldId id="343" r:id="rId33"/>
    <p:sldId id="347" r:id="rId34"/>
    <p:sldId id="348" r:id="rId35"/>
    <p:sldId id="411" r:id="rId36"/>
    <p:sldId id="315" r:id="rId37"/>
    <p:sldId id="394" r:id="rId38"/>
    <p:sldId id="349" r:id="rId39"/>
    <p:sldId id="316" r:id="rId40"/>
    <p:sldId id="317" r:id="rId41"/>
    <p:sldId id="318" r:id="rId42"/>
    <p:sldId id="319" r:id="rId43"/>
    <p:sldId id="27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EC5"/>
    <a:srgbClr val="FBA1B2"/>
    <a:srgbClr val="E71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3DF2-6942-467A-AAAF-0273D3604D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4EC3-78B1-4CB9-AC61-30A5D31F3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hyperlink" Target="..\&#20195;&#30721;&#36208;&#26597;&#25253;&#21578;\&#20195;&#30721;&#36208;&#26597;&#25253;&#21578;-G07-0.3.0.docx" TargetMode="External"/><Relationship Id="rId2" Type="http://schemas.openxmlformats.org/officeDocument/2006/relationships/hyperlink" Target="..\&#20195;&#30721;&#35268;&#33539;&#35828;&#26126;&#20070;\&#20195;&#30721;&#35268;&#33539;&#35828;&#26126;&#20070;-G07-0.2.5.docx" TargetMode="Externa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hyperlink" Target="..\&#20195;&#30721;&#28165;&#21333;-G07-v0.1.0.doc" TargetMode="Externa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..\&#36719;&#20214;&#27979;&#35797;&#35745;&#21010;\&#36719;&#20214;&#27979;&#35797;&#35745;&#21010;-G07-0.2.0.doc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hyperlink" Target="..\..\&#35774;&#35745;\&#35814;&#32454;&#35774;&#35745;&#35828;&#26126;&#20070;-G07-0.5.0.doc" TargetMode="Externa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hyperlink" Target="&#20195;&#30721;&#35268;&#33539;-G07-0.1.0.docx" TargetMode="External"/><Relationship Id="rId2" Type="http://schemas.openxmlformats.org/officeDocument/2006/relationships/hyperlink" Target="..\&#20195;&#30721;&#36208;&#26597;&#25253;&#21578;\&#20195;&#30721;&#36208;&#26597;&#25253;&#21578;-G07-0.3.0.docx" TargetMode="Externa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hyperlink" Target="..\&#30333;&#30418;&#27979;&#35797;&#25253;&#21578;-G07-v0.1.0.docx" TargetMode="External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hyperlink" Target="..\&#40657;&#30418;&#27979;&#35797;&#29992;&#20363;.xlsx" TargetMode="Externa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hyperlink" Target="..\..\&#35774;&#35745;\&#29992;&#25143;&#25163;&#20876;\&#36719;&#20214;&#29992;&#25143;&#25163;&#20876;(SUM)-0.4.0.doc" TargetMode="Externa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hyperlink" Target="..\&#29992;&#25143;&#21453;&#39304;&#24405;&#38899;\&#26472;&#26536;&#32769;&#24072;&#20351;&#29992;&#21453;&#39304;&#24405;&#38899;.m4a" TargetMode="External"/><Relationship Id="rId2" Type="http://schemas.openxmlformats.org/officeDocument/2006/relationships/hyperlink" Target="..\&#29992;&#25143;&#21453;&#39304;&#25253;&#21578;\&#29992;&#25143;&#21453;&#39304;&#25253;&#21578;-G07-0.3.0.docx" TargetMode="Externa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hyperlink" Target="../../&#20250;&#35758;&#32426;&#35201;/SE2020-G07-20201204&#20250;&#35758;&#35760;&#24405;.docx" TargetMode="Externa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hyperlink" Target="..\&#36275;&#36857;&#29976;&#29305;&#22270;v0.4.2.mpp" TargetMode="Externa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hyperlink" Target="..\..\..\&#20250;&#35758;&#32426;&#35201;\SE2020-G07-20201225&#20250;&#35758;&#35760;&#24405;.docx" TargetMode="Externa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hyperlink" Target="G07-&#31532;&#22235;&#21608;-&#20219;&#21153;&#20998;&#37197;&#21450;&#35780;&#20215;.xlsx" TargetMode="External"/><Relationship Id="rId2" Type="http://schemas.openxmlformats.org/officeDocument/2006/relationships/hyperlink" Target="..\..\..\&#23567;&#32452;&#20998;&#24037;\G07-&#32534;&#30721;&#38454;&#27573;-&#20219;&#21153;&#20998;&#37197;&#21450;&#35780;&#20215;.xlsx" TargetMode="Externa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3079115" y="1778000"/>
            <a:ext cx="901446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基于微信小程序的旅行记录平台</a:t>
            </a:r>
            <a:endParaRPr lang="zh-CN" altLang="en-US" sz="4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62730" y="4733290"/>
            <a:ext cx="8129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闫紫微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31801292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王心怡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31801293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吴卓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31801294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52382" y="5682615"/>
            <a:ext cx="3252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 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G07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94178" y="3399790"/>
            <a:ext cx="2507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实现阶段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6370" y="1875936"/>
            <a:ext cx="3136983" cy="3225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注释规范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2790" y="1501140"/>
            <a:ext cx="5358130" cy="37846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1.WXML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块级元素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在其上一行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注释出其功能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&lt;!--用户数据--&gt;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&lt;view class="userHistoricalData"&gt;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2.WXSS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一组的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WXSS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在前括号后同一行注释。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如，.userInformation { /*头像昵称模块*/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6623685" y="1522095"/>
            <a:ext cx="5393055" cy="2861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3.JS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注释：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在函数的上一行注释。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[3]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//bindtap事件函数 换肤功能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setSkin:function(e){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90920" y="1501140"/>
            <a:ext cx="10160" cy="378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846945" y="528574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代码规范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2" action="ppaction://hlinkfile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846945" y="565404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代码走查报告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程序清单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Program List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项目结构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 descr="F:\大三上\软件工程\第十三周\总结构.png总结构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4170" y="1240790"/>
            <a:ext cx="2332990" cy="5402580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4552315" y="1240790"/>
            <a:ext cx="706374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程序包含一个描述整体程序的 app 和多个描述各自页面的 page文件。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程序主体部分由三个文件组成，必须放在项目的根目录。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[1]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644390" y="3048000"/>
          <a:ext cx="7063740" cy="275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15"/>
                <a:gridCol w="5648325"/>
              </a:tblGrid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738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app.js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小程序(全局)逻辑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800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app.json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小程序(全局)公共设置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决定页面文件的路径、窗口表现、设置网络超时时间、设置多 tab 等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738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app.wxss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小程序公共(全局)样式表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项目结构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525010" y="1522095"/>
          <a:ext cx="7390130" cy="443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090"/>
                <a:gridCol w="5908040"/>
              </a:tblGrid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010920">
                <a:tc>
                  <a:txBody>
                    <a:bodyPr/>
                    <a:p>
                      <a:pPr algn="ctr"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js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页面逻辑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006475"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wxml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页面结构，框架设计的一套标签语言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结合基础组件、事件系统，可以构建出页面的结构。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010285"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wxss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一套样式语言，用于描述 WXML 的组件样式。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用来决定 WXML 的组件应该怎么显示。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1010920">
                <a:tc>
                  <a:txBody>
                    <a:bodyPr/>
                    <a:p>
                      <a:pPr algn="ctr"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json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页面配置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 descr="F:\大三上\软件工程\第十三周\页面Page.PNG.jpg页面Pa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4383" y="3460115"/>
            <a:ext cx="3125470" cy="2598420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774700" y="1522095"/>
            <a:ext cx="3550285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一个页面由四个文件组成。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按照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约定优于配置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的原则：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一个框架页面至少包含js、wxml、wxss三个文件类型，文件名要一样，并且要放在同一文件夹下。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[1]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程序代码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 descr="代码"/>
          <p:cNvPicPr>
            <a:picLocks noChangeAspect="1"/>
          </p:cNvPicPr>
          <p:nvPr/>
        </p:nvPicPr>
        <p:blipFill>
          <a:blip r:embed="rId2"/>
          <a:srcRect r="-270" b="28800"/>
          <a:stretch>
            <a:fillRect/>
          </a:stretch>
        </p:blipFill>
        <p:spPr>
          <a:xfrm>
            <a:off x="1614170" y="1705610"/>
            <a:ext cx="4711065" cy="3447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45" y="1715135"/>
            <a:ext cx="4427220" cy="3429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20315" y="1316355"/>
            <a:ext cx="2898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获取用户头像的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WXML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14285" y="1316355"/>
            <a:ext cx="2898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获取用户头像的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WXSS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728835" y="529717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程序清单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4" action="ppaction://hlinkfi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软件测试计划</a:t>
            </a:r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12" name="文本框 1"/>
          <p:cNvSpPr txBox="1"/>
          <p:nvPr/>
        </p:nvSpPr>
        <p:spPr>
          <a:xfrm>
            <a:off x="3103880" y="1956435"/>
            <a:ext cx="8369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[1]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中软件测试计划的要求，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结合实际情况调整得到的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 tooltip="" action="ppaction://hlinkfile"/>
              </a:rPr>
              <a:t>《软件测试计划》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包括了单元测试、集成测试、验收测试等内容：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3505200" y="3607435"/>
          <a:ext cx="6911340" cy="2158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170"/>
                <a:gridCol w="1631315"/>
                <a:gridCol w="981710"/>
                <a:gridCol w="1670050"/>
                <a:gridCol w="1395095"/>
              </a:tblGrid>
              <a:tr h="719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  <a:endParaRPr 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修订日期</a:t>
                      </a:r>
                      <a:endParaRPr 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修订人</a:t>
                      </a:r>
                      <a:endParaRPr 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发布日期</a:t>
                      </a:r>
                      <a:endParaRPr 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19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v0.1.0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2020-11-26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闫紫微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首次创建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2020-11-27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V0.2.0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2020-12-26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王心怡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部分修订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2020-12-27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单元测试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U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nit Testing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详细设计修订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1198880" y="1754505"/>
          <a:ext cx="9794875" cy="334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215"/>
                <a:gridCol w="1887855"/>
                <a:gridCol w="769620"/>
                <a:gridCol w="1629410"/>
                <a:gridCol w="1604645"/>
                <a:gridCol w="1501775"/>
                <a:gridCol w="1697355"/>
              </a:tblGrid>
              <a:tr h="548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修改章节名称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修订日期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修订人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发布日期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全文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2020.11.29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G7全员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2020.11.30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全文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2020.12.01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v0.2.0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王心怡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2020.12.03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PDL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部分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2020.12.07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v0.3.0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王心怡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2020.12.10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授权登录模块、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联系客服模块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2020.12.18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v0.4.0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王心怡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2020.12.20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对应编码修改各个模块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2020.12.27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v0.5.0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吴卓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2020.12.28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99245" y="5343525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详细设计说明书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内部代码走查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41020" y="1351280"/>
          <a:ext cx="11108694" cy="479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30"/>
                <a:gridCol w="1711325"/>
                <a:gridCol w="1507492"/>
                <a:gridCol w="635"/>
                <a:gridCol w="635"/>
                <a:gridCol w="2195828"/>
                <a:gridCol w="1655445"/>
                <a:gridCol w="1701804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审查对象：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 gridSpan="7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“足之迹”微信小程序源代码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审查人：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 gridSpan="7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闫紫微、吴卓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审查日期：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7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2020-12-28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审查项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审查结果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审查项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审查结果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是否通过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准备工作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、很好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模块接口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编码规范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局部数据结构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条件判断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重要的执行通路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循环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出错处理通路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云函数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边界条件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注释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95%</a:t>
                      </a:r>
                      <a:endParaRPr lang="en-US" altLang="zh-CN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程序组织结构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en-US" altLang="zh-CN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837420" y="6146165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代码走查报告书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单元测试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9010" y="1349375"/>
            <a:ext cx="10253345" cy="51695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背景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完善的测试用例是提高自定义组件可用性的保证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从基础库版本 2.2.1 开始拥抱开源，支持 npm 安装自定义组件，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支持针对自定义组件的单元测试。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测试框架：</a:t>
            </a:r>
            <a:r>
              <a:rPr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选用 jest 作为测试框架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选择原因：要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兼顾 nodejs 端和 dom 环境。依赖 nodejs 的一些库来完善测试环境，同时需要建成完整的 dom 树结构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去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更好的模拟自定义组件的运行。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自定义组件测试工具集</a:t>
            </a:r>
            <a:r>
              <a:rPr 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miniprogram-simulate</a:t>
            </a:r>
            <a:endParaRPr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小程序的运行环境比较特殊，不同于常见的浏览器环境，它采用的是双线程的架构。而在进行单元测试时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进行的是功能测试而无需苛求性能、安全等因素，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需要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一个测试工具集以支持自定义组件在 nodejs 单线程中也能运行起来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[4]</a:t>
            </a:r>
            <a:endParaRPr 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995805" y="1599565"/>
          <a:ext cx="8670290" cy="235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45"/>
                <a:gridCol w="4335145"/>
              </a:tblGrid>
              <a:tr h="415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2020.12.16 - 2020.12.18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2020.12.22 - 2020.12.23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V0.2.0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2020.12.26 - 2020.12.28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V0.3.0</a:t>
                      </a: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92300" y="4248785"/>
            <a:ext cx="9139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版本号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主版本号 . 子版本号 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阶段版本号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改动较大（如模块改动）子版本号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，改动较小（如只改动内容）阶段版本号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最初版本为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0.1.0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，最后确定版本为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1.0.0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ym typeface="+mn-ea"/>
              </a:rPr>
              <a:t>版本记录</a:t>
            </a:r>
            <a:endParaRPr lang="en-US" altLang="zh-CN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73700" y="3850005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版本变动规则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白盒测试用例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1522095"/>
            <a:ext cx="5052695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根据白盒测试原则，设计测试用例。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例如，用户信息模块路径图。</a:t>
            </a:r>
            <a:endParaRPr 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14170" y="2536825"/>
            <a:ext cx="635825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/>
          <p:nvPr/>
        </p:nvSpPr>
        <p:spPr>
          <a:xfrm>
            <a:off x="9163685" y="6025515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白盒测试报告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集成测试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Integration Testing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黑盒测试用例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24010" y="5614670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黑盒测试用例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" y="1478280"/>
            <a:ext cx="1037082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2229485"/>
            <a:ext cx="5217795" cy="2399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测试工具：微信开发者工具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真机调试。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AppData可以比界面检查的更细。借助于真机调试，可以修改AppData中的数据，对微信小程序做一些大值测试或者异常测试。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Picture 3" descr="Apps_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65" y="2065020"/>
            <a:ext cx="4145280" cy="27279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功能测试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3766185"/>
            <a:ext cx="6569075" cy="1938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）实时性能数据：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测试方法：扫码后选择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打开性能监控面板，重新进入，可以看到展示出来的直观的实时的性能数据。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如图：可以看到页面切换耗时是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301ms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Picture 1" descr="F:\大三上\软件工程\第十四周\性能.jpg性能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45855" y="448310"/>
            <a:ext cx="2750820" cy="59613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性能测试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14170" y="1982470"/>
            <a:ext cx="713168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关注的性能指标：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业务响应时间（小程序包下载时间/启动时间/页面切换时间）、内存、Cpu、帧率、数据缓存大小等。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2259965"/>
            <a:ext cx="6603365" cy="147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）性能整体的长时间变化趋势：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测试方法：借助trace工具导出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Trace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如图，可以看到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Cpu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变化趋势、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Fps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变化趋势、内存趋势。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70" y="3736340"/>
            <a:ext cx="6880860" cy="26136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性能测试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7890" y="2273300"/>
            <a:ext cx="10396855" cy="2861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）操作系统的兼容性：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android系统和ios系统对js代码的处理存在差异，所以需要考虑这两个系统的兼容性。需要在android微信上和ios微信上分别进行真机扫码测试。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iPhone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手机、华为手机和小米手机上分别进行了二维码真机调试，结果均良好。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）机型的兼容性：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主要是屏幕的适配问题。微信小程序中考虑了屏幕的自动适配，专门设计了一个rp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单位。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兼容性测试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2690495"/>
            <a:ext cx="5302250" cy="147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）微信版本的兼容性：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针对开发版，通过修改调试基础库版本即可做兼容性测试。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65" y="1432560"/>
            <a:ext cx="3802380" cy="39928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兼容性测试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2132330"/>
            <a:ext cx="6473825" cy="4246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）弱网测试：</a:t>
            </a:r>
            <a:endParaRPr 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在非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wifi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网络环境下，使用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2G/3G/4G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的网络使用小程序。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关注页面响应时间、页面呈现完整度等。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）无网测试：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在断网情况下，分别请求本地数据和非本地数据。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）网络切换测试：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几个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不同网络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场景的切换。</a:t>
            </a:r>
            <a:endParaRPr 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包括：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wifi-2G/3G/4G、wifi-无网、2G/3G/4G-wifi、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2G/3G/4G-无网、无网-2G/3G/4G、无网-wifi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网络测试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0" y="579120"/>
            <a:ext cx="300990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05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验收测试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Acceptance Testing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7425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487" y="2206613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  <a:endParaRPr lang="zh-CN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1475076" y="1456160"/>
            <a:ext cx="2791974" cy="1537815"/>
            <a:chOff x="1520632" y="3138729"/>
            <a:chExt cx="2883848" cy="1568811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20632" y="3860867"/>
              <a:ext cx="2883848" cy="84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编码规范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Coding Specification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6562292" y="1455802"/>
            <a:ext cx="2883848" cy="1305851"/>
            <a:chOff x="1505546" y="3138729"/>
            <a:chExt cx="2883848" cy="1279815"/>
          </a:xfrm>
        </p:grpSpPr>
        <p:sp>
          <p:nvSpPr>
            <p:cNvPr id="31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4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单元测试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U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nit Testing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9445910" y="1456354"/>
            <a:ext cx="2883848" cy="1599426"/>
            <a:chOff x="1554441" y="3138729"/>
            <a:chExt cx="2883848" cy="1599426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集成测试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Integration Testing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8" name="组合 29"/>
          <p:cNvGrpSpPr/>
          <p:nvPr/>
        </p:nvGrpSpPr>
        <p:grpSpPr>
          <a:xfrm>
            <a:off x="2596116" y="3629856"/>
            <a:ext cx="2883848" cy="1305216"/>
            <a:chOff x="1520151" y="3138729"/>
            <a:chExt cx="2883848" cy="1279193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05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20151" y="3845992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验收测试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Acceptance Testing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6428759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06</a:t>
            </a:r>
            <a:endParaRPr lang="zh-CN" altLang="en-US" sz="4800" dirty="0"/>
          </a:p>
        </p:txBody>
      </p:sp>
      <p:sp>
        <p:nvSpPr>
          <p:cNvPr id="11" name="文本框 8"/>
          <p:cNvSpPr txBox="1"/>
          <p:nvPr/>
        </p:nvSpPr>
        <p:spPr>
          <a:xfrm>
            <a:off x="5445475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更新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Update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9312294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07</a:t>
            </a:r>
            <a:endParaRPr lang="zh-CN" altLang="en-US" sz="4800" dirty="0"/>
          </a:p>
        </p:txBody>
      </p:sp>
      <p:sp>
        <p:nvSpPr>
          <p:cNvPr id="13" name="文本框 8"/>
          <p:cNvSpPr txBox="1"/>
          <p:nvPr/>
        </p:nvSpPr>
        <p:spPr>
          <a:xfrm>
            <a:off x="8329010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其它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Other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  <p:grpSp>
        <p:nvGrpSpPr>
          <p:cNvPr id="14" name="组合 29"/>
          <p:cNvGrpSpPr/>
          <p:nvPr/>
        </p:nvGrpSpPr>
        <p:grpSpPr>
          <a:xfrm>
            <a:off x="3969587" y="1455802"/>
            <a:ext cx="2883848" cy="1305851"/>
            <a:chOff x="1505546" y="3138729"/>
            <a:chExt cx="2883848" cy="1279815"/>
          </a:xfrm>
        </p:grpSpPr>
        <p:sp>
          <p:nvSpPr>
            <p:cNvPr id="17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18" name="文本框 8"/>
            <p:cNvSpPr txBox="1"/>
            <p:nvPr/>
          </p:nvSpPr>
          <p:spPr>
            <a:xfrm>
              <a:off x="1505546" y="3846614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程序清单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Program List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用户手册修订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443595" y="4868545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用户手册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664970" y="1934210"/>
          <a:ext cx="8863330" cy="239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0"/>
                <a:gridCol w="1851025"/>
                <a:gridCol w="1207135"/>
                <a:gridCol w="1448435"/>
                <a:gridCol w="895985"/>
                <a:gridCol w="1046480"/>
                <a:gridCol w="1506220"/>
              </a:tblGrid>
              <a:tr h="490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修改章节名称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修订日期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修订人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发布日期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全文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2020.11.29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吴卓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2020.11.29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章节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2020.11.30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v0.2.0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吴卓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2020.12.03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章节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2020.12.04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v0.3.0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吴卓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2020.12.10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联系客服功能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2020.12.21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v0.4.0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王心怡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2020.12.22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根据编码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修改各个模块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2020.12.27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v0.5.0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吴卓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2020.12.28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用户反馈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817610" y="6223635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用户反馈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261110" y="1438275"/>
          <a:ext cx="9670416" cy="431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525"/>
                <a:gridCol w="38100"/>
                <a:gridCol w="4796791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反馈对象：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当然用户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——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杨枨老师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227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反馈内容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功能需求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编写的功能全部成功操作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性能需求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各种响应速度均达标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页面美观程度及易上手程度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大部分美观且易用。但推荐图标会随地图移动消失，体验感不是特别良好。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采纳结果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暂时无法改进的地方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对应的原因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1.将地图改为缩放、移动时，推荐地点图标不消失的形式。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2.将历史打卡记录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图标的形式显示在地图上。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技术难度过大，但会尝试换用高德地图、百度地图接口进行尝试。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技术难度过大，但会尝试使用多个图层进行分类显示。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反馈证明：录音文件——</a:t>
                      </a: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  <a:hlinkClick r:id="rId3" action="ppaction://hlinkfile"/>
                        </a:rPr>
                        <a:t>杨枨老师使用反馈录音.m4a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部署和运行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 descr="F:\大三上\软件工程\第十四周\足之迹——体验版.png足之迹——体验版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4170" y="1344295"/>
            <a:ext cx="4471670" cy="42462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15610" y="2960370"/>
            <a:ext cx="6266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因为部分功能被审批者判定为社交功能，需要将小程序发布为企业版才可以通过审核，但发布企业版小程序需要企业营业执照等，所以目前发布为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体验版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1090" y="5590540"/>
            <a:ext cx="5497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扫描对应二维码即可进入体验版小程序</a:t>
            </a:r>
            <a:endParaRPr lang="en-US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项目开发总结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14170" y="1522095"/>
            <a:ext cx="6266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总结整个项目开发过程中出现的问题和不足之处，整理前段时间的工作，为以后的开发提供一些借鉴。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06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更新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Update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6346" y="5487035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hlinkClick r:id="rId1" action="ppaction://hlinkfile"/>
              </a:rPr>
              <a:t>会议纪要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版本控制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0" y="1370965"/>
            <a:ext cx="12192000" cy="4115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Picture 2" descr="UEHB%HPTLX0@0JU]MFNOP]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71600"/>
            <a:ext cx="10058400" cy="4115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430" y="2922270"/>
            <a:ext cx="1515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将每次更新的版本提交至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甘特图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632440" y="2767965"/>
            <a:ext cx="1472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将编码部分和测试部分的安排细化至一天。</a:t>
            </a:r>
            <a:endParaRPr lang="zh-CN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9360535" y="6202680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dirty="0">
                <a:solidFill>
                  <a:schemeClr val="tx1"/>
                </a:solidFill>
                <a:hlinkClick r:id="rId2" action="ppaction://hlinkfile"/>
              </a:rPr>
              <a:t>甘特图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70" y="1204595"/>
            <a:ext cx="9107170" cy="49980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07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其它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Other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会议记录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93366" y="6130290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0000"/>
                </a:solidFill>
                <a:hlinkClick r:id="rId2" action="ppaction://hlinkfile"/>
              </a:rPr>
              <a:t>会议纪要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645" y="2016760"/>
            <a:ext cx="53600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前三周每周一次会议，以后每周两次会议。每次会议均保存电子稿、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录音，钉钉会议保存开会视频录像，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并将会议记录上传至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在实现阶段，目前开了四次会议。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423545"/>
            <a:ext cx="4258945" cy="5706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" y="4024630"/>
            <a:ext cx="5262880" cy="17595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5052" y="38054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绩效评价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61273" y="5529144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0000"/>
                </a:solidFill>
                <a:hlinkClick r:id="rId2" action="ppaction://hlinkfile"/>
              </a:rPr>
              <a:t>绩效评价</a:t>
            </a:r>
            <a:endParaRPr lang="zh-CN" altLang="en-US" dirty="0">
              <a:solidFill>
                <a:srgbClr val="FF0000"/>
              </a:solidFill>
              <a:hlinkClick r:id="rId3" action="ppaction://hlinkfil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3830" y="2306320"/>
            <a:ext cx="31591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评分规则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每周进行一次绩效评价。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由组长打分。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每个空格算做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分，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根据完成程度打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0-10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最后算出总打分并转换成一分制。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690" y="1329055"/>
            <a:ext cx="8703310" cy="4199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编码规范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Coding Specification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参考资料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355725" y="1690370"/>
            <a:ext cx="9661525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[1]微信小程序开发工具使用与设计规范(二)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2020.12.16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[EB/OL].https://www.cnblogs.com/nosqlcoco/p/5931952.html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[2]微信小程序开发规范文档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2020.12.16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[EB/OL].https://blog.csdn.net/m0_37827628/article/details/89082089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[3]三种编程命名规范与阿里巴巴Java开发规约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[EB/OL].https://zhuanlan.zhihu.com/p/30431230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[4]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微信小程序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[EB/OL].https://developers.weixin.qq.com/miniprogram/dev/framework/custom-component/unit-test.html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[5]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微信小程序测试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https://zhuanlan.zhihu.com/p/70735052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8"/>
          <a:stretch>
            <a:fillRect/>
          </a:stretch>
        </p:blipFill>
        <p:spPr>
          <a:xfrm>
            <a:off x="8073401" y="-177554"/>
            <a:ext cx="3612572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1"/>
          <a:stretch>
            <a:fillRect/>
          </a:stretch>
        </p:blipFill>
        <p:spPr>
          <a:xfrm>
            <a:off x="0" y="1522520"/>
            <a:ext cx="3857625" cy="53354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975735" y="2698115"/>
            <a:ext cx="44691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endParaRPr lang="zh-CN" altLang="en-US" sz="6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目录规范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0935" y="1522095"/>
            <a:ext cx="10723245" cy="47078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组件文件（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components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所有组件相关文件统一放在components目录下。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图片文件（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images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项目图片文件放置于根目录的images文件夹下，组件独有的图片放在当前组件images目录下。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图片命名规则：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使用小写全拼英文单词，单词之间用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“_”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连接，描述顺序由主至次。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举例：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“map_recommend_view_click”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指该地图上推荐景点被点击收藏时的图标。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页面文件（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pages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包含所有页面文件。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页面命名规则：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使用小写全拼英文单词，大部分后面加有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“page”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举例：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“homepage”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指个人主页页面。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WXML规范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270" y="1315085"/>
            <a:ext cx="11301730" cy="51695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WXML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标签可以单独出现。如，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&lt;input/&gt;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换行方面：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注意换行，方便浏览阅读。标签所带属性每个属性间进行换行。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如，&lt;image class="userFunctionIconPicture" 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 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src="/images/homepage_draftbox.png"&gt;&lt;/image&gt;</a:t>
            </a:r>
            <a:endParaRPr lang="zh-CN" altLang="en-US" sz="2000" kern="100" baseline="30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样式方面：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合理展现分离内容，不要使用内联样式。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如，&lt;view class="userDataName"&gt;&lt;!--用户打卡文字--&gt;打卡&lt;/view&gt;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属性命名方面：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小驼峰式命名法，即第一个单词首字母小写，后面其他单词首字母大写。使用全拼英语单词。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[3]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WX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SS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995" y="1908175"/>
            <a:ext cx="8448675" cy="37846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像素单位方面：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开发过程中rpx和px均可能用到，通常情况下间距使用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rpx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、字体使用px。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缩进换行方面：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WX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SS代码需有明显的代码缩进，一个语句占一行。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同类属性放置在一起，避免散乱。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布局方面：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尽量多采用flex进行布局，少使用float以及vertical-align。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Picture 2" descr="WX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560" y="1908175"/>
            <a:ext cx="3509010" cy="3912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457835" y="1664335"/>
            <a:ext cx="7632700" cy="4246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变量名以及函数名命名方面：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小驼峰式命名法，即第一个单词首字母小写，后面其他单词首字母大写。使用全拼英语单词。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动词在前表明功能。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[3]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点击事件方面：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点击事件函数命名方式为 on + 事件名 或者业务名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如，onLoad: function (options) {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}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数据绑定变量定义方面：</a:t>
            </a:r>
            <a:endParaRPr lang="zh-CN" altLang="en-US" sz="2000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所有涉及到数据绑定的变量均需在data中初始化。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Picture 3" descr="F:\大三上\软件工程\第十二周\js.PNGj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37855" y="1275080"/>
            <a:ext cx="3703955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注释要求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71" y="480618"/>
            <a:ext cx="2306241" cy="5579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0735" y="1536700"/>
            <a:ext cx="8935720" cy="378460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原则：注释宜少而精，不宜多而滥，更不能误导。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如果代码命名达意清晰、类和方法等责任明确，只需要很少注释，就可以让人读懂；相反，如果代码混乱，再多的注释都不能弥补。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正确表达代码意义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，否则会损害代码的可读性。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注释不应过于详细，对显而易见的代码添加过多注释会成为开发的负担。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注释不是用来管理代码版本的，如果有代码舍弃了应直接删除。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5693</Words>
  <Application>WPS Presentation</Application>
  <PresentationFormat>宽屏</PresentationFormat>
  <Paragraphs>855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Bodoni MT Black</vt:lpstr>
      <vt:lpstr>Segoe Print</vt:lpstr>
      <vt:lpstr>汉仪良品线简</vt:lpstr>
      <vt:lpstr>Calibri</vt:lpstr>
      <vt:lpstr>微软雅黑</vt:lpstr>
      <vt:lpstr>Arial Unicode MS</vt:lpstr>
      <vt:lpstr>Calibri Light</vt:lpstr>
      <vt:lpstr>等线</vt:lpstr>
      <vt:lpstr>Times New Roman</vt:lpstr>
      <vt:lpstr>HGF4_CNKI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ASUS</cp:lastModifiedBy>
  <cp:revision>554</cp:revision>
  <dcterms:created xsi:type="dcterms:W3CDTF">2015-05-05T08:02:00Z</dcterms:created>
  <dcterms:modified xsi:type="dcterms:W3CDTF">2020-12-29T01:46:57Z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