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89" r:id="rId2"/>
    <p:sldId id="290" r:id="rId3"/>
    <p:sldId id="291" r:id="rId4"/>
    <p:sldId id="292" r:id="rId5"/>
    <p:sldId id="322" r:id="rId6"/>
    <p:sldId id="323" r:id="rId7"/>
    <p:sldId id="324" r:id="rId8"/>
    <p:sldId id="293" r:id="rId9"/>
    <p:sldId id="326" r:id="rId10"/>
    <p:sldId id="325" r:id="rId11"/>
    <p:sldId id="328" r:id="rId12"/>
    <p:sldId id="408" r:id="rId13"/>
    <p:sldId id="409" r:id="rId14"/>
    <p:sldId id="329" r:id="rId15"/>
    <p:sldId id="437" r:id="rId16"/>
    <p:sldId id="312" r:id="rId17"/>
    <p:sldId id="327" r:id="rId18"/>
    <p:sldId id="345" r:id="rId19"/>
    <p:sldId id="342" r:id="rId20"/>
    <p:sldId id="344" r:id="rId21"/>
    <p:sldId id="313" r:id="rId22"/>
    <p:sldId id="346" r:id="rId23"/>
    <p:sldId id="351" r:id="rId24"/>
    <p:sldId id="392" r:id="rId25"/>
    <p:sldId id="363" r:id="rId26"/>
    <p:sldId id="393" r:id="rId27"/>
    <p:sldId id="364" r:id="rId28"/>
    <p:sldId id="314" r:id="rId29"/>
    <p:sldId id="343" r:id="rId30"/>
    <p:sldId id="464" r:id="rId31"/>
    <p:sldId id="347" r:id="rId32"/>
    <p:sldId id="348" r:id="rId33"/>
    <p:sldId id="411" r:id="rId34"/>
    <p:sldId id="315" r:id="rId35"/>
    <p:sldId id="394" r:id="rId36"/>
    <p:sldId id="349" r:id="rId37"/>
    <p:sldId id="316" r:id="rId38"/>
    <p:sldId id="317" r:id="rId39"/>
    <p:sldId id="318" r:id="rId40"/>
    <p:sldId id="319" r:id="rId41"/>
    <p:sldId id="27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EC5"/>
    <a:srgbClr val="FBA1B2"/>
    <a:srgbClr val="E71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53DF2-6942-467A-AAAF-0273D3604D1A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4EC3-78B1-4CB9-AC61-30A5D31F3D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&#20195;&#30721;&#36208;&#26597;&#25253;&#21578;/&#20195;&#30721;&#36208;&#26597;&#25253;&#21578;-G07-0.3.0.docx" TargetMode="External"/><Relationship Id="rId4" Type="http://schemas.openxmlformats.org/officeDocument/2006/relationships/hyperlink" Target="../&#20195;&#30721;&#35268;&#33539;&#35828;&#26126;&#20070;/&#20195;&#30721;&#35268;&#33539;&#35828;&#26126;&#20070;-G07-0.2.5.doc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&#20195;&#30721;&#28165;&#21333;-G07-v0.1.0.doc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../&#36719;&#20214;&#27979;&#35797;&#35745;&#21010;/&#36719;&#20214;&#27979;&#35797;&#35745;&#21010;-G07-0.2.0.doc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../../&#35774;&#35745;/&#35814;&#32454;&#35774;&#35745;&#35828;&#26126;&#20070;-G07-0.5.0.do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&#20195;&#30721;&#35268;&#33539;-G07-0.1.0.docx" TargetMode="External"/><Relationship Id="rId4" Type="http://schemas.openxmlformats.org/officeDocument/2006/relationships/hyperlink" Target="../&#20195;&#30721;&#36208;&#26597;&#25253;&#21578;/&#20195;&#30721;&#36208;&#26597;&#25253;&#21578;-G07-0.3.0.doc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&#30333;&#30418;&#27979;&#35797;&#25253;&#21578;-G07-v0.1.0.docx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../../&#35774;&#35745;/&#29992;&#25143;&#25163;&#20876;/&#36719;&#20214;&#29992;&#25143;&#25163;&#20876;(SUM)-0.4.0.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&#40657;&#30418;&#27979;&#35797;&#29992;&#20363;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hyperlink" Target="../&#29992;&#25143;&#21453;&#39304;&#24405;&#38899;/&#26472;&#26536;&#32769;&#24072;&#20351;&#29992;&#21453;&#39304;&#24405;&#38899;.m4a" TargetMode="External"/><Relationship Id="rId4" Type="http://schemas.openxmlformats.org/officeDocument/2006/relationships/hyperlink" Target="../&#29992;&#25143;&#21453;&#39304;&#25253;&#21578;/&#29992;&#25143;&#21453;&#39304;&#25253;&#21578;-G07-0.3.0.docx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&#39033;&#30446;&#24320;&#21457;&#24635;&#32467;&#25253;&#21578;(PDSR)-G07-v.0.1.0.doc" TargetMode="External"/><Relationship Id="rId5" Type="http://schemas.openxmlformats.org/officeDocument/2006/relationships/image" Target="../media/image33.png"/><Relationship Id="rId4" Type="http://schemas.openxmlformats.org/officeDocument/2006/relationships/hyperlink" Target="SE2018&#26149;-G11-&#39033;&#30446;&#35745;&#21010;%20V0.5.doc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2020-G7/footprint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hyperlink" Target="../&#39033;&#30446;&#24320;&#21457;&#35745;&#21010;-G07-v0.3.0.doc" TargetMode="External"/><Relationship Id="rId5" Type="http://schemas.openxmlformats.org/officeDocument/2006/relationships/image" Target="../media/image39.png"/><Relationship Id="rId4" Type="http://schemas.openxmlformats.org/officeDocument/2006/relationships/hyperlink" Target="../&#36275;&#36857;&#29976;&#29305;&#22270;v0.4.2.mpp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../../../&#20250;&#35758;&#32426;&#35201;/SE2020-G07-20201225&#20250;&#35758;&#35760;&#24405;.docx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hyperlink" Target="G07-&#31532;&#22235;&#21608;-&#20219;&#21153;&#20998;&#37197;&#21450;&#35780;&#20215;.xlsx" TargetMode="External"/><Relationship Id="rId4" Type="http://schemas.openxmlformats.org/officeDocument/2006/relationships/hyperlink" Target="../../../&#23567;&#32452;&#20998;&#24037;/G07-&#32534;&#30721;&#38454;&#27573;-&#20219;&#21153;&#20998;&#37197;&#21450;&#35780;&#20215;.xls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"/>
          <p:cNvSpPr txBox="1"/>
          <p:nvPr/>
        </p:nvSpPr>
        <p:spPr>
          <a:xfrm>
            <a:off x="3079115" y="1778000"/>
            <a:ext cx="901446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800" b="1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kern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基于微信小程序的旅行记录平台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062730" y="4733290"/>
            <a:ext cx="8129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闫紫微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31801292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王心怡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31801293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吴卓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31801294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52382" y="5682615"/>
            <a:ext cx="32524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  </a:t>
            </a: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G07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294178" y="3399790"/>
            <a:ext cx="2507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实现阶段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" y="1875936"/>
            <a:ext cx="3136983" cy="32259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9491A5-6D65-4C60-9EEB-5EAF693E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1243"/>
            <a:ext cx="4343776" cy="4267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注释规范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2790" y="1501140"/>
            <a:ext cx="5358130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1.WXML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注释：</a:t>
            </a: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块级元素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在其上一行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注释出其功能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如，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&lt;!--用户数据--&gt;</a:t>
            </a: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&lt;view class="userHistoricalData"&gt;</a:t>
            </a:r>
          </a:p>
          <a:p>
            <a:pPr algn="just" fontAlgn="auto">
              <a:lnSpc>
                <a:spcPct val="150000"/>
              </a:lnSpc>
            </a:pP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2.WXSS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一组的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WXSS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在前括号后同一行注释。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如，.userInformation { /*头像昵称模块*/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6623685" y="1522095"/>
            <a:ext cx="539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3.JS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注释：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在函数的上一行注释。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[3]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//bindtap事件函数 换肤功能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setSkin:function(e){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0920" y="1501140"/>
            <a:ext cx="10160" cy="378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9846945" y="528574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代码规范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4" action="ppaction://hlinkfile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846945" y="565404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5" action="ppaction://hlinkfile"/>
              </a:rPr>
              <a:t>代码走查报告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5" action="ppaction://hlinkfi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02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程序清单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Program List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项目结构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 descr="F:\大三上\软件工程\第十三周\总结构.png总结构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4170" y="1240790"/>
            <a:ext cx="2332990" cy="5402580"/>
          </a:xfrm>
          <a:prstGeom prst="rect">
            <a:avLst/>
          </a:prstGeom>
        </p:spPr>
      </p:pic>
      <p:sp>
        <p:nvSpPr>
          <p:cNvPr id="6" name="矩形 6"/>
          <p:cNvSpPr/>
          <p:nvPr/>
        </p:nvSpPr>
        <p:spPr>
          <a:xfrm>
            <a:off x="4552315" y="1240790"/>
            <a:ext cx="706374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程序包含一个描述整体程序的 app 和多个描述各自页面的 page文件。</a:t>
            </a:r>
          </a:p>
          <a:p>
            <a:pPr algn="l"/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程序主体部分由三个文件组成，必须放在项目的根目录。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[1]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644390" y="3048000"/>
          <a:ext cx="7063740" cy="275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app.js</a:t>
                      </a:r>
                    </a:p>
                    <a:p>
                      <a:pPr>
                        <a:buNone/>
                      </a:pPr>
                      <a:endParaRPr lang="en-US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小程序(全局)逻辑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小程序(全局)公共设置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决定页面文件的路径、窗口表现、设置网络超时时间、设置多 tab 等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app.wxss</a:t>
                      </a:r>
                    </a:p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小程序公共(全局)样式表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项目结构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525010" y="1522095"/>
          <a:ext cx="7390130" cy="474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js</a:t>
                      </a:r>
                    </a:p>
                    <a:p>
                      <a:pPr>
                        <a:buNone/>
                      </a:pPr>
                      <a:endParaRPr lang="en-US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页面逻辑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页面结构，框架设计的一套标签语言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结合基础组件、事件系统，可以构建出页面的结构。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28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wxss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一套样式语言，用于描述 WXML 的组件样式。</a:t>
                      </a:r>
                    </a:p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用来决定 WXML 的组件应该怎么显示。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json</a:t>
                      </a:r>
                    </a:p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Picture 14" descr="F:\大三上\软件工程\第十三周\页面Page.PNG.jpg页面Pag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4383" y="3460115"/>
            <a:ext cx="3125470" cy="2598420"/>
          </a:xfrm>
          <a:prstGeom prst="rect">
            <a:avLst/>
          </a:prstGeom>
        </p:spPr>
      </p:pic>
      <p:sp>
        <p:nvSpPr>
          <p:cNvPr id="6" name="矩形 6"/>
          <p:cNvSpPr/>
          <p:nvPr/>
        </p:nvSpPr>
        <p:spPr>
          <a:xfrm>
            <a:off x="774700" y="1522095"/>
            <a:ext cx="355028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一个页面由四个文件组成。</a:t>
            </a: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按照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约定优于配置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的原则：</a:t>
            </a: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一个框架页面至少包含js、wxml、wxss三个文件类型，文件名要一样，并且要放在同一文件夹下。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[1]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程序代码</a:t>
            </a:r>
          </a:p>
        </p:txBody>
      </p:sp>
      <p:pic>
        <p:nvPicPr>
          <p:cNvPr id="2" name="Picture 1" descr="代码"/>
          <p:cNvPicPr>
            <a:picLocks noChangeAspect="1"/>
          </p:cNvPicPr>
          <p:nvPr/>
        </p:nvPicPr>
        <p:blipFill>
          <a:blip r:embed="rId4"/>
          <a:srcRect r="-270" b="28800"/>
          <a:stretch>
            <a:fillRect/>
          </a:stretch>
        </p:blipFill>
        <p:spPr>
          <a:xfrm>
            <a:off x="1614170" y="1705610"/>
            <a:ext cx="4711065" cy="3447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745" y="1715135"/>
            <a:ext cx="4427220" cy="3429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20315" y="1316355"/>
            <a:ext cx="2898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获取用户头像的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WXML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614285" y="1316355"/>
            <a:ext cx="2898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获取用户头像的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WXSS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728835" y="529717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6" action="ppaction://hlinkfile"/>
              </a:rPr>
              <a:t>程序清单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6" action="ppaction://hlinkfil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4FC521-BA9A-45EF-A73B-745ACEF90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12" y="6378663"/>
            <a:ext cx="2979678" cy="3581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68817"/>
            <a:ext cx="12192000" cy="3996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软件测试计划</a:t>
            </a:r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3" name="PA_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5" y="2288864"/>
            <a:ext cx="1294542" cy="2496616"/>
          </a:xfrm>
          <a:prstGeom prst="rect">
            <a:avLst/>
          </a:prstGeom>
        </p:spPr>
      </p:pic>
      <p:sp>
        <p:nvSpPr>
          <p:cNvPr id="12" name="文本框 1"/>
          <p:cNvSpPr txBox="1"/>
          <p:nvPr/>
        </p:nvSpPr>
        <p:spPr>
          <a:xfrm>
            <a:off x="3103880" y="1956435"/>
            <a:ext cx="83699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《GB8567－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[6]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中软件测试计划的要求，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结合实际情况调整得到的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4" action="ppaction://hlinkfile"/>
              </a:rPr>
              <a:t>《软件测试计划》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内容如下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包括了单元测试、集成测试、验收测试等内容：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2" name="Table 1"/>
          <p:cNvGraphicFramePr/>
          <p:nvPr/>
        </p:nvGraphicFramePr>
        <p:xfrm>
          <a:off x="3505200" y="3607435"/>
          <a:ext cx="6911340" cy="2158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4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</a:t>
                      </a: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修订日期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修订人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修订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发布日期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v0.1.0</a:t>
                      </a: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2020-11-26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闫紫微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首次创建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2020-11-27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4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V0.2.0</a:t>
                      </a:r>
                    </a:p>
                  </a:txBody>
                  <a:tcPr marL="44450" marR="4445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2020-12-26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王心怡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部分修订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2020-12-27</a:t>
                      </a:r>
                    </a:p>
                  </a:txBody>
                  <a:tcPr marL="44450" marR="4445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860AAD5D-86C1-44CF-8B3A-D71CCE664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77" y="6417180"/>
            <a:ext cx="5509737" cy="3429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03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单元测试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U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nit Testing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详细设计修订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1198880" y="1754505"/>
          <a:ext cx="9794875" cy="334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发布日期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G7全员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王心怡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PDL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王心怡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授权登录模块、</a:t>
                      </a: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联系客服模块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王心怡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对应编码修改各个模块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v0.5.0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吴卓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2020.12.28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199245" y="5343525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详细设计说明书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4" action="ppaction://hlinkfil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25A40-497D-45C9-AE29-07847BE6E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63" y="6476502"/>
            <a:ext cx="4359018" cy="3581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内部代码走查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541020" y="1351280"/>
          <a:ext cx="11341104" cy="479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5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01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审查对象：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“足之迹”微信小程序源代码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审查人：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闫紫微、吴卓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审查日期：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2020-12-28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审查项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审查结果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是否通过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审查结果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是否通过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准备工作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、很好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编码规范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局部数据结构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条件判断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重要的执行通路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循环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出错处理通路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云函数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边界条件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注释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程序组织结构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通过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9837420" y="6146165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代码走查报告书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hlinkClick r:id="rId5" action="ppaction://hlinkfi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单元测试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9010" y="1349375"/>
            <a:ext cx="10253345" cy="5169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背景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完善的测试用例是提高自定义组件可用性的保证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从基础库版本 2.2.1 开始拥抱开源，支持 npm 安装自定义组件，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支持针对自定义组件的单元测试。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测试框架：</a:t>
            </a:r>
            <a:r>
              <a:rPr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选用 jest 作为测试框架</a:t>
            </a:r>
            <a:endParaRPr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选择原因：要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兼顾 nodejs 端和 dom 环境。依赖 nodejs 的一些库来完善测试环境，同时需要建成完整的 dom 树结构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去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更好的模拟自定义组件的运行。</a:t>
            </a:r>
          </a:p>
          <a:p>
            <a:pPr algn="just" fontAlgn="auto">
              <a:lnSpc>
                <a:spcPct val="150000"/>
              </a:lnSpc>
            </a:pPr>
            <a:r>
              <a:rPr 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自定义组件测试工具集</a:t>
            </a:r>
            <a:r>
              <a:rPr 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miniprogram-simulate</a:t>
            </a: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小程序的运行环境比较特殊，不同于常见的浏览器环境，它采用的是双线程的架构。而在进行单元测试时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进行的是功能测试而无需苛求性能、安全等因素，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需要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一个测试工具集以支持自定义组件在 nodejs 单线程中也能运行起来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[4]</a:t>
            </a:r>
            <a:endParaRPr 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995805" y="1599565"/>
          <a:ext cx="8670290" cy="210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2020.12.16 - 2020.12.18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2020.12.22 - 2020.12.23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2020.12.26 - 2020.12.28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92300" y="4248785"/>
            <a:ext cx="91395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版本号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主版本号 . 子版本号 .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阶段版本号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改动较大（如模块改动）子版本号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，改动较小（如只改动内容）阶段版本号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+1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最初版本为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0.1.0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，最后确定版本为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1.0.0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版本记录</a:t>
            </a:r>
            <a:endParaRPr lang="en-US" altLang="zh-CN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73700" y="3850005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版本变动规则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白盒测试用例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14170" y="1522095"/>
            <a:ext cx="505269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根据白盒测试原则，设计测试用例。</a:t>
            </a:r>
          </a:p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例如，用户信息模块路径图。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886" y="445693"/>
            <a:ext cx="2306241" cy="5579615"/>
          </a:xfrm>
          <a:prstGeom prst="rect">
            <a:avLst/>
          </a:prstGeom>
        </p:spPr>
      </p:pic>
      <p:pic>
        <p:nvPicPr>
          <p:cNvPr id="3" name="图片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699030" y="2536825"/>
            <a:ext cx="635825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/>
          <p:nvPr/>
        </p:nvSpPr>
        <p:spPr>
          <a:xfrm>
            <a:off x="9163685" y="6025515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6" action="ppaction://hlinkfile"/>
              </a:rPr>
              <a:t>白盒测试报告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1DA508-7FAD-47C9-996C-B59F3DB67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956944"/>
            <a:ext cx="3452159" cy="35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A884BC-DAAF-4A01-B695-9807A9D18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534254"/>
            <a:ext cx="4267570" cy="2895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04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集成测试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Integration Testing 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D9B3621-4AAF-47D0-A81F-4AF354B23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2339"/>
            <a:ext cx="3703641" cy="3657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14170" y="2229485"/>
            <a:ext cx="5217795" cy="239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测试工具：微信开发者工具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真机调试。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AppData可以比界面检查的更细。借助于真机调试，可以修改AppData中的数据，对微信小程序做一些大值测试或者异常测试。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[5]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Picture 3" descr="Apps_Da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965" y="2065020"/>
            <a:ext cx="4145280" cy="27279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986E0E-E530-4D97-B144-A30B8FAF4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77" y="6424387"/>
            <a:ext cx="3749365" cy="2667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14170" y="3766185"/>
            <a:ext cx="6569075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）实时性能数据：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测试方法：扫码后选择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打开性能监控面板，重新进入，可以看到展示出来的直观的实时的性能数据。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如图：可以看到页面切换耗时是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301ms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</p:txBody>
      </p:sp>
      <p:pic>
        <p:nvPicPr>
          <p:cNvPr id="2" name="Picture 1" descr="F:\大三上\软件工程\第十四周\性能.jpg性能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45855" y="448310"/>
            <a:ext cx="2750820" cy="59613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性能测试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614170" y="1982470"/>
            <a:ext cx="713168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关注的性能指标：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业务响应时间（小程序包下载时间/启动时间/页面切换时间）、内存、Cpu、帧率、数据缓存大小等。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14170" y="2259965"/>
            <a:ext cx="660336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）性能整体的长时间变化趋势：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测试方法：借助trace工具导出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Trace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如图，可以看到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Cpu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变化趋势、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Fps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变化趋势、内存趋势。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0" y="3736340"/>
            <a:ext cx="6880860" cy="26136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性能测试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7890" y="2273300"/>
            <a:ext cx="103968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）操作系统的兼容性：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android系统和ios系统对js代码的处理存在差异，所以需要考虑这两个系统的兼容性。需要在android微信上和ios微信上分别进行真机扫码测试。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iPhone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手机、华为手机和小米手机上分别进行了二维码真机调试，结果均良好。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）机型的兼容性：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主要是屏幕的适配问题。微信小程序中考虑了屏幕的自动适配，专门设计了一个rp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单位。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兼容性测试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14170" y="2690495"/>
            <a:ext cx="530225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）微信版本的兼容性：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针对开发版，通过修改调试基础库版本即可做兼容性测试。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465" y="1432560"/>
            <a:ext cx="3802380" cy="39928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兼容性测试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系统测试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14170" y="2132330"/>
            <a:ext cx="6473825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）弱网测试：</a:t>
            </a:r>
          </a:p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在非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wifi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网络环境下，使用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2G/3G/4G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的网络使用小程序。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关注页面响应时间、页面呈现完整度等。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）无网测试：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在断网情况下，分别请求本地数据和非本地数据。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）网络切换测试：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几个</a:t>
            </a: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不同网络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场景的切换。</a:t>
            </a:r>
          </a:p>
          <a:p>
            <a:pPr algn="just" fontAlgn="auto">
              <a:lnSpc>
                <a:spcPct val="15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包括：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wifi-2G/3G/4G、wifi-无网、2G/3G/4G-wifi、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2G/3G/4G-无网、无网-2G/3G/4G、无网-wifi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14170" y="1522095"/>
            <a:ext cx="3415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网络测试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0" y="579120"/>
            <a:ext cx="3009900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05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验收测试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Acceptance Testing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用户手册修订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876665" y="4950460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用户手册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259840" y="1981200"/>
          <a:ext cx="967232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1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版本号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修订人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发布日期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吴卓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吴卓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吴卓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根据编码</a:t>
                      </a: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修改各个模块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修改章节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2020.12.27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v0.4.0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吴卓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2020.12.28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467385D-C229-42FD-B643-16013C7D2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77" y="6340560"/>
            <a:ext cx="3886537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7425"/>
            <a:ext cx="12192000" cy="418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487" y="2206613"/>
            <a:ext cx="1292662" cy="2345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目录</a:t>
            </a:r>
          </a:p>
        </p:txBody>
      </p:sp>
      <p:grpSp>
        <p:nvGrpSpPr>
          <p:cNvPr id="3" name="组合 5"/>
          <p:cNvGrpSpPr/>
          <p:nvPr/>
        </p:nvGrpSpPr>
        <p:grpSpPr>
          <a:xfrm>
            <a:off x="1475076" y="1456160"/>
            <a:ext cx="2791974" cy="1537815"/>
            <a:chOff x="1520632" y="3138729"/>
            <a:chExt cx="2883848" cy="1568811"/>
          </a:xfrm>
        </p:grpSpPr>
        <p:sp>
          <p:nvSpPr>
            <p:cNvPr id="7" name="文本框 5"/>
            <p:cNvSpPr txBox="1"/>
            <p:nvPr/>
          </p:nvSpPr>
          <p:spPr>
            <a:xfrm>
              <a:off x="2537088" y="3138729"/>
              <a:ext cx="91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  <p:sp>
          <p:nvSpPr>
            <p:cNvPr id="10" name="文本框 8"/>
            <p:cNvSpPr txBox="1"/>
            <p:nvPr/>
          </p:nvSpPr>
          <p:spPr>
            <a:xfrm>
              <a:off x="1520632" y="3860867"/>
              <a:ext cx="2883848" cy="846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编码规范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Coding Specification</a:t>
              </a: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6562292" y="1455802"/>
            <a:ext cx="2883848" cy="1305851"/>
            <a:chOff x="1505546" y="3138729"/>
            <a:chExt cx="2883848" cy="1279815"/>
          </a:xfrm>
        </p:grpSpPr>
        <p:sp>
          <p:nvSpPr>
            <p:cNvPr id="31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1505546" y="3846614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单元测试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Unit Testing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9445910" y="1456354"/>
            <a:ext cx="2883848" cy="1599426"/>
            <a:chOff x="1554441" y="3138729"/>
            <a:chExt cx="2883848" cy="1599426"/>
          </a:xfrm>
        </p:grpSpPr>
        <p:sp>
          <p:nvSpPr>
            <p:cNvPr id="19" name="文本框 5"/>
            <p:cNvSpPr txBox="1"/>
            <p:nvPr/>
          </p:nvSpPr>
          <p:spPr>
            <a:xfrm>
              <a:off x="2537088" y="3138729"/>
              <a:ext cx="91766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1554441" y="3846615"/>
              <a:ext cx="2883848" cy="89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集成测试</a:t>
              </a:r>
              <a:endParaRPr lang="en-US" altLang="zh-CN" sz="2000" kern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Integration Testing 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8" name="组合 29"/>
          <p:cNvGrpSpPr/>
          <p:nvPr/>
        </p:nvGrpSpPr>
        <p:grpSpPr>
          <a:xfrm>
            <a:off x="2596116" y="3629856"/>
            <a:ext cx="2883848" cy="1305216"/>
            <a:chOff x="1520151" y="3138729"/>
            <a:chExt cx="2883848" cy="1279193"/>
          </a:xfrm>
        </p:grpSpPr>
        <p:sp>
          <p:nvSpPr>
            <p:cNvPr id="15" name="文本框 5"/>
            <p:cNvSpPr txBox="1"/>
            <p:nvPr/>
          </p:nvSpPr>
          <p:spPr>
            <a:xfrm>
              <a:off x="2537088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05</a:t>
              </a:r>
              <a:endParaRPr lang="zh-CN" altLang="en-US" sz="4800" dirty="0"/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520151" y="3845992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验收测试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Acceptance Testing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endParaRPr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6428759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06</a:t>
            </a:r>
            <a:endParaRPr lang="zh-CN" altLang="en-US" sz="4800" dirty="0"/>
          </a:p>
        </p:txBody>
      </p:sp>
      <p:sp>
        <p:nvSpPr>
          <p:cNvPr id="11" name="文本框 8"/>
          <p:cNvSpPr txBox="1"/>
          <p:nvPr/>
        </p:nvSpPr>
        <p:spPr>
          <a:xfrm>
            <a:off x="5445475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更新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Update</a:t>
            </a:r>
          </a:p>
        </p:txBody>
      </p:sp>
      <p:sp>
        <p:nvSpPr>
          <p:cNvPr id="12" name="文本框 5"/>
          <p:cNvSpPr txBox="1"/>
          <p:nvPr/>
        </p:nvSpPr>
        <p:spPr>
          <a:xfrm>
            <a:off x="9312294" y="3629830"/>
            <a:ext cx="9176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/>
              <a:t>07</a:t>
            </a:r>
            <a:endParaRPr lang="zh-CN" altLang="en-US" sz="4800" dirty="0"/>
          </a:p>
        </p:txBody>
      </p:sp>
      <p:sp>
        <p:nvSpPr>
          <p:cNvPr id="13" name="文本框 8"/>
          <p:cNvSpPr txBox="1"/>
          <p:nvPr/>
        </p:nvSpPr>
        <p:spPr>
          <a:xfrm>
            <a:off x="8329010" y="4352512"/>
            <a:ext cx="28838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其它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 fontAlgn="t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Other</a:t>
            </a:r>
          </a:p>
        </p:txBody>
      </p:sp>
      <p:grpSp>
        <p:nvGrpSpPr>
          <p:cNvPr id="14" name="组合 29"/>
          <p:cNvGrpSpPr/>
          <p:nvPr/>
        </p:nvGrpSpPr>
        <p:grpSpPr>
          <a:xfrm>
            <a:off x="3969587" y="1455802"/>
            <a:ext cx="2883848" cy="1305851"/>
            <a:chOff x="1505546" y="3138729"/>
            <a:chExt cx="2883848" cy="1279815"/>
          </a:xfrm>
        </p:grpSpPr>
        <p:sp>
          <p:nvSpPr>
            <p:cNvPr id="17" name="文本框 5"/>
            <p:cNvSpPr txBox="1"/>
            <p:nvPr/>
          </p:nvSpPr>
          <p:spPr>
            <a:xfrm>
              <a:off x="2488193" y="3138729"/>
              <a:ext cx="917667" cy="81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  <p:sp>
          <p:nvSpPr>
            <p:cNvPr id="18" name="文本框 8"/>
            <p:cNvSpPr txBox="1"/>
            <p:nvPr/>
          </p:nvSpPr>
          <p:spPr>
            <a:xfrm>
              <a:off x="1505546" y="3846614"/>
              <a:ext cx="2883848" cy="571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t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程序清单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ctr" fontAlgn="t"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Program List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黑盒测试用例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224010" y="5614670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hlinkClick r:id="rId3" action="ppaction://hlinkfile"/>
              </a:rPr>
              <a:t>黑盒测试用例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0" y="1478280"/>
            <a:ext cx="1037082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用户反馈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817610" y="6223635"/>
            <a:ext cx="219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用户反馈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560657128"/>
              </p:ext>
            </p:extLst>
          </p:nvPr>
        </p:nvGraphicFramePr>
        <p:xfrm>
          <a:off x="1354417" y="1256153"/>
          <a:ext cx="974915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反馈对象：</a:t>
                      </a: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当然用户</a:t>
                      </a:r>
                      <a:r>
                        <a:rPr lang="en-US" altLang="zh-CN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——</a:t>
                      </a: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杨枨老师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反馈内容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功能需求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编写的功能全部成功操作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性能需求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各种响应速度均达标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页面美观程度及易上手程度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大部分美观且易用。但推荐图标会随地图移动消失，体验感不是特别良好。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采纳结果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暂时无法改进的地方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对应的原因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1.将地图改为缩放、移动时，推荐地点图标不消失的形式。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2.将历史打卡记录</a:t>
                      </a: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</a:t>
                      </a:r>
                      <a:r>
                        <a:rPr lang="en-US" altLang="zh-CN" sz="2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图标的形式显示在地图上</a:t>
                      </a:r>
                      <a:r>
                        <a:rPr lang="en-US" altLang="zh-CN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技术难度过大，但会尝试换用高德地图、百度地图接口进行尝试。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技术难度过大，但会尝试使用多个图层进行分类显示。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反馈证明：录音文件——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  <a:hlinkClick r:id="rId5" action="ppaction://hlinkfile"/>
                        </a:rPr>
                        <a:t>杨枨老师使用反馈录音.m4a</a:t>
                      </a:r>
                      <a:endParaRPr lang="zh-CN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FDB24B1-146B-43BF-8DB4-EB330DA82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702" y="6578070"/>
            <a:ext cx="3017782" cy="2438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1BFF01-AAE0-4105-92DC-652BD7644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77" y="6557749"/>
            <a:ext cx="3909399" cy="312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3416F2-09D7-473E-AB23-91694F9565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177" y="6124356"/>
            <a:ext cx="3414056" cy="3505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部署和运行</a:t>
            </a:r>
          </a:p>
        </p:txBody>
      </p:sp>
      <p:pic>
        <p:nvPicPr>
          <p:cNvPr id="3" name="Picture 2" descr="F:\大三上\软件工程\第十四周\足之迹——体验版.png足之迹——体验版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4170" y="1344295"/>
            <a:ext cx="4471670" cy="42462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15610" y="2960370"/>
            <a:ext cx="6266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因为部分功能被审批者判定为社交功能，需要将小程序发布为企业版才可以通过审核，但发布企业版小程序需要企业营业执照等，所以目前发布为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体验版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01090" y="5590540"/>
            <a:ext cx="5497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扫描对应二维码即可进入体验版小程序</a:t>
            </a:r>
            <a:endParaRPr lang="en-US" sz="2000" b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467714-01B0-40F5-ABB9-80925DDF6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77" y="6401525"/>
            <a:ext cx="2865368" cy="31244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测试结果总结及项目开发总结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21410" y="1536700"/>
            <a:ext cx="6911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测试结果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单元测试：代码走查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结果良好、白盒测试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结果良好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集成测试：系统测试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大部分结果良好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验收测试</a:t>
            </a:r>
            <a:r>
              <a:rPr lang="zh-CN" altLang="en-US" sz="2000" dirty="0">
                <a:latin typeface="宋体" panose="02010600030101010101" pitchFamily="2" charset="-122"/>
              </a:rPr>
              <a:t>：黑盒测试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结果良好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</a:rPr>
              <a:t>用户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（待完善）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项目总结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根据《GB8567－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[6]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中软件测试计划的要求，并结合实际情况调整得到的《项目开发总结》内容如下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总结整个项目开发过程中出现的问题和不足之处，整理前段时间的工作，为以后的开发提供一些借鉴。</a:t>
            </a:r>
          </a:p>
        </p:txBody>
      </p:sp>
      <p:grpSp>
        <p:nvGrpSpPr>
          <p:cNvPr id="31" name="组 5"/>
          <p:cNvGrpSpPr/>
          <p:nvPr/>
        </p:nvGrpSpPr>
        <p:grpSpPr>
          <a:xfrm>
            <a:off x="8754000" y="2269305"/>
            <a:ext cx="2319215" cy="2319215"/>
            <a:chOff x="2938584" y="2242373"/>
            <a:chExt cx="2319215" cy="2319215"/>
          </a:xfrm>
        </p:grpSpPr>
        <p:pic>
          <p:nvPicPr>
            <p:cNvPr id="32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33" name="文本框 4"/>
            <p:cNvSpPr txBox="1"/>
            <p:nvPr/>
          </p:nvSpPr>
          <p:spPr>
            <a:xfrm>
              <a:off x="3320797" y="2743945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dirty="0">
                  <a:latin typeface="宋体" panose="02010600030101010101" pitchFamily="2" charset="-122"/>
                  <a:ea typeface="宋体" panose="02010600030101010101" pitchFamily="2" charset="-122"/>
                  <a:cs typeface="微软雅黑 Light" panose="020B0502040204020203" pitchFamily="34" charset="-122"/>
                </a:rPr>
                <a:t>项目开发总结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D23DE1C-5E0F-4D6D-8738-6DA1DE903099}"/>
              </a:ext>
            </a:extLst>
          </p:cNvPr>
          <p:cNvSpPr txBox="1"/>
          <p:nvPr/>
        </p:nvSpPr>
        <p:spPr>
          <a:xfrm>
            <a:off x="8901405" y="4810754"/>
            <a:ext cx="25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6" action="ppaction://hlinkfile"/>
              </a:rPr>
              <a:t>《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  <a:hlinkClick r:id="rId6" action="ppaction://hlinkfile"/>
              </a:rPr>
              <a:t>项目开发总结》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22145-5399-4336-9760-A194C3664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77" y="6066778"/>
            <a:ext cx="3528366" cy="2819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725018-9A4A-4417-9F04-0C9A87C00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177" y="6520429"/>
            <a:ext cx="4686706" cy="30482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06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更新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Update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3835" y="5486400"/>
            <a:ext cx="528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FF0000"/>
                </a:solidFill>
                <a:hlinkClick r:id="rId3" action="ppaction://hlinkfile"/>
              </a:rPr>
              <a:t>https://github.com/SE2020-G7/footprint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版本控制</a:t>
            </a:r>
          </a:p>
        </p:txBody>
      </p:sp>
      <p:sp>
        <p:nvSpPr>
          <p:cNvPr id="4" name="矩形 1"/>
          <p:cNvSpPr/>
          <p:nvPr/>
        </p:nvSpPr>
        <p:spPr>
          <a:xfrm>
            <a:off x="0" y="1370965"/>
            <a:ext cx="12192000" cy="4115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UEHB%HPTLX0@0JU]MFNOP]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371600"/>
            <a:ext cx="10058400" cy="4115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430" y="2922270"/>
            <a:ext cx="1515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将每次更新的版本提交至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github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06ECBC-2DE9-45AB-8682-BBF515E031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8" t="29607" r="1439" b="27726"/>
          <a:stretch/>
        </p:blipFill>
        <p:spPr>
          <a:xfrm>
            <a:off x="309346" y="6207760"/>
            <a:ext cx="4803829" cy="227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4575B6-7397-47EB-8F38-AA8814FA1B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347" y="6533328"/>
            <a:ext cx="5380186" cy="32006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甘特图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632440" y="2767965"/>
            <a:ext cx="1472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将编码部分和测试部分的安排细化至一天。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46640" y="6202680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/>
                </a:solidFill>
                <a:hlinkClick r:id="rId4" action="ppaction://hlinkfile"/>
              </a:rPr>
              <a:t>甘特图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170" y="1204595"/>
            <a:ext cx="9107170" cy="4998085"/>
          </a:xfrm>
          <a:prstGeom prst="rect">
            <a:avLst/>
          </a:prstGeom>
        </p:spPr>
      </p:pic>
      <p:sp>
        <p:nvSpPr>
          <p:cNvPr id="2" name="TextBox 5"/>
          <p:cNvSpPr txBox="1"/>
          <p:nvPr/>
        </p:nvSpPr>
        <p:spPr>
          <a:xfrm>
            <a:off x="8297862" y="6253998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/>
                </a:solidFill>
                <a:hlinkClick r:id="rId6" action="ppaction://hlinkfile"/>
              </a:rPr>
              <a:t>项目开发计划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DDF0C7-2577-47D6-9948-C39EE444C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177" y="6438148"/>
            <a:ext cx="3810330" cy="30482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766276"/>
            <a:chOff x="5042080" y="1834768"/>
            <a:chExt cx="4981571" cy="1766276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07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其它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  <a:sym typeface="+mn-ea"/>
              </a:endParaRPr>
            </a:p>
            <a:p>
              <a:pPr algn="ctr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Other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会议记录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93366" y="6130290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FF0000"/>
                </a:solidFill>
                <a:hlinkClick r:id="rId4" action="ppaction://hlinkfile"/>
              </a:rPr>
              <a:t>会议纪要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645" y="2016760"/>
            <a:ext cx="53600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前三周每周一次会议，以后每周两次会议。每次会议均保存电子稿、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录音，钉钉会议保存开会视频录像，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并将会议记录上传至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algn="l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在实现阶段，目前开了四次会议。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50" y="423545"/>
            <a:ext cx="4258945" cy="5706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40" y="4024630"/>
            <a:ext cx="5262880" cy="17595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5052" y="380549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绩效评价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61273" y="5529144"/>
            <a:ext cx="274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FF0000"/>
                </a:solidFill>
                <a:hlinkClick r:id="rId4" action="ppaction://hlinkfile"/>
              </a:rPr>
              <a:t>绩效评价</a:t>
            </a:r>
            <a:endParaRPr lang="zh-CN" altLang="en-US" dirty="0">
              <a:solidFill>
                <a:srgbClr val="FF0000"/>
              </a:solidFill>
              <a:hlinkClick r:id="rId5" action="ppaction://hlinkfil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3830" y="2306320"/>
            <a:ext cx="31591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评分规则</a:t>
            </a: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每周进行一次绩效评价。</a:t>
            </a: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由组长打分。</a:t>
            </a: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每个空格算做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分，</a:t>
            </a:r>
          </a:p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根据完成程度打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0-10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分。</a:t>
            </a: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最后算出总打分并转换成一分制。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690" y="1329055"/>
            <a:ext cx="8703310" cy="4199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11195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10" y="467301"/>
            <a:ext cx="1294542" cy="2496616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3504049" y="3073031"/>
            <a:ext cx="4981571" cy="1827871"/>
            <a:chOff x="5042080" y="1834768"/>
            <a:chExt cx="4981571" cy="1827871"/>
          </a:xfrm>
        </p:grpSpPr>
        <p:sp>
          <p:nvSpPr>
            <p:cNvPr id="6" name="文本框 7"/>
            <p:cNvSpPr txBox="1"/>
            <p:nvPr/>
          </p:nvSpPr>
          <p:spPr>
            <a:xfrm>
              <a:off x="6377241" y="1834768"/>
              <a:ext cx="2659498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b="1" dirty="0">
                  <a:latin typeface="Bodoni MT Black" panose="02070A03080606020203" pitchFamily="18" charset="0"/>
                  <a:ea typeface="汉仪良品线简" panose="00020600040101010101" pitchFamily="18" charset="-122"/>
                  <a:cs typeface="+mn-ea"/>
                  <a:sym typeface="+mn-lt"/>
                </a:rPr>
                <a:t>Part 01</a:t>
              </a:r>
              <a:endParaRPr lang="zh-CN" altLang="en-US" sz="4400" b="1" dirty="0">
                <a:latin typeface="Bodoni MT Black" panose="02070A03080606020203" pitchFamily="18" charset="0"/>
                <a:ea typeface="汉仪良品线简" panose="00020600040101010101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9"/>
            <p:cNvSpPr txBox="1"/>
            <p:nvPr/>
          </p:nvSpPr>
          <p:spPr>
            <a:xfrm>
              <a:off x="5042080" y="2586314"/>
              <a:ext cx="4981571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编码规范</a:t>
              </a:r>
              <a:endParaRPr lang="en-US" altLang="zh-CN" sz="3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lt"/>
                  <a:sym typeface="+mn-ea"/>
                </a:rPr>
                <a:t>Coding Specification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8" y="0"/>
            <a:ext cx="1221474" cy="12214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55898" y="353464"/>
            <a:ext cx="433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参考资料</a:t>
            </a:r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40</a:t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1355725" y="1690370"/>
            <a:ext cx="9661525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[1]微信小程序开发工具使用与设计规范(二)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（参考于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2020.12.16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[EB/OL].https://www.cnblogs.com/nosqlcoco/p/5931952.html</a:t>
            </a:r>
          </a:p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[2]微信小程序开发规范文档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（参考于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2020.12.16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[EB/OL].https://blog.csdn.net/m0_37827628/article/details/89082089</a:t>
            </a: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[3]三种编程命名规范与阿里巴巴Java开发规约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（参考于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[EB/OL].https://zhuanlan.zhihu.com/p/30431230</a:t>
            </a:r>
            <a:endParaRPr lang="en-US" altLang="zh-CN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[4]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微信小程序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（参考于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[EB/OL].https://developers.weixin.qq.com/miniprogram/dev/framework/custom-component/unit-test.html</a:t>
            </a: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[5]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微信小程序测试（参考于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2020.12.24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[EB/OL].https://zhuanlan.zhihu.com/p/70735052</a:t>
            </a:r>
          </a:p>
          <a:p>
            <a:pPr algn="just" fontAlgn="auto">
              <a:lnSpc>
                <a:spcPct val="1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[6]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《GB8567－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2006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计算机软件产品开发文件编制指南》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642369"/>
            <a:ext cx="12192000" cy="369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8"/>
          <a:stretch>
            <a:fillRect/>
          </a:stretch>
        </p:blipFill>
        <p:spPr>
          <a:xfrm>
            <a:off x="8073401" y="-177554"/>
            <a:ext cx="3612572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1"/>
          <a:stretch>
            <a:fillRect/>
          </a:stretch>
        </p:blipFill>
        <p:spPr>
          <a:xfrm>
            <a:off x="0" y="1522520"/>
            <a:ext cx="3857625" cy="53354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975735" y="2698115"/>
            <a:ext cx="44691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目录规范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30935" y="1522095"/>
            <a:ext cx="10723245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组件文件（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components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所有组件相关文件统一放在components目录下。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图片文件（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images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项目图片文件放置于根目录的images文件夹下，组件独有的图片放在当前组件images目录下。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图片命名规则：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使用小写全拼英文单词，单词之间用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“_”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连接，描述顺序由主至次。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举例：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“map_recommend_view_click”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指该地图上推荐景点被点击收藏时的图标。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页面文件（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pages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）：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包含所有页面文件。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页面命名规则：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使用小写全拼英文单词，大部分后面加有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“page”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举例：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“homepage”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指个人主页页面。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0C8495-8F5F-41D4-9F11-C79D76C1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82" y="6378663"/>
            <a:ext cx="5532599" cy="3581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WXML规范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0270" y="1315085"/>
            <a:ext cx="11301730" cy="5169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标签方面：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WXML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标签可以单独出现。如，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&lt;input/&gt;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换行方面：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注意换行，方便浏览阅读。标签所带属性每个属性间进行换行。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如，&lt;image class="userFunctionIconPicture" 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 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src="/images/homepage_draftbox.png"&gt;&lt;/image&gt;</a:t>
            </a:r>
            <a:endParaRPr lang="zh-CN" altLang="en-US" sz="2000" kern="100" baseline="300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样式方面：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合理展现分离内容，不要使用内联样式。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如，&lt;view class="userDataName"&gt;&lt;!--用户打卡文字--&gt;打卡&lt;/view&gt;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属性命名方面：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小驼峰式命名法，即第一个单词首字母小写，后面其他单词首字母大写。使用全拼英语单词。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[3]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WX</a:t>
            </a: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SS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995" y="1908175"/>
            <a:ext cx="8448675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像素单位方面：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开发过程中rpx和px均可能用到，通常情况下间距使用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rpx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、字体使用px。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缩进换行方面：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WX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SS代码需有明显的代码缩进，一个语句占一行。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属性方面：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同类属性放置在一起，避免散乱。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布局方面：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尽量多采用flex进行布局，少使用float以及vertical-align。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Picture 2" descr="WX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560" y="1908175"/>
            <a:ext cx="3509010" cy="3912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8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规范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457835" y="1664335"/>
            <a:ext cx="7632700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变量名以及函数名命名方面：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小驼峰式命名法，即第一个单词首字母小写，后面其他单词首字母大写。使用全拼英语单词。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动词在前表明功能。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[3]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点击事件方面：</a:t>
            </a:r>
          </a:p>
          <a:p>
            <a:pPr algn="just" fontAlgn="auto">
              <a:lnSpc>
                <a:spcPct val="150000"/>
              </a:lnSpc>
            </a:pPr>
            <a:r>
              <a:rPr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点击事件函数命名方式为 on + 事件名 或者业务名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如，onLoad: function (options) {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}</a:t>
            </a:r>
          </a:p>
          <a:p>
            <a:pPr algn="just" fontAlgn="auto"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0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数据绑定变量定义方面：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所有涉及到数据绑定的变量均需在data中初始化。</a:t>
            </a:r>
            <a:r>
              <a:rPr lang="en-US" altLang="zh-CN" sz="2000" baseline="30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[2]</a:t>
            </a:r>
            <a:endParaRPr lang="zh-CN" altLang="en-US" sz="20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Picture 3" descr="F:\大三上\软件工程\第十二周\js.PNGjs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37855" y="1275080"/>
            <a:ext cx="3703955" cy="5024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7" y="300251"/>
            <a:ext cx="1221474" cy="122147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4170" y="650240"/>
            <a:ext cx="7504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ym typeface="+mn-ea"/>
              </a:rPr>
              <a:t>注释要求</a:t>
            </a:r>
            <a:endParaRPr lang="zh-CN" altLang="en-US" sz="2800" b="1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71" y="480618"/>
            <a:ext cx="2306241" cy="5579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0735" y="1536700"/>
            <a:ext cx="893572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原则：注释宜少而精，不宜多而滥，更不能误导。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如果代码命名达意清晰、类和方法等责任明确，只需要很少注释，就可以让人读懂；相反，如果代码混乱，再多的注释都不能弥补。</a:t>
            </a:r>
          </a:p>
          <a:p>
            <a:pPr fontAlgn="auto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注释要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正确表达代码意义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，否则会损害代码的可读性。</a:t>
            </a:r>
          </a:p>
          <a:p>
            <a:pPr fontAlgn="auto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注释不应过于详细，对显而易见的代码添加过多注释会成为开发的负担。</a:t>
            </a:r>
          </a:p>
          <a:p>
            <a:pPr fontAlgn="auto">
              <a:lnSpc>
                <a:spcPct val="20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注释不是用来管理代码版本的，如果有代码舍弃了应直接删除。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2430</Words>
  <Application>Microsoft Office PowerPoint</Application>
  <PresentationFormat>宽屏</PresentationFormat>
  <Paragraphs>449</Paragraphs>
  <Slides>41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宋体</vt:lpstr>
      <vt:lpstr>Arial</vt:lpstr>
      <vt:lpstr>Bodoni MT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yzw</cp:lastModifiedBy>
  <cp:revision>573</cp:revision>
  <dcterms:created xsi:type="dcterms:W3CDTF">2015-05-05T08:02:00Z</dcterms:created>
  <dcterms:modified xsi:type="dcterms:W3CDTF">2020-12-29T02:31:59Z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