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18" r:id="rId3"/>
    <p:sldId id="319" r:id="rId4"/>
    <p:sldId id="320" r:id="rId5"/>
    <p:sldId id="321" r:id="rId6"/>
    <p:sldId id="314" r:id="rId7"/>
    <p:sldId id="322" r:id="rId8"/>
    <p:sldId id="361" r:id="rId9"/>
    <p:sldId id="323" r:id="rId10"/>
    <p:sldId id="342" r:id="rId11"/>
    <p:sldId id="324" r:id="rId12"/>
    <p:sldId id="325" r:id="rId13"/>
    <p:sldId id="343" r:id="rId14"/>
    <p:sldId id="326" r:id="rId15"/>
    <p:sldId id="327" r:id="rId16"/>
    <p:sldId id="306" r:id="rId17"/>
    <p:sldId id="307" r:id="rId18"/>
    <p:sldId id="366" r:id="rId19"/>
    <p:sldId id="365" r:id="rId20"/>
    <p:sldId id="288" r:id="rId21"/>
    <p:sldId id="312" r:id="rId22"/>
    <p:sldId id="362" r:id="rId23"/>
    <p:sldId id="313" r:id="rId24"/>
    <p:sldId id="364" r:id="rId25"/>
    <p:sldId id="329" r:id="rId26"/>
    <p:sldId id="301" r:id="rId27"/>
    <p:sldId id="303" r:id="rId28"/>
    <p:sldId id="309" r:id="rId29"/>
    <p:sldId id="33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F3"/>
    <a:srgbClr val="E7102D"/>
    <a:srgbClr val="F7BEC5"/>
    <a:srgbClr val="FBA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2" y="-2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3DF2-6942-467A-AAAF-0273D3604D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4EC3-78B1-4CB9-AC61-30A5D31F3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&#39044;&#32622;&#39029;&#38754;&#35270;&#39057;&#23637;&#31034;.mp4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738384" y="500244"/>
            <a:ext cx="141577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10659097" y="4211320"/>
            <a:ext cx="790601" cy="1326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kern="1000" spc="100" dirty="0">
                <a:latin typeface="+mn-ea"/>
                <a:cs typeface="+mn-ea"/>
                <a:sym typeface="+mn-lt"/>
              </a:rPr>
              <a:t>第七组 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2" name="图片 1" descr="1.png"/>
          <p:cNvPicPr>
            <a:picLocks noChangeAspect="1"/>
          </p:cNvPicPr>
          <p:nvPr/>
        </p:nvPicPr>
        <p:blipFill>
          <a:blip r:embed="rId1" cstate="print"/>
          <a:srcRect l="24747" t="24621" r="25783" b="28030"/>
          <a:stretch>
            <a:fillRect/>
          </a:stretch>
        </p:blipFill>
        <p:spPr>
          <a:xfrm>
            <a:off x="-306" y="1665642"/>
            <a:ext cx="3834246" cy="3669838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3503930" y="2593895"/>
            <a:ext cx="82137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	</a:t>
            </a:r>
            <a:r>
              <a:rPr lang="en-US" altLang="zh-CN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 ———— 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一款基于微信小程序的旅行记录分享平台 </a:t>
            </a:r>
            <a:endParaRPr lang="zh-CN" altLang="en-US" sz="24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/>
          <p:nvPr/>
        </p:nvSpPr>
        <p:spPr>
          <a:xfrm>
            <a:off x="0" y="1050224"/>
            <a:ext cx="12192000" cy="5408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3"/>
          <p:cNvSpPr txBox="1"/>
          <p:nvPr/>
        </p:nvSpPr>
        <p:spPr>
          <a:xfrm>
            <a:off x="5393170" y="1113062"/>
            <a:ext cx="348066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默认页面与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默认页面都是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一张地图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，上面标记了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用户打卡的地点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地图下方是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开始打卡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【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亮点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但是足迹在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开始打卡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按钮下方还有一个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附近热门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按钮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09116" y="1109796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108814" y="1196716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432213" y="1135771"/>
            <a:ext cx="856615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56080" y="1194887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6" y="-76925"/>
            <a:ext cx="1221474" cy="1221474"/>
          </a:xfrm>
          <a:prstGeom prst="rect">
            <a:avLst/>
          </a:prstGeom>
        </p:spPr>
      </p:pic>
      <p:sp>
        <p:nvSpPr>
          <p:cNvPr id="3" name="TextBox 24"/>
          <p:cNvSpPr txBox="1"/>
          <p:nvPr/>
        </p:nvSpPr>
        <p:spPr>
          <a:xfrm>
            <a:off x="1419225" y="288290"/>
            <a:ext cx="507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默认页面</a:t>
            </a:r>
            <a:endParaRPr lang="zh-CN" altLang="en-US" sz="2800" b="1" dirty="0"/>
          </a:p>
        </p:txBody>
      </p:sp>
      <p:sp>
        <p:nvSpPr>
          <p:cNvPr id="11" name="星形: 五角 10"/>
          <p:cNvSpPr/>
          <p:nvPr/>
        </p:nvSpPr>
        <p:spPr>
          <a:xfrm>
            <a:off x="5773882" y="4495843"/>
            <a:ext cx="352192" cy="30791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默认新_看图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115" y="1120255"/>
            <a:ext cx="3291205" cy="5234305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V="1">
            <a:off x="3361459" y="2270617"/>
            <a:ext cx="1995453" cy="499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351068" y="3598834"/>
            <a:ext cx="2130425" cy="222007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458" name="Picture 2" descr="C:\Users\MacPro\Documents\Tencent Files\1486574644\Image\Group2\ZE\%A\ZE%A$D6RYWBV2K%T(O8E)4W.png"/>
          <p:cNvPicPr>
            <a:picLocks noChangeAspect="1" noChangeArrowheads="1"/>
          </p:cNvPicPr>
          <p:nvPr/>
        </p:nvPicPr>
        <p:blipFill>
          <a:blip r:embed="rId3" cstate="print"/>
          <a:srcRect l="4116" t="1771" r="5099" b="3517"/>
          <a:stretch>
            <a:fillRect/>
          </a:stretch>
        </p:blipFill>
        <p:spPr bwMode="auto">
          <a:xfrm>
            <a:off x="8751493" y="1194587"/>
            <a:ext cx="3310004" cy="463582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034895" y="597477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hlinkClick r:id="rId4" action="ppaction://hlinkfile"/>
              </a:rPr>
              <a:t>预置页面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97485" y="1160145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1313" y="1246430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 descr="开始打卡按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0960" y="753745"/>
            <a:ext cx="2748915" cy="15265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43400" y="137795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8298815" y="441198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4343400" y="441198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10292080" y="2867660"/>
            <a:ext cx="619760" cy="485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选择地点终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7650" y="333375"/>
            <a:ext cx="2929890" cy="2366010"/>
          </a:xfrm>
          <a:prstGeom prst="rect">
            <a:avLst/>
          </a:prstGeom>
        </p:spPr>
      </p:pic>
      <p:pic>
        <p:nvPicPr>
          <p:cNvPr id="11" name="Picture 10" descr="选择时间终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7015" y="3491230"/>
            <a:ext cx="2929890" cy="2172970"/>
          </a:xfrm>
          <a:prstGeom prst="rect">
            <a:avLst/>
          </a:prstGeom>
        </p:spPr>
      </p:pic>
      <p:sp>
        <p:nvSpPr>
          <p:cNvPr id="3" name="TextBox 24"/>
          <p:cNvSpPr txBox="1"/>
          <p:nvPr/>
        </p:nvSpPr>
        <p:spPr>
          <a:xfrm>
            <a:off x="1419225" y="231775"/>
            <a:ext cx="7924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默认页面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开始打卡</a:t>
            </a:r>
            <a:endParaRPr lang="zh-CN" altLang="en-US" sz="2800" b="1" dirty="0"/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330960" y="5775325"/>
            <a:ext cx="105022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打卡功能与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。都是添加图片文字、地点、日期、标签，完成打卡。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en-US" altLang="zh-CN" baseline="300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【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亮点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】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用户在打卡上传的最后可以</a:t>
            </a:r>
            <a:r>
              <a:rPr lang="zh-CN" altLang="zh-CN" b="1" dirty="0">
                <a:sym typeface="+mn-ea"/>
              </a:rPr>
              <a:t>选择是否公开</a:t>
            </a:r>
            <a:r>
              <a:rPr lang="zh-CN" altLang="zh-CN" dirty="0">
                <a:sym typeface="+mn-ea"/>
              </a:rPr>
              <a:t>，若选择公开，该记录可能会被别的用户看见。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298815" y="1377950"/>
            <a:ext cx="619760" cy="485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221615" y="5982970"/>
            <a:ext cx="856615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1718" y="6069522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2240" y="753745"/>
            <a:ext cx="2794000" cy="1525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6680" y="3491230"/>
            <a:ext cx="2793365" cy="2172970"/>
          </a:xfrm>
          <a:prstGeom prst="rect">
            <a:avLst/>
          </a:prstGeom>
        </p:spPr>
      </p:pic>
      <p:pic>
        <p:nvPicPr>
          <p:cNvPr id="14" name="Picture 13" descr="发布上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2230" y="2324735"/>
            <a:ext cx="2748915" cy="2484120"/>
          </a:xfrm>
          <a:prstGeom prst="rect">
            <a:avLst/>
          </a:prstGeom>
        </p:spPr>
      </p:pic>
      <p:pic>
        <p:nvPicPr>
          <p:cNvPr id="15" name="Picture 14" descr="发布下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2865" y="4808855"/>
            <a:ext cx="2748280" cy="925195"/>
          </a:xfrm>
          <a:prstGeom prst="rect">
            <a:avLst/>
          </a:prstGeom>
        </p:spPr>
      </p:pic>
      <p:sp>
        <p:nvSpPr>
          <p:cNvPr id="17" name="星形: 五角 10"/>
          <p:cNvSpPr/>
          <p:nvPr/>
        </p:nvSpPr>
        <p:spPr>
          <a:xfrm>
            <a:off x="1778000" y="6308595"/>
            <a:ext cx="352192" cy="30791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1419225" y="231775"/>
            <a:ext cx="7924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默认页面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附近热门</a:t>
            </a:r>
            <a:endParaRPr lang="zh-CN" altLang="en-US" sz="2800" b="1" dirty="0"/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12" name="矩形 1"/>
          <p:cNvSpPr/>
          <p:nvPr/>
        </p:nvSpPr>
        <p:spPr>
          <a:xfrm>
            <a:off x="0" y="1040765"/>
            <a:ext cx="12192000" cy="4963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106526" y="1854662"/>
            <a:ext cx="24472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Pott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没有这个功能。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96135" y="3629025"/>
            <a:ext cx="973137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推荐附近地点功能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可以选择距当前打卡位置的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距离（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公里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/3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公里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/5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公里）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，并在地图上显示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最多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个附近地点，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显示的地点标记与打卡地点标记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形状不同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895350" y="3629025"/>
            <a:ext cx="856615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24040" y="1887509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3738" y="1973794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8948" y="3716212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/>
          <p:cNvSpPr txBox="1"/>
          <p:nvPr/>
        </p:nvSpPr>
        <p:spPr>
          <a:xfrm>
            <a:off x="1419225" y="288290"/>
            <a:ext cx="507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推荐页面</a:t>
            </a:r>
            <a:endParaRPr lang="zh-CN" altLang="en-US" sz="2800" b="1" dirty="0"/>
          </a:p>
        </p:txBody>
      </p:sp>
      <p:sp>
        <p:nvSpPr>
          <p:cNvPr id="10" name="TextBox 13"/>
          <p:cNvSpPr txBox="1"/>
          <p:nvPr/>
        </p:nvSpPr>
        <p:spPr>
          <a:xfrm>
            <a:off x="8210607" y="1033318"/>
            <a:ext cx="36601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推荐页面与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4615" y="1054100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313" y="1140385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35652" y="1048905"/>
            <a:ext cx="856615" cy="634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9885" y="1135457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 descr="推荐总新_看图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730" y="1054100"/>
            <a:ext cx="2983230" cy="5393055"/>
          </a:xfrm>
          <a:prstGeom prst="rect">
            <a:avLst/>
          </a:prstGeom>
        </p:spPr>
      </p:pic>
      <p:pic>
        <p:nvPicPr>
          <p:cNvPr id="7" name="Picture 6" descr="推荐新_看图王(1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2580" y="1054100"/>
            <a:ext cx="2975610" cy="539305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799455" y="4109605"/>
            <a:ext cx="2404168" cy="154443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7"/>
          <p:cNvCxnSpPr/>
          <p:nvPr/>
        </p:nvCxnSpPr>
        <p:spPr>
          <a:xfrm>
            <a:off x="3278505" y="1619885"/>
            <a:ext cx="4883554" cy="910301"/>
          </a:xfrm>
          <a:prstGeom prst="straightConnector1">
            <a:avLst/>
          </a:prstGeom>
          <a:ln w="53975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14014" y="1761261"/>
            <a:ext cx="3704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  <a:cs typeface="+mn-ea"/>
                <a:sym typeface="+mn-lt"/>
              </a:rPr>
              <a:t>Pott</a:t>
            </a:r>
            <a:r>
              <a:rPr lang="zh-CN" altLang="en-US" dirty="0">
                <a:latin typeface="+mn-ea"/>
                <a:cs typeface="+mn-ea"/>
                <a:sym typeface="+mn-lt"/>
              </a:rPr>
              <a:t>的推荐页面按照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地址、标签和热度</a:t>
            </a:r>
            <a:r>
              <a:rPr lang="zh-CN" altLang="en-US" dirty="0">
                <a:latin typeface="+mn-ea"/>
                <a:cs typeface="+mn-ea"/>
                <a:sym typeface="+mn-lt"/>
              </a:rPr>
              <a:t>推荐地点。点击具体地点会显示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具体信息</a:t>
            </a:r>
            <a:r>
              <a:rPr lang="zh-CN" altLang="en-US" dirty="0">
                <a:latin typeface="+mn-ea"/>
                <a:cs typeface="+mn-ea"/>
                <a:sym typeface="+mn-lt"/>
              </a:rPr>
              <a:t>，还可对该地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点击</a:t>
            </a:r>
            <a:r>
              <a:rPr lang="en-US" altLang="zh-CN" b="1" dirty="0">
                <a:latin typeface="+mn-ea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想去</a:t>
            </a:r>
            <a:r>
              <a:rPr lang="en-US" altLang="zh-CN" b="1" dirty="0">
                <a:latin typeface="+mn-ea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。</a:t>
            </a:r>
            <a:r>
              <a:rPr lang="zh-CN" altLang="en-US" dirty="0">
                <a:latin typeface="+mn-ea"/>
                <a:cs typeface="+mn-ea"/>
                <a:sym typeface="+mn-lt"/>
              </a:rPr>
              <a:t>同时按照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最新、最热、附近推荐</a:t>
            </a:r>
            <a:r>
              <a:rPr lang="zh-CN" altLang="en-US" dirty="0">
                <a:latin typeface="+mn-ea"/>
                <a:cs typeface="+mn-ea"/>
                <a:sym typeface="+mn-lt"/>
              </a:rPr>
              <a:t>显示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其他用户打卡记录</a:t>
            </a:r>
            <a:r>
              <a:rPr lang="zh-CN" altLang="en-US" dirty="0">
                <a:latin typeface="+mn-ea"/>
                <a:cs typeface="+mn-ea"/>
                <a:sym typeface="+mn-lt"/>
              </a:rPr>
              <a:t>，并可对其进行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点赞和评论</a:t>
            </a:r>
            <a:r>
              <a:rPr lang="zh-CN" altLang="en-US" dirty="0">
                <a:latin typeface="+mn-ea"/>
                <a:cs typeface="+mn-ea"/>
                <a:sym typeface="+mn-lt"/>
              </a:rPr>
              <a:t>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zh-CN" altLang="en-US" dirty="0">
              <a:latin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33064" y="4384964"/>
            <a:ext cx="37060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足迹的推荐页面有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景点、餐饮和住宿三个选项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，点击具体地点同样可以看到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具体信息并可以点击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想去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，但只能显示最新的其他用户打卡记录且不能点赞和评论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216236" y="5049981"/>
            <a:ext cx="3553692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  <a:sym typeface="+mn-lt"/>
              </a:rPr>
              <a:t>【     </a:t>
            </a:r>
            <a:r>
              <a:rPr lang="zh-CN" altLang="en-US" dirty="0">
                <a:latin typeface="+mn-ea"/>
                <a:cs typeface="+mn-ea"/>
                <a:sym typeface="+mn-lt"/>
              </a:rPr>
              <a:t>亮点</a:t>
            </a:r>
            <a:r>
              <a:rPr lang="en-US" altLang="zh-CN" dirty="0">
                <a:latin typeface="+mn-ea"/>
                <a:cs typeface="+mn-ea"/>
                <a:sym typeface="+mn-lt"/>
              </a:rPr>
              <a:t>】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用户可以</a:t>
            </a:r>
            <a:r>
              <a:rPr lang="zh-CN" altLang="en-US" b="1" dirty="0">
                <a:latin typeface="+mn-ea"/>
                <a:cs typeface="+mn-lt"/>
                <a:sym typeface="Arial" panose="020B0604020202020204" pitchFamily="34" charset="0"/>
              </a:rPr>
              <a:t>选择时间段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生成该时间内</a:t>
            </a:r>
            <a:r>
              <a:rPr lang="zh-CN" altLang="en-US" b="1" dirty="0">
                <a:latin typeface="+mn-ea"/>
                <a:cs typeface="+mn-lt"/>
                <a:sym typeface="Arial" panose="020B0604020202020204" pitchFamily="34" charset="0"/>
              </a:rPr>
              <a:t>自己的专属旅行报告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，并可将其分享给他人，类似于</a:t>
            </a:r>
            <a:r>
              <a:rPr lang="en-US" altLang="zh-CN" dirty="0">
                <a:latin typeface="+mn-ea"/>
                <a:cs typeface="+mn-lt"/>
                <a:sym typeface="Arial" panose="020B0604020202020204" pitchFamily="34" charset="0"/>
              </a:rPr>
              <a:t>QQ</a:t>
            </a:r>
            <a:r>
              <a:rPr lang="zh-CN" altLang="en-US" dirty="0">
                <a:latin typeface="+mn-ea"/>
                <a:cs typeface="+mn-lt"/>
                <a:sym typeface="Arial" panose="020B0604020202020204" pitchFamily="34" charset="0"/>
              </a:rPr>
              <a:t>音乐的年度歌单报告。</a:t>
            </a:r>
            <a:r>
              <a:rPr lang="en-US" altLang="zh-CN" baseline="30000" dirty="0">
                <a:latin typeface="+mn-ea"/>
                <a:cs typeface="+mn-lt"/>
                <a:sym typeface="Arial" panose="020B0604020202020204" pitchFamily="34" charset="0"/>
              </a:rPr>
              <a:t>[2]</a:t>
            </a:r>
            <a:endParaRPr lang="zh-CN" altLang="en-US" kern="0" baseline="30000" dirty="0">
              <a:latin typeface="+mn-ea"/>
              <a:cs typeface="+mn-lt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2606" y="3288724"/>
            <a:ext cx="356408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页面功能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查看历史打卡记录并进行修改、查看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想去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的地点信息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、草稿箱、联系客服。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" name="Picture 6" descr="个人报告_看图王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870024" y="1041861"/>
            <a:ext cx="2961640" cy="5433695"/>
          </a:xfrm>
          <a:prstGeom prst="rect">
            <a:avLst/>
          </a:prstGeom>
        </p:spPr>
      </p:pic>
      <p:pic>
        <p:nvPicPr>
          <p:cNvPr id="6" name="Picture 5" descr="我的相关终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015" y="1078230"/>
            <a:ext cx="2962275" cy="5450205"/>
          </a:xfrm>
          <a:prstGeom prst="rect">
            <a:avLst/>
          </a:prstGeom>
        </p:spPr>
      </p:pic>
      <p:pic>
        <p:nvPicPr>
          <p:cNvPr id="2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74" cy="1221474"/>
          </a:xfrm>
          <a:prstGeom prst="rect">
            <a:avLst/>
          </a:prstGeom>
        </p:spPr>
      </p:pic>
      <p:sp>
        <p:nvSpPr>
          <p:cNvPr id="3" name="TextBox 24"/>
          <p:cNvSpPr txBox="1"/>
          <p:nvPr/>
        </p:nvSpPr>
        <p:spPr>
          <a:xfrm>
            <a:off x="1149062" y="298681"/>
            <a:ext cx="507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页面对比 </a:t>
            </a:r>
            <a:r>
              <a:rPr lang="en-US" altLang="zh-CN" sz="2800" b="1" dirty="0"/>
              <a:t>—— “</a:t>
            </a:r>
            <a:r>
              <a:rPr lang="zh-CN" altLang="en-US" sz="2800" b="1" dirty="0"/>
              <a:t>我的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页面</a:t>
            </a:r>
            <a:endParaRPr lang="zh-CN" altLang="en-US" sz="2800" b="1" dirty="0"/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4268454" y="1105521"/>
            <a:ext cx="856615" cy="616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92052" y="1183818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足迹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5225704" y="987135"/>
            <a:ext cx="354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足迹的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页面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不太类似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16330" y="1077985"/>
            <a:ext cx="808990" cy="633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028" y="1164905"/>
            <a:ext cx="8088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Pott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星形: 五角 10"/>
          <p:cNvSpPr/>
          <p:nvPr/>
        </p:nvSpPr>
        <p:spPr>
          <a:xfrm>
            <a:off x="5595504" y="5133788"/>
            <a:ext cx="401434" cy="30791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31822" y="1885949"/>
            <a:ext cx="35381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Pott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页面不仅可以看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用户历史打卡记录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还可以实现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交友等众多功能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r>
              <a:rPr lang="en-US" altLang="zh-CN" baseline="30000" dirty="0">
                <a:latin typeface="+mn-ea"/>
                <a:sym typeface="+mn-ea"/>
              </a:rPr>
              <a:t>[1]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9927" y="6547440"/>
            <a:ext cx="306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+mj-ea"/>
                <a:ea typeface="+mj-ea"/>
              </a:rPr>
              <a:t>图片来自</a:t>
            </a:r>
            <a:r>
              <a:rPr lang="en-US" altLang="zh-CN" sz="1200" dirty="0">
                <a:latin typeface="+mj-ea"/>
                <a:ea typeface="+mj-ea"/>
              </a:rPr>
              <a:t>QQ</a:t>
            </a:r>
            <a:r>
              <a:rPr lang="zh-CN" altLang="en-US" sz="1200" dirty="0">
                <a:latin typeface="+mj-ea"/>
                <a:ea typeface="+mj-ea"/>
              </a:rPr>
              <a:t>音乐年度歌单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09" y="45797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374394" y="3044825"/>
            <a:ext cx="4981571" cy="1882001"/>
            <a:chOff x="4912425" y="1806562"/>
            <a:chExt cx="4981571" cy="1882001"/>
          </a:xfrm>
        </p:grpSpPr>
        <p:sp>
          <p:nvSpPr>
            <p:cNvPr id="6" name="文本框 7"/>
            <p:cNvSpPr txBox="1"/>
            <p:nvPr/>
          </p:nvSpPr>
          <p:spPr>
            <a:xfrm>
              <a:off x="6204091" y="1806562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4912425" y="2611345"/>
              <a:ext cx="49815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技术实现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Technical realization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11195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18" name="文本框 11"/>
          <p:cNvSpPr txBox="1"/>
          <p:nvPr/>
        </p:nvSpPr>
        <p:spPr>
          <a:xfrm>
            <a:off x="466090" y="1522095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b="1" dirty="0">
                <a:latin typeface="+mn-ea"/>
              </a:rPr>
              <a:t>采用</a:t>
            </a:r>
            <a:r>
              <a:rPr lang="en-US" altLang="zh-CN" b="1" dirty="0" err="1">
                <a:latin typeface="+mn-ea"/>
              </a:rPr>
              <a:t>Javascript + WXML + WXSS</a:t>
            </a:r>
            <a:r>
              <a:rPr lang="zh-CN" altLang="en-US" b="1" dirty="0">
                <a:latin typeface="+mn-ea"/>
              </a:rPr>
              <a:t>语言 </a:t>
            </a:r>
            <a:r>
              <a:rPr lang="en-US" altLang="zh-CN" b="1" dirty="0">
                <a:latin typeface="+mn-ea"/>
              </a:rPr>
              <a:t>+ MINA</a:t>
            </a:r>
            <a:r>
              <a:rPr lang="zh-CN" altLang="en-US" b="1" dirty="0">
                <a:latin typeface="+mn-ea"/>
              </a:rPr>
              <a:t>框架 </a:t>
            </a:r>
            <a:r>
              <a:rPr lang="en-US" altLang="zh-CN" b="1" dirty="0">
                <a:latin typeface="+mn-ea"/>
              </a:rPr>
              <a:t>+ </a:t>
            </a:r>
            <a:r>
              <a:rPr lang="zh-CN" altLang="en-US" b="1" dirty="0">
                <a:latin typeface="+mn-ea"/>
              </a:rPr>
              <a:t>云开发功能 </a:t>
            </a:r>
            <a:r>
              <a:rPr lang="en-US" altLang="zh-CN" b="1" dirty="0">
                <a:latin typeface="+mn-ea"/>
              </a:rPr>
              <a:t>+ CB</a:t>
            </a:r>
            <a:r>
              <a:rPr lang="zh-CN" altLang="en-US" b="1" dirty="0">
                <a:sym typeface="+mn-ea"/>
              </a:rPr>
              <a:t>算法</a:t>
            </a:r>
            <a:r>
              <a:rPr lang="zh-CN" altLang="en-US" b="1" dirty="0">
                <a:latin typeface="+mn-ea"/>
              </a:rPr>
              <a:t>来实现旅行记录平台各模块</a:t>
            </a:r>
            <a:endParaRPr lang="zh-CN" altLang="en-US" kern="0" baseline="30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4170" y="650240"/>
            <a:ext cx="5600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技术实现 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客户端 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endParaRPr lang="en-US" altLang="zh-CN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/>
          </a:p>
        </p:txBody>
      </p:sp>
      <p:pic>
        <p:nvPicPr>
          <p:cNvPr id="8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29" y="2535045"/>
            <a:ext cx="1294542" cy="24966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5728" y="2455489"/>
            <a:ext cx="4231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/>
              <a:t>本系统</a:t>
            </a:r>
            <a:r>
              <a:rPr lang="zh-CN" altLang="en-US" b="1" dirty="0"/>
              <a:t>客户端</a:t>
            </a:r>
            <a:r>
              <a:rPr lang="zh-CN" altLang="en-US" dirty="0"/>
              <a:t>基于</a:t>
            </a:r>
            <a:r>
              <a:rPr lang="zh-CN" altLang="en-US" b="1" dirty="0"/>
              <a:t>“</a:t>
            </a:r>
            <a:r>
              <a:rPr lang="en-US" altLang="zh-CN" b="1" dirty="0"/>
              <a:t>MINA”</a:t>
            </a:r>
            <a:r>
              <a:rPr lang="zh-CN" altLang="en-US" b="1" dirty="0"/>
              <a:t>框架</a:t>
            </a:r>
            <a:r>
              <a:rPr lang="zh-CN" altLang="en-US" dirty="0"/>
              <a:t>开发，采用</a:t>
            </a:r>
            <a:r>
              <a:rPr lang="zh-CN" altLang="en-US" b="1" dirty="0"/>
              <a:t> </a:t>
            </a:r>
            <a:r>
              <a:rPr lang="en-US" altLang="zh-CN" b="1" dirty="0"/>
              <a:t>WXML</a:t>
            </a:r>
            <a:r>
              <a:rPr lang="zh-CN" altLang="en-US" b="1" dirty="0"/>
              <a:t>、</a:t>
            </a:r>
            <a:r>
              <a:rPr lang="en-US" altLang="zh-CN" b="1" dirty="0"/>
              <a:t>WXSS</a:t>
            </a:r>
            <a:r>
              <a:rPr lang="zh-CN" altLang="en-US" b="1" dirty="0"/>
              <a:t>、</a:t>
            </a:r>
            <a:r>
              <a:rPr lang="en-US" altLang="zh-CN" b="1" dirty="0"/>
              <a:t>JS </a:t>
            </a:r>
            <a:r>
              <a:rPr lang="zh-CN" altLang="en-US" b="1" dirty="0"/>
              <a:t>以及微信提供的丰富的客户端 </a:t>
            </a:r>
            <a:r>
              <a:rPr lang="en-US" altLang="zh-CN" b="1" dirty="0"/>
              <a:t>API </a:t>
            </a:r>
            <a:r>
              <a:rPr lang="zh-CN" altLang="en-US" b="1" dirty="0"/>
              <a:t>组件</a:t>
            </a:r>
            <a:r>
              <a:rPr lang="zh-CN" altLang="en-US" dirty="0"/>
              <a:t>，来实现客户端界面和功能。</a:t>
            </a:r>
            <a:r>
              <a:rPr lang="en-US" altLang="zh-CN" b="1" baseline="30000" dirty="0">
                <a:latin typeface="+mn-ea"/>
              </a:rPr>
              <a:t>[3]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WXML</a:t>
            </a:r>
            <a:r>
              <a:rPr lang="zh-CN" altLang="en-US" dirty="0">
                <a:latin typeface="+mn-ea"/>
              </a:rPr>
              <a:t>：类似于 </a:t>
            </a:r>
            <a:r>
              <a:rPr lang="en-US" altLang="zh-CN" dirty="0">
                <a:latin typeface="+mn-ea"/>
              </a:rPr>
              <a:t>HTML </a:t>
            </a:r>
            <a:r>
              <a:rPr lang="zh-CN" altLang="en-US" dirty="0">
                <a:latin typeface="+mn-ea"/>
              </a:rPr>
              <a:t>标记语言。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WXSS</a:t>
            </a:r>
            <a:r>
              <a:rPr lang="zh-CN" altLang="en-US" dirty="0">
                <a:latin typeface="+mn-ea"/>
              </a:rPr>
              <a:t>：类似与于 </a:t>
            </a:r>
            <a:r>
              <a:rPr lang="en-US" altLang="zh-CN" dirty="0">
                <a:latin typeface="+mn-ea"/>
              </a:rPr>
              <a:t>CSS </a:t>
            </a:r>
            <a:r>
              <a:rPr lang="zh-CN" altLang="en-US" dirty="0">
                <a:latin typeface="+mn-ea"/>
              </a:rPr>
              <a:t>标签语言。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MINA</a:t>
            </a:r>
            <a:r>
              <a:rPr lang="zh-CN" altLang="en-US" dirty="0">
                <a:latin typeface="+mn-ea"/>
              </a:rPr>
              <a:t>框架：网络通信应用框架，它封装了微信客户端的各种基本功能。</a:t>
            </a:r>
            <a:endParaRPr lang="en-US" altLang="zh-CN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95204" y="2455489"/>
            <a:ext cx="414314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  <a:r>
              <a:rPr lang="zh-CN" altLang="en-US" b="1" dirty="0"/>
              <a:t>服务端</a:t>
            </a:r>
            <a:r>
              <a:rPr lang="zh-CN" altLang="en-US" dirty="0"/>
              <a:t>依靠</a:t>
            </a:r>
            <a:r>
              <a:rPr lang="zh-CN" altLang="en-US" b="1" dirty="0"/>
              <a:t>微信小程序云开发技术</a:t>
            </a:r>
            <a:r>
              <a:rPr lang="zh-CN" altLang="en-US" dirty="0"/>
              <a:t>，根据微信提供的丰富的服务端 </a:t>
            </a:r>
            <a:r>
              <a:rPr lang="en-US" altLang="zh-CN" dirty="0"/>
              <a:t>API </a:t>
            </a:r>
            <a:r>
              <a:rPr lang="zh-CN" altLang="en-US" dirty="0"/>
              <a:t>接口完成前后端数据的交互。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云函数：在云端运行的代码。</a:t>
            </a:r>
            <a:endParaRPr lang="en-US" altLang="zh-CN" dirty="0"/>
          </a:p>
          <a:p>
            <a:r>
              <a:rPr lang="zh-CN" altLang="en-US" dirty="0"/>
              <a:t>云储存：在小程序前端直接上传</a:t>
            </a:r>
            <a:r>
              <a:rPr lang="en-US" altLang="zh-CN" dirty="0"/>
              <a:t>/</a:t>
            </a:r>
            <a:r>
              <a:rPr lang="zh-CN" altLang="en-US" dirty="0"/>
              <a:t>下载。云端文件，在云开发控制台可视化管理。</a:t>
            </a:r>
            <a:endParaRPr lang="en-US" altLang="zh-CN" dirty="0"/>
          </a:p>
          <a:p>
            <a:r>
              <a:rPr lang="zh-CN" altLang="en-US" dirty="0"/>
              <a:t>云数据库：一个既可在小程序前端操作，也能在云函数中读写的 </a:t>
            </a:r>
            <a:r>
              <a:rPr lang="en-US" altLang="zh-CN" dirty="0"/>
              <a:t>JSON </a:t>
            </a:r>
            <a:r>
              <a:rPr lang="zh-CN" altLang="en-US" dirty="0"/>
              <a:t>数据库。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13651" y="6083696"/>
            <a:ext cx="867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开发工具：        微信开发者工具</a:t>
            </a:r>
            <a:endParaRPr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4390" y="6083696"/>
            <a:ext cx="39627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技术实现 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  <a:endParaRPr lang="zh-CN" altLang="en-US" sz="2800" b="1" dirty="0"/>
          </a:p>
        </p:txBody>
      </p:sp>
      <p:pic>
        <p:nvPicPr>
          <p:cNvPr id="8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9" y="2361138"/>
            <a:ext cx="1294542" cy="249661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54928" y="6026873"/>
            <a:ext cx="86463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实现工具</a:t>
            </a:r>
            <a:r>
              <a:rPr lang="zh-CN" altLang="en-US" dirty="0"/>
              <a:t>：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TensorFlow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454910" y="2599055"/>
            <a:ext cx="90055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足迹的推荐页面由深度学习实现，在算法方面，我们选择</a:t>
            </a:r>
            <a:r>
              <a:rPr lang="zh-CN" altLang="en-US" b="1" dirty="0"/>
              <a:t>基于内容的推荐算法</a:t>
            </a:r>
            <a:r>
              <a:rPr lang="en-US" altLang="zh-CN" b="1" dirty="0"/>
              <a:t> </a:t>
            </a:r>
            <a:r>
              <a:rPr lang="zh-CN" altLang="en-US" dirty="0"/>
              <a:t>，该算法可为用户推荐</a:t>
            </a:r>
            <a:r>
              <a:rPr lang="zh-CN" altLang="en-US" b="1" dirty="0"/>
              <a:t>具有与其记录标签和</a:t>
            </a:r>
            <a:r>
              <a:rPr lang="en-US" altLang="zh-CN" b="1" dirty="0"/>
              <a:t>“</a:t>
            </a:r>
            <a:r>
              <a:rPr lang="zh-CN" altLang="en-US" b="1" dirty="0"/>
              <a:t>想去</a:t>
            </a:r>
            <a:r>
              <a:rPr lang="en-US" altLang="zh-CN" b="1" dirty="0"/>
              <a:t>”</a:t>
            </a:r>
            <a:r>
              <a:rPr lang="zh-CN" altLang="en-US" b="1" dirty="0"/>
              <a:t>标签相似标签的地点</a:t>
            </a:r>
            <a:r>
              <a:rPr lang="zh-CN" altLang="en-US" dirty="0"/>
              <a:t>。该算法本质上是</a:t>
            </a:r>
            <a:r>
              <a:rPr lang="zh-CN" altLang="en-US" b="1" dirty="0"/>
              <a:t>地点标签的分析和聚类</a:t>
            </a:r>
            <a:r>
              <a:rPr lang="zh-CN" altLang="en-US" dirty="0"/>
              <a:t>算法，与用户的行为特征无关。</a:t>
            </a:r>
            <a:endParaRPr lang="zh-CN" altLang="en-US" dirty="0"/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         该算法大概分为三个步骤：（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对地点建模</a:t>
            </a:r>
            <a:r>
              <a:rPr lang="zh-CN" altLang="en-US" dirty="0">
                <a:sym typeface="+mn-ea"/>
              </a:rPr>
              <a:t>。根据地点的标签，对地点建模来表示地点。（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对用户建模</a:t>
            </a:r>
            <a:r>
              <a:rPr lang="zh-CN" altLang="en-US" dirty="0">
                <a:sym typeface="+mn-ea"/>
              </a:rPr>
              <a:t>。将用户的历史交互地点集合进行特征组合来表示用户的喜好模型。（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生成推荐结果</a:t>
            </a:r>
            <a:r>
              <a:rPr lang="zh-CN" altLang="en-US" dirty="0">
                <a:sym typeface="+mn-ea"/>
              </a:rPr>
              <a:t>。根据其他候选地点模型和用户模型的</a:t>
            </a:r>
            <a:r>
              <a:rPr lang="zh-CN" altLang="en-US" b="1" dirty="0">
                <a:sym typeface="+mn-ea"/>
              </a:rPr>
              <a:t>相似度大小</a:t>
            </a:r>
            <a:r>
              <a:rPr lang="zh-CN" altLang="en-US" dirty="0">
                <a:sym typeface="+mn-ea"/>
              </a:rPr>
              <a:t>来为用户进行推荐。</a:t>
            </a:r>
            <a:r>
              <a:rPr lang="en-US" altLang="zh-CN" baseline="30000" dirty="0">
                <a:sym typeface="+mn-ea"/>
              </a:rPr>
              <a:t>[9]</a:t>
            </a:r>
            <a:endParaRPr lang="en-US" altLang="zh-CN" baseline="30000" dirty="0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dirty="0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训练数据集：三个真实的基于位置的社交网络数据集 </a:t>
            </a:r>
            <a:r>
              <a:rPr lang="en-US" altLang="zh-CN" dirty="0">
                <a:sym typeface="+mn-ea"/>
              </a:rPr>
              <a:t>Yelp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Gowalla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Foursquare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测试数据集：均来自于从大众点评上爬下来的公开数据。</a:t>
            </a:r>
            <a:endParaRPr lang="zh-CN" altLang="en-US" baseline="30000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54910" y="1911985"/>
            <a:ext cx="711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基于内容的推荐算法 </a:t>
            </a:r>
            <a:r>
              <a:rPr lang="en-US" altLang="zh-CN" b="1" dirty="0">
                <a:sym typeface="+mn-ea"/>
              </a:rPr>
              <a:t>—— </a:t>
            </a:r>
            <a:r>
              <a:rPr lang="zh-CN" altLang="en-US" b="1" dirty="0">
                <a:sym typeface="+mn-ea"/>
              </a:rPr>
              <a:t>Content-based Recommendations (CB) 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60765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使用工具</a:t>
            </a:r>
            <a:endParaRPr lang="zh-CN" altLang="en-US" sz="2800" b="1" dirty="0"/>
          </a:p>
        </p:txBody>
      </p:sp>
      <p:pic>
        <p:nvPicPr>
          <p:cNvPr id="8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32" y="2361138"/>
            <a:ext cx="1294542" cy="2496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02760" y="2142699"/>
            <a:ext cx="8243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项目开发工具：微信开发者工具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文档编写工具：</a:t>
            </a:r>
            <a:r>
              <a:rPr lang="en-US" altLang="zh-CN" dirty="0" smtClean="0">
                <a:latin typeface="+mn-ea"/>
              </a:rPr>
              <a:t>Microsoft Office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系统设计：</a:t>
            </a:r>
            <a:r>
              <a:rPr lang="en-US" altLang="zh-CN" dirty="0" err="1" smtClean="0">
                <a:latin typeface="+mn-ea"/>
              </a:rPr>
              <a:t>PowerDesigner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界面原型设计：</a:t>
            </a:r>
            <a:r>
              <a:rPr lang="en-US" altLang="zh-CN" dirty="0" err="1" smtClean="0">
                <a:latin typeface="+mn-ea"/>
              </a:rPr>
              <a:t>Axure</a:t>
            </a:r>
            <a:r>
              <a:rPr lang="en-US" altLang="zh-CN" dirty="0" smtClean="0">
                <a:latin typeface="+mn-ea"/>
              </a:rPr>
              <a:t> RP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配置管理工具：</a:t>
            </a:r>
            <a:r>
              <a:rPr lang="en-US" altLang="zh-CN" dirty="0" err="1" smtClean="0">
                <a:latin typeface="+mn-ea"/>
              </a:rPr>
              <a:t>Git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项目管理工具：</a:t>
            </a:r>
            <a:r>
              <a:rPr lang="en-US" altLang="zh-CN" dirty="0" smtClean="0">
                <a:latin typeface="+mn-ea"/>
              </a:rPr>
              <a:t>Microsoft Project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1958" y="5896852"/>
            <a:ext cx="785671" cy="7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4862" y="5793474"/>
            <a:ext cx="960159" cy="94169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17134" y="5772174"/>
            <a:ext cx="946837" cy="93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92460" y="5855624"/>
            <a:ext cx="77787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28666" y="5905145"/>
            <a:ext cx="862611" cy="80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可行性分析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Feasibility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7425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1011" y="2172172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1972025" y="1758581"/>
            <a:ext cx="2791974" cy="1585439"/>
            <a:chOff x="1505546" y="3138729"/>
            <a:chExt cx="2883848" cy="1617396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05546" y="3846615"/>
              <a:ext cx="2883848" cy="90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主题介绍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Theme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6" name="组合 29"/>
          <p:cNvGrpSpPr/>
          <p:nvPr/>
        </p:nvGrpSpPr>
        <p:grpSpPr>
          <a:xfrm>
            <a:off x="4790850" y="1706627"/>
            <a:ext cx="2883848" cy="1305852"/>
            <a:chOff x="1505546" y="3138729"/>
            <a:chExt cx="2883848" cy="1279816"/>
          </a:xfrm>
        </p:grpSpPr>
        <p:sp>
          <p:nvSpPr>
            <p:cNvPr id="31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5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功能介绍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Function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方正舒体" panose="02010601030101010101" charset="-122"/>
                <a:sym typeface="+mn-ea"/>
              </a:endParaRPr>
            </a:p>
          </p:txBody>
        </p:sp>
      </p:grpSp>
      <p:grpSp>
        <p:nvGrpSpPr>
          <p:cNvPr id="8" name="组合 17"/>
          <p:cNvGrpSpPr/>
          <p:nvPr/>
        </p:nvGrpSpPr>
        <p:grpSpPr>
          <a:xfrm>
            <a:off x="7761464" y="1721623"/>
            <a:ext cx="2883848" cy="1599426"/>
            <a:chOff x="1554441" y="3138729"/>
            <a:chExt cx="2883848" cy="1599426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实现技术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Implementation Technique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9" name="组合 20"/>
          <p:cNvGrpSpPr/>
          <p:nvPr/>
        </p:nvGrpSpPr>
        <p:grpSpPr>
          <a:xfrm>
            <a:off x="4785655" y="3613169"/>
            <a:ext cx="2883848" cy="1599426"/>
            <a:chOff x="1505546" y="3138729"/>
            <a:chExt cx="2883848" cy="1599426"/>
          </a:xfrm>
        </p:grpSpPr>
        <p:sp>
          <p:nvSpPr>
            <p:cNvPr id="22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05</a:t>
              </a:r>
              <a:endParaRPr lang="zh-CN" altLang="en-US" sz="4800" dirty="0"/>
            </a:p>
          </p:txBody>
        </p:sp>
        <p:sp>
          <p:nvSpPr>
            <p:cNvPr id="23" name="文本框 8"/>
            <p:cNvSpPr txBox="1"/>
            <p:nvPr/>
          </p:nvSpPr>
          <p:spPr>
            <a:xfrm>
              <a:off x="1505546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小组分工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Division of Labor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4" name="组合 29"/>
          <p:cNvGrpSpPr/>
          <p:nvPr/>
        </p:nvGrpSpPr>
        <p:grpSpPr>
          <a:xfrm>
            <a:off x="1926087" y="3685906"/>
            <a:ext cx="2883848" cy="1305852"/>
            <a:chOff x="1505546" y="3138729"/>
            <a:chExt cx="2883848" cy="1279816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05546" y="3846615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可行性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 Feasibility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</p:txBody>
        </p:sp>
      </p:grpSp>
      <p:grpSp>
        <p:nvGrpSpPr>
          <p:cNvPr id="17" name="组合 20"/>
          <p:cNvGrpSpPr/>
          <p:nvPr/>
        </p:nvGrpSpPr>
        <p:grpSpPr>
          <a:xfrm>
            <a:off x="7698672" y="3696295"/>
            <a:ext cx="2883848" cy="1291451"/>
            <a:chOff x="1505546" y="3138729"/>
            <a:chExt cx="2883848" cy="1291451"/>
          </a:xfrm>
        </p:grpSpPr>
        <p:sp>
          <p:nvSpPr>
            <p:cNvPr id="18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06</a:t>
              </a:r>
              <a:endParaRPr lang="zh-CN" altLang="en-US" sz="4800" dirty="0"/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1505546" y="3846615"/>
              <a:ext cx="2883848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参考资料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Reference</a:t>
              </a:r>
              <a:endParaRPr lang="en-US" altLang="zh-CN" sz="12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92794" y="1101436"/>
            <a:ext cx="8402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/>
              <a:t>MINA</a:t>
            </a:r>
            <a:r>
              <a:rPr lang="zh-CN" altLang="en-US" b="1" dirty="0"/>
              <a:t>框架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MINA </a:t>
            </a:r>
            <a:r>
              <a:rPr lang="zh-CN" altLang="en-US" dirty="0"/>
              <a:t>框架是一个</a:t>
            </a:r>
            <a:r>
              <a:rPr lang="zh-CN" altLang="en-US" b="1" dirty="0"/>
              <a:t>网络通信应用框架</a:t>
            </a:r>
            <a:r>
              <a:rPr lang="zh-CN" altLang="en-US" dirty="0"/>
              <a:t>，</a:t>
            </a:r>
            <a:r>
              <a:rPr lang="en-US" altLang="zh-CN" dirty="0"/>
              <a:t>Apache Mina Server </a:t>
            </a:r>
            <a:r>
              <a:rPr lang="zh-CN" altLang="en-US" dirty="0"/>
              <a:t>主要应用于微信小程序的开发。它封装了微信客户端的各种基本功能，开发者只要根据框架提供的各种接口</a:t>
            </a:r>
            <a:r>
              <a:rPr lang="en-US" altLang="zh-CN" dirty="0"/>
              <a:t>JavaScript API</a:t>
            </a:r>
            <a:r>
              <a:rPr lang="zh-CN" altLang="en-US" dirty="0"/>
              <a:t>，就能快速的构建微信客户端的各种基本界面和功能交互，开发一个应用程序</a:t>
            </a:r>
            <a:r>
              <a:rPr lang="en-US" altLang="zh-CN" baseline="30000" dirty="0"/>
              <a:t> </a:t>
            </a:r>
            <a:r>
              <a:rPr lang="zh-CN" altLang="en-US" dirty="0"/>
              <a:t>。</a:t>
            </a:r>
            <a:r>
              <a:rPr lang="en-US" altLang="zh-CN" baseline="30000" dirty="0">
                <a:sym typeface="+mn-ea"/>
              </a:rPr>
              <a:t>[3]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吴卓同学学习过静态网页建设这门课，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等技术知识有一定了解。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57" y="227329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3" y="1040657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3915" y="124220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 </a:t>
            </a:r>
            <a:r>
              <a:rPr lang="en-US" altLang="zh-CN" sz="2400" b="1" dirty="0"/>
              <a:t>—— </a:t>
            </a:r>
            <a:r>
              <a:rPr lang="zh-CN" altLang="en-US" sz="2400" b="1" dirty="0"/>
              <a:t>技术可行性 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" y="3635313"/>
            <a:ext cx="772435" cy="772435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494398" y="3836047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0" name="文本框 6"/>
          <p:cNvSpPr txBox="1"/>
          <p:nvPr/>
        </p:nvSpPr>
        <p:spPr>
          <a:xfrm>
            <a:off x="1020503" y="3747654"/>
            <a:ext cx="8402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云开发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主要用于构建微信小程序的</a:t>
            </a:r>
            <a:r>
              <a:rPr lang="zh-CN" altLang="en-US" b="1" dirty="0"/>
              <a:t>后端服务</a:t>
            </a:r>
            <a:r>
              <a:rPr lang="zh-CN" altLang="en-US" dirty="0"/>
              <a:t>。云开发系统提供后端云服务功能，采用云函数、数据库和文件存储完成数据的存储、文件上传下载等功能。基于微信小程序云开发，</a:t>
            </a:r>
            <a:r>
              <a:rPr lang="zh-CN" altLang="en-US" b="1" dirty="0"/>
              <a:t>无需搭建服务器</a:t>
            </a:r>
            <a:r>
              <a:rPr lang="zh-CN" altLang="en-US" dirty="0"/>
              <a:t>，削弱后端概念和使用平台提供的 </a:t>
            </a:r>
            <a:r>
              <a:rPr lang="en-US" altLang="zh-CN" dirty="0"/>
              <a:t>API </a:t>
            </a:r>
            <a:r>
              <a:rPr lang="zh-CN" altLang="en-US" dirty="0"/>
              <a:t>接口，就可以快速的开发和上线。</a:t>
            </a:r>
            <a:r>
              <a:rPr lang="en-US" altLang="zh-CN" baseline="30000" dirty="0">
                <a:sym typeface="+mn-ea"/>
              </a:rPr>
              <a:t>[3]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闫紫微同学学习过动态网络建设等课程，对云开发等知识有一定的了解。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13576" y="1179369"/>
            <a:ext cx="840295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数据集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sym typeface="+mn-ea"/>
              </a:rPr>
              <a:t>在</a:t>
            </a:r>
            <a:r>
              <a:rPr lang="zh-CN" altLang="en-US" b="1" dirty="0">
                <a:sym typeface="+mn-ea"/>
              </a:rPr>
              <a:t>地图数据集</a:t>
            </a:r>
            <a:r>
              <a:rPr lang="zh-CN" altLang="en-US" dirty="0">
                <a:sym typeface="+mn-ea"/>
              </a:rPr>
              <a:t>方面，腾讯地图、微信地图等都可以提供</a:t>
            </a:r>
            <a:r>
              <a:rPr lang="zh-CN" altLang="en-US" b="1" dirty="0">
                <a:sym typeface="+mn-ea"/>
              </a:rPr>
              <a:t>开放的</a:t>
            </a:r>
            <a:r>
              <a:rPr lang="en-US" altLang="zh-CN" b="1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。以腾讯地图为例，</a:t>
            </a:r>
            <a:r>
              <a:rPr lang="zh-CN" altLang="en-US" b="1" dirty="0">
                <a:sym typeface="+mn-ea"/>
              </a:rPr>
              <a:t>腾讯地图WebService API </a:t>
            </a:r>
            <a:r>
              <a:rPr lang="zh-CN" altLang="en-US" dirty="0">
                <a:sym typeface="+mn-ea"/>
              </a:rPr>
              <a:t>是基于HTTPS/HTTP协议的数据接口，开发者可以使用任何客户端、服务器和开发语言，按照腾讯地图WebService API规范，按需构建HTTPS请求，并获取结果数据（目前支持JSON/JSONP方式返回）。</a:t>
            </a:r>
            <a:r>
              <a:rPr lang="en-US" altLang="zh-CN" baseline="30000" dirty="0">
                <a:sym typeface="+mn-ea"/>
              </a:rPr>
              <a:t>[6] </a:t>
            </a:r>
            <a:endParaRPr lang="en-US" altLang="zh-CN" baseline="30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     在</a:t>
            </a:r>
            <a:r>
              <a:rPr lang="zh-CN" altLang="en-US" b="1" dirty="0">
                <a:sym typeface="+mn-ea"/>
              </a:rPr>
              <a:t>地点数据集</a:t>
            </a:r>
            <a:r>
              <a:rPr lang="zh-CN" altLang="en-US" dirty="0">
                <a:sym typeface="+mn-ea"/>
              </a:rPr>
              <a:t>方面，目前我们暂定使用</a:t>
            </a:r>
            <a:r>
              <a:rPr lang="en-US" altLang="zh-CN" b="1" dirty="0">
                <a:sym typeface="+mn-ea"/>
              </a:rPr>
              <a:t>Python</a:t>
            </a:r>
            <a:r>
              <a:rPr lang="zh-CN" altLang="en-US" b="1" dirty="0">
                <a:sym typeface="+mn-ea"/>
              </a:rPr>
              <a:t>网络爬虫技术</a:t>
            </a:r>
            <a:r>
              <a:rPr lang="zh-CN" altLang="en-US" dirty="0">
                <a:sym typeface="+mn-ea"/>
              </a:rPr>
              <a:t>，爬虫大众点评官网的部分数据。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     吴卓同学曾学习过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公选课，了解一定的爬虫技术。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推荐算法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     我们选择最简单的推荐算法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基于内容的推荐算法。该算法可以找到许多案例与论文，方便查阅和修改。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57" y="227329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7" y="1082220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719" y="1283771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4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23439" y="35865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 </a:t>
            </a:r>
            <a:r>
              <a:rPr lang="en-US" altLang="zh-CN" sz="2400" b="1" dirty="0"/>
              <a:t>—— </a:t>
            </a:r>
            <a:r>
              <a:rPr lang="zh-CN" altLang="en-US" sz="2400" b="1" dirty="0"/>
              <a:t>技术可行性 </a:t>
            </a:r>
            <a:endParaRPr lang="en-US" altLang="zh-CN" sz="2400" b="1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0" y="4726615"/>
            <a:ext cx="772435" cy="772435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463236" y="4927349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97224" y="1072689"/>
            <a:ext cx="76932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sym typeface="+mn-ea"/>
              </a:rPr>
              <a:t>人力资源充足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我们小组三名同学分工明确，合作默契，对学习充满热情，有</a:t>
            </a:r>
            <a:r>
              <a:rPr lang="zh-CN" altLang="en-US" b="1" dirty="0">
                <a:latin typeface="+mn-ea"/>
                <a:sym typeface="+mn-ea"/>
              </a:rPr>
              <a:t>足够人力资源</a:t>
            </a:r>
            <a:r>
              <a:rPr lang="zh-CN" altLang="en-US" dirty="0">
                <a:latin typeface="+mn-ea"/>
                <a:sym typeface="+mn-ea"/>
              </a:rPr>
              <a:t>完成该项目开发。</a:t>
            </a: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82" y="384117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7" y="1015464"/>
            <a:ext cx="772435" cy="772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0" y="2382905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883" y="1246043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159" y="2606559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8" y="0"/>
            <a:ext cx="1145678" cy="11456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23439" y="347461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经济可行性 </a:t>
            </a:r>
            <a:endParaRPr lang="zh-CN" altLang="en-US" sz="2400" b="1" dirty="0"/>
          </a:p>
        </p:txBody>
      </p:sp>
      <p:sp>
        <p:nvSpPr>
          <p:cNvPr id="2" name="TextBox 17"/>
          <p:cNvSpPr txBox="1"/>
          <p:nvPr/>
        </p:nvSpPr>
        <p:spPr>
          <a:xfrm>
            <a:off x="1475393" y="3915468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操作可行性 </a:t>
            </a:r>
            <a:endParaRPr lang="zh-CN" altLang="en-US" sz="24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1122968" y="4450485"/>
            <a:ext cx="76314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latin typeface="+mn-ea"/>
                <a:sym typeface="+mn-ea"/>
              </a:rPr>
              <a:t>微信使用程度较高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latin typeface="+mn-ea"/>
                <a:sym typeface="+mn-ea"/>
              </a:rPr>
              <a:t>    </a:t>
            </a:r>
            <a:r>
              <a:rPr lang="zh-CN" altLang="en-US" dirty="0">
                <a:latin typeface="+mn-ea"/>
                <a:sym typeface="+mn-ea"/>
              </a:rPr>
              <a:t>微信自</a:t>
            </a:r>
            <a:r>
              <a:rPr lang="en-US" altLang="zh-CN" dirty="0">
                <a:latin typeface="+mn-ea"/>
                <a:sym typeface="+mn-ea"/>
              </a:rPr>
              <a:t>2011 </a:t>
            </a:r>
            <a:r>
              <a:rPr lang="zh-CN" altLang="en-US" dirty="0">
                <a:latin typeface="+mn-ea"/>
                <a:sym typeface="+mn-ea"/>
              </a:rPr>
              <a:t>年被正式发布以来，就保持着较高的关注度。截至</a:t>
            </a:r>
            <a:r>
              <a:rPr lang="en-US" altLang="zh-CN" dirty="0">
                <a:latin typeface="+mn-ea"/>
                <a:sym typeface="+mn-ea"/>
              </a:rPr>
              <a:t>2018</a:t>
            </a:r>
            <a:r>
              <a:rPr lang="zh-CN" altLang="en-US" dirty="0">
                <a:latin typeface="+mn-ea"/>
                <a:sym typeface="+mn-ea"/>
              </a:rPr>
              <a:t>年</a:t>
            </a:r>
            <a:r>
              <a:rPr lang="en-US" altLang="zh-CN" dirty="0">
                <a:latin typeface="+mn-ea"/>
                <a:sym typeface="+mn-ea"/>
              </a:rPr>
              <a:t>3</a:t>
            </a:r>
            <a:r>
              <a:rPr lang="zh-CN" altLang="en-US" dirty="0">
                <a:latin typeface="+mn-ea"/>
                <a:sym typeface="+mn-ea"/>
              </a:rPr>
              <a:t>月，微信于全球拥有</a:t>
            </a:r>
            <a:r>
              <a:rPr lang="zh-CN" altLang="en-US" b="1" dirty="0">
                <a:latin typeface="+mn-ea"/>
                <a:sym typeface="+mn-ea"/>
              </a:rPr>
              <a:t>超过约</a:t>
            </a:r>
            <a:r>
              <a:rPr lang="en-US" altLang="zh-CN" b="1" dirty="0">
                <a:latin typeface="+mn-ea"/>
                <a:sym typeface="+mn-ea"/>
              </a:rPr>
              <a:t>10</a:t>
            </a:r>
            <a:r>
              <a:rPr lang="zh-CN" altLang="en-US" b="1" dirty="0">
                <a:latin typeface="+mn-ea"/>
                <a:sym typeface="+mn-ea"/>
              </a:rPr>
              <a:t>亿活跃用户</a:t>
            </a:r>
            <a:r>
              <a:rPr lang="zh-CN" altLang="en-US" dirty="0">
                <a:latin typeface="+mn-ea"/>
                <a:sym typeface="+mn-ea"/>
              </a:rPr>
              <a:t>，拥有较高的关注度、庞大的用户基数、良好的用户体验、成熟的用户使用行为。</a:t>
            </a:r>
            <a:r>
              <a:rPr lang="en-US" altLang="zh-CN" baseline="30000" dirty="0">
                <a:latin typeface="+mn-ea"/>
                <a:sym typeface="+mn-ea"/>
              </a:rPr>
              <a:t>[7]</a:t>
            </a:r>
            <a:r>
              <a:rPr lang="zh-CN" altLang="en-US" dirty="0">
                <a:latin typeface="+mn-ea"/>
                <a:sym typeface="+mn-ea"/>
              </a:rPr>
              <a:t>可以看出，用户</a:t>
            </a:r>
            <a:r>
              <a:rPr lang="zh-CN" altLang="en-US" b="1" dirty="0">
                <a:latin typeface="+mn-ea"/>
                <a:sym typeface="+mn-ea"/>
              </a:rPr>
              <a:t>熟悉微信小程序的操作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en-US" dirty="0"/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1" y="4372301"/>
            <a:ext cx="772435" cy="772435"/>
          </a:xfrm>
          <a:prstGeom prst="rect">
            <a:avLst/>
          </a:prstGeom>
        </p:spPr>
      </p:pic>
      <p:sp>
        <p:nvSpPr>
          <p:cNvPr id="5" name="TextBox 13"/>
          <p:cNvSpPr txBox="1"/>
          <p:nvPr/>
        </p:nvSpPr>
        <p:spPr>
          <a:xfrm>
            <a:off x="497550" y="4595955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6241" y="2478232"/>
            <a:ext cx="75126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开发成本较低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由于小程序</a:t>
            </a:r>
            <a:r>
              <a:rPr lang="zh-CN" altLang="en-US" b="1" dirty="0">
                <a:latin typeface="+mn-ea"/>
              </a:rPr>
              <a:t>依附于微信</a:t>
            </a:r>
            <a:r>
              <a:rPr lang="zh-CN" altLang="en-US" dirty="0">
                <a:latin typeface="+mn-ea"/>
              </a:rPr>
              <a:t>，因此无需开发多种版本以适应不同的操作系统。相较于传统</a:t>
            </a:r>
            <a:r>
              <a:rPr lang="en-US" altLang="zh-CN" dirty="0">
                <a:latin typeface="+mn-ea"/>
              </a:rPr>
              <a:t>App, </a:t>
            </a:r>
            <a:r>
              <a:rPr lang="zh-CN" altLang="en-US" dirty="0">
                <a:latin typeface="+mn-ea"/>
              </a:rPr>
              <a:t>小程序</a:t>
            </a:r>
            <a:r>
              <a:rPr lang="zh-CN" altLang="en-US" b="1" dirty="0">
                <a:latin typeface="+mn-ea"/>
              </a:rPr>
              <a:t>减少了开发与维护的成本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baseline="30000" dirty="0">
                <a:latin typeface="+mn-ea"/>
              </a:rPr>
              <a:t>[5]</a:t>
            </a:r>
            <a:endParaRPr lang="en-US" altLang="zh-CN" baseline="30000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00112" y="1146868"/>
            <a:ext cx="7693251" cy="202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新的社交需求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zh-CN" dirty="0">
                <a:latin typeface="+mn-ea"/>
              </a:rPr>
              <a:t>随着社交网络的普及，</a:t>
            </a:r>
            <a:r>
              <a:rPr lang="zh-CN" altLang="zh-CN" b="1" dirty="0">
                <a:latin typeface="+mn-ea"/>
              </a:rPr>
              <a:t>拍照分享</a:t>
            </a:r>
            <a:r>
              <a:rPr lang="zh-CN" altLang="zh-CN" dirty="0">
                <a:latin typeface="+mn-ea"/>
              </a:rPr>
              <a:t>逐渐成为人们的习惯。</a:t>
            </a:r>
            <a:r>
              <a:rPr lang="zh-CN" altLang="zh-CN" dirty="0"/>
              <a:t>各大手机应用商城和微信上</a:t>
            </a:r>
            <a:r>
              <a:rPr lang="zh-CN" altLang="en-US" dirty="0"/>
              <a:t>，</a:t>
            </a:r>
            <a:r>
              <a:rPr lang="zh-CN" altLang="zh-CN" dirty="0"/>
              <a:t>此类应用或小程序数量较少，种类单一。同时，我们发现年轻人热衷于在小众景点留下足迹、喜爱打卡大家推荐的地点。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aseline="30000" dirty="0"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77" y="227329"/>
            <a:ext cx="2306241" cy="55796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6" y="1060953"/>
            <a:ext cx="772435" cy="77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7" y="3755950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0272" y="1291532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292" y="3976137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6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6344" y="355600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社会可行性 </a:t>
            </a:r>
            <a:endParaRPr lang="zh-CN" altLang="en-US" sz="2400" b="1" dirty="0"/>
          </a:p>
        </p:txBody>
      </p:sp>
      <p:sp>
        <p:nvSpPr>
          <p:cNvPr id="2" name="TextBox 17"/>
          <p:cNvSpPr txBox="1"/>
          <p:nvPr/>
        </p:nvSpPr>
        <p:spPr>
          <a:xfrm>
            <a:off x="1440758" y="3144866"/>
            <a:ext cx="4705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可行性分析</a:t>
            </a:r>
            <a:r>
              <a:rPr lang="zh-CN" altLang="en-US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—— </a:t>
            </a:r>
            <a:r>
              <a:rPr lang="zh-CN" altLang="en-US" sz="2400" b="1" dirty="0">
                <a:sym typeface="+mn-ea"/>
              </a:rPr>
              <a:t>法律可行性 </a:t>
            </a:r>
            <a:endParaRPr lang="zh-CN" altLang="en-US" sz="2400" b="1" dirty="0"/>
          </a:p>
        </p:txBody>
      </p:sp>
      <p:sp>
        <p:nvSpPr>
          <p:cNvPr id="3" name="文本框 6"/>
          <p:cNvSpPr txBox="1"/>
          <p:nvPr/>
        </p:nvSpPr>
        <p:spPr>
          <a:xfrm>
            <a:off x="1115352" y="3848101"/>
            <a:ext cx="7693251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爬虫是否违法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</a:t>
            </a:r>
            <a:r>
              <a:rPr lang="zh-CN" altLang="zh-CN" dirty="0">
                <a:latin typeface="+mn-ea"/>
              </a:rPr>
              <a:t>目前尚</a:t>
            </a:r>
            <a:r>
              <a:rPr lang="zh-CN" altLang="zh-CN" b="1" dirty="0">
                <a:latin typeface="+mn-ea"/>
              </a:rPr>
              <a:t>没有</a:t>
            </a:r>
            <a:r>
              <a:rPr lang="zh-CN" altLang="zh-CN" dirty="0">
                <a:latin typeface="+mn-ea"/>
              </a:rPr>
              <a:t>任何法律明确规定，类似爬虫这样的行为违法。如何使用爬虫获取的数据和信息，大多数情况都是有明确的规定的。其次，我们爬取出来的</a:t>
            </a:r>
            <a:r>
              <a:rPr lang="zh-CN" altLang="zh-CN" dirty="0">
                <a:latin typeface="+mn-ea"/>
                <a:sym typeface="+mn-ea"/>
              </a:rPr>
              <a:t>图片</a:t>
            </a:r>
            <a:r>
              <a:rPr lang="zh-CN" altLang="zh-CN" b="1" dirty="0">
                <a:latin typeface="+mn-ea"/>
                <a:sym typeface="+mn-ea"/>
              </a:rPr>
              <a:t>不</a:t>
            </a:r>
            <a:r>
              <a:rPr lang="zh-CN" altLang="zh-CN" b="1" dirty="0">
                <a:latin typeface="+mn-ea"/>
              </a:rPr>
              <a:t>作为商用</a:t>
            </a:r>
            <a:r>
              <a:rPr lang="zh-CN" altLang="zh-CN" dirty="0">
                <a:latin typeface="+mn-ea"/>
              </a:rPr>
              <a:t>，更不爬取个人隐私数据去公开买卖。所以我们的爬虫操作并不违法任何法律。</a:t>
            </a:r>
            <a:r>
              <a:rPr lang="en-US" altLang="zh-CN" baseline="30000" dirty="0">
                <a:latin typeface="+mn-ea"/>
                <a:sym typeface="+mn-ea"/>
              </a:rPr>
              <a:t>[8]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61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504049" y="3073031"/>
            <a:ext cx="4981571" cy="2043136"/>
            <a:chOff x="5042080" y="1834768"/>
            <a:chExt cx="4981571" cy="2043136"/>
          </a:xfrm>
        </p:grpSpPr>
        <p:sp>
          <p:nvSpPr>
            <p:cNvPr id="7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05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5042080" y="2586314"/>
              <a:ext cx="4981571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小组分工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Division of Labor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11370" y="2255123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1130" y="2019935"/>
            <a:ext cx="8368665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闫紫微：小组任务安排、查找相关文献、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实现技术模块和技术可行性分析模块制作。（</a:t>
            </a:r>
            <a:r>
              <a:rPr lang="en-US" altLang="zh-CN" dirty="0">
                <a:latin typeface="+mn-ea"/>
              </a:rPr>
              <a:t>99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王心怡：深度学习相关文献查找，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目录、主题介绍模块、页面对比模块和其他可行性分析模块的制作。（</a:t>
            </a:r>
            <a:r>
              <a:rPr lang="en-US" altLang="zh-CN" dirty="0">
                <a:latin typeface="+mn-ea"/>
              </a:rPr>
              <a:t>97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吴  卓：地点数据集采集，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功能模块、用户群体模块、成员分工模块的制作。（</a:t>
            </a:r>
            <a:r>
              <a:rPr lang="en-US" altLang="zh-CN" dirty="0">
                <a:latin typeface="+mn-ea"/>
              </a:rPr>
              <a:t>98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97" y="238124"/>
            <a:ext cx="2306241" cy="5579615"/>
          </a:xfrm>
          <a:prstGeom prst="rect">
            <a:avLst/>
          </a:prstGeom>
        </p:spPr>
      </p:pic>
      <p:sp>
        <p:nvSpPr>
          <p:cNvPr id="19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3494" y="3353096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25225" y="4425090"/>
            <a:ext cx="343308" cy="311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95005" y="758536"/>
            <a:ext cx="30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成员分工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504049" y="3073031"/>
            <a:ext cx="4981571" cy="2043136"/>
            <a:chOff x="5042080" y="1834768"/>
            <a:chExt cx="4981571" cy="2043136"/>
          </a:xfrm>
        </p:grpSpPr>
        <p:sp>
          <p:nvSpPr>
            <p:cNvPr id="7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06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5042080" y="2586314"/>
              <a:ext cx="4981571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参考资料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uLnTx/>
                  <a:uFillTx/>
                  <a:ea typeface="方正舒体" panose="02010601030101010101" charset="-122"/>
                  <a:sym typeface="+mn-ea"/>
                </a:rPr>
                <a:t>Reference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charset="-122"/>
                <a:sym typeface="+mn-ea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0"/>
          <p:cNvSpPr txBox="1"/>
          <p:nvPr/>
        </p:nvSpPr>
        <p:spPr>
          <a:xfrm>
            <a:off x="1745453" y="529893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28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参考文献</a:t>
            </a:r>
            <a:endParaRPr lang="zh-CN" altLang="en-US" sz="28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1" y="177421"/>
            <a:ext cx="1221474" cy="12214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777" y="1398895"/>
            <a:ext cx="10592577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[1]APP Pott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[2]QQ</a:t>
            </a:r>
            <a:r>
              <a:rPr lang="zh-CN" altLang="en-US" dirty="0">
                <a:latin typeface="+mn-ea"/>
              </a:rPr>
              <a:t>音乐年度报告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[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]李珊. 基于微信小程序的学生活动管理系统的设计与实现[D].广东工业大学,2019.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[4]</a:t>
            </a:r>
            <a:r>
              <a:rPr lang="zh-CN" altLang="en-US" dirty="0">
                <a:latin typeface="+mn-ea"/>
              </a:rPr>
              <a:t>微信开放文档</a:t>
            </a:r>
            <a:r>
              <a:rPr lang="en-US" altLang="zh-CN" dirty="0">
                <a:latin typeface="+mn-ea"/>
              </a:rPr>
              <a:t>[EB/OL].https://developers.weixin.qq.com/</a:t>
            </a:r>
            <a:r>
              <a:rPr lang="en-US" altLang="zh-CN" dirty="0" err="1">
                <a:latin typeface="+mn-ea"/>
              </a:rPr>
              <a:t>miniprogram</a:t>
            </a:r>
            <a:r>
              <a:rPr lang="en-US" altLang="zh-CN" dirty="0">
                <a:latin typeface="+mn-ea"/>
              </a:rPr>
              <a:t>/dev/</a:t>
            </a:r>
            <a:r>
              <a:rPr lang="en-US" altLang="zh-CN" dirty="0" err="1">
                <a:latin typeface="+mn-ea"/>
              </a:rPr>
              <a:t>wxcloud</a:t>
            </a:r>
            <a:r>
              <a:rPr lang="en-US" altLang="zh-CN" dirty="0">
                <a:latin typeface="+mn-ea"/>
              </a:rPr>
              <a:t>/basis/getting-started.html.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[5]</a:t>
            </a:r>
            <a:r>
              <a:rPr lang="zh-CN" altLang="en-US" dirty="0">
                <a:latin typeface="+mn-ea"/>
              </a:rPr>
              <a:t>丁轩昂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基于深度神经网络的地理兴趣点推荐模型研究</a:t>
            </a:r>
            <a:r>
              <a:rPr lang="en-US" altLang="zh-CN" dirty="0">
                <a:latin typeface="+mn-ea"/>
              </a:rPr>
              <a:t>[D].</a:t>
            </a:r>
            <a:r>
              <a:rPr lang="zh-CN" altLang="en-US" dirty="0">
                <a:latin typeface="+mn-ea"/>
              </a:rPr>
              <a:t>华中科技大学</a:t>
            </a:r>
            <a:r>
              <a:rPr lang="en-US" altLang="zh-CN" dirty="0">
                <a:latin typeface="+mn-ea"/>
              </a:rPr>
              <a:t>,2019.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[6]</a:t>
            </a:r>
            <a:r>
              <a:rPr lang="zh-CN" altLang="en-US" dirty="0">
                <a:latin typeface="+mn-ea"/>
                <a:sym typeface="+mn-ea"/>
              </a:rPr>
              <a:t>腾讯位置服务</a:t>
            </a:r>
            <a:endParaRPr lang="en-US" altLang="zh-CN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[EB/OL].</a:t>
            </a:r>
            <a:r>
              <a:rPr lang="en-US" altLang="zh-CN" dirty="0">
                <a:latin typeface="+mn-ea"/>
              </a:rPr>
              <a:t>https://lbs.qq.com/service/webService/webServiceGuide/webServiceOverview.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[7]</a:t>
            </a:r>
            <a:r>
              <a:rPr lang="zh-CN" altLang="en-US" dirty="0">
                <a:latin typeface="+mn-ea"/>
              </a:rPr>
              <a:t>陆禹文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基于微信小程序的移动学习平台的设计、开发及应用</a:t>
            </a:r>
            <a:r>
              <a:rPr lang="en-US" altLang="zh-CN" dirty="0">
                <a:latin typeface="+mn-ea"/>
              </a:rPr>
              <a:t>[D].</a:t>
            </a:r>
            <a:r>
              <a:rPr lang="zh-CN" altLang="en-US" dirty="0">
                <a:latin typeface="+mn-ea"/>
              </a:rPr>
              <a:t>兰州大学</a:t>
            </a:r>
            <a:r>
              <a:rPr lang="en-US" altLang="zh-CN" dirty="0">
                <a:latin typeface="+mn-ea"/>
              </a:rPr>
              <a:t>,2020.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[8]</a:t>
            </a:r>
            <a:r>
              <a:rPr lang="zh-CN" altLang="en-US" dirty="0">
                <a:latin typeface="+mn-ea"/>
                <a:sym typeface="+mn-ea"/>
              </a:rPr>
              <a:t>知乎</a:t>
            </a:r>
            <a:r>
              <a:rPr lang="en-US" altLang="zh-CN" dirty="0">
                <a:latin typeface="+mn-ea"/>
                <a:sym typeface="+mn-ea"/>
              </a:rPr>
              <a:t>——</a:t>
            </a:r>
            <a:r>
              <a:rPr lang="zh-CN" altLang="en-US" dirty="0">
                <a:latin typeface="+mn-ea"/>
                <a:sym typeface="+mn-ea"/>
              </a:rPr>
              <a:t>爬虫是否违法</a:t>
            </a:r>
            <a:endParaRPr lang="en-US" altLang="zh-CN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sym typeface="+mn-ea"/>
              </a:rPr>
              <a:t>[EB/OL].</a:t>
            </a:r>
            <a:r>
              <a:rPr lang="en-US" altLang="zh-CN" dirty="0">
                <a:latin typeface="+mn-ea"/>
              </a:rPr>
              <a:t>https://www.zhihu.com/question/291554395.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[9]</a:t>
            </a:r>
            <a:r>
              <a:rPr lang="zh-CN" altLang="en-US" dirty="0">
                <a:latin typeface="+mn-ea"/>
              </a:rPr>
              <a:t>王玉洋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基于微信小程序的移动学习平台环境构建与系统设计开发</a:t>
            </a:r>
            <a:r>
              <a:rPr lang="en-US" altLang="zh-CN" dirty="0">
                <a:latin typeface="+mn-ea"/>
              </a:rPr>
              <a:t>[D].</a:t>
            </a:r>
            <a:r>
              <a:rPr lang="zh-CN" altLang="en-US" dirty="0">
                <a:latin typeface="+mn-ea"/>
              </a:rPr>
              <a:t>南京大学</a:t>
            </a:r>
            <a:r>
              <a:rPr lang="en-US" altLang="zh-CN" dirty="0">
                <a:latin typeface="+mn-ea"/>
              </a:rPr>
              <a:t>,2018.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6575" y="3258091"/>
            <a:ext cx="851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谢 谢 观 看 ！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主题介绍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Theme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3721100" y="2180590"/>
            <a:ext cx="6939280" cy="3356610"/>
            <a:chOff x="4829199" y="0"/>
            <a:chExt cx="5166096" cy="6858000"/>
          </a:xfrm>
          <a:solidFill>
            <a:schemeClr val="accent1">
              <a:lumMod val="40000"/>
              <a:lumOff val="60000"/>
            </a:schemeClr>
          </a:solidFill>
          <a:effectLst>
            <a:outerShdw blurRad="88900" dist="38100" dir="10800000" algn="r" rotWithShape="0">
              <a:prstClr val="black">
                <a:alpha val="79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 flipH="1">
              <a:off x="4997167" y="0"/>
              <a:ext cx="4998128" cy="6858000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2873549">
              <a:off x="4718361" y="3138347"/>
              <a:ext cx="942425" cy="720749"/>
            </a:xfrm>
            <a:prstGeom prst="rtTriangl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7" name="文本框 10"/>
          <p:cNvSpPr txBox="1"/>
          <p:nvPr/>
        </p:nvSpPr>
        <p:spPr>
          <a:xfrm>
            <a:off x="4205167" y="2575161"/>
            <a:ext cx="573151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用户可以使用足迹对</a:t>
            </a:r>
            <a:r>
              <a:rPr lang="zh-CN" altLang="en-US" b="1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景点、住宿和餐饮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等进行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打卡、记录和分享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    用户可以在足迹上通过</a:t>
            </a:r>
            <a:r>
              <a:rPr lang="en-US" altLang="zh-CN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GPS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定位自己的位置，</a:t>
            </a:r>
            <a:r>
              <a:rPr lang="zh-CN" altLang="en-US" b="1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上传所在地点的照片并配有文字</a:t>
            </a:r>
            <a:r>
              <a:rPr lang="zh-CN" altLang="en-US" kern="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rPr>
              <a:t>；同时可以浏览各种打卡地点信息。</a:t>
            </a:r>
            <a:endParaRPr lang="zh-CN" altLang="en-US" kern="0" dirty="0">
              <a:solidFill>
                <a:schemeClr val="tx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/>
          <a:srcRect l="25769" t="29514" r="28431" b="10601"/>
          <a:stretch>
            <a:fillRect/>
          </a:stretch>
        </p:blipFill>
        <p:spPr bwMode="auto">
          <a:xfrm>
            <a:off x="1350895" y="2575161"/>
            <a:ext cx="1556078" cy="16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3"/>
          <p:cNvSpPr txBox="1"/>
          <p:nvPr/>
        </p:nvSpPr>
        <p:spPr>
          <a:xfrm>
            <a:off x="954745" y="779245"/>
            <a:ext cx="79159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足迹</a:t>
            </a:r>
            <a:endParaRPr lang="zh-CN" altLang="en-US" sz="28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	</a:t>
            </a:r>
            <a:r>
              <a:rPr lang="en-US" altLang="zh-CN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 —— </a:t>
            </a:r>
            <a:r>
              <a:rPr lang="zh-CN" altLang="en-US" sz="2400" b="1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sym typeface="+mn-ea"/>
              </a:rPr>
              <a:t>一款有关个人旅行记录及分享的微信小程序</a:t>
            </a:r>
            <a:endParaRPr lang="zh-CN" altLang="en-US" sz="2400" b="1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7828" y="3499865"/>
            <a:ext cx="10533903" cy="0"/>
          </a:xfrm>
          <a:prstGeom prst="line">
            <a:avLst/>
          </a:prstGeom>
          <a:ln w="123825" cap="rnd">
            <a:solidFill>
              <a:srgbClr val="F7BEC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085622" y="3057608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23868" y="3024704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30939" y="3033363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21139" y="3104368"/>
            <a:ext cx="900000" cy="9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755476" y="4045677"/>
            <a:ext cx="2031325" cy="12738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非计院非工科男生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创意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邓文康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6109" y="4014505"/>
            <a:ext cx="1800493" cy="8583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计院工科男生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软工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陈玲曦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2886" y="3975027"/>
            <a:ext cx="1800493" cy="8583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计院工科女生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软工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刘书宇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49143" y="3968693"/>
            <a:ext cx="2031325" cy="12738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非计院非工科女生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新闻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梁晓晓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694690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84989" y="3264232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717817" y="3238254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020221" y="3209796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231894" y="3219860"/>
            <a:ext cx="66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04</a:t>
            </a:r>
            <a:endParaRPr lang="zh-CN" altLang="en-US" sz="28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33266" y="668741"/>
            <a:ext cx="340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用户群体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24891" y="1693718"/>
            <a:ext cx="859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用户群体：浙大城市学院所有师生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57529" y="2584722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典型用户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657225" y="5544185"/>
            <a:ext cx="256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当然用户</a:t>
            </a:r>
            <a:r>
              <a:rPr lang="en-US" altLang="zh-CN" dirty="0"/>
              <a:t>:  </a:t>
            </a:r>
            <a:r>
              <a:rPr lang="zh-CN" altLang="en-US" dirty="0"/>
              <a:t>杨枨老师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功能介绍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Function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66760" y="1248642"/>
            <a:ext cx="4525240" cy="4525240"/>
          </a:xfrm>
          <a:prstGeom prst="rect">
            <a:avLst/>
          </a:prstGeom>
        </p:spPr>
      </p:pic>
      <p:pic>
        <p:nvPicPr>
          <p:cNvPr id="8" name="图片 7" descr="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" y="1241715"/>
            <a:ext cx="4525240" cy="4525240"/>
          </a:xfrm>
          <a:prstGeom prst="rect">
            <a:avLst/>
          </a:prstGeom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9" name="TextBox 24"/>
          <p:cNvSpPr txBox="1"/>
          <p:nvPr/>
        </p:nvSpPr>
        <p:spPr>
          <a:xfrm>
            <a:off x="1419225" y="288290"/>
            <a:ext cx="4048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功能模块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总述</a:t>
            </a:r>
            <a:endParaRPr lang="zh-CN" altLang="en-US" sz="2800" b="1" dirty="0"/>
          </a:p>
        </p:txBody>
      </p:sp>
      <p:pic>
        <p:nvPicPr>
          <p:cNvPr id="22532" name="Picture 4" descr="C:\Users\MacPro\Documents\Tencent Files\1486574644\Image\Group2\G8\0V\G80VQUKUIS98_CNP%`PN2I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7891" y="1235082"/>
            <a:ext cx="7596043" cy="452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86244" y="1149517"/>
            <a:ext cx="11419205" cy="1291487"/>
            <a:chOff x="88149" y="3873397"/>
            <a:chExt cx="8277316" cy="929365"/>
          </a:xfrm>
        </p:grpSpPr>
        <p:sp>
          <p:nvSpPr>
            <p:cNvPr id="26" name="TextBox 13"/>
            <p:cNvSpPr txBox="1"/>
            <p:nvPr/>
          </p:nvSpPr>
          <p:spPr>
            <a:xfrm>
              <a:off x="88149" y="4139269"/>
              <a:ext cx="8277316" cy="663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用户在默认页面点击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开始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打卡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，选中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想要上传的照片并配文字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，选择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地址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（用户自己选择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系统定位用户当前位置）、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日期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（用户自己选择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系统定位到当前日期）、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标签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（景点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-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风格等），点击上传，即可完成打卡。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3656" y="3873397"/>
              <a:ext cx="1407160" cy="265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定位打卡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6244" y="4474922"/>
            <a:ext cx="11170476" cy="1806498"/>
            <a:chOff x="-285686" y="3694380"/>
            <a:chExt cx="9780844" cy="1806498"/>
          </a:xfrm>
        </p:grpSpPr>
        <p:sp>
          <p:nvSpPr>
            <p:cNvPr id="29" name="TextBox 13"/>
            <p:cNvSpPr txBox="1"/>
            <p:nvPr/>
          </p:nvSpPr>
          <p:spPr>
            <a:xfrm>
              <a:off x="-285686" y="4162933"/>
              <a:ext cx="9780844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用户在推荐页面，可以看到系统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推荐的地点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，并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对自己感兴趣的地点点击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，而且点击具体地点后可看到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最新最多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6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条其他用户在该地点的打卡记录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。推荐内容是根据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用户上传记录的标签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和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用户点击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的地点的标签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来进行推荐。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3353" y="3694380"/>
              <a:ext cx="140716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地点推荐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7995" y="2840619"/>
            <a:ext cx="11315700" cy="1315486"/>
            <a:chOff x="801187" y="4071077"/>
            <a:chExt cx="2677174" cy="1546026"/>
          </a:xfrm>
        </p:grpSpPr>
        <p:sp>
          <p:nvSpPr>
            <p:cNvPr id="32" name="TextBox 13"/>
            <p:cNvSpPr txBox="1"/>
            <p:nvPr/>
          </p:nvSpPr>
          <p:spPr>
            <a:xfrm>
              <a:off x="801187" y="4533498"/>
              <a:ext cx="2677174" cy="1083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附近热门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，选择距离当前地点的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距离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（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公里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/3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公里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/5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公里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），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地图上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会显示附近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最多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10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个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热门地点（按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打卡数量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显示最高），再点击一下可以取消显示。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88659" y="4071077"/>
              <a:ext cx="484971" cy="4328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附近热门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6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sp>
        <p:nvSpPr>
          <p:cNvPr id="9" name="TextBox 24"/>
          <p:cNvSpPr txBox="1"/>
          <p:nvPr/>
        </p:nvSpPr>
        <p:spPr>
          <a:xfrm>
            <a:off x="1419225" y="288290"/>
            <a:ext cx="484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功能模块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详述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86653"/>
            <a:ext cx="772435" cy="772435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426472" y="118820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613141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472" y="2814692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4236588"/>
            <a:ext cx="772435" cy="772435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426472" y="4438139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414819" y="2007286"/>
            <a:ext cx="11419205" cy="876197"/>
            <a:chOff x="88149" y="3873397"/>
            <a:chExt cx="8277316" cy="630519"/>
          </a:xfrm>
        </p:grpSpPr>
        <p:sp>
          <p:nvSpPr>
            <p:cNvPr id="26" name="TextBox 13"/>
            <p:cNvSpPr txBox="1"/>
            <p:nvPr/>
          </p:nvSpPr>
          <p:spPr>
            <a:xfrm>
              <a:off x="88149" y="4139269"/>
              <a:ext cx="8277316" cy="36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我的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页面点击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我的打卡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可以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按时间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看到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以前的出游打卡记录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3656" y="3873397"/>
              <a:ext cx="1407160" cy="2650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94690" fontAlgn="auto">
                <a:lnSpc>
                  <a:spcPct val="100000"/>
                </a:lnSpc>
              </a:pP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打卡回顾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78768" y="3904705"/>
            <a:ext cx="11315700" cy="900196"/>
            <a:chOff x="801187" y="4071077"/>
            <a:chExt cx="2677174" cy="1057956"/>
          </a:xfrm>
        </p:grpSpPr>
        <p:sp>
          <p:nvSpPr>
            <p:cNvPr id="32" name="TextBox 13"/>
            <p:cNvSpPr txBox="1"/>
            <p:nvPr/>
          </p:nvSpPr>
          <p:spPr>
            <a:xfrm>
              <a:off x="801187" y="4533498"/>
              <a:ext cx="2677174" cy="595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用户在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我的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页面点击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可以看到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点击过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“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想去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的地点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lt"/>
                </a:rPr>
                <a:t>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88659" y="4071077"/>
              <a:ext cx="484971" cy="4328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94690" fontAlgn="auto">
                <a:lnSpc>
                  <a:spcPct val="100000"/>
                </a:lnSpc>
              </a:pP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“</a:t>
              </a:r>
              <a:r>
                <a:rPr lang="zh-CN" altLang="en-US" b="1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想去</a:t>
              </a:r>
              <a:r>
                <a:rPr lang="en-US" altLang="zh-CN" b="1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”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列表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pic>
        <p:nvPicPr>
          <p:cNvPr id="6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1" y="-61339"/>
            <a:ext cx="1221474" cy="1221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91" y="1845115"/>
            <a:ext cx="772435" cy="772435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1123413" y="2047301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3" y="3725314"/>
            <a:ext cx="772435" cy="772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7045" y="3924960"/>
            <a:ext cx="51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" name="TextBox 24"/>
          <p:cNvSpPr txBox="1"/>
          <p:nvPr/>
        </p:nvSpPr>
        <p:spPr>
          <a:xfrm>
            <a:off x="1419225" y="288290"/>
            <a:ext cx="484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功能模块 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详述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4454</Words>
  <Application>WPS Presentation</Application>
  <PresentationFormat>自定义</PresentationFormat>
  <Paragraphs>341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方正舒体</vt:lpstr>
      <vt:lpstr>Bodoni MT Black</vt:lpstr>
      <vt:lpstr>Segoe Print</vt:lpstr>
      <vt:lpstr>汉仪良品线简</vt:lpstr>
      <vt:lpstr>Calibri</vt:lpstr>
      <vt:lpstr>等线</vt:lpstr>
      <vt:lpstr>微软雅黑</vt:lpstr>
      <vt:lpstr>Arial Unicode MS</vt:lpstr>
      <vt:lpstr>Calibri Light</vt:lpstr>
      <vt:lpstr>-apple-system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ASUS</cp:lastModifiedBy>
  <cp:revision>799</cp:revision>
  <dcterms:created xsi:type="dcterms:W3CDTF">2015-05-05T08:02:00Z</dcterms:created>
  <dcterms:modified xsi:type="dcterms:W3CDTF">2020-10-17T11:28:44Z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