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9" r:id="rId3"/>
    <p:sldId id="290" r:id="rId4"/>
    <p:sldId id="291" r:id="rId5"/>
    <p:sldId id="292" r:id="rId6"/>
    <p:sldId id="321" r:id="rId7"/>
    <p:sldId id="320" r:id="rId9"/>
    <p:sldId id="322" r:id="rId10"/>
    <p:sldId id="323" r:id="rId11"/>
    <p:sldId id="324" r:id="rId12"/>
    <p:sldId id="293" r:id="rId13"/>
    <p:sldId id="326" r:id="rId14"/>
    <p:sldId id="325" r:id="rId15"/>
    <p:sldId id="328" r:id="rId16"/>
    <p:sldId id="329" r:id="rId17"/>
    <p:sldId id="312" r:id="rId18"/>
    <p:sldId id="327" r:id="rId19"/>
    <p:sldId id="342" r:id="rId20"/>
    <p:sldId id="345" r:id="rId21"/>
    <p:sldId id="344" r:id="rId22"/>
    <p:sldId id="313" r:id="rId23"/>
    <p:sldId id="346" r:id="rId24"/>
    <p:sldId id="351" r:id="rId25"/>
    <p:sldId id="314" r:id="rId26"/>
    <p:sldId id="343" r:id="rId27"/>
    <p:sldId id="347" r:id="rId28"/>
    <p:sldId id="364" r:id="rId29"/>
    <p:sldId id="348" r:id="rId30"/>
    <p:sldId id="315" r:id="rId31"/>
    <p:sldId id="349" r:id="rId32"/>
    <p:sldId id="363" r:id="rId33"/>
    <p:sldId id="316" r:id="rId34"/>
    <p:sldId id="317" r:id="rId35"/>
    <p:sldId id="318" r:id="rId36"/>
    <p:sldId id="319" r:id="rId37"/>
    <p:sldId id="27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C5"/>
    <a:srgbClr val="FBA1B2"/>
    <a:srgbClr val="E7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hyperlink" Target="&#20195;&#30721;&#35268;&#33539;&#35828;&#26126;&#20070;-G07-0.1.0.docx" TargetMode="Externa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hyperlink" Target="..\&#35774;&#35745;\&#35814;&#32454;&#35774;&#35745;&#35828;&#26126;&#20070;-G07-0.4.0.doc" TargetMode="Externa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hyperlink" Target="&#20195;&#30721;&#36208;&#26597;&#25253;&#21578;-G07-0.1.0.docx" TargetMode="Externa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hyperlink" Target="..\&#35774;&#35745;\&#36719;&#20214;&#29992;&#25143;&#25163;&#20876;(SUM)-G07-0.4.0.doc" TargetMode="Externa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hyperlink" Target="&#29992;&#25143;&#21453;&#39304;&#25253;&#21578;-G07-0.1.0.docx" TargetMode="Externa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hyperlink" Target="&#36719;&#20214;&#27979;&#35797;&#35745;&#21010;-G07-0.2.0.doc" TargetMode="Externa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hyperlink" Target="..\&#39033;&#30446;&#35745;&#21010;\&#36275;&#36857;&#29976;&#29305;&#22270;.mpp" TargetMode="Externa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hyperlink" Target="..\..\&#20250;&#35758;&#32426;&#35201;\SE2020-G07-20201214&#20250;&#35758;&#35760;&#24405;.docx" TargetMode="Externa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hyperlink" Target="G07-&#31532;&#22235;&#21608;-&#20219;&#21153;&#20998;&#37197;&#21450;&#35780;&#20215;.xlsx" TargetMode="External"/><Relationship Id="rId2" Type="http://schemas.openxmlformats.org/officeDocument/2006/relationships/hyperlink" Target="..\..\&#23567;&#32452;&#20998;&#24037;\G07-&#31532;&#21313;&#19968;&#21608;-&#20219;&#21153;&#20998;&#37197;&#21450;&#35780;&#20215;.xlsx" TargetMode="Externa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3011170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  <a:endParaRPr lang="zh-CN" altLang="en-US" sz="4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812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52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G07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07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实现阶段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6370" y="1875936"/>
            <a:ext cx="3136983" cy="3225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57835" y="1664335"/>
            <a:ext cx="7632700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变量名以及函数名命名方面：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zh-CN" altLang="en-US" dirty="0">
                <a:sym typeface="+mn-ea"/>
              </a:rPr>
              <a:t>动词在前表明功能。</a:t>
            </a:r>
            <a:r>
              <a:rPr lang="en-US" altLang="zh-CN" baseline="30000" dirty="0">
                <a:sym typeface="+mn-ea"/>
              </a:rPr>
              <a:t>[3]</a:t>
            </a:r>
            <a:endParaRPr lang="zh-CN" altLang="en-US"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点击事件方面：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点击事件函数命名方式为 on + 事件名 或者业务名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如，onLoad: function (options) {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数据绑定变量定义方面：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所有涉及到数据绑定的变量均需在data中初始化。不能在不定义的情况下直接setData。</a:t>
            </a:r>
            <a:r>
              <a:rPr lang="en-US" altLang="zh-CN" baseline="30000" dirty="0">
                <a:sym typeface="+mn-ea"/>
              </a:rPr>
              <a:t>[2]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F:\大三上\软件工程\第十二周\js.PNGj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37855" y="1275080"/>
            <a:ext cx="3703955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注释要求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15085" y="1522095"/>
            <a:ext cx="7636510" cy="396938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原则：注释宜少而精，不宜多而滥，更不能误导。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如果代码命名达意清晰、类和方法等责任明确，只需要很少注释，就可以让人读懂；相反，如果代码混乱，再多的注释都不能弥补。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正确表达代码意义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，否则会损害代码的可读性。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注释不应过于详细，对显而易见的代码添加过多注释会成为开发的负担。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注释不是用来管理代码版本的，如果有代码舍弃了应直接删除。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注释规范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4720" y="1513205"/>
            <a:ext cx="4863465" cy="3830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1.WXML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块级元素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在其上一行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注释出其功能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&lt;!--用户数据--&gt;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&lt;view class="userHistoricalData"&gt;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2.WXSS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一组的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WXSS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在前括号后同一行注释。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如，.userInformation { /*头像昵称模块*/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6508115" y="1513205"/>
            <a:ext cx="4863465" cy="34150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3.JS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在函数的上一行注释。</a:t>
            </a:r>
            <a:r>
              <a:rPr lang="en-US" altLang="zh-CN" baseline="30000" dirty="0">
                <a:sym typeface="+mn-ea"/>
              </a:rPr>
              <a:t>[3]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</a:t>
            </a:r>
            <a:r>
              <a:rPr dirty="0">
                <a:sym typeface="+mn-ea"/>
              </a:rPr>
              <a:t>/**</a:t>
            </a:r>
            <a:endParaRPr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ym typeface="+mn-ea"/>
              </a:rPr>
              <a:t>           * 生命周期函数--监听页面初次渲染完成</a:t>
            </a:r>
            <a:endParaRPr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ym typeface="+mn-ea"/>
              </a:rPr>
              <a:t>           */</a:t>
            </a:r>
            <a:endParaRPr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ym typeface="+mn-ea"/>
              </a:rPr>
              <a:t>        onReady: function () {</a:t>
            </a:r>
            <a:endParaRPr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ym typeface="+mn-ea"/>
              </a:rPr>
              <a:t>        </a:t>
            </a:r>
            <a:endParaRPr dirty="0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ym typeface="+mn-ea"/>
              </a:rPr>
              <a:t>         },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42000" y="1501140"/>
            <a:ext cx="10160" cy="378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614170" y="5690235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代码规范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程序清单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Program List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程序代码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5" y="1522095"/>
            <a:ext cx="4698365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单元测试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nit Testing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详细设计修订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41705" y="2785745"/>
          <a:ext cx="10307320" cy="226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5"/>
                <a:gridCol w="3148330"/>
                <a:gridCol w="807720"/>
                <a:gridCol w="1631315"/>
                <a:gridCol w="1138555"/>
                <a:gridCol w="1274445"/>
                <a:gridCol w="1596390"/>
              </a:tblGrid>
              <a:tr h="519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修改章节名称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修订日期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版本号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修订人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发布日期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新建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2020.11.29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v0.1.0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G7全员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2020.11.30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2020.12.01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v0.2.0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2020.12.03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03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PDL部分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2020.12.07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v0.3.0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授权登录模块、联系客服模块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2020.12.16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V0.4.0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5000625" y="552767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详细设计说明书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4170" y="1663700"/>
            <a:ext cx="5913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对授权登录模块的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进行了修改。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新增了联系客服的输入输出表和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单元测试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010" y="1522095"/>
            <a:ext cx="1025334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背景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完善的测试用例是提高自定义组件可用性的保证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从基础库版本 2.2.1 开始拥抱开源，支持 npm 安装自定义组件，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也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针对自定义组件的单元测试。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测试框架：</a:t>
            </a:r>
            <a:r>
              <a:rPr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选用 jest 作为测试框架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选择原因：要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兼顾 nodejs 端和 dom 环境。依赖 nodejs 的一些库来完善测试环境，同时需要建成完整的 dom 树结构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更好的模拟自定义组件的运行。</a:t>
            </a:r>
            <a:endParaRPr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自定义组件测试工具集</a:t>
            </a:r>
            <a:r>
              <a:rPr 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miniprogram-simulate</a:t>
            </a:r>
            <a:endParaRPr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小程序的运行环境比较特殊，不同于常见的浏览器环境，它采用的是双线程的架构。而在进行单元测试时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进行的是功能测试而无需苛求性能、安全等因素，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</a:t>
            </a:r>
            <a:r>
              <a:rPr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一个测试工具集以支持自定义组件在 nodejs 单线程中也能运行起来</a:t>
            </a:r>
            <a:r>
              <a:rPr 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baseline="30000" dirty="0">
                <a:sym typeface="+mn-ea"/>
              </a:rPr>
              <a:t>[4]</a:t>
            </a:r>
            <a:endParaRPr 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内部代码走查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64785" y="5852795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代码走查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829435" y="1522095"/>
          <a:ext cx="85331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588"/>
                <a:gridCol w="28443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评审对象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评审人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检查项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评审意见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走查前准备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程序结构组织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代码组织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数据类型与变量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条件判断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2344420"/>
            <a:ext cx="7150735" cy="21685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根据白盒测试原则，设计测试用例。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基本路径测试法：设计出的测试用例要保证每一个基本独立路径至少要执行一次。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版本记录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9435" y="2016125"/>
          <a:ext cx="853313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2020.12.16 - 2020.12.17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26540" y="5046980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版本变动规则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 . 子版本号 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最后确定版本为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集成测试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Integration Testing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1929130"/>
            <a:ext cx="4458970" cy="2999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借助真机调试。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通过AppData：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AppData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可以比界面检查的更细。借助于真机调试，可以修改AppData中的数据，对微信小程序做一些大值测试或者异常测试。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Apps_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65" y="2065020"/>
            <a:ext cx="414528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0120" y="1929130"/>
            <a:ext cx="5960110" cy="2999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性能测试：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关注的性能指标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业务响应时间（小程序包下载时间/启动时间/页面切换时间）、内存、Cpu、帧率、数据缓存大小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测试方法：扫码后选择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打开性能监控面板，重新进入，可以看到展示出来的直观的实时的性能数据。借助trace工具可以查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看性能的整体的长时间变化趋势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Picture 1" descr="性能监控面板_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448310"/>
            <a:ext cx="3049270" cy="59613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验收测试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Acceptance Testing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用户手册修订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38530" y="2639695"/>
          <a:ext cx="10314305" cy="212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445"/>
                <a:gridCol w="2106930"/>
                <a:gridCol w="1557020"/>
                <a:gridCol w="1647825"/>
                <a:gridCol w="1224280"/>
                <a:gridCol w="1170305"/>
                <a:gridCol w="1841500"/>
              </a:tblGrid>
              <a:tr h="497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修改章节名称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修订日期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版本号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修订人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发布日期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新建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2020.11.29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v0.1.0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吴卓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2020.11.29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3、4章节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修改章节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2020.11.30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V0.2.0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吴卓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2020.12.03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03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5、6、7章节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修改章节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2020.12.04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V0.3.0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吴卓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联系客服功能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修改章节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2020.12.16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V0.4.0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2020.12.17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5001260" y="509143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用户手册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4170" y="1663700"/>
            <a:ext cx="591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新增了联系客服功能的用户使用指导。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用户反馈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00625" y="519239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用户反馈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829435" y="2080260"/>
          <a:ext cx="85331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61328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反馈对象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我们的体验用户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反馈内容总结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功能需求方面，如定位准确度；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性能需求方面，如响应时间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界面方面，如设计是否美观、便于操作等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/>
                        <a:t>采纳结果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可以改善、提高的方面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因为能力问题暂且无法改善的方面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反馈截图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相关证据截图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测试计划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00625" y="519239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测试计划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811145" y="1756410"/>
          <a:ext cx="6569075" cy="334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335"/>
                <a:gridCol w="1417320"/>
                <a:gridCol w="1031240"/>
                <a:gridCol w="1753235"/>
                <a:gridCol w="1464945"/>
              </a:tblGrid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修订日期</a:t>
                      </a:r>
                      <a:endParaRPr 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修订人</a:t>
                      </a:r>
                      <a:endParaRPr 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发布日期</a:t>
                      </a:r>
                      <a:endParaRPr 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v0.1.0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2020-11-26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闫紫微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首次创建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V0.2.0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2020-12-16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部分修订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2020-12-17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部署和运行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 descr="扫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1837055"/>
            <a:ext cx="3348355" cy="3184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5205" y="3244850"/>
            <a:ext cx="3437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TBD</a:t>
            </a:r>
            <a:endParaRPr lang="zh-CN" altLang="en-US"/>
          </a:p>
          <a:p>
            <a:r>
              <a:rPr lang="zh-CN" altLang="en-US"/>
              <a:t>扫描对应二维码即可进入小程序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Update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甘特图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1522095"/>
            <a:ext cx="8046720" cy="38557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4170" y="5594985"/>
            <a:ext cx="770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将编码部分的安排细化至每一天。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614170" y="6066790"/>
            <a:ext cx="176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甘特图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487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475076" y="1456160"/>
            <a:ext cx="2791974" cy="1537815"/>
            <a:chOff x="1520632" y="3138729"/>
            <a:chExt cx="2883848" cy="1568811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20632" y="3860867"/>
              <a:ext cx="2883848" cy="84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编码规范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6562292" y="1455802"/>
            <a:ext cx="2883848" cy="1305851"/>
            <a:chOff x="1505546" y="3138729"/>
            <a:chExt cx="2883848" cy="1279815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单元测试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U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nit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9445910" y="1456354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集成测试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Integration Testing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2596116" y="3629856"/>
            <a:ext cx="2883848" cy="1305216"/>
            <a:chOff x="1520151" y="3138729"/>
            <a:chExt cx="2883848" cy="1279193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20151" y="3845992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验收测试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Acceptance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6428759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06</a:t>
            </a:r>
            <a:endParaRPr lang="zh-CN" altLang="en-US" sz="4800" dirty="0"/>
          </a:p>
        </p:txBody>
      </p:sp>
      <p:sp>
        <p:nvSpPr>
          <p:cNvPr id="11" name="文本框 8"/>
          <p:cNvSpPr txBox="1"/>
          <p:nvPr/>
        </p:nvSpPr>
        <p:spPr>
          <a:xfrm>
            <a:off x="5445475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更新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Update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9312294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07</a:t>
            </a:r>
            <a:endParaRPr lang="zh-CN" altLang="en-US" sz="4800" dirty="0"/>
          </a:p>
        </p:txBody>
      </p:sp>
      <p:sp>
        <p:nvSpPr>
          <p:cNvPr id="13" name="文本框 8"/>
          <p:cNvSpPr txBox="1"/>
          <p:nvPr/>
        </p:nvSpPr>
        <p:spPr>
          <a:xfrm>
            <a:off x="8329010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其它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Other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grpSp>
        <p:nvGrpSpPr>
          <p:cNvPr id="14" name="组合 29"/>
          <p:cNvGrpSpPr/>
          <p:nvPr/>
        </p:nvGrpSpPr>
        <p:grpSpPr>
          <a:xfrm>
            <a:off x="3969587" y="1455802"/>
            <a:ext cx="2883848" cy="1305851"/>
            <a:chOff x="1505546" y="3138729"/>
            <a:chExt cx="2883848" cy="1279815"/>
          </a:xfrm>
        </p:grpSpPr>
        <p:sp>
          <p:nvSpPr>
            <p:cNvPr id="17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程序清单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Program List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版本控制</a:t>
            </a:r>
            <a:endParaRPr lang="zh-CN" altLang="en-US" sz="2800" b="1" noProof="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4170" y="1522095"/>
            <a:ext cx="770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将代码各个版本上传至</a:t>
            </a:r>
            <a:r>
              <a:rPr lang="en-US" altLang="zh-CN"/>
              <a:t>github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07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其它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37361" y="634111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hlinkClick r:id="rId2" action="ppaction://hlinkfile"/>
              </a:rPr>
              <a:t>会议纪要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660" y="3015093"/>
            <a:ext cx="486542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前三周每周一次会议，以后每周两次会议。每次会议均保存电子稿、</a:t>
            </a:r>
            <a:r>
              <a:rPr lang="zh-CN" altLang="en-US"/>
              <a:t>录音、钉钉会议保存开会视频录像，</a:t>
            </a:r>
            <a:r>
              <a:rPr lang="zh-CN" altLang="en-US" dirty="0"/>
              <a:t>并将会议记录上传至</a:t>
            </a:r>
            <a:r>
              <a:rPr lang="en-US" altLang="zh-CN" dirty="0"/>
              <a:t>Git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在实现阶段，目前开了一次会议。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0" y="814070"/>
            <a:ext cx="377190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4248" y="578949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hlinkClick r:id="rId2" action="ppaction://hlinkfile"/>
              </a:rPr>
              <a:t>绩效评价</a:t>
            </a:r>
            <a:endParaRPr lang="zh-CN" altLang="en-US" dirty="0">
              <a:solidFill>
                <a:srgbClr val="FF0000"/>
              </a:solidFill>
              <a:hlinkClick r:id="rId3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40000" y="4173220"/>
            <a:ext cx="7112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评分规则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每周进行一次绩效评价。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由组长打分。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每个空格算做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分，根据完成程度打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0-10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最后算出总打分并转换成一分制。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5" y="1492250"/>
            <a:ext cx="1113409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740" y="1323975"/>
            <a:ext cx="1152652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[1]微信小程序开发工具使用与设计规范(二)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（参考于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2020.12.16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[EB/OL].https://www.cnblogs.com/nosqlcoco/p/5931952.html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[2]微信小程序开发规范文档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（参考于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2020.12.16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[EB/OL].https://blog.csdn.net/m0_37827628/article/details/89082089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dirty="0">
                <a:latin typeface="+mn-ea"/>
                <a:sym typeface="+mn-ea"/>
              </a:rPr>
              <a:t>[3]三种编程命名规范与阿里巴巴Java开发规约</a:t>
            </a:r>
            <a:r>
              <a:rPr lang="zh-CN" altLang="en-US" dirty="0">
                <a:latin typeface="+mn-ea"/>
                <a:sym typeface="+mn-ea"/>
              </a:rPr>
              <a:t>（参考于</a:t>
            </a:r>
            <a:r>
              <a:rPr lang="en-US" altLang="zh-CN" dirty="0">
                <a:latin typeface="+mn-ea"/>
                <a:sym typeface="+mn-ea"/>
              </a:rPr>
              <a:t>2020.12.16</a:t>
            </a:r>
            <a:r>
              <a:rPr lang="zh-CN" altLang="en-US" dirty="0">
                <a:latin typeface="+mn-ea"/>
                <a:sym typeface="+mn-ea"/>
              </a:rPr>
              <a:t>）</a:t>
            </a:r>
            <a:endParaRPr lang="en-US" altLang="zh-CN" dirty="0">
              <a:latin typeface="+mn-ea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dirty="0">
                <a:latin typeface="+mn-ea"/>
                <a:sym typeface="+mn-ea"/>
              </a:rPr>
              <a:t>[EB/OL].https://zhuanlan.zhihu.com/p/30431230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单元测试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微信小程序</a:t>
            </a:r>
            <a:r>
              <a:rPr lang="zh-CN" altLang="en-US" dirty="0">
                <a:latin typeface="+mn-ea"/>
                <a:sym typeface="+mn-ea"/>
              </a:rPr>
              <a:t>（参考于</a:t>
            </a:r>
            <a:r>
              <a:rPr lang="en-US" altLang="zh-CN" dirty="0">
                <a:latin typeface="+mn-ea"/>
                <a:sym typeface="+mn-ea"/>
              </a:rPr>
              <a:t>2020.12.16</a:t>
            </a:r>
            <a:r>
              <a:rPr lang="zh-CN" altLang="en-US" dirty="0">
                <a:latin typeface="+mn-ea"/>
                <a:sym typeface="+mn-ea"/>
              </a:rPr>
              <a:t>）</a:t>
            </a:r>
            <a:endParaRPr lang="zh-CN" altLang="en-US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dirty="0">
                <a:latin typeface="+mn-ea"/>
                <a:sym typeface="+mn-ea"/>
              </a:rPr>
              <a:t>[EB/OL].https://developers.weixin.qq.com/miniprogram/dev/framework/custom-component/unit-test.html</a:t>
            </a:r>
            <a:endParaRPr lang="en-US" altLang="zh-CN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8"/>
          <a:stretch>
            <a:fillRect/>
          </a:stretch>
        </p:blipFill>
        <p:spPr>
          <a:xfrm>
            <a:off x="8073401" y="-177554"/>
            <a:ext cx="3612572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1"/>
          <a:stretch>
            <a:fillRect/>
          </a:stretch>
        </p:blipFill>
        <p:spPr>
          <a:xfrm>
            <a:off x="0" y="1522520"/>
            <a:ext cx="3857625" cy="53354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564855" y="1961965"/>
            <a:ext cx="2400657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谢谢欣赏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75229" y="2703250"/>
            <a:ext cx="2554545" cy="3393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kern="1000" spc="100" dirty="0">
                <a:latin typeface="+mj-lt"/>
                <a:ea typeface="汉仪良品线简" panose="00020600040101010101" pitchFamily="18" charset="-122"/>
                <a:cs typeface="+mn-ea"/>
                <a:sym typeface="+mn-lt"/>
              </a:rPr>
              <a:t>I love you more than I've ever loved any woman. AndI've waited longer for you </a:t>
            </a:r>
            <a:endParaRPr lang="en-US" altLang="zh-CN" sz="1100" kern="1000" spc="100" dirty="0">
              <a:latin typeface="+mj-lt"/>
              <a:ea typeface="汉仪良品线简" panose="00020600040101010101" pitchFamily="18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100" kern="1000" spc="100" dirty="0">
                <a:latin typeface="+mj-lt"/>
                <a:ea typeface="汉仪良品线简" panose="00020600040101010101" pitchFamily="18" charset="-122"/>
                <a:cs typeface="+mn-ea"/>
                <a:sym typeface="+mn-lt"/>
              </a:rPr>
              <a:t>than I've waited for any woman. I love you </a:t>
            </a:r>
            <a:endParaRPr lang="en-US" altLang="zh-CN" sz="1100" kern="1000" spc="100" dirty="0">
              <a:latin typeface="+mj-lt"/>
              <a:ea typeface="汉仪良品线简" panose="00020600040101010101" pitchFamily="18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100" kern="1000" spc="100" dirty="0">
                <a:latin typeface="+mj-lt"/>
                <a:ea typeface="汉仪良品线简" panose="00020600040101010101" pitchFamily="18" charset="-122"/>
                <a:cs typeface="+mn-ea"/>
                <a:sym typeface="+mn-lt"/>
              </a:rPr>
              <a:t>more than I've ever loved any woman. AndI've waited longer for you </a:t>
            </a:r>
            <a:endParaRPr lang="en-US" altLang="zh-CN" sz="1100" kern="1000" spc="100" dirty="0">
              <a:latin typeface="+mj-lt"/>
              <a:ea typeface="汉仪良品线简" panose="00020600040101010101" pitchFamily="18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1100" kern="1000" spc="100" dirty="0">
              <a:latin typeface="+mj-lt"/>
              <a:ea typeface="汉仪良品线简" panose="00020600040101010101" pitchFamily="18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11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编码规范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 descr="项目根目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522095"/>
            <a:ext cx="3142615" cy="4839970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4954270" y="1522095"/>
            <a:ext cx="706437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zh-CN" dirty="0">
                <a:cs typeface="Times New Roman" panose="02020603050405020304" pitchFamily="18" charset="0"/>
              </a:rPr>
              <a:t>程序包含一个描述整体程序的 app 和多个描述各自页面的 page。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algn="l"/>
            <a:endParaRPr lang="zh-CN" altLang="zh-CN" dirty="0">
              <a:cs typeface="Times New Roman" panose="02020603050405020304" pitchFamily="18" charset="0"/>
            </a:endParaRPr>
          </a:p>
          <a:p>
            <a:pPr algn="l"/>
            <a:r>
              <a:rPr lang="zh-CN" altLang="zh-CN" dirty="0">
                <a:cs typeface="Times New Roman" panose="02020603050405020304" pitchFamily="18" charset="0"/>
              </a:rPr>
              <a:t>程序主体部分由三个文件组成，必须放在项目的根目录。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5528310" y="2748280"/>
          <a:ext cx="5916295" cy="193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45"/>
                <a:gridCol w="4730750"/>
              </a:tblGrid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app.js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小程序(全局)逻辑</a:t>
                      </a:r>
                      <a:endParaRPr lang="en-US"/>
                    </a:p>
                  </a:txBody>
                  <a:tcPr/>
                </a:tc>
              </a:tr>
              <a:tr h="694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app.json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小程序(全局)公共设置</a:t>
                      </a:r>
                      <a:r>
                        <a:rPr lang="zh-CN" altLang="en-US"/>
                        <a:t>。</a:t>
                      </a:r>
                      <a:r>
                        <a:rPr lang="en-US"/>
                        <a:t>决定页面文件的路径、窗口表现、设置网络超时时间、设置多 tab 等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app.wxss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小程序公共(全局)样式表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968375" y="3742690"/>
            <a:ext cx="31140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8000">
                <a:solidFill>
                  <a:srgbClr val="FF0000"/>
                </a:solidFill>
              </a:rPr>
              <a:t>｛      ｝</a:t>
            </a:r>
            <a:endParaRPr 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789805" y="1723390"/>
          <a:ext cx="666369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/>
                <a:gridCol w="532765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js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页面逻辑</a:t>
                      </a:r>
                      <a:endParaRPr lang="en-US"/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wxml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页面结构，框架设计的一套标签语言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/>
                        <a:t>结合基础组件、事件系统，可以构建出页面的结构。</a:t>
                      </a:r>
                      <a:endParaRPr 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wxss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一套样式语言，用于描述 WXML 的组件样式。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用来决定 WXML 的组件应该怎么显示。</a:t>
                      </a:r>
                      <a:endParaRPr 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json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页面配置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 descr="F:\大三上\软件工程\第十二周\页面Page.PNG页面P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4700" y="3199765"/>
            <a:ext cx="3142615" cy="25984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60705" y="4229735"/>
            <a:ext cx="35706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9600">
                <a:solidFill>
                  <a:srgbClr val="FF0000"/>
                </a:solidFill>
              </a:rPr>
              <a:t>｛      ｝</a:t>
            </a:r>
            <a:endParaRPr lang="en-US" sz="9600">
              <a:solidFill>
                <a:srgbClr val="FF0000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774700" y="1522095"/>
            <a:ext cx="364617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zh-CN" dirty="0">
                <a:cs typeface="Times New Roman" panose="02020603050405020304" pitchFamily="18" charset="0"/>
              </a:rPr>
              <a:t>一个页面由四个文件组成。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algn="l"/>
            <a:r>
              <a:rPr lang="zh-CN" altLang="zh-CN" dirty="0">
                <a:cs typeface="Times New Roman" panose="02020603050405020304" pitchFamily="18" charset="0"/>
              </a:rPr>
              <a:t>按照</a:t>
            </a:r>
            <a:r>
              <a:rPr lang="en-US" altLang="zh-CN" dirty="0"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cs typeface="Times New Roman" panose="02020603050405020304" pitchFamily="18" charset="0"/>
              </a:rPr>
              <a:t>约定优于配置</a:t>
            </a:r>
            <a:r>
              <a:rPr lang="en-US" altLang="zh-CN" dirty="0"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cs typeface="Times New Roman" panose="02020603050405020304" pitchFamily="18" charset="0"/>
              </a:rPr>
              <a:t>的原则：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algn="l"/>
            <a:r>
              <a:rPr lang="zh-CN" altLang="zh-CN" dirty="0">
                <a:cs typeface="Times New Roman" panose="02020603050405020304" pitchFamily="18" charset="0"/>
              </a:rPr>
              <a:t>一个框架页面至少包含js、wxml、wxss三个文件类型，文件名要一样，并且要放在同一文件夹下。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目录规范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1421130"/>
            <a:ext cx="9619615" cy="5077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组件文件（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components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所有组件相关文件统一放在components目录下。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图片文件（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images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项目图片文件放置于根目录的images文件夹下，组件独有的图片放在当前组件images目录下。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图片命名规则：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使用小写全拼英文单词，单词之间用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“_”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连接，描述顺序由主至次。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举例：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“map_recommend_view_click”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指该地图上推荐景点被点击收藏时的图标。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页面文件（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pages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zh-CN" dirty="0">
                <a:cs typeface="Times New Roman" panose="02020603050405020304" pitchFamily="18" charset="0"/>
                <a:sym typeface="+mn-ea"/>
              </a:rPr>
              <a:t>所有页面文件。</a:t>
            </a:r>
            <a:endParaRPr lang="zh-CN" altLang="zh-CN" dirty="0"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页面命名规则：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使用小写全拼英文单词，后面直接加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“page”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举例：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“homepage”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指个人主页页面。</a:t>
            </a:r>
            <a:r>
              <a:rPr lang="en-US" altLang="zh-CN" baseline="30000" dirty="0">
                <a:sym typeface="+mn-ea"/>
              </a:rPr>
              <a:t>[2]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WXML规范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170" y="1319530"/>
            <a:ext cx="10106660" cy="5077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WXML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标签可以单独出现。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&lt;input/&gt;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换行方面：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注意换行，方便浏览阅读。标签所带属性每个属性间进行换行。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如，&lt;image class="userFunctionIconPicture" 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src="/images/homepage_draftbox.png"&gt;&lt;/image&gt;</a:t>
            </a:r>
            <a:endParaRPr lang="zh-CN" altLang="en-US" kern="100" baseline="30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合理展现分离内容，不要使用内联样式。</a:t>
            </a:r>
            <a:r>
              <a:rPr lang="en-US" altLang="zh-CN" baseline="30000" dirty="0">
                <a:sym typeface="+mn-ea"/>
              </a:rPr>
              <a:t>[2]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&lt;view class="userDataName"&gt;&lt;!--用户打卡文字--&gt;打卡&lt;/view&gt;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属性命名方面：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en-US" altLang="zh-CN" baseline="30000" dirty="0">
                <a:sym typeface="+mn-ea"/>
              </a:rPr>
              <a:t>[3]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95" y="1522095"/>
            <a:ext cx="7632700" cy="46615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像素单位方面：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在开发过程中rpx和px均可能用到，如通常情况下间距、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字体大小均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使用px。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缩进换行方面：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SS代码需有明显的代码缩进，一个语句占一行。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同一属性放置在一起，避免散乱。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布局方面：</a:t>
            </a:r>
            <a:endParaRPr lang="zh-CN" altLang="en-US" b="1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多采用flex进行布局，少使用float以及vertical-align。</a:t>
            </a:r>
            <a:r>
              <a:rPr lang="en-US" altLang="zh-CN" baseline="30000" dirty="0">
                <a:sym typeface="+mn-ea"/>
              </a:rPr>
              <a:t>[2]</a:t>
            </a:r>
            <a:endParaRPr lang="zh-CN" altLang="en-US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 descr="WX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0" y="1896745"/>
            <a:ext cx="3509010" cy="3912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WPS Presentation</Application>
  <PresentationFormat>宽屏</PresentationFormat>
  <Paragraphs>600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Bodoni MT Black</vt:lpstr>
      <vt:lpstr>Segoe Print</vt:lpstr>
      <vt:lpstr>汉仪良品线简</vt:lpstr>
      <vt:lpstr>Times New Roman</vt:lpstr>
      <vt:lpstr>Calibri</vt:lpstr>
      <vt:lpstr>微软雅黑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ASUS</cp:lastModifiedBy>
  <cp:revision>434</cp:revision>
  <dcterms:created xsi:type="dcterms:W3CDTF">2015-05-05T08:02:00Z</dcterms:created>
  <dcterms:modified xsi:type="dcterms:W3CDTF">2020-12-17T06:47:41Z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