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18" r:id="rId3"/>
    <p:sldId id="404" r:id="rId4"/>
    <p:sldId id="319" r:id="rId5"/>
    <p:sldId id="306" r:id="rId6"/>
    <p:sldId id="473" r:id="rId7"/>
    <p:sldId id="442" r:id="rId8"/>
    <p:sldId id="443" r:id="rId9"/>
    <p:sldId id="474" r:id="rId10"/>
    <p:sldId id="320" r:id="rId11"/>
    <p:sldId id="444" r:id="rId12"/>
    <p:sldId id="446" r:id="rId13"/>
    <p:sldId id="332" r:id="rId14"/>
    <p:sldId id="447" r:id="rId15"/>
    <p:sldId id="448" r:id="rId16"/>
    <p:sldId id="450" r:id="rId18"/>
    <p:sldId id="451" r:id="rId19"/>
    <p:sldId id="311" r:id="rId20"/>
    <p:sldId id="452" r:id="rId21"/>
    <p:sldId id="475" r:id="rId22"/>
    <p:sldId id="453" r:id="rId23"/>
    <p:sldId id="454" r:id="rId24"/>
    <p:sldId id="310" r:id="rId25"/>
    <p:sldId id="456" r:id="rId26"/>
    <p:sldId id="455" r:id="rId27"/>
    <p:sldId id="312" r:id="rId28"/>
    <p:sldId id="293" r:id="rId29"/>
    <p:sldId id="294" r:id="rId30"/>
    <p:sldId id="495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" y="235"/>
      </p:cViewPr>
      <p:guideLst>
        <p:guide orient="horz" pos="2126"/>
        <p:guide pos="37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6BCFC-CDC2-4275-99AB-4C78414DB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DCB18-062F-4E34-8DE2-EE0EB5BC81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6" Type="http://schemas.openxmlformats.org/officeDocument/2006/relationships/hyperlink" Target="&#29992;&#25143;&#27807;&#36890;/&#35775;&#35848;&#35760;&#24405;&#34920;_&#26753;&#26195;&#26195;.docx" TargetMode="External"/><Relationship Id="rId5" Type="http://schemas.openxmlformats.org/officeDocument/2006/relationships/hyperlink" Target="&#29992;&#25143;&#27807;&#36890;/&#35775;&#35848;&#35760;&#24405;&#34920;_&#38472;&#29618;&#26342;.docx" TargetMode="External"/><Relationship Id="rId4" Type="http://schemas.openxmlformats.org/officeDocument/2006/relationships/hyperlink" Target="&#29992;&#25143;&#27807;&#36890;/&#35775;&#35848;&#35760;&#24405;&#34920;_&#21016;&#20070;&#23431;.docx" TargetMode="External"/><Relationship Id="rId3" Type="http://schemas.openxmlformats.org/officeDocument/2006/relationships/hyperlink" Target="&#29992;&#25143;&#27807;&#36890;/&#35775;&#35848;&#35760;&#24405;&#34920;_&#37011;&#25991;&#24247;.docx" TargetMode="External"/><Relationship Id="rId2" Type="http://schemas.openxmlformats.org/officeDocument/2006/relationships/hyperlink" Target="&#29992;&#25143;&#27807;&#36890;\&#35775;&#35848;&#35760;&#24405;&#34920;_&#26472;&#26536;&#32769;&#24072;.docx" TargetMode="Externa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SRS-G07-0.3.0%20.doc" TargetMode="External"/><Relationship Id="rId4" Type="http://schemas.openxmlformats.org/officeDocument/2006/relationships/image" Target="../media/image5.png"/><Relationship Id="rId3" Type="http://schemas.openxmlformats.org/officeDocument/2006/relationships/hyperlink" Target="SE2018&#26149;-G11-&#39033;&#30446;&#35745;&#21010;%20V0.5.doc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hyperlink" Target="&#30456;&#20851;&#22270;/&#31995;&#32479;&#27969;&#31243;&#22270;%20.png" TargetMode="Externa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&#30456;&#20851;&#22270;\&#21151;&#33021;&#23618;&#27425;&#22270;.png" TargetMode="External"/><Relationship Id="rId3" Type="http://schemas.openxmlformats.org/officeDocument/2006/relationships/hyperlink" Target="&#30456;&#20851;&#22270;/&#31995;&#32479;&#27969;&#31243;&#22270;%20.png" TargetMode="Externa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&#30456;&#20851;&#22270;\IPO&#34920;.docx" TargetMode="External"/><Relationship Id="rId4" Type="http://schemas.openxmlformats.org/officeDocument/2006/relationships/hyperlink" Target="&#30456;&#20851;&#22270;/&#31995;&#32479;&#27969;&#31243;&#22270;%20.png" TargetMode="External"/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&#30028;&#38754;&#21407;&#22411;/&#30028;&#38754;&#21407;&#22411;.rp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hyperlink" Target="&#30028;&#38754;&#21407;&#22411;/&#32593;&#39029;0.4.1/&#30331;&#24405;&#39029;&#38754;.html" TargetMode="Externa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&#30028;&#38754;&#21407;&#22411;/&#32593;&#39029;0.4.1/&#25105;&#30340;&#22320;&#22270;.html" TargetMode="External"/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&#30028;&#38754;&#21407;&#22411;/&#32593;&#39029;0.4.1/&#25105;&#30340;&#20449;&#24687;.html" TargetMode="External"/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hyperlink" Target="&#30456;&#20851;&#22270;/&#36275;&#36857;ER&#22270;.png" TargetMode="Externa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&#30456;&#20851;&#22270;\footprint.rtf" TargetMode="Externa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hyperlink" Target="..\..\&#20250;&#35758;&#32426;&#35201;\SE2020-G07-20201116&#20250;&#35758;&#35760;&#24405;.docx" TargetMode="Externa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hyperlink" Target="G07-&#31532;&#22235;&#21608;-&#20219;&#21153;&#20998;&#37197;&#21450;&#35780;&#20215;.xlsx" TargetMode="External"/><Relationship Id="rId2" Type="http://schemas.openxmlformats.org/officeDocument/2006/relationships/hyperlink" Target="../../&#23567;&#32452;&#20998;&#24037;/G07-&#31532;&#19971;&#21608;-&#20219;&#21153;&#20998;&#37197;&#21450;&#35780;&#20215;%20.xlsx" TargetMode="Externa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hyperlink" Target="..\..\&#22242;&#24314;&#35760;&#24405;\G07-20201117-&#22242;&#24314;&#35760;&#24405;.docx" TargetMode="Externa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hyperlink" Target="..\&#39033;&#30446;&#35745;&#21010;\&#36275;&#36857;&#29976;&#29305;&#22270;.mpp" TargetMode="Externa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&#39033;&#30446;&#24320;&#21457;&#35745;&#21010;-G07-0.3.0.doc" TargetMode="External"/><Relationship Id="rId4" Type="http://schemas.openxmlformats.org/officeDocument/2006/relationships/image" Target="../media/image5.png"/><Relationship Id="rId3" Type="http://schemas.openxmlformats.org/officeDocument/2006/relationships/hyperlink" Target="SE2018&#26149;-G11-&#39033;&#30446;&#35745;&#21010;%20V0.5.doc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SE2018&#26149;-G11-&#39033;&#30446;&#35745;&#21010;%20V0.5.doc" TargetMode="External"/><Relationship Id="rId3" Type="http://schemas.openxmlformats.org/officeDocument/2006/relationships/image" Target="../media/image3.png"/><Relationship Id="rId2" Type="http://schemas.openxmlformats.org/officeDocument/2006/relationships/hyperlink" Target="&#39033;&#30446;&#24320;&#21457;&#35745;&#21010;-G07-0.3.0.doc" TargetMode="Externa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../../" TargetMode="Externa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642369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1.png"/>
          <p:cNvPicPr>
            <a:picLocks noChangeAspect="1"/>
          </p:cNvPicPr>
          <p:nvPr/>
        </p:nvPicPr>
        <p:blipFill>
          <a:blip r:embed="rId1" cstate="print"/>
          <a:srcRect l="24747" t="24621" r="25783" b="28030"/>
          <a:stretch>
            <a:fillRect/>
          </a:stretch>
        </p:blipFill>
        <p:spPr>
          <a:xfrm>
            <a:off x="0" y="1638300"/>
            <a:ext cx="3411220" cy="3669665"/>
          </a:xfrm>
          <a:prstGeom prst="rect">
            <a:avLst/>
          </a:prstGeom>
        </p:spPr>
      </p:pic>
      <p:sp>
        <p:nvSpPr>
          <p:cNvPr id="10" name="文本框 3"/>
          <p:cNvSpPr txBox="1"/>
          <p:nvPr/>
        </p:nvSpPr>
        <p:spPr>
          <a:xfrm>
            <a:off x="3011170" y="1778000"/>
            <a:ext cx="901446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800" b="1" kern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marR="0" lvl="0" indent="0" algn="ctr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kern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基于微信小程序的旅行记录平台</a:t>
            </a:r>
            <a:endParaRPr lang="zh-CN" altLang="en-US" sz="4800" b="1" kern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062730" y="4733290"/>
            <a:ext cx="7562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闫紫微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31801292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王心怡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31801293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吴卓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31801294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52382" y="5682615"/>
            <a:ext cx="32524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2020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  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G07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294178" y="3399790"/>
            <a:ext cx="25076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——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软件需求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用户类别</a:t>
            </a:r>
            <a:endParaRPr lang="en-US" altLang="zh-CN" sz="2800" b="1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97552" y="2330519"/>
          <a:ext cx="1091819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950"/>
                <a:gridCol w="1346835"/>
                <a:gridCol w="2209165"/>
                <a:gridCol w="3229610"/>
                <a:gridCol w="1992630"/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用户类别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姓名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电话号码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邮箱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地址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老师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杨枨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13357102333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yangc@zucc.edu.cn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理四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504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非计院非工科男生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邓文康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18058729948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870373276@qq.com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致远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2-216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计院工科女生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刘书宇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13656644320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961020585@qq.com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问源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2-252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计院工科男生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陈玲曦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13588384584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31801349@stu.zucc.edu.cn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明德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1-414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+mn-ea"/>
                          <a:sym typeface="+mn-lt"/>
                        </a:rPr>
                        <a:t>非计院非工科女生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梁晓晓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15505880850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1508434934@qq.com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问源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2-260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6"/>
          <p:cNvSpPr txBox="1"/>
          <p:nvPr/>
        </p:nvSpPr>
        <p:spPr>
          <a:xfrm>
            <a:off x="1857408" y="1054301"/>
            <a:ext cx="859847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用户群体：浙大城市学院所有师生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98169" y="1783352"/>
            <a:ext cx="134360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典型用户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用户需求访谈</a:t>
            </a:r>
            <a:endParaRPr lang="en-US" altLang="zh-CN" sz="2800" b="1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355412" y="1701869"/>
          <a:ext cx="71374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835"/>
                <a:gridCol w="2590800"/>
                <a:gridCol w="31997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姓名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访谈日期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访谈记录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杨枨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2020.11.13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  <a:hlinkClick r:id="rId2" tooltip="" action="ppaction://hlinkfile"/>
                        </a:rPr>
                        <a:t>访谈记录表_</a:t>
                      </a: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  <a:hlinkClick r:id="rId2" tooltip="" action="ppaction://hlinkfile"/>
                        </a:rPr>
                        <a:t>杨枨老师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  <a:hlinkClick r:id="rId2" tooltip="" action="ppaction://hlinkfile"/>
                        </a:rPr>
                        <a:t>.docx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邓文康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2020.11.15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  <a:hlinkClick r:id="rId3" tooltip="" action="ppaction://hlinkfile"/>
                        </a:rPr>
                        <a:t>访谈记录表_</a:t>
                      </a: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  <a:hlinkClick r:id="rId3" tooltip="" action="ppaction://hlinkfile"/>
                        </a:rPr>
                        <a:t>邓文康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  <a:hlinkClick r:id="rId3" tooltip="" action="ppaction://hlinkfile"/>
                        </a:rPr>
                        <a:t>.docx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刘书宇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2020.11.11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hlinkClick r:id="rId4" action="ppaction://hlinkfile"/>
                        </a:rPr>
                        <a:t>访谈记录表_</a:t>
                      </a: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  <a:hlinkClick r:id="rId4" action="ppaction://hlinkfile"/>
                        </a:rPr>
                        <a:t>刘书宇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hlinkClick r:id="rId4" action="ppaction://hlinkfile"/>
                        </a:rPr>
                        <a:t>.docx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陈玲曦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2020.11.15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  <a:hlinkClick r:id="rId5" action="ppaction://hlinkfile"/>
                        </a:rPr>
                        <a:t>访谈记录表_</a:t>
                      </a: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  <a:hlinkClick r:id="rId5" action="ppaction://hlinkfile"/>
                        </a:rPr>
                        <a:t>陈玲曦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  <a:hlinkClick r:id="rId5" action="ppaction://hlinkfile"/>
                        </a:rPr>
                        <a:t>.docx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梁晓晓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2020.11.11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  <a:hlinkClick r:id="rId6" action="ppaction://hlinkfile"/>
                        </a:rPr>
                        <a:t>访谈记录表_梁晓晓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  <a:hlinkClick r:id="rId6" action="ppaction://hlinkfile"/>
                        </a:rPr>
                        <a:t>.docx</a:t>
                      </a:r>
                      <a:endParaRPr lang="en-US" altLang="zh-CN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" name="图片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86" y="445693"/>
            <a:ext cx="2306241" cy="55796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766276"/>
            <a:chOff x="5042080" y="1834768"/>
            <a:chExt cx="4981571" cy="1766276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03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kern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SRS</a:t>
              </a:r>
              <a:r>
                <a:rPr lang="zh-CN" altLang="en-US" sz="3200" kern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文档</a:t>
              </a:r>
              <a:endParaRPr lang="zh-CN" altLang="en-US" sz="32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  <a:p>
              <a:pPr algn="ctr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SRS Document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768817"/>
            <a:ext cx="12192000" cy="3996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SRS</a:t>
            </a:r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文档 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A_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65" y="2288864"/>
            <a:ext cx="1294542" cy="2496616"/>
          </a:xfrm>
          <a:prstGeom prst="rect">
            <a:avLst/>
          </a:prstGeom>
        </p:spPr>
      </p:pic>
      <p:grpSp>
        <p:nvGrpSpPr>
          <p:cNvPr id="6" name="组 5"/>
          <p:cNvGrpSpPr/>
          <p:nvPr/>
        </p:nvGrpSpPr>
        <p:grpSpPr>
          <a:xfrm>
            <a:off x="2940575" y="3375475"/>
            <a:ext cx="2319215" cy="2319215"/>
            <a:chOff x="2938584" y="2242373"/>
            <a:chExt cx="2319215" cy="2319215"/>
          </a:xfrm>
        </p:grpSpPr>
        <p:pic>
          <p:nvPicPr>
            <p:cNvPr id="4" name="图片 3">
              <a:hlinkClick r:id="rId3" action="ppaction://hlinkfile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584" y="2242373"/>
              <a:ext cx="2319215" cy="2319215"/>
            </a:xfrm>
            <a:prstGeom prst="rect">
              <a:avLst/>
            </a:prstGeom>
          </p:spPr>
        </p:pic>
        <p:sp>
          <p:nvSpPr>
            <p:cNvPr id="7" name="文本框 4"/>
            <p:cNvSpPr txBox="1"/>
            <p:nvPr/>
          </p:nvSpPr>
          <p:spPr>
            <a:xfrm>
              <a:off x="3858007" y="2727435"/>
              <a:ext cx="48006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SRS</a:t>
              </a:r>
              <a:endParaRPr kumimoji="1"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</p:txBody>
        </p:sp>
      </p:grpSp>
      <p:sp>
        <p:nvSpPr>
          <p:cNvPr id="8" name="文本框 6"/>
          <p:cNvSpPr txBox="1"/>
          <p:nvPr/>
        </p:nvSpPr>
        <p:spPr>
          <a:xfrm>
            <a:off x="3685616" y="5739806"/>
            <a:ext cx="783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V0.1.0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74268" y="6118533"/>
            <a:ext cx="1191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2020.11.12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3103880" y="1956435"/>
            <a:ext cx="836993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根据《GB8567-88 计算机软件产品开发文件编制指南》中软件需求说明书的要求，同时参考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《GB8567－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2006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计算机软件产品开发文件编制指南》，并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结合实际情况调整得到的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5" tooltip="" action="ppaction://hlinkfile"/>
              </a:rPr>
              <a:t>《软件需求规格说明》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内容如下：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" name="组 5"/>
          <p:cNvGrpSpPr/>
          <p:nvPr/>
        </p:nvGrpSpPr>
        <p:grpSpPr>
          <a:xfrm>
            <a:off x="6129545" y="3375475"/>
            <a:ext cx="2319215" cy="2319215"/>
            <a:chOff x="2938584" y="2242373"/>
            <a:chExt cx="2319215" cy="2319215"/>
          </a:xfrm>
        </p:grpSpPr>
        <p:pic>
          <p:nvPicPr>
            <p:cNvPr id="9" name="图片 3">
              <a:hlinkClick r:id="rId3" action="ppaction://hlinkfile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584" y="2242373"/>
              <a:ext cx="2319215" cy="2319215"/>
            </a:xfrm>
            <a:prstGeom prst="rect">
              <a:avLst/>
            </a:prstGeom>
          </p:spPr>
        </p:pic>
        <p:sp>
          <p:nvSpPr>
            <p:cNvPr id="10" name="文本框 4"/>
            <p:cNvSpPr txBox="1"/>
            <p:nvPr/>
          </p:nvSpPr>
          <p:spPr>
            <a:xfrm>
              <a:off x="3858007" y="2727435"/>
              <a:ext cx="48006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SRS</a:t>
              </a:r>
              <a:endParaRPr kumimoji="1"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6877444" y="5765841"/>
            <a:ext cx="822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V0.2.0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3" name="文本框 13"/>
          <p:cNvSpPr txBox="1"/>
          <p:nvPr/>
        </p:nvSpPr>
        <p:spPr>
          <a:xfrm>
            <a:off x="6693083" y="6118533"/>
            <a:ext cx="1191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2020.11.15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grpSp>
        <p:nvGrpSpPr>
          <p:cNvPr id="15" name="组 5"/>
          <p:cNvGrpSpPr/>
          <p:nvPr/>
        </p:nvGrpSpPr>
        <p:grpSpPr>
          <a:xfrm>
            <a:off x="9286130" y="3375475"/>
            <a:ext cx="2319215" cy="2319215"/>
            <a:chOff x="2938584" y="2242373"/>
            <a:chExt cx="2319215" cy="2319215"/>
          </a:xfrm>
        </p:grpSpPr>
        <p:pic>
          <p:nvPicPr>
            <p:cNvPr id="16" name="图片 3">
              <a:hlinkClick r:id="rId3" action="ppaction://hlinkfile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584" y="2242373"/>
              <a:ext cx="2319215" cy="2319215"/>
            </a:xfrm>
            <a:prstGeom prst="rect">
              <a:avLst/>
            </a:prstGeom>
          </p:spPr>
        </p:pic>
        <p:sp>
          <p:nvSpPr>
            <p:cNvPr id="17" name="文本框 4"/>
            <p:cNvSpPr txBox="1"/>
            <p:nvPr/>
          </p:nvSpPr>
          <p:spPr>
            <a:xfrm>
              <a:off x="3858007" y="2727435"/>
              <a:ext cx="48006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en-US" altLang="zh-CN" sz="14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SRS</a:t>
              </a:r>
              <a:endParaRPr kumimoji="1"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</p:txBody>
        </p:sp>
      </p:grpSp>
      <p:sp>
        <p:nvSpPr>
          <p:cNvPr id="18" name="文本框 6"/>
          <p:cNvSpPr txBox="1"/>
          <p:nvPr/>
        </p:nvSpPr>
        <p:spPr>
          <a:xfrm>
            <a:off x="10034664" y="5765841"/>
            <a:ext cx="822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V0.3.0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0" name="文本框 13"/>
          <p:cNvSpPr txBox="1"/>
          <p:nvPr/>
        </p:nvSpPr>
        <p:spPr>
          <a:xfrm>
            <a:off x="9849668" y="6134408"/>
            <a:ext cx="1191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2020.11.16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系统流程图 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86" y="445693"/>
            <a:ext cx="2306241" cy="5579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15" y="1211070"/>
            <a:ext cx="4059242" cy="5646930"/>
          </a:xfrm>
          <a:prstGeom prst="rect">
            <a:avLst/>
          </a:prstGeom>
        </p:spPr>
      </p:pic>
      <p:sp>
        <p:nvSpPr>
          <p:cNvPr id="7" name="文本框 6">
            <a:hlinkClick r:id="rId4" action="ppaction://hlinkfile"/>
          </p:cNvPr>
          <p:cNvSpPr txBox="1"/>
          <p:nvPr/>
        </p:nvSpPr>
        <p:spPr>
          <a:xfrm>
            <a:off x="9187468" y="6025308"/>
            <a:ext cx="183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hlinkClick r:id="rId4" action="ppaction://hlinkfile"/>
              </a:rPr>
              <a:t>系统流程图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功能模块图 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Picture 1" descr="2F(C(I{7MYVXU9CR3`H78]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755" y="1111250"/>
            <a:ext cx="7142480" cy="5746750"/>
          </a:xfrm>
          <a:prstGeom prst="rect">
            <a:avLst/>
          </a:prstGeom>
        </p:spPr>
      </p:pic>
      <p:sp>
        <p:nvSpPr>
          <p:cNvPr id="3" name="文本框 6">
            <a:hlinkClick r:id="rId3" action="ppaction://hlinkfile"/>
          </p:cNvPr>
          <p:cNvSpPr txBox="1"/>
          <p:nvPr/>
        </p:nvSpPr>
        <p:spPr>
          <a:xfrm>
            <a:off x="9187468" y="6025308"/>
            <a:ext cx="1834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hlinkClick r:id="rId4" action="ppaction://hlinkfile"/>
              </a:rPr>
              <a:t>功能模块图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IPO</a:t>
            </a:r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图 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86" y="445693"/>
            <a:ext cx="2306241" cy="55796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557" y="1172210"/>
            <a:ext cx="6143920" cy="5273183"/>
          </a:xfrm>
          <a:prstGeom prst="rect">
            <a:avLst/>
          </a:prstGeom>
        </p:spPr>
      </p:pic>
      <p:sp>
        <p:nvSpPr>
          <p:cNvPr id="3" name="文本框 6">
            <a:hlinkClick r:id="rId4" action="ppaction://hlinkfile"/>
          </p:cNvPr>
          <p:cNvSpPr txBox="1"/>
          <p:nvPr/>
        </p:nvSpPr>
        <p:spPr>
          <a:xfrm>
            <a:off x="9187468" y="6025308"/>
            <a:ext cx="1834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hlinkClick r:id="rId5" action="ppaction://hlinkfile"/>
              </a:rPr>
              <a:t>IPO</a:t>
            </a:r>
            <a:r>
              <a:rPr lang="zh-CN" altLang="en-US" dirty="0">
                <a:hlinkClick r:id="rId5" action="ppaction://hlinkfile"/>
              </a:rPr>
              <a:t>图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766276"/>
            <a:chOff x="5042080" y="1834768"/>
            <a:chExt cx="4981571" cy="1766276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04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kern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界面原型</a:t>
              </a:r>
              <a:endParaRPr lang="zh-CN" altLang="en-US" sz="32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endParaRPr>
            </a:p>
            <a:p>
              <a:pPr algn="ctr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Interface Prototype</a:t>
              </a:r>
              <a:endParaRPr lang="zh-CN" altLang="en-US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768817"/>
            <a:ext cx="12192000" cy="3996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界面原型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A_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65" y="2288864"/>
            <a:ext cx="1294542" cy="2496616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832860" y="2475230"/>
            <a:ext cx="66998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设计界面原型时，通过调研，了解了主要用户群体（</a:t>
            </a:r>
            <a:r>
              <a:rPr lang="zh-CN" altLang="en-US" dirty="0">
                <a:sym typeface="+mn-ea"/>
              </a:rPr>
              <a:t>浙大城市学院所有师生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）对于旅游打卡微信小程序界面的建议。总结得到的建议，同时借鉴了类似功能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APP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的界面设计（如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Pott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）。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我们将设计好的界面原型给典型用户展示，得到了基本满意的反馈和一些宝贵意见。小组在讨论后又采纳部分意见，进而对界面设计进行了进一步的修改。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45969" y="5258191"/>
            <a:ext cx="177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 action="ppaction://hlinkfile"/>
              </a:rPr>
              <a:t>页面原型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授权页面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86" y="445693"/>
            <a:ext cx="2306241" cy="55796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18600" y="5920136"/>
            <a:ext cx="239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 action="ppaction://hlinkfile"/>
              </a:rPr>
              <a:t>小程序授权登录页面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158" y="230683"/>
            <a:ext cx="3631683" cy="63966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版本记录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829435" y="1221740"/>
          <a:ext cx="853313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日期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版本号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2020.11.10 - 2020.11.12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V0.1.0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2020.11.15 - 2020.11.16</a:t>
                      </a:r>
                      <a:endParaRPr lang="en-US" sz="18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V0.2.0</a:t>
                      </a:r>
                      <a:endParaRPr 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2020.11.18 - 2020.11.19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V0.2.1</a:t>
                      </a: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526540" y="5046980"/>
            <a:ext cx="91395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版本变动规则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版本号：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主版本号 . 子版本号 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阶段版本号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改动较大（如模块改动）子版本号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，改动较小（如只改动内容）阶段版本号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+1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最初版本为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0.1.0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最后确定版本为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1.0.0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我的地图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86" y="445693"/>
            <a:ext cx="2306241" cy="55796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995" y="166501"/>
            <a:ext cx="3424009" cy="652499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50886" y="6139715"/>
            <a:ext cx="284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小程序首页</a:t>
            </a:r>
            <a:r>
              <a:rPr lang="en-US" altLang="zh-CN" dirty="0"/>
              <a:t>——</a:t>
            </a:r>
            <a:r>
              <a:rPr lang="zh-CN" altLang="en-US" dirty="0">
                <a:hlinkClick r:id="rId4" action="ppaction://hlinkfile"/>
              </a:rPr>
              <a:t>我的地图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我的信息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86" y="445693"/>
            <a:ext cx="2306241" cy="55796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987" y="325120"/>
            <a:ext cx="3250026" cy="62077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835662" y="6025308"/>
            <a:ext cx="19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我的信息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827871"/>
            <a:chOff x="5042080" y="1834768"/>
            <a:chExt cx="4981571" cy="1827871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05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kern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数据字典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Data Dictionary</a:t>
              </a:r>
              <a:endParaRPr lang="zh-CN" altLang="en-US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ER</a:t>
            </a:r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Picture 1" descr="足迹ER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40" y="1081405"/>
            <a:ext cx="10236835" cy="57765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808970" y="6488137"/>
            <a:ext cx="138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 action="ppaction://hlinkfile"/>
              </a:rPr>
              <a:t>ER</a:t>
            </a:r>
            <a:r>
              <a:rPr lang="zh-CN" altLang="en-US" dirty="0">
                <a:hlinkClick r:id="rId3" action="ppaction://hlinkfile"/>
              </a:rPr>
              <a:t>图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数据字典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172210"/>
            <a:ext cx="6546850" cy="5281126"/>
          </a:xfrm>
          <a:prstGeom prst="rect">
            <a:avLst/>
          </a:prstGeom>
        </p:spPr>
      </p:pic>
      <p:sp>
        <p:nvSpPr>
          <p:cNvPr id="4" name="文本框 2"/>
          <p:cNvSpPr txBox="1"/>
          <p:nvPr/>
        </p:nvSpPr>
        <p:spPr>
          <a:xfrm>
            <a:off x="10808970" y="6488137"/>
            <a:ext cx="13833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hlinkClick r:id="rId3" action="ppaction://hlinkfile"/>
              </a:rPr>
              <a:t>数据字典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766276"/>
            <a:chOff x="5042080" y="1834768"/>
            <a:chExt cx="4981571" cy="1766276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06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其它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  <a:p>
              <a:pPr algn="ctr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Other</a:t>
              </a:r>
              <a:endParaRPr lang="zh-CN" altLang="en-US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会议记录</a:t>
            </a:r>
            <a:endParaRPr lang="en-US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81353" y="6256219"/>
            <a:ext cx="274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hlinkClick r:id="rId2" tooltip="" action="ppaction://hlinkfile"/>
              </a:rPr>
              <a:t>会议纪要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53051" y="5560866"/>
            <a:ext cx="486542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前三周每周一次会议，以后每周两次会议，截止今日共</a:t>
            </a:r>
            <a:r>
              <a:rPr lang="en-US" altLang="zh-CN" dirty="0"/>
              <a:t>12</a:t>
            </a:r>
            <a:r>
              <a:rPr lang="zh-CN" altLang="en-US" dirty="0"/>
              <a:t>次会议。每次会议均保存电子稿和录音，并将会议记录上传至</a:t>
            </a:r>
            <a:r>
              <a:rPr lang="en-US" altLang="zh-CN" dirty="0"/>
              <a:t>Git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25" y="814070"/>
            <a:ext cx="3794760" cy="52501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015" y="814070"/>
            <a:ext cx="3307080" cy="45872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85052" y="380549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绩效评价</a:t>
            </a:r>
            <a:endParaRPr lang="en-US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32418" y="4401384"/>
            <a:ext cx="274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hlinkClick r:id="rId2" action="ppaction://hlinkfile"/>
              </a:rPr>
              <a:t>绩效评价</a:t>
            </a:r>
            <a:endParaRPr lang="zh-CN" altLang="en-US" dirty="0">
              <a:hlinkClick r:id="rId3" action="ppaction://hlinkfile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174480" y="2275205"/>
            <a:ext cx="28111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评分规则</a:t>
            </a:r>
            <a:endParaRPr lang="zh-CN" altLang="en-US"/>
          </a:p>
          <a:p>
            <a:pPr algn="l"/>
            <a:r>
              <a:rPr lang="en-US" altLang="zh-CN"/>
              <a:t>1.</a:t>
            </a:r>
            <a:r>
              <a:rPr lang="zh-CN" altLang="en-US"/>
              <a:t>组长打分。</a:t>
            </a:r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每人每个空格算做</a:t>
            </a:r>
            <a:r>
              <a:rPr lang="en-US" altLang="zh-CN"/>
              <a:t>1</a:t>
            </a:r>
            <a:r>
              <a:rPr lang="zh-CN" altLang="en-US"/>
              <a:t>分，根据完成程度打</a:t>
            </a:r>
            <a:r>
              <a:rPr lang="en-US" altLang="zh-CN"/>
              <a:t>0-1</a:t>
            </a:r>
            <a:r>
              <a:rPr lang="zh-CN" altLang="en-US"/>
              <a:t>分。</a:t>
            </a:r>
            <a:endParaRPr lang="zh-CN" altLang="en-US"/>
          </a:p>
          <a:p>
            <a:pPr algn="l"/>
            <a:r>
              <a:rPr lang="en-US" altLang="zh-CN"/>
              <a:t>3.</a:t>
            </a:r>
            <a:r>
              <a:rPr lang="zh-CN" altLang="en-US"/>
              <a:t>最后算出总打分并转换成百分制。</a:t>
            </a:r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35380"/>
            <a:ext cx="9044940" cy="53187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团建记录</a:t>
            </a:r>
            <a:endParaRPr lang="en-US" altLang="zh-CN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535" y="1584325"/>
            <a:ext cx="2674620" cy="25374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0" y="1221740"/>
            <a:ext cx="5798820" cy="4968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0593" y="6298129"/>
            <a:ext cx="274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hlinkClick r:id="rId4" tooltip="" action="ppaction://hlinkfile"/>
              </a:rPr>
              <a:t>团建记录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68341" y="4759496"/>
            <a:ext cx="486542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/>
              <a:t>小组平均一周或两周进行一次团建，截止今日共进行</a:t>
            </a:r>
            <a:r>
              <a:rPr lang="en-US" altLang="zh-CN" dirty="0"/>
              <a:t>6</a:t>
            </a:r>
            <a:r>
              <a:rPr lang="zh-CN" altLang="en-US" dirty="0"/>
              <a:t>次团建。每次团建</a:t>
            </a:r>
            <a:r>
              <a:rPr lang="zh-CN" altLang="en-US" dirty="0">
                <a:sym typeface="+mn-ea"/>
              </a:rPr>
              <a:t>均保存电子稿和图片，并将团建记录上传至</a:t>
            </a:r>
            <a:r>
              <a:rPr lang="en-US" altLang="zh-CN" dirty="0">
                <a:sym typeface="+mn-ea"/>
              </a:rPr>
              <a:t>Git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42369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36575" y="3258091"/>
            <a:ext cx="8518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谢 谢 观 看 ！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07425"/>
            <a:ext cx="12192000" cy="4180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9487" y="2206613"/>
            <a:ext cx="1292662" cy="23459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目录</a:t>
            </a:r>
            <a:endParaRPr lang="zh-CN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3" name="组合 5"/>
          <p:cNvGrpSpPr/>
          <p:nvPr/>
        </p:nvGrpSpPr>
        <p:grpSpPr>
          <a:xfrm>
            <a:off x="1460471" y="1456160"/>
            <a:ext cx="2791974" cy="1524897"/>
            <a:chOff x="1505546" y="3138729"/>
            <a:chExt cx="2883848" cy="1555633"/>
          </a:xfrm>
        </p:grpSpPr>
        <p:sp>
          <p:nvSpPr>
            <p:cNvPr id="7" name="文本框 5"/>
            <p:cNvSpPr txBox="1"/>
            <p:nvPr/>
          </p:nvSpPr>
          <p:spPr>
            <a:xfrm>
              <a:off x="2537088" y="3138729"/>
              <a:ext cx="9176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  <p:sp>
          <p:nvSpPr>
            <p:cNvPr id="10" name="文本框 8"/>
            <p:cNvSpPr txBox="1"/>
            <p:nvPr/>
          </p:nvSpPr>
          <p:spPr>
            <a:xfrm>
              <a:off x="1505546" y="3846615"/>
              <a:ext cx="2883848" cy="847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前期更新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Pre-update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endParaRPr>
            </a:p>
          </p:txBody>
        </p:sp>
      </p:grpSp>
      <p:grpSp>
        <p:nvGrpSpPr>
          <p:cNvPr id="5" name="组合 29"/>
          <p:cNvGrpSpPr/>
          <p:nvPr/>
        </p:nvGrpSpPr>
        <p:grpSpPr>
          <a:xfrm>
            <a:off x="5070677" y="1455802"/>
            <a:ext cx="2883848" cy="1305851"/>
            <a:chOff x="1505546" y="3138729"/>
            <a:chExt cx="2883848" cy="1279815"/>
          </a:xfrm>
        </p:grpSpPr>
        <p:sp>
          <p:nvSpPr>
            <p:cNvPr id="31" name="文本框 5"/>
            <p:cNvSpPr txBox="1"/>
            <p:nvPr/>
          </p:nvSpPr>
          <p:spPr>
            <a:xfrm>
              <a:off x="2488193" y="3138729"/>
              <a:ext cx="917667" cy="813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02</a:t>
              </a:r>
              <a:endParaRPr lang="zh-CN" altLang="en-US" sz="4800" dirty="0"/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1505546" y="3846614"/>
              <a:ext cx="2883848" cy="571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用户需求调查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User Demand Survey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</p:txBody>
        </p:sp>
      </p:grpSp>
      <p:grpSp>
        <p:nvGrpSpPr>
          <p:cNvPr id="6" name="组合 17"/>
          <p:cNvGrpSpPr/>
          <p:nvPr/>
        </p:nvGrpSpPr>
        <p:grpSpPr>
          <a:xfrm>
            <a:off x="8694705" y="1456354"/>
            <a:ext cx="2883848" cy="1599426"/>
            <a:chOff x="1554441" y="3138729"/>
            <a:chExt cx="2883848" cy="1599426"/>
          </a:xfrm>
        </p:grpSpPr>
        <p:sp>
          <p:nvSpPr>
            <p:cNvPr id="19" name="文本框 5"/>
            <p:cNvSpPr txBox="1"/>
            <p:nvPr/>
          </p:nvSpPr>
          <p:spPr>
            <a:xfrm>
              <a:off x="2537088" y="3138729"/>
              <a:ext cx="917667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  <p:sp>
          <p:nvSpPr>
            <p:cNvPr id="20" name="文本框 8"/>
            <p:cNvSpPr txBox="1"/>
            <p:nvPr/>
          </p:nvSpPr>
          <p:spPr>
            <a:xfrm>
              <a:off x="1554441" y="3846615"/>
              <a:ext cx="2883848" cy="891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kern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SRS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文档</a:t>
              </a:r>
              <a:endParaRPr lang="en-US" altLang="zh-CN" sz="20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SRS Document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8" name="组合 29"/>
          <p:cNvGrpSpPr/>
          <p:nvPr/>
        </p:nvGrpSpPr>
        <p:grpSpPr>
          <a:xfrm>
            <a:off x="1429621" y="3629856"/>
            <a:ext cx="2883848" cy="1305216"/>
            <a:chOff x="1520151" y="3138729"/>
            <a:chExt cx="2883848" cy="1279193"/>
          </a:xfrm>
        </p:grpSpPr>
        <p:sp>
          <p:nvSpPr>
            <p:cNvPr id="15" name="文本框 5"/>
            <p:cNvSpPr txBox="1"/>
            <p:nvPr/>
          </p:nvSpPr>
          <p:spPr>
            <a:xfrm>
              <a:off x="2537088" y="3138729"/>
              <a:ext cx="917667" cy="813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  <p:sp>
          <p:nvSpPr>
            <p:cNvPr id="16" name="文本框 8"/>
            <p:cNvSpPr txBox="1"/>
            <p:nvPr/>
          </p:nvSpPr>
          <p:spPr>
            <a:xfrm>
              <a:off x="1520151" y="3845992"/>
              <a:ext cx="2883848" cy="571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界面原型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Interface Prototype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</p:txBody>
        </p:sp>
        <p:sp>
          <p:nvSpPr>
            <p:cNvPr id="21" name="文本框 5"/>
            <p:cNvSpPr txBox="1"/>
            <p:nvPr/>
          </p:nvSpPr>
          <p:spPr>
            <a:xfrm>
              <a:off x="2549788" y="3138729"/>
              <a:ext cx="917667" cy="813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sp>
        <p:nvSpPr>
          <p:cNvPr id="9" name="文本框 5"/>
          <p:cNvSpPr txBox="1"/>
          <p:nvPr/>
        </p:nvSpPr>
        <p:spPr>
          <a:xfrm>
            <a:off x="6053474" y="3629830"/>
            <a:ext cx="91766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4800" dirty="0"/>
              <a:t>05</a:t>
            </a:r>
            <a:endParaRPr lang="zh-CN" altLang="en-US" sz="4800" dirty="0"/>
          </a:p>
        </p:txBody>
      </p:sp>
      <p:sp>
        <p:nvSpPr>
          <p:cNvPr id="11" name="文本框 8"/>
          <p:cNvSpPr txBox="1"/>
          <p:nvPr/>
        </p:nvSpPr>
        <p:spPr>
          <a:xfrm>
            <a:off x="5070190" y="4352512"/>
            <a:ext cx="288384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数据字典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 fontAlgn="t"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Data Dictionary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</p:txBody>
      </p:sp>
      <p:sp>
        <p:nvSpPr>
          <p:cNvPr id="12" name="文本框 5"/>
          <p:cNvSpPr txBox="1"/>
          <p:nvPr/>
        </p:nvSpPr>
        <p:spPr>
          <a:xfrm>
            <a:off x="9677419" y="3629830"/>
            <a:ext cx="91766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4800" dirty="0"/>
              <a:t>06</a:t>
            </a:r>
            <a:endParaRPr lang="zh-CN" altLang="en-US" sz="4800" dirty="0"/>
          </a:p>
        </p:txBody>
      </p:sp>
      <p:sp>
        <p:nvSpPr>
          <p:cNvPr id="13" name="文本框 8"/>
          <p:cNvSpPr txBox="1"/>
          <p:nvPr/>
        </p:nvSpPr>
        <p:spPr>
          <a:xfrm>
            <a:off x="8694135" y="4352512"/>
            <a:ext cx="288384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其它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 fontAlgn="t"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Other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827871"/>
            <a:chOff x="5042080" y="1834768"/>
            <a:chExt cx="4981571" cy="1827871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01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前期更新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Pre-update</a:t>
              </a:r>
              <a:endParaRPr lang="zh-CN" altLang="en-US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22730"/>
            <a:ext cx="12192000" cy="4668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更新 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2430" y="2149475"/>
            <a:ext cx="23018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已根据实际开发情况修改项目计划和可行性分析报告。以下只列出改动较大的版本。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同时细化项目计划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2" tooltip="" action="ppaction://hlinkfile"/>
              </a:rPr>
              <a:t>甘特图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，将每项任务精确到一天。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Picture 2" descr="甘特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705" y="1657985"/>
            <a:ext cx="8781415" cy="43980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768817"/>
            <a:ext cx="12192000" cy="3996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项目计划 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A_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65" y="2288864"/>
            <a:ext cx="1294542" cy="2496616"/>
          </a:xfrm>
          <a:prstGeom prst="rect">
            <a:avLst/>
          </a:prstGeom>
        </p:spPr>
      </p:pic>
      <p:grpSp>
        <p:nvGrpSpPr>
          <p:cNvPr id="6" name="组 5"/>
          <p:cNvGrpSpPr/>
          <p:nvPr/>
        </p:nvGrpSpPr>
        <p:grpSpPr>
          <a:xfrm>
            <a:off x="2650380" y="3375475"/>
            <a:ext cx="2319215" cy="2319215"/>
            <a:chOff x="2938584" y="2242373"/>
            <a:chExt cx="2319215" cy="2319215"/>
          </a:xfrm>
        </p:grpSpPr>
        <p:pic>
          <p:nvPicPr>
            <p:cNvPr id="4" name="图片 3">
              <a:hlinkClick r:id="rId3" action="ppaction://hlinkfile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584" y="2242373"/>
              <a:ext cx="2319215" cy="2319215"/>
            </a:xfrm>
            <a:prstGeom prst="rect">
              <a:avLst/>
            </a:prstGeom>
          </p:spPr>
        </p:pic>
        <p:sp>
          <p:nvSpPr>
            <p:cNvPr id="7" name="文本框 4"/>
            <p:cNvSpPr txBox="1"/>
            <p:nvPr/>
          </p:nvSpPr>
          <p:spPr>
            <a:xfrm>
              <a:off x="3557017" y="2727435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项目计划书</a:t>
              </a:r>
              <a:endParaRPr kumimoji="1"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</p:txBody>
        </p:sp>
      </p:grpSp>
      <p:sp>
        <p:nvSpPr>
          <p:cNvPr id="8" name="文本框 6"/>
          <p:cNvSpPr txBox="1"/>
          <p:nvPr/>
        </p:nvSpPr>
        <p:spPr>
          <a:xfrm>
            <a:off x="3418281" y="5765841"/>
            <a:ext cx="783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V0.1.0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94868" y="6199813"/>
            <a:ext cx="1230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2020.10.21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grpSp>
        <p:nvGrpSpPr>
          <p:cNvPr id="9" name="组 5"/>
          <p:cNvGrpSpPr/>
          <p:nvPr/>
        </p:nvGrpSpPr>
        <p:grpSpPr>
          <a:xfrm>
            <a:off x="4846209" y="3375821"/>
            <a:ext cx="2319215" cy="2319215"/>
            <a:chOff x="2938584" y="2242373"/>
            <a:chExt cx="2319215" cy="2319215"/>
          </a:xfrm>
        </p:grpSpPr>
        <p:pic>
          <p:nvPicPr>
            <p:cNvPr id="10" name="图片 3">
              <a:hlinkClick r:id="rId3" action="ppaction://hlinkfile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584" y="2242373"/>
              <a:ext cx="2319215" cy="2319215"/>
            </a:xfrm>
            <a:prstGeom prst="rect">
              <a:avLst/>
            </a:prstGeom>
          </p:spPr>
        </p:pic>
        <p:sp>
          <p:nvSpPr>
            <p:cNvPr id="11" name="文本框 4"/>
            <p:cNvSpPr txBox="1"/>
            <p:nvPr/>
          </p:nvSpPr>
          <p:spPr>
            <a:xfrm>
              <a:off x="3557017" y="2727435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项目计划书</a:t>
              </a:r>
              <a:endParaRPr kumimoji="1"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</p:txBody>
        </p:sp>
      </p:grpSp>
      <p:sp>
        <p:nvSpPr>
          <p:cNvPr id="16" name="文本框 6"/>
          <p:cNvSpPr txBox="1"/>
          <p:nvPr/>
        </p:nvSpPr>
        <p:spPr>
          <a:xfrm>
            <a:off x="5684769" y="5749793"/>
            <a:ext cx="822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V0.2.0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7" name="文本框 13"/>
          <p:cNvSpPr txBox="1"/>
          <p:nvPr/>
        </p:nvSpPr>
        <p:spPr>
          <a:xfrm>
            <a:off x="5461240" y="6199525"/>
            <a:ext cx="1269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2020.10.22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grpSp>
        <p:nvGrpSpPr>
          <p:cNvPr id="18" name="组 5"/>
          <p:cNvGrpSpPr/>
          <p:nvPr/>
        </p:nvGrpSpPr>
        <p:grpSpPr>
          <a:xfrm>
            <a:off x="7041405" y="3375359"/>
            <a:ext cx="2319215" cy="2319215"/>
            <a:chOff x="2938584" y="2242373"/>
            <a:chExt cx="2319215" cy="2319215"/>
          </a:xfrm>
        </p:grpSpPr>
        <p:pic>
          <p:nvPicPr>
            <p:cNvPr id="20" name="图片 3">
              <a:hlinkClick r:id="rId3" action="ppaction://hlinkfile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584" y="2242373"/>
              <a:ext cx="2319215" cy="2319215"/>
            </a:xfrm>
            <a:prstGeom prst="rect">
              <a:avLst/>
            </a:prstGeom>
          </p:spPr>
        </p:pic>
        <p:sp>
          <p:nvSpPr>
            <p:cNvPr id="21" name="文本框 4"/>
            <p:cNvSpPr txBox="1"/>
            <p:nvPr/>
          </p:nvSpPr>
          <p:spPr>
            <a:xfrm>
              <a:off x="3557017" y="2727435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项目计划书</a:t>
              </a:r>
              <a:endParaRPr kumimoji="1"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</p:txBody>
        </p:sp>
      </p:grpSp>
      <p:sp>
        <p:nvSpPr>
          <p:cNvPr id="22" name="文本框 6"/>
          <p:cNvSpPr txBox="1"/>
          <p:nvPr/>
        </p:nvSpPr>
        <p:spPr>
          <a:xfrm>
            <a:off x="7789448" y="5749736"/>
            <a:ext cx="822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V0.3.0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3" name="文本框 13"/>
          <p:cNvSpPr txBox="1"/>
          <p:nvPr/>
        </p:nvSpPr>
        <p:spPr>
          <a:xfrm>
            <a:off x="7513387" y="6198429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2020.10.30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3103880" y="1956435"/>
            <a:ext cx="836993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根据《GB8567-88 计算机软件产品开发文件编制指南》中项目开发计划的要求，同时参考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《GB8567－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2006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计算机软件产品开发文件编制指南》，并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结合实际情况调整得到的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5" action="ppaction://hlinkfile"/>
              </a:rPr>
              <a:t>《项目计划书》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内容如下：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" name="组 5"/>
          <p:cNvGrpSpPr/>
          <p:nvPr/>
        </p:nvGrpSpPr>
        <p:grpSpPr>
          <a:xfrm>
            <a:off x="9236600" y="3375359"/>
            <a:ext cx="2319215" cy="2319215"/>
            <a:chOff x="2938584" y="2242373"/>
            <a:chExt cx="2319215" cy="2319215"/>
          </a:xfrm>
        </p:grpSpPr>
        <p:pic>
          <p:nvPicPr>
            <p:cNvPr id="13" name="图片 3">
              <a:hlinkClick r:id="rId3" action="ppaction://hlinkfile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584" y="2242373"/>
              <a:ext cx="2319215" cy="2319215"/>
            </a:xfrm>
            <a:prstGeom prst="rect">
              <a:avLst/>
            </a:prstGeom>
          </p:spPr>
        </p:pic>
        <p:sp>
          <p:nvSpPr>
            <p:cNvPr id="15" name="文本框 4"/>
            <p:cNvSpPr txBox="1"/>
            <p:nvPr/>
          </p:nvSpPr>
          <p:spPr>
            <a:xfrm>
              <a:off x="3557017" y="2727435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项目计划书</a:t>
              </a:r>
              <a:endParaRPr kumimoji="1"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</p:txBody>
        </p:sp>
      </p:grpSp>
      <p:sp>
        <p:nvSpPr>
          <p:cNvPr id="24" name="文本框 6"/>
          <p:cNvSpPr txBox="1"/>
          <p:nvPr/>
        </p:nvSpPr>
        <p:spPr>
          <a:xfrm>
            <a:off x="8954673" y="5765611"/>
            <a:ext cx="2883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V0.4.0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（后续版本待修订）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6" name="文本框 13"/>
          <p:cNvSpPr txBox="1"/>
          <p:nvPr/>
        </p:nvSpPr>
        <p:spPr>
          <a:xfrm>
            <a:off x="9855267" y="6199699"/>
            <a:ext cx="1191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2020.11.15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768817"/>
            <a:ext cx="12192000" cy="3996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可行性分析报告 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25470" y="2167890"/>
            <a:ext cx="83699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根据《GB8567-88 计算机软件产品开发文件编制指南》中可行性研究报告的要求，结合实际情况后的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2" action="ppaction://hlinkfile"/>
              </a:rPr>
              <a:t>《可行性分析报告》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内容如下：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PA_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65" y="2288864"/>
            <a:ext cx="1294542" cy="2496616"/>
          </a:xfrm>
          <a:prstGeom prst="rect">
            <a:avLst/>
          </a:prstGeom>
        </p:spPr>
      </p:pic>
      <p:grpSp>
        <p:nvGrpSpPr>
          <p:cNvPr id="6" name="组 5"/>
          <p:cNvGrpSpPr/>
          <p:nvPr/>
        </p:nvGrpSpPr>
        <p:grpSpPr>
          <a:xfrm>
            <a:off x="2650380" y="3375475"/>
            <a:ext cx="2319215" cy="2319215"/>
            <a:chOff x="2938584" y="2242373"/>
            <a:chExt cx="2319215" cy="2319215"/>
          </a:xfrm>
        </p:grpSpPr>
        <p:pic>
          <p:nvPicPr>
            <p:cNvPr id="4" name="图片 3">
              <a:hlinkClick r:id="rId4" action="ppaction://hlinkfile"/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584" y="2242373"/>
              <a:ext cx="2319215" cy="2319215"/>
            </a:xfrm>
            <a:prstGeom prst="rect">
              <a:avLst/>
            </a:prstGeom>
          </p:spPr>
        </p:pic>
        <p:sp>
          <p:nvSpPr>
            <p:cNvPr id="7" name="文本框 4"/>
            <p:cNvSpPr txBox="1"/>
            <p:nvPr/>
          </p:nvSpPr>
          <p:spPr>
            <a:xfrm>
              <a:off x="3384297" y="2728705"/>
              <a:ext cx="142748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kumimoji="1"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  <a:sym typeface="+mn-ea"/>
                </a:rPr>
                <a:t>可行性分析报告</a:t>
              </a:r>
              <a:endParaRPr kumimoji="1"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</p:txBody>
        </p:sp>
      </p:grpSp>
      <p:grpSp>
        <p:nvGrpSpPr>
          <p:cNvPr id="9" name="组 5"/>
          <p:cNvGrpSpPr/>
          <p:nvPr/>
        </p:nvGrpSpPr>
        <p:grpSpPr>
          <a:xfrm>
            <a:off x="4846209" y="3375821"/>
            <a:ext cx="2319215" cy="2319215"/>
            <a:chOff x="2938584" y="2242373"/>
            <a:chExt cx="2319215" cy="2319215"/>
          </a:xfrm>
        </p:grpSpPr>
        <p:pic>
          <p:nvPicPr>
            <p:cNvPr id="10" name="图片 3">
              <a:hlinkClick r:id="rId4" action="ppaction://hlinkfile"/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584" y="2242373"/>
              <a:ext cx="2319215" cy="2319215"/>
            </a:xfrm>
            <a:prstGeom prst="rect">
              <a:avLst/>
            </a:prstGeom>
          </p:spPr>
        </p:pic>
        <p:sp>
          <p:nvSpPr>
            <p:cNvPr id="11" name="文本框 4"/>
            <p:cNvSpPr txBox="1"/>
            <p:nvPr/>
          </p:nvSpPr>
          <p:spPr>
            <a:xfrm>
              <a:off x="3384297" y="2728705"/>
              <a:ext cx="142748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kumimoji="1"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  <a:sym typeface="+mn-ea"/>
                </a:rPr>
                <a:t>可行性分析报告</a:t>
              </a:r>
              <a:endParaRPr kumimoji="1"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</p:txBody>
        </p:sp>
      </p:grpSp>
      <p:grpSp>
        <p:nvGrpSpPr>
          <p:cNvPr id="18" name="组 5"/>
          <p:cNvGrpSpPr/>
          <p:nvPr/>
        </p:nvGrpSpPr>
        <p:grpSpPr>
          <a:xfrm>
            <a:off x="7041405" y="3375359"/>
            <a:ext cx="2319215" cy="2319215"/>
            <a:chOff x="2938584" y="2242373"/>
            <a:chExt cx="2319215" cy="2319215"/>
          </a:xfrm>
        </p:grpSpPr>
        <p:pic>
          <p:nvPicPr>
            <p:cNvPr id="20" name="图片 3">
              <a:hlinkClick r:id="rId4" action="ppaction://hlinkfile"/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584" y="2242373"/>
              <a:ext cx="2319215" cy="2319215"/>
            </a:xfrm>
            <a:prstGeom prst="rect">
              <a:avLst/>
            </a:prstGeom>
          </p:spPr>
        </p:pic>
        <p:sp>
          <p:nvSpPr>
            <p:cNvPr id="21" name="文本框 4"/>
            <p:cNvSpPr txBox="1"/>
            <p:nvPr/>
          </p:nvSpPr>
          <p:spPr>
            <a:xfrm>
              <a:off x="3384297" y="2727435"/>
              <a:ext cx="142748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kumimoji="1"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  <a:sym typeface="+mn-ea"/>
                </a:rPr>
                <a:t>可行性分析报告</a:t>
              </a:r>
              <a:endParaRPr kumimoji="1"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</p:txBody>
        </p:sp>
      </p:grpSp>
      <p:grpSp>
        <p:nvGrpSpPr>
          <p:cNvPr id="24" name="组 5"/>
          <p:cNvGrpSpPr/>
          <p:nvPr/>
        </p:nvGrpSpPr>
        <p:grpSpPr>
          <a:xfrm>
            <a:off x="9236600" y="3375359"/>
            <a:ext cx="2319215" cy="2319215"/>
            <a:chOff x="2938584" y="2242373"/>
            <a:chExt cx="2319215" cy="2319215"/>
          </a:xfrm>
        </p:grpSpPr>
        <p:pic>
          <p:nvPicPr>
            <p:cNvPr id="26" name="图片 3">
              <a:hlinkClick r:id="rId4" action="ppaction://hlinkfile"/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584" y="2242373"/>
              <a:ext cx="2319215" cy="2319215"/>
            </a:xfrm>
            <a:prstGeom prst="rect">
              <a:avLst/>
            </a:prstGeom>
          </p:spPr>
        </p:pic>
        <p:sp>
          <p:nvSpPr>
            <p:cNvPr id="27" name="文本框 4"/>
            <p:cNvSpPr txBox="1"/>
            <p:nvPr/>
          </p:nvSpPr>
          <p:spPr>
            <a:xfrm>
              <a:off x="3384297" y="2727435"/>
              <a:ext cx="142748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kumimoji="1" lang="zh-CN" altLang="en-US" sz="14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  <a:sym typeface="+mn-ea"/>
                </a:rPr>
                <a:t>可行性分析报告</a:t>
              </a:r>
              <a:endParaRPr kumimoji="1"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</p:txBody>
        </p:sp>
      </p:grpSp>
      <p:sp>
        <p:nvSpPr>
          <p:cNvPr id="28" name="文本框 6"/>
          <p:cNvSpPr txBox="1"/>
          <p:nvPr/>
        </p:nvSpPr>
        <p:spPr>
          <a:xfrm>
            <a:off x="3418281" y="5765841"/>
            <a:ext cx="783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V0.1.0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9" name="文本框 6"/>
          <p:cNvSpPr txBox="1"/>
          <p:nvPr/>
        </p:nvSpPr>
        <p:spPr>
          <a:xfrm>
            <a:off x="5684769" y="5749793"/>
            <a:ext cx="822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V0.2.0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30" name="文本框 6"/>
          <p:cNvSpPr txBox="1"/>
          <p:nvPr/>
        </p:nvSpPr>
        <p:spPr>
          <a:xfrm>
            <a:off x="7789448" y="5749736"/>
            <a:ext cx="822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V0.3.0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8954673" y="5765611"/>
            <a:ext cx="2883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V0.4.0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（后续版本待修订）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41" name="文本框 13"/>
          <p:cNvSpPr txBox="1"/>
          <p:nvPr/>
        </p:nvSpPr>
        <p:spPr>
          <a:xfrm>
            <a:off x="3194868" y="6199813"/>
            <a:ext cx="1230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2020.11.03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42" name="文本框 13"/>
          <p:cNvSpPr txBox="1"/>
          <p:nvPr/>
        </p:nvSpPr>
        <p:spPr>
          <a:xfrm>
            <a:off x="5461240" y="6199525"/>
            <a:ext cx="1230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2020.11.05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43" name="文本框 13"/>
          <p:cNvSpPr txBox="1"/>
          <p:nvPr/>
        </p:nvSpPr>
        <p:spPr>
          <a:xfrm>
            <a:off x="7513387" y="6198429"/>
            <a:ext cx="1230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2020.11.06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44" name="文本框 13"/>
          <p:cNvSpPr txBox="1"/>
          <p:nvPr/>
        </p:nvSpPr>
        <p:spPr>
          <a:xfrm>
            <a:off x="9855267" y="6199699"/>
            <a:ext cx="1191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2020.11.15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22730"/>
            <a:ext cx="12192000" cy="4668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提交 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6545" y="3395980"/>
            <a:ext cx="21824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已将每次更新提交至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github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740" y="2305050"/>
            <a:ext cx="3087370" cy="3103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045" y="2665730"/>
            <a:ext cx="4968875" cy="23825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231515" y="5720715"/>
            <a:ext cx="7171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  <a:hlinkClick r:id="rId4" action="ppaction://hlinkfile"/>
              </a:rPr>
              <a:t>https://github.com/SE2020-G7/footprint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0560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2043136"/>
            <a:chOff x="5042080" y="1834768"/>
            <a:chExt cx="4981571" cy="2043136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02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291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kern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用户需求调查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User Demand Survey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  <a:p>
              <a:pPr algn="ctr"/>
              <a:endParaRPr lang="zh-CN" altLang="en-US" sz="1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2062</Words>
  <Application>WPS Presentation</Application>
  <PresentationFormat>宽屏</PresentationFormat>
  <Paragraphs>380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宋体</vt:lpstr>
      <vt:lpstr>Wingdings</vt:lpstr>
      <vt:lpstr>Bodoni MT Black</vt:lpstr>
      <vt:lpstr>Segoe Print</vt:lpstr>
      <vt:lpstr>汉仪良品线简</vt:lpstr>
      <vt:lpstr>微软雅黑 Light</vt:lpstr>
      <vt:lpstr>Calibri</vt:lpstr>
      <vt:lpstr>微软雅黑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ASUS</cp:lastModifiedBy>
  <cp:revision>614</cp:revision>
  <dcterms:created xsi:type="dcterms:W3CDTF">2020-10-21T01:19:00Z</dcterms:created>
  <dcterms:modified xsi:type="dcterms:W3CDTF">2020-11-19T04:49:37Z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