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4" r:id="rId3"/>
    <p:sldId id="275" r:id="rId4"/>
    <p:sldId id="257" r:id="rId5"/>
    <p:sldId id="261" r:id="rId6"/>
    <p:sldId id="358" r:id="rId7"/>
    <p:sldId id="354" r:id="rId9"/>
    <p:sldId id="314" r:id="rId10"/>
    <p:sldId id="317" r:id="rId11"/>
    <p:sldId id="379" r:id="rId12"/>
    <p:sldId id="360" r:id="rId13"/>
    <p:sldId id="265" r:id="rId14"/>
    <p:sldId id="306" r:id="rId15"/>
    <p:sldId id="307" r:id="rId16"/>
    <p:sldId id="308" r:id="rId17"/>
    <p:sldId id="309" r:id="rId18"/>
    <p:sldId id="310" r:id="rId19"/>
    <p:sldId id="311" r:id="rId20"/>
    <p:sldId id="276" r:id="rId21"/>
    <p:sldId id="313" r:id="rId22"/>
    <p:sldId id="312" r:id="rId23"/>
    <p:sldId id="409" r:id="rId24"/>
    <p:sldId id="361" r:id="rId25"/>
    <p:sldId id="362" r:id="rId26"/>
    <p:sldId id="363" r:id="rId27"/>
    <p:sldId id="364" r:id="rId28"/>
    <p:sldId id="365" r:id="rId29"/>
    <p:sldId id="410" r:id="rId30"/>
    <p:sldId id="366" r:id="rId31"/>
    <p:sldId id="367" r:id="rId32"/>
    <p:sldId id="368" r:id="rId33"/>
    <p:sldId id="369" r:id="rId34"/>
    <p:sldId id="370" r:id="rId35"/>
    <p:sldId id="378" r:id="rId36"/>
    <p:sldId id="411" r:id="rId37"/>
    <p:sldId id="371" r:id="rId38"/>
    <p:sldId id="372" r:id="rId39"/>
    <p:sldId id="373" r:id="rId40"/>
    <p:sldId id="412" r:id="rId41"/>
    <p:sldId id="374" r:id="rId42"/>
    <p:sldId id="413" r:id="rId43"/>
    <p:sldId id="375" r:id="rId44"/>
    <p:sldId id="414" r:id="rId45"/>
    <p:sldId id="376" r:id="rId46"/>
    <p:sldId id="37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67"/>
      </p:cViewPr>
      <p:guideLst>
        <p:guide orient="horz" pos="1979"/>
        <p:guide pos="38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SE2018&#26149;-G11-&#39033;&#30446;&#35745;&#21010;%20V0.5.doc" TargetMode="External"/><Relationship Id="rId3" Type="http://schemas.openxmlformats.org/officeDocument/2006/relationships/image" Target="../media/image2.png"/><Relationship Id="rId2" Type="http://schemas.openxmlformats.org/officeDocument/2006/relationships/hyperlink" Target="&#39033;&#30446;&#24320;&#21457;&#35745;&#21010;-G07-0.2.doc" TargetMode="Externa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hyperlink" Target="&#36275;&#36857;&#29976;&#29305;&#22270;.mpp" TargetMode="Externa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hyperlink" Target="SE2020-G07-20201020&#20250;&#35758;&#35760;&#24405;.docx" TargetMode="Externa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hyperlink" Target="G07-&#31532;&#22235;&#21608;-&#20219;&#21153;&#20998;&#37197;&#21450;&#35780;&#20215;.xlsx" TargetMode="External"/><Relationship Id="rId2" Type="http://schemas.openxmlformats.org/officeDocument/2006/relationships/image" Target="../media/image6.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github.com/SE2020-G7/footprint" TargetMode="Externa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642369"/>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1.png"/>
          <p:cNvPicPr>
            <a:picLocks noChangeAspect="1"/>
          </p:cNvPicPr>
          <p:nvPr/>
        </p:nvPicPr>
        <p:blipFill>
          <a:blip r:embed="rId1" cstate="print"/>
          <a:srcRect l="24747" t="24621" r="25783" b="28030"/>
          <a:stretch>
            <a:fillRect/>
          </a:stretch>
        </p:blipFill>
        <p:spPr>
          <a:xfrm>
            <a:off x="0" y="1638346"/>
            <a:ext cx="3834246" cy="3669838"/>
          </a:xfrm>
          <a:prstGeom prst="rect">
            <a:avLst/>
          </a:prstGeom>
        </p:spPr>
      </p:pic>
      <p:sp>
        <p:nvSpPr>
          <p:cNvPr id="10" name="文本框 3"/>
          <p:cNvSpPr txBox="1"/>
          <p:nvPr/>
        </p:nvSpPr>
        <p:spPr>
          <a:xfrm>
            <a:off x="3526534" y="1871971"/>
            <a:ext cx="8213725" cy="1999615"/>
          </a:xfrm>
          <a:prstGeom prst="rect">
            <a:avLst/>
          </a:prstGeom>
          <a:noFill/>
        </p:spPr>
        <p:txBody>
          <a:bodyPr wrap="square" rtlCol="0">
            <a:spAutoFit/>
          </a:bodyPr>
          <a:lstStyle/>
          <a:p>
            <a:pPr marL="0" marR="0" lvl="0" indent="0" algn="l" defTabSz="914400" rtl="0" eaLnBrk="1" fontAlgn="t" latinLnBrk="0" hangingPunct="1">
              <a:spcBef>
                <a:spcPts val="0"/>
              </a:spcBef>
              <a:spcAft>
                <a:spcPts val="0"/>
              </a:spcAft>
              <a:buClrTx/>
              <a:buSzTx/>
              <a:buFontTx/>
              <a:buNone/>
              <a:defRPr/>
            </a:pPr>
            <a:endParaRPr lang="zh-CN" altLang="en-US" sz="2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marL="0" marR="0" lvl="0" indent="0" algn="ctr" defTabSz="914400" rtl="0" eaLnBrk="1" fontAlgn="t" latinLnBrk="0" hangingPunct="1">
              <a:spcBef>
                <a:spcPts val="0"/>
              </a:spcBef>
              <a:spcAft>
                <a:spcPts val="0"/>
              </a:spcAft>
              <a:buClrTx/>
              <a:buSzTx/>
              <a:buFontTx/>
              <a:buNone/>
              <a:defRPr/>
            </a:pPr>
            <a:r>
              <a:rPr lang="zh-CN" altLang="en-US" sz="4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rPr>
              <a:t>旅行打卡微信小程序</a:t>
            </a:r>
            <a:endParaRPr lang="en-US" altLang="zh-CN" sz="4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marL="0" marR="0" lvl="0" indent="0" algn="ctr" defTabSz="914400" rtl="0" eaLnBrk="1" fontAlgn="t" latinLnBrk="0" hangingPunct="1">
              <a:spcBef>
                <a:spcPts val="0"/>
              </a:spcBef>
              <a:spcAft>
                <a:spcPts val="0"/>
              </a:spcAft>
              <a:buClrTx/>
              <a:buSzTx/>
              <a:buFontTx/>
              <a:buNone/>
              <a:defRPr/>
            </a:pPr>
            <a:r>
              <a:rPr lang="zh-CN" altLang="en-US" sz="4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rPr>
              <a:t>项目计划</a:t>
            </a:r>
            <a:endParaRPr lang="zh-CN" altLang="en-US" sz="4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p:txBody>
      </p:sp>
      <p:sp>
        <p:nvSpPr>
          <p:cNvPr id="3" name="Text Box 2"/>
          <p:cNvSpPr txBox="1"/>
          <p:nvPr/>
        </p:nvSpPr>
        <p:spPr>
          <a:xfrm>
            <a:off x="4062730" y="4733290"/>
            <a:ext cx="756221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闫紫微 </a:t>
            </a:r>
            <a:r>
              <a:rPr lang="en-US" altLang="zh-CN" sz="2400" dirty="0">
                <a:latin typeface="宋体" panose="02010600030101010101" pitchFamily="2" charset="-122"/>
                <a:ea typeface="宋体" panose="02010600030101010101" pitchFamily="2" charset="-122"/>
                <a:cs typeface="宋体" panose="02010600030101010101" pitchFamily="2" charset="-122"/>
              </a:rPr>
              <a:t>31801292   </a:t>
            </a:r>
            <a:r>
              <a:rPr lang="zh-CN" altLang="en-US" sz="2400" dirty="0">
                <a:latin typeface="宋体" panose="02010600030101010101" pitchFamily="2" charset="-122"/>
                <a:ea typeface="宋体" panose="02010600030101010101" pitchFamily="2" charset="-122"/>
                <a:cs typeface="宋体" panose="02010600030101010101" pitchFamily="2" charset="-122"/>
              </a:rPr>
              <a:t>王心怡</a:t>
            </a:r>
            <a:r>
              <a:rPr lang="en-US" altLang="zh-CN" sz="2400" dirty="0">
                <a:latin typeface="宋体" panose="02010600030101010101" pitchFamily="2" charset="-122"/>
                <a:ea typeface="宋体" panose="02010600030101010101" pitchFamily="2" charset="-122"/>
                <a:cs typeface="宋体" panose="02010600030101010101" pitchFamily="2" charset="-122"/>
              </a:rPr>
              <a:t>31801293   </a:t>
            </a:r>
            <a:r>
              <a:rPr lang="zh-CN" altLang="en-US" sz="2400" dirty="0">
                <a:latin typeface="宋体" panose="02010600030101010101" pitchFamily="2" charset="-122"/>
                <a:ea typeface="宋体" panose="02010600030101010101" pitchFamily="2" charset="-122"/>
                <a:cs typeface="宋体" panose="02010600030101010101" pitchFamily="2" charset="-122"/>
              </a:rPr>
              <a:t>吴卓 </a:t>
            </a:r>
            <a:r>
              <a:rPr lang="en-US" altLang="zh-CN" sz="2400" dirty="0">
                <a:latin typeface="宋体" panose="02010600030101010101" pitchFamily="2" charset="-122"/>
                <a:ea typeface="宋体" panose="02010600030101010101" pitchFamily="2" charset="-122"/>
                <a:cs typeface="宋体" panose="02010600030101010101" pitchFamily="2" charset="-122"/>
              </a:rPr>
              <a:t>31801294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4" name="Text Box 3"/>
          <p:cNvSpPr txBox="1"/>
          <p:nvPr/>
        </p:nvSpPr>
        <p:spPr>
          <a:xfrm>
            <a:off x="8352382" y="5682615"/>
            <a:ext cx="3289683" cy="461665"/>
          </a:xfrm>
          <a:prstGeom prst="rect">
            <a:avLst/>
          </a:prstGeom>
          <a:noFill/>
        </p:spPr>
        <p:txBody>
          <a:bodyPr wrap="none" rtlCol="0">
            <a:spAutoFit/>
          </a:bodyPr>
          <a:lstStyle/>
          <a:p>
            <a:r>
              <a:rPr lang="en-US" sz="2400" b="1" dirty="0">
                <a:latin typeface="宋体" panose="02010600030101010101" pitchFamily="2" charset="-122"/>
                <a:ea typeface="宋体" panose="02010600030101010101" pitchFamily="2" charset="-122"/>
                <a:cs typeface="宋体" panose="02010600030101010101" pitchFamily="2" charset="-122"/>
              </a:rPr>
              <a:t>2020</a:t>
            </a:r>
            <a:r>
              <a:rPr lang="zh-CN" altLang="en-US" sz="2400" b="1" dirty="0">
                <a:latin typeface="宋体" panose="02010600030101010101" pitchFamily="2" charset="-122"/>
                <a:ea typeface="宋体" panose="02010600030101010101" pitchFamily="2" charset="-122"/>
                <a:cs typeface="宋体" panose="02010600030101010101" pitchFamily="2" charset="-122"/>
              </a:rPr>
              <a:t>年</a:t>
            </a:r>
            <a:r>
              <a:rPr lang="en-US" sz="2400" b="1" dirty="0">
                <a:latin typeface="宋体" panose="02010600030101010101" pitchFamily="2" charset="-122"/>
                <a:ea typeface="宋体" panose="02010600030101010101" pitchFamily="2" charset="-122"/>
                <a:cs typeface="宋体" panose="02010600030101010101" pitchFamily="2" charset="-122"/>
              </a:rPr>
              <a:t>10</a:t>
            </a:r>
            <a:r>
              <a:rPr lang="zh-CN" altLang="en-US" sz="2400" b="1" dirty="0">
                <a:latin typeface="宋体" panose="02010600030101010101" pitchFamily="2" charset="-122"/>
                <a:ea typeface="宋体" panose="02010600030101010101" pitchFamily="2" charset="-122"/>
                <a:cs typeface="宋体" panose="02010600030101010101" pitchFamily="2" charset="-122"/>
              </a:rPr>
              <a:t>月</a:t>
            </a:r>
            <a:r>
              <a:rPr lang="en-US" sz="2400" b="1" dirty="0">
                <a:latin typeface="宋体" panose="02010600030101010101" pitchFamily="2" charset="-122"/>
                <a:ea typeface="宋体" panose="02010600030101010101" pitchFamily="2" charset="-122"/>
                <a:cs typeface="宋体" panose="02010600030101010101" pitchFamily="2" charset="-122"/>
              </a:rPr>
              <a:t>21</a:t>
            </a:r>
            <a:r>
              <a:rPr lang="zh-CN" altLang="en-US" sz="2400" b="1" dirty="0">
                <a:latin typeface="宋体" panose="02010600030101010101" pitchFamily="2" charset="-122"/>
                <a:ea typeface="宋体" panose="02010600030101010101" pitchFamily="2" charset="-122"/>
                <a:cs typeface="宋体" panose="02010600030101010101" pitchFamily="2" charset="-122"/>
              </a:rPr>
              <a:t>日  </a:t>
            </a:r>
            <a:r>
              <a:rPr lang="en-US" sz="2400" b="1" dirty="0">
                <a:latin typeface="宋体" panose="02010600030101010101" pitchFamily="2" charset="-122"/>
                <a:ea typeface="宋体" panose="02010600030101010101" pitchFamily="2" charset="-122"/>
                <a:cs typeface="宋体" panose="02010600030101010101" pitchFamily="2" charset="-122"/>
              </a:rPr>
              <a:t> G07</a:t>
            </a:r>
            <a:endParaRPr 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10160" y="1162050"/>
            <a:ext cx="12184380" cy="4831715"/>
          </a:xfrm>
          <a:prstGeom prst="rect">
            <a:avLst/>
          </a:prstGeom>
        </p:spPr>
      </p:pic>
      <p:pic>
        <p:nvPicPr>
          <p:cNvPr id="6"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241" y="-61339"/>
            <a:ext cx="1221474" cy="1221474"/>
          </a:xfrm>
          <a:prstGeom prst="rect">
            <a:avLst/>
          </a:prstGeom>
        </p:spPr>
      </p:pic>
      <p:sp>
        <p:nvSpPr>
          <p:cNvPr id="9" name="TextBox 24"/>
          <p:cNvSpPr txBox="1"/>
          <p:nvPr/>
        </p:nvSpPr>
        <p:spPr>
          <a:xfrm>
            <a:off x="1419225" y="288290"/>
            <a:ext cx="4048125" cy="460375"/>
          </a:xfrm>
          <a:prstGeom prst="rect">
            <a:avLst/>
          </a:prstGeom>
          <a:noFill/>
        </p:spPr>
        <p:txBody>
          <a:bodyPr wrap="square" rtlCol="0">
            <a:spAutoFit/>
          </a:bodyPr>
          <a:lstStyle/>
          <a:p>
            <a:r>
              <a:rPr lang="zh-CN" altLang="en-US" sz="2400" b="1" dirty="0"/>
              <a:t>项目层次方框图</a:t>
            </a:r>
            <a:endParaRPr lang="zh-CN" alt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2043136"/>
            <a:chOff x="5042080" y="1834768"/>
            <a:chExt cx="4981571" cy="204313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02</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291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可行性分析报告</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r>
                <a:rPr lang="en-US" altLang="zh-CN" sz="3200" dirty="0">
                  <a:solidFill>
                    <a:schemeClr val="tx1">
                      <a:lumMod val="75000"/>
                      <a:lumOff val="25000"/>
                    </a:schemeClr>
                  </a:solidFill>
                  <a:cs typeface="+mn-lt"/>
                </a:rPr>
                <a:t> </a:t>
              </a:r>
              <a:r>
                <a:rPr lang="en-US" altLang="zh-CN" sz="1400" dirty="0">
                  <a:solidFill>
                    <a:schemeClr val="tx1">
                      <a:lumMod val="75000"/>
                      <a:lumOff val="25000"/>
                    </a:schemeClr>
                  </a:solidFill>
                  <a:cs typeface="+mn-lt"/>
                  <a:sym typeface="+mn-ea"/>
                </a:rPr>
                <a:t>Feasibility Analysis Report</a:t>
              </a:r>
              <a:endParaRPr lang="en-US" altLang="zh-CN" sz="1400" dirty="0">
                <a:solidFill>
                  <a:schemeClr val="tx1">
                    <a:lumMod val="75000"/>
                    <a:lumOff val="25000"/>
                  </a:schemeClr>
                </a:solidFill>
                <a:cs typeface="+mn-lt"/>
              </a:endParaRPr>
            </a:p>
            <a:p>
              <a:pPr algn="ct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2794" y="1101436"/>
            <a:ext cx="8402955"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t>MINA</a:t>
            </a:r>
            <a:r>
              <a:rPr lang="zh-CN" altLang="en-US" b="1" dirty="0"/>
              <a:t>框架：</a:t>
            </a:r>
            <a:endParaRPr lang="en-US" altLang="zh-CN" dirty="0">
              <a:solidFill>
                <a:schemeClr val="accent1">
                  <a:lumMod val="60000"/>
                  <a:lumOff val="40000"/>
                </a:schemeClr>
              </a:solidFill>
            </a:endParaRPr>
          </a:p>
          <a:p>
            <a:pPr>
              <a:lnSpc>
                <a:spcPct val="150000"/>
              </a:lnSpc>
            </a:pPr>
            <a:r>
              <a:rPr lang="en-US" altLang="zh-CN" dirty="0"/>
              <a:t>         MINA </a:t>
            </a:r>
            <a:r>
              <a:rPr lang="zh-CN" altLang="en-US" dirty="0"/>
              <a:t>框架是一个网络通信应用框架，</a:t>
            </a:r>
            <a:r>
              <a:rPr lang="en-US" altLang="zh-CN" dirty="0"/>
              <a:t>Apache Mina Server </a:t>
            </a:r>
            <a:r>
              <a:rPr lang="zh-CN" altLang="en-US" dirty="0"/>
              <a:t>主要应用于微信小程序的开发。它封装了微信客户端的各种基本功能，开发者只要根据框架提供的各种接口</a:t>
            </a:r>
            <a:r>
              <a:rPr lang="en-US" altLang="zh-CN" dirty="0"/>
              <a:t>JavaScript API</a:t>
            </a:r>
            <a:r>
              <a:rPr lang="zh-CN" altLang="en-US" dirty="0"/>
              <a:t>，就能快速的构建微信客户端的各种基本界面和功能交互，开发一个应用程序</a:t>
            </a:r>
            <a:r>
              <a:rPr lang="en-US" altLang="zh-CN" baseline="30000" dirty="0"/>
              <a:t> </a:t>
            </a:r>
            <a:r>
              <a:rPr lang="zh-CN" altLang="en-US" dirty="0"/>
              <a:t>。</a:t>
            </a:r>
            <a:r>
              <a:rPr lang="en-US" altLang="zh-CN" baseline="30000" dirty="0">
                <a:sym typeface="+mn-ea"/>
              </a:rPr>
              <a:t>[1] </a:t>
            </a:r>
            <a:endParaRPr lang="zh-CN" altLang="en-US" dirty="0"/>
          </a:p>
          <a:p>
            <a:pPr>
              <a:lnSpc>
                <a:spcPct val="150000"/>
              </a:lnSpc>
            </a:pPr>
            <a:r>
              <a:rPr lang="zh-CN" altLang="en-US" dirty="0"/>
              <a:t>         吴卓同学学习过静态网页建设这门课，</a:t>
            </a:r>
            <a:r>
              <a:rPr lang="en-US" altLang="zh-CN" dirty="0"/>
              <a:t>HTML</a:t>
            </a:r>
            <a:r>
              <a:rPr lang="zh-CN" altLang="en-US" dirty="0"/>
              <a:t>和</a:t>
            </a:r>
            <a:r>
              <a:rPr lang="en-US" altLang="zh-CN" dirty="0"/>
              <a:t>CSS</a:t>
            </a:r>
            <a:r>
              <a:rPr lang="zh-CN" altLang="en-US" dirty="0"/>
              <a:t>等技术知识有一定了解。</a:t>
            </a:r>
            <a:endParaRPr lang="zh-CN" altLang="en-US" dirty="0"/>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06857" y="227329"/>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723" y="1040657"/>
            <a:ext cx="772435" cy="772435"/>
          </a:xfrm>
          <a:prstGeom prst="rect">
            <a:avLst/>
          </a:prstGeom>
        </p:spPr>
      </p:pic>
      <p:sp>
        <p:nvSpPr>
          <p:cNvPr id="12" name="TextBox 11"/>
          <p:cNvSpPr txBox="1"/>
          <p:nvPr/>
        </p:nvSpPr>
        <p:spPr>
          <a:xfrm>
            <a:off x="463915" y="1242208"/>
            <a:ext cx="519545" cy="369332"/>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可行性分析 </a:t>
            </a:r>
            <a:r>
              <a:rPr lang="en-US" altLang="zh-CN" sz="2400" b="1" dirty="0"/>
              <a:t>—— </a:t>
            </a:r>
            <a:r>
              <a:rPr lang="zh-CN" altLang="en-US" sz="2400" b="1" dirty="0"/>
              <a:t>技术可行性 </a:t>
            </a:r>
            <a:endParaRPr lang="en-US" altLang="zh-CN" sz="2400" b="1"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372" y="3635313"/>
            <a:ext cx="772435" cy="772435"/>
          </a:xfrm>
          <a:prstGeom prst="rect">
            <a:avLst/>
          </a:prstGeom>
        </p:spPr>
      </p:pic>
      <p:sp>
        <p:nvSpPr>
          <p:cNvPr id="3" name="TextBox 11"/>
          <p:cNvSpPr txBox="1"/>
          <p:nvPr/>
        </p:nvSpPr>
        <p:spPr>
          <a:xfrm>
            <a:off x="494398" y="3836047"/>
            <a:ext cx="519545" cy="369332"/>
          </a:xfrm>
          <a:prstGeom prst="rect">
            <a:avLst/>
          </a:prstGeom>
          <a:noFill/>
        </p:spPr>
        <p:txBody>
          <a:bodyPr wrap="square" rtlCol="0">
            <a:spAutoFit/>
          </a:bodyPr>
          <a:lstStyle/>
          <a:p>
            <a:pPr algn="ctr"/>
            <a:r>
              <a:rPr lang="en-US" altLang="zh-CN" dirty="0"/>
              <a:t>02</a:t>
            </a:r>
            <a:endParaRPr lang="zh-CN" altLang="en-US" dirty="0"/>
          </a:p>
        </p:txBody>
      </p:sp>
      <p:sp>
        <p:nvSpPr>
          <p:cNvPr id="10" name="文本框 6"/>
          <p:cNvSpPr txBox="1"/>
          <p:nvPr/>
        </p:nvSpPr>
        <p:spPr>
          <a:xfrm>
            <a:off x="1020503" y="3747654"/>
            <a:ext cx="8402955"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t>云开发：</a:t>
            </a:r>
            <a:endParaRPr lang="en-US" altLang="zh-CN" b="1" dirty="0"/>
          </a:p>
          <a:p>
            <a:pPr>
              <a:lnSpc>
                <a:spcPct val="150000"/>
              </a:lnSpc>
            </a:pPr>
            <a:r>
              <a:rPr lang="zh-CN" altLang="en-US" dirty="0"/>
              <a:t>         主要用于构建微信小程序的后端服务。云开发系统提供后端云服务功能，采用云函数、数据库和文件存储完成数据的存储、文件上传下载等功能。基于微信小程序云开发，无需搭建服务器，削弱后端概念和使用平台提供的 </a:t>
            </a:r>
            <a:r>
              <a:rPr lang="en-US" altLang="zh-CN" dirty="0"/>
              <a:t>API </a:t>
            </a:r>
            <a:r>
              <a:rPr lang="zh-CN" altLang="en-US" dirty="0"/>
              <a:t>接口，就可以快速的开发和上线。</a:t>
            </a:r>
            <a:r>
              <a:rPr lang="en-US" altLang="zh-CN" baseline="30000" dirty="0">
                <a:sym typeface="+mn-ea"/>
              </a:rPr>
              <a:t>[1]</a:t>
            </a:r>
            <a:endParaRPr lang="zh-CN" altLang="en-US" dirty="0"/>
          </a:p>
          <a:p>
            <a:pPr>
              <a:lnSpc>
                <a:spcPct val="150000"/>
              </a:lnSpc>
            </a:pPr>
            <a:r>
              <a:rPr lang="zh-CN" altLang="en-US" dirty="0"/>
              <a:t>         闫紫微同学学习过动态网络建设等课程，对云开发等知识有一定的了解。</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13576" y="1179369"/>
            <a:ext cx="8402955" cy="5492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solidFill>
                  <a:schemeClr val="tx1"/>
                </a:solidFill>
              </a:rPr>
              <a:t>数据集：</a:t>
            </a:r>
            <a:endParaRPr lang="en-US" altLang="zh-CN" b="1" dirty="0">
              <a:solidFill>
                <a:schemeClr val="accent1">
                  <a:lumMod val="60000"/>
                  <a:lumOff val="40000"/>
                </a:schemeClr>
              </a:solidFill>
            </a:endParaRPr>
          </a:p>
          <a:p>
            <a:pPr>
              <a:lnSpc>
                <a:spcPct val="150000"/>
              </a:lnSpc>
            </a:pPr>
            <a:r>
              <a:rPr lang="en-US" altLang="zh-CN" dirty="0"/>
              <a:t>        </a:t>
            </a:r>
            <a:r>
              <a:rPr lang="zh-CN" altLang="en-US" dirty="0">
                <a:sym typeface="+mn-ea"/>
              </a:rPr>
              <a:t>在地图数据集方面，腾讯地图、微信地图等都可以提供开放的</a:t>
            </a:r>
            <a:r>
              <a:rPr lang="en-US" altLang="zh-CN" dirty="0">
                <a:sym typeface="+mn-ea"/>
              </a:rPr>
              <a:t>API</a:t>
            </a:r>
            <a:r>
              <a:rPr lang="zh-CN" altLang="en-US" dirty="0">
                <a:sym typeface="+mn-ea"/>
              </a:rPr>
              <a:t>。以腾讯地图为例，腾讯地图WebService API 是基于HTTPS/HTTP协议的数据接口，开发者可以使用任何客户端、服务器和开发语言，按照腾讯地图WebService API规范，按需构建HTTPS请求，并获取结果数据（目前支持JSON/JSONP方式返回）。</a:t>
            </a:r>
            <a:r>
              <a:rPr lang="en-US" altLang="zh-CN" baseline="30000" dirty="0">
                <a:sym typeface="+mn-ea"/>
              </a:rPr>
              <a:t>[2] </a:t>
            </a:r>
            <a:endParaRPr lang="en-US" altLang="zh-CN" baseline="30000" dirty="0">
              <a:sym typeface="+mn-ea"/>
            </a:endParaRPr>
          </a:p>
          <a:p>
            <a:pPr>
              <a:lnSpc>
                <a:spcPct val="150000"/>
              </a:lnSpc>
            </a:pPr>
            <a:r>
              <a:rPr lang="zh-CN" altLang="en-US" dirty="0">
                <a:sym typeface="+mn-ea"/>
              </a:rPr>
              <a:t>        在地点数据集方面，目前我们暂定使用</a:t>
            </a:r>
            <a:r>
              <a:rPr lang="en-US" altLang="zh-CN" dirty="0">
                <a:sym typeface="+mn-ea"/>
              </a:rPr>
              <a:t>Python</a:t>
            </a:r>
            <a:r>
              <a:rPr lang="zh-CN" altLang="en-US" dirty="0">
                <a:sym typeface="+mn-ea"/>
              </a:rPr>
              <a:t>网络爬虫技术，爬虫大众点评官网的部分数据。</a:t>
            </a:r>
            <a:endParaRPr lang="zh-CN" altLang="en-US" dirty="0">
              <a:sym typeface="+mn-ea"/>
            </a:endParaRPr>
          </a:p>
          <a:p>
            <a:pPr>
              <a:lnSpc>
                <a:spcPct val="150000"/>
              </a:lnSpc>
            </a:pPr>
            <a:r>
              <a:rPr lang="zh-CN" altLang="en-US" dirty="0">
                <a:sym typeface="+mn-ea"/>
              </a:rPr>
              <a:t>        吴卓同学曾学习过</a:t>
            </a:r>
            <a:r>
              <a:rPr lang="en-US" altLang="zh-CN" dirty="0">
                <a:sym typeface="+mn-ea"/>
              </a:rPr>
              <a:t>Python</a:t>
            </a:r>
            <a:r>
              <a:rPr lang="zh-CN" altLang="en-US" dirty="0">
                <a:sym typeface="+mn-ea"/>
              </a:rPr>
              <a:t>公选课，了解一定的爬虫技术。</a:t>
            </a:r>
            <a:endParaRPr lang="zh-CN" altLang="en-US" dirty="0">
              <a:sym typeface="+mn-ea"/>
            </a:endParaRPr>
          </a:p>
          <a:p>
            <a:pPr>
              <a:lnSpc>
                <a:spcPct val="150000"/>
              </a:lnSpc>
            </a:pPr>
            <a:endParaRPr lang="en-US" altLang="zh-CN" b="1" dirty="0"/>
          </a:p>
          <a:p>
            <a:pPr>
              <a:lnSpc>
                <a:spcPct val="150000"/>
              </a:lnSpc>
            </a:pPr>
            <a:r>
              <a:rPr lang="zh-CN" altLang="en-US" b="1" dirty="0"/>
              <a:t>推荐算法：</a:t>
            </a:r>
            <a:endParaRPr lang="zh-CN" altLang="en-US" b="1" dirty="0"/>
          </a:p>
          <a:p>
            <a:pPr>
              <a:lnSpc>
                <a:spcPct val="150000"/>
              </a:lnSpc>
            </a:pPr>
            <a:r>
              <a:rPr lang="zh-CN" altLang="en-US" dirty="0">
                <a:sym typeface="+mn-ea"/>
              </a:rPr>
              <a:t>         我们选择最简单的推荐算法</a:t>
            </a:r>
            <a:r>
              <a:rPr lang="en-US" altLang="zh-CN" dirty="0">
                <a:sym typeface="+mn-ea"/>
              </a:rPr>
              <a:t>——</a:t>
            </a:r>
            <a:r>
              <a:rPr lang="zh-CN" altLang="en-US" dirty="0">
                <a:sym typeface="+mn-ea"/>
              </a:rPr>
              <a:t>基于内容的推荐算法。该算法可以找到许多案例与论文，方便查阅和修改。</a:t>
            </a:r>
            <a:endParaRPr lang="zh-CN" altLang="en-US" dirty="0"/>
          </a:p>
          <a:p>
            <a:pPr>
              <a:lnSpc>
                <a:spcPct val="150000"/>
              </a:lnSpc>
            </a:pPr>
            <a:endParaRPr lang="zh-CN" altLang="en-US" dirty="0"/>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06857" y="227329"/>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527" y="1082220"/>
            <a:ext cx="772435" cy="772435"/>
          </a:xfrm>
          <a:prstGeom prst="rect">
            <a:avLst/>
          </a:prstGeom>
        </p:spPr>
      </p:pic>
      <p:sp>
        <p:nvSpPr>
          <p:cNvPr id="12" name="TextBox 11"/>
          <p:cNvSpPr txBox="1"/>
          <p:nvPr/>
        </p:nvSpPr>
        <p:spPr>
          <a:xfrm>
            <a:off x="458719" y="1283771"/>
            <a:ext cx="519545" cy="368300"/>
          </a:xfrm>
          <a:prstGeom prst="rect">
            <a:avLst/>
          </a:prstGeom>
          <a:noFill/>
        </p:spPr>
        <p:txBody>
          <a:bodyPr wrap="square" rtlCol="0">
            <a:spAutoFit/>
          </a:bodyPr>
          <a:lstStyle/>
          <a:p>
            <a:pPr algn="ctr"/>
            <a:r>
              <a:rPr lang="en-US" altLang="zh-CN" dirty="0"/>
              <a:t>03</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554" y="0"/>
            <a:ext cx="1221474" cy="1221474"/>
          </a:xfrm>
          <a:prstGeom prst="rect">
            <a:avLst/>
          </a:prstGeom>
        </p:spPr>
      </p:pic>
      <p:sp>
        <p:nvSpPr>
          <p:cNvPr id="18" name="TextBox 17"/>
          <p:cNvSpPr txBox="1"/>
          <p:nvPr/>
        </p:nvSpPr>
        <p:spPr>
          <a:xfrm>
            <a:off x="1423439" y="358659"/>
            <a:ext cx="4333875" cy="460375"/>
          </a:xfrm>
          <a:prstGeom prst="rect">
            <a:avLst/>
          </a:prstGeom>
          <a:noFill/>
        </p:spPr>
        <p:txBody>
          <a:bodyPr wrap="square" rtlCol="0">
            <a:spAutoFit/>
          </a:bodyPr>
          <a:lstStyle/>
          <a:p>
            <a:r>
              <a:rPr lang="zh-CN" altLang="en-US" sz="2400" b="1" dirty="0"/>
              <a:t>可行性分析 </a:t>
            </a:r>
            <a:r>
              <a:rPr lang="en-US" altLang="zh-CN" sz="2400" b="1" dirty="0"/>
              <a:t>—— </a:t>
            </a:r>
            <a:r>
              <a:rPr lang="zh-CN" altLang="en-US" sz="2400" b="1" dirty="0"/>
              <a:t>技术可行性 </a:t>
            </a:r>
            <a:endParaRPr lang="en-US" altLang="zh-CN" sz="2400" b="1" dirty="0"/>
          </a:p>
        </p:txBody>
      </p:sp>
      <p:pic>
        <p:nvPicPr>
          <p:cNvPr id="4"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10" y="4726615"/>
            <a:ext cx="772435" cy="772435"/>
          </a:xfrm>
          <a:prstGeom prst="rect">
            <a:avLst/>
          </a:prstGeom>
        </p:spPr>
      </p:pic>
      <p:sp>
        <p:nvSpPr>
          <p:cNvPr id="5" name="TextBox 11"/>
          <p:cNvSpPr txBox="1"/>
          <p:nvPr/>
        </p:nvSpPr>
        <p:spPr>
          <a:xfrm>
            <a:off x="463236" y="4927349"/>
            <a:ext cx="519545" cy="368300"/>
          </a:xfrm>
          <a:prstGeom prst="rect">
            <a:avLst/>
          </a:prstGeom>
          <a:noFill/>
        </p:spPr>
        <p:txBody>
          <a:bodyPr wrap="square" rtlCol="0">
            <a:spAutoFit/>
          </a:bodyPr>
          <a:lstStyle/>
          <a:p>
            <a:pPr algn="ctr"/>
            <a:r>
              <a:rPr lang="en-US" altLang="zh-CN" dirty="0"/>
              <a:t>04</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86784" y="1252394"/>
            <a:ext cx="7693251"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sym typeface="+mn-ea"/>
              </a:rPr>
              <a:t>基本建设投资：</a:t>
            </a:r>
            <a:endParaRPr lang="en-US" altLang="zh-CN" dirty="0">
              <a:latin typeface="+mn-ea"/>
            </a:endParaRPr>
          </a:p>
          <a:p>
            <a:pPr>
              <a:lnSpc>
                <a:spcPct val="150000"/>
              </a:lnSpc>
            </a:pPr>
            <a:r>
              <a:rPr lang="zh-CN" altLang="en-US" dirty="0">
                <a:latin typeface="+mn-ea"/>
                <a:sym typeface="+mn-ea"/>
              </a:rPr>
              <a:t>    我们小组三名同学每人都已有一台电脑并安装了开发所需软件，网络环境相对良好。</a:t>
            </a:r>
            <a:endParaRPr lang="zh-CN" altLang="en-US" dirty="0">
              <a:latin typeface="+mn-ea"/>
              <a:sym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6882" y="384117"/>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97" y="1145639"/>
            <a:ext cx="772435" cy="772435"/>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290" y="2787400"/>
            <a:ext cx="772435" cy="772435"/>
          </a:xfrm>
          <a:prstGeom prst="rect">
            <a:avLst/>
          </a:prstGeom>
        </p:spPr>
      </p:pic>
      <p:sp>
        <p:nvSpPr>
          <p:cNvPr id="12" name="TextBox 11"/>
          <p:cNvSpPr txBox="1"/>
          <p:nvPr/>
        </p:nvSpPr>
        <p:spPr>
          <a:xfrm>
            <a:off x="748723" y="1376218"/>
            <a:ext cx="519545" cy="368300"/>
          </a:xfrm>
          <a:prstGeom prst="rect">
            <a:avLst/>
          </a:prstGeom>
          <a:noFill/>
        </p:spPr>
        <p:txBody>
          <a:bodyPr wrap="square" rtlCol="0">
            <a:spAutoFit/>
          </a:bodyPr>
          <a:lstStyle/>
          <a:p>
            <a:pPr algn="ctr"/>
            <a:r>
              <a:rPr lang="en-US" altLang="zh-CN" dirty="0"/>
              <a:t>01</a:t>
            </a:r>
            <a:endParaRPr lang="zh-CN" altLang="en-US" dirty="0"/>
          </a:p>
        </p:txBody>
      </p:sp>
      <p:sp>
        <p:nvSpPr>
          <p:cNvPr id="14" name="TextBox 13"/>
          <p:cNvSpPr txBox="1"/>
          <p:nvPr/>
        </p:nvSpPr>
        <p:spPr>
          <a:xfrm>
            <a:off x="730999" y="3011054"/>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经济可行性 </a:t>
            </a:r>
            <a:endParaRPr lang="zh-CN" altLang="en-US" sz="2400" b="1" dirty="0"/>
          </a:p>
        </p:txBody>
      </p:sp>
      <p:sp>
        <p:nvSpPr>
          <p:cNvPr id="15" name="TextBox 14"/>
          <p:cNvSpPr txBox="1"/>
          <p:nvPr/>
        </p:nvSpPr>
        <p:spPr>
          <a:xfrm>
            <a:off x="1387071" y="2890347"/>
            <a:ext cx="7512627" cy="1614805"/>
          </a:xfrm>
          <a:prstGeom prst="rect">
            <a:avLst/>
          </a:prstGeom>
          <a:noFill/>
        </p:spPr>
        <p:txBody>
          <a:bodyPr wrap="square" rtlCol="0">
            <a:spAutoFit/>
          </a:bodyPr>
          <a:lstStyle/>
          <a:p>
            <a:pPr>
              <a:lnSpc>
                <a:spcPct val="150000"/>
              </a:lnSpc>
            </a:pPr>
            <a:r>
              <a:rPr lang="zh-CN" altLang="en-US" b="1" dirty="0">
                <a:latin typeface="+mn-ea"/>
              </a:rPr>
              <a:t>开发成本较低：</a:t>
            </a:r>
            <a:endParaRPr lang="en-US" altLang="zh-CN" dirty="0">
              <a:latin typeface="+mn-ea"/>
            </a:endParaRPr>
          </a:p>
          <a:p>
            <a:pPr>
              <a:lnSpc>
                <a:spcPct val="150000"/>
              </a:lnSpc>
            </a:pPr>
            <a:r>
              <a:rPr lang="en-US" altLang="zh-CN" dirty="0">
                <a:latin typeface="+mn-ea"/>
              </a:rPr>
              <a:t>    </a:t>
            </a:r>
            <a:r>
              <a:rPr lang="zh-CN" altLang="en-US" dirty="0">
                <a:latin typeface="+mn-ea"/>
              </a:rPr>
              <a:t>由于小程序</a:t>
            </a:r>
            <a:r>
              <a:rPr lang="zh-CN" altLang="en-US" b="1" dirty="0">
                <a:latin typeface="+mn-ea"/>
              </a:rPr>
              <a:t>依附于微信</a:t>
            </a:r>
            <a:r>
              <a:rPr lang="zh-CN" altLang="en-US" dirty="0">
                <a:latin typeface="+mn-ea"/>
              </a:rPr>
              <a:t>，因此无需开发多种版本以适应不同的操作系统。相较于传统</a:t>
            </a:r>
            <a:r>
              <a:rPr lang="en-US" altLang="zh-CN" dirty="0">
                <a:latin typeface="+mn-ea"/>
              </a:rPr>
              <a:t>App, </a:t>
            </a:r>
            <a:r>
              <a:rPr lang="zh-CN" altLang="en-US" dirty="0">
                <a:latin typeface="+mn-ea"/>
              </a:rPr>
              <a:t>小程序</a:t>
            </a:r>
            <a:r>
              <a:rPr lang="zh-CN" altLang="en-US" b="1" dirty="0">
                <a:latin typeface="+mn-ea"/>
              </a:rPr>
              <a:t>减少了开发与维护的成本</a:t>
            </a:r>
            <a:r>
              <a:rPr lang="zh-CN" altLang="en-US" dirty="0">
                <a:latin typeface="+mn-ea"/>
              </a:rPr>
              <a:t>。</a:t>
            </a:r>
            <a:r>
              <a:rPr lang="en-US" altLang="zh-CN" baseline="30000" dirty="0">
                <a:latin typeface="+mn-ea"/>
              </a:rPr>
              <a:t>[3]</a:t>
            </a:r>
            <a:endParaRPr lang="en-US" altLang="zh-CN" baseline="30000" dirty="0">
              <a:latin typeface="+mn-ea"/>
            </a:endParaRPr>
          </a:p>
          <a:p>
            <a:endParaRPr lang="zh-CN" altLang="en-US" dirty="0"/>
          </a:p>
        </p:txBody>
      </p:sp>
      <p:sp>
        <p:nvSpPr>
          <p:cNvPr id="2" name="TextBox 14"/>
          <p:cNvSpPr txBox="1"/>
          <p:nvPr/>
        </p:nvSpPr>
        <p:spPr>
          <a:xfrm>
            <a:off x="1393895" y="4549676"/>
            <a:ext cx="7512627" cy="2308324"/>
          </a:xfrm>
          <a:prstGeom prst="rect">
            <a:avLst/>
          </a:prstGeom>
          <a:noFill/>
        </p:spPr>
        <p:txBody>
          <a:bodyPr wrap="square" rtlCol="0">
            <a:spAutoFit/>
          </a:bodyPr>
          <a:lstStyle/>
          <a:p>
            <a:pPr>
              <a:lnSpc>
                <a:spcPct val="150000"/>
              </a:lnSpc>
            </a:pPr>
            <a:r>
              <a:rPr lang="zh-CN" altLang="en-US" b="1" dirty="0">
                <a:latin typeface="+mn-ea"/>
                <a:sym typeface="+mn-ea"/>
              </a:rPr>
              <a:t>时间成本：</a:t>
            </a:r>
            <a:endParaRPr lang="zh-CN" altLang="en-US" b="1" dirty="0">
              <a:latin typeface="+mn-ea"/>
              <a:sym typeface="+mn-ea"/>
            </a:endParaRPr>
          </a:p>
          <a:p>
            <a:pPr>
              <a:lnSpc>
                <a:spcPct val="150000"/>
              </a:lnSpc>
            </a:pPr>
            <a:r>
              <a:rPr lang="zh-CN" altLang="en-US" dirty="0">
                <a:latin typeface="+mn-ea"/>
                <a:cs typeface="微软雅黑 Light" panose="020B0502040204020203" pitchFamily="34" charset="-122"/>
              </a:rPr>
              <a:t>    按照</a:t>
            </a:r>
            <a:r>
              <a:rPr lang="en-US" altLang="zh-CN" dirty="0">
                <a:latin typeface="+mn-ea"/>
                <a:cs typeface="微软雅黑 Light" panose="020B0502040204020203" pitchFamily="34" charset="-122"/>
              </a:rPr>
              <a:t>2020</a:t>
            </a:r>
            <a:r>
              <a:rPr lang="zh-CN" altLang="en-US" dirty="0">
                <a:latin typeface="+mn-ea"/>
                <a:cs typeface="微软雅黑 Light" panose="020B0502040204020203" pitchFamily="34" charset="-122"/>
              </a:rPr>
              <a:t>年杭州市薪资水平报告里每人</a:t>
            </a:r>
            <a:r>
              <a:rPr lang="en-US" altLang="zh-CN" dirty="0">
                <a:latin typeface="+mn-ea"/>
                <a:cs typeface="微软雅黑 Light" panose="020B0502040204020203" pitchFamily="34" charset="-122"/>
              </a:rPr>
              <a:t>40.32</a:t>
            </a:r>
            <a:r>
              <a:rPr lang="zh-CN" altLang="en-US" dirty="0">
                <a:latin typeface="+mn-ea"/>
                <a:cs typeface="微软雅黑 Light" panose="020B0502040204020203" pitchFamily="34" charset="-122"/>
              </a:rPr>
              <a:t>元每小时的薪资水平</a:t>
            </a:r>
            <a:r>
              <a:rPr lang="en-US" altLang="zh-CN" baseline="30000" dirty="0">
                <a:latin typeface="+mn-ea"/>
                <a:cs typeface="微软雅黑 Light" panose="020B0502040204020203" pitchFamily="34" charset="-122"/>
              </a:rPr>
              <a:t>[4]</a:t>
            </a:r>
            <a:r>
              <a:rPr lang="zh-CN" altLang="en-US" dirty="0">
                <a:latin typeface="+mn-ea"/>
                <a:cs typeface="微软雅黑 Light" panose="020B0502040204020203" pitchFamily="34" charset="-122"/>
              </a:rPr>
              <a:t>，结合甘特图中给出的具体所需时间，整个项目开发时间成本预期在</a:t>
            </a:r>
            <a:r>
              <a:rPr lang="en-US" altLang="zh-CN" dirty="0">
                <a:latin typeface="+mn-ea"/>
                <a:cs typeface="微软雅黑 Light" panose="020B0502040204020203" pitchFamily="34" charset="-122"/>
              </a:rPr>
              <a:t>34836.48</a:t>
            </a:r>
            <a:r>
              <a:rPr lang="zh-CN" altLang="en-US" dirty="0">
                <a:latin typeface="+mn-ea"/>
                <a:cs typeface="微软雅黑 Light" panose="020B0502040204020203" pitchFamily="34" charset="-122"/>
              </a:rPr>
              <a:t>元。</a:t>
            </a:r>
            <a:endParaRPr lang="en-US" altLang="zh-CN" dirty="0">
              <a:latin typeface="+mn-ea"/>
              <a:cs typeface="微软雅黑 Light" panose="020B0502040204020203" pitchFamily="34" charset="-122"/>
            </a:endParaRPr>
          </a:p>
          <a:p>
            <a:pPr>
              <a:lnSpc>
                <a:spcPct val="150000"/>
              </a:lnSpc>
            </a:pPr>
            <a:endParaRPr lang="en-US" altLang="zh-CN" baseline="30000" dirty="0">
              <a:latin typeface="+mn-ea"/>
            </a:endParaRPr>
          </a:p>
          <a:p>
            <a:endParaRPr lang="zh-CN" altLang="en-US" dirty="0"/>
          </a:p>
        </p:txBody>
      </p:sp>
      <p:pic>
        <p:nvPicPr>
          <p:cNvPr id="3"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114" y="4407994"/>
            <a:ext cx="772435" cy="772435"/>
          </a:xfrm>
          <a:prstGeom prst="rect">
            <a:avLst/>
          </a:prstGeom>
        </p:spPr>
      </p:pic>
      <p:sp>
        <p:nvSpPr>
          <p:cNvPr id="4" name="TextBox 13"/>
          <p:cNvSpPr txBox="1"/>
          <p:nvPr/>
        </p:nvSpPr>
        <p:spPr>
          <a:xfrm>
            <a:off x="737823" y="4631648"/>
            <a:ext cx="519545" cy="368300"/>
          </a:xfrm>
          <a:prstGeom prst="rect">
            <a:avLst/>
          </a:prstGeom>
          <a:noFill/>
        </p:spPr>
        <p:txBody>
          <a:bodyPr wrap="square" rtlCol="0">
            <a:spAutoFit/>
          </a:bodyPr>
          <a:lstStyle/>
          <a:p>
            <a:pPr algn="ctr"/>
            <a:r>
              <a:rPr lang="en-US" altLang="zh-CN" dirty="0"/>
              <a:t>03</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6882" y="384117"/>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操作可行性 </a:t>
            </a:r>
            <a:endParaRPr lang="zh-CN" altLang="en-US" sz="2400" b="1" dirty="0"/>
          </a:p>
        </p:txBody>
      </p:sp>
      <p:sp>
        <p:nvSpPr>
          <p:cNvPr id="3" name="Text Box 2"/>
          <p:cNvSpPr txBox="1"/>
          <p:nvPr/>
        </p:nvSpPr>
        <p:spPr>
          <a:xfrm>
            <a:off x="1387128" y="1387880"/>
            <a:ext cx="7631430" cy="2168525"/>
          </a:xfrm>
          <a:prstGeom prst="rect">
            <a:avLst/>
          </a:prstGeom>
          <a:noFill/>
        </p:spPr>
        <p:txBody>
          <a:bodyPr wrap="square" rtlCol="0">
            <a:spAutoFit/>
          </a:bodyPr>
          <a:lstStyle/>
          <a:p>
            <a:pPr algn="l">
              <a:lnSpc>
                <a:spcPct val="150000"/>
              </a:lnSpc>
            </a:pPr>
            <a:r>
              <a:rPr lang="zh-CN" altLang="en-US" b="1" dirty="0">
                <a:latin typeface="+mn-ea"/>
                <a:sym typeface="+mn-ea"/>
              </a:rPr>
              <a:t>用户使用可行性：</a:t>
            </a:r>
            <a:endParaRPr lang="zh-CN" altLang="en-US" b="1" dirty="0">
              <a:latin typeface="+mn-ea"/>
              <a:sym typeface="+mn-ea"/>
            </a:endParaRPr>
          </a:p>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微信使用程度较高，微信自</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2011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年被正式发布以来，就保持着较高的关注度。截至</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2018</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年</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月，微信于全球拥有超过约</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亿活跃用户，拥有较高的关注度、庞大的用户基数、良好的用户体验、成熟的用户使用行为。</a:t>
            </a:r>
            <a:r>
              <a:rPr lang="en-US" altLang="zh-CN" baseline="30000" dirty="0">
                <a:latin typeface="宋体" panose="02010600030101010101" pitchFamily="2" charset="-122"/>
                <a:ea typeface="宋体" panose="02010600030101010101" pitchFamily="2" charset="-122"/>
                <a:cs typeface="宋体" panose="02010600030101010101" pitchFamily="2" charset="-122"/>
                <a:sym typeface="+mn-ea"/>
              </a:rPr>
              <a:t>[5]</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可以看出，用户能够在短时间内借助说明书快速上手。</a:t>
            </a:r>
            <a:endParaRPr 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91" y="1283661"/>
            <a:ext cx="772435" cy="772435"/>
          </a:xfrm>
          <a:prstGeom prst="rect">
            <a:avLst/>
          </a:prstGeom>
        </p:spPr>
      </p:pic>
      <p:sp>
        <p:nvSpPr>
          <p:cNvPr id="5" name="TextBox 13"/>
          <p:cNvSpPr txBox="1"/>
          <p:nvPr/>
        </p:nvSpPr>
        <p:spPr>
          <a:xfrm>
            <a:off x="694400" y="1507315"/>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2"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91" y="3766644"/>
            <a:ext cx="772435" cy="772435"/>
          </a:xfrm>
          <a:prstGeom prst="rect">
            <a:avLst/>
          </a:prstGeom>
        </p:spPr>
      </p:pic>
      <p:sp>
        <p:nvSpPr>
          <p:cNvPr id="6" name="TextBox 13"/>
          <p:cNvSpPr txBox="1"/>
          <p:nvPr/>
        </p:nvSpPr>
        <p:spPr>
          <a:xfrm>
            <a:off x="694400" y="3990298"/>
            <a:ext cx="519545" cy="368300"/>
          </a:xfrm>
          <a:prstGeom prst="rect">
            <a:avLst/>
          </a:prstGeom>
          <a:noFill/>
        </p:spPr>
        <p:txBody>
          <a:bodyPr wrap="square" rtlCol="0">
            <a:spAutoFit/>
          </a:bodyPr>
          <a:lstStyle/>
          <a:p>
            <a:pPr algn="ctr"/>
            <a:r>
              <a:rPr lang="en-US" altLang="zh-CN" dirty="0"/>
              <a:t>02</a:t>
            </a:r>
            <a:endParaRPr lang="zh-CN" altLang="en-US" dirty="0"/>
          </a:p>
        </p:txBody>
      </p:sp>
      <p:sp>
        <p:nvSpPr>
          <p:cNvPr id="7" name="Text Box 6"/>
          <p:cNvSpPr txBox="1"/>
          <p:nvPr/>
        </p:nvSpPr>
        <p:spPr>
          <a:xfrm>
            <a:off x="1387128" y="3895628"/>
            <a:ext cx="7631430" cy="1337945"/>
          </a:xfrm>
          <a:prstGeom prst="rect">
            <a:avLst/>
          </a:prstGeom>
          <a:noFill/>
        </p:spPr>
        <p:txBody>
          <a:bodyPr wrap="square" rtlCol="0">
            <a:spAutoFit/>
          </a:bodyPr>
          <a:lstStyle/>
          <a:p>
            <a:pPr algn="l">
              <a:lnSpc>
                <a:spcPct val="150000"/>
              </a:lnSpc>
            </a:pPr>
            <a:r>
              <a:rPr lang="zh-CN" altLang="en-US" b="1" dirty="0">
                <a:latin typeface="+mn-ea"/>
                <a:sym typeface="+mn-ea"/>
              </a:rPr>
              <a:t>时间进度可行性：</a:t>
            </a:r>
            <a:endParaRPr lang="zh-CN" altLang="en-US" b="1" dirty="0">
              <a:latin typeface="+mn-ea"/>
              <a:sym typeface="+mn-ea"/>
            </a:endParaRPr>
          </a:p>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    项目周期为</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个月，</a:t>
            </a:r>
            <a:r>
              <a:rPr lang="zh-CN" altLang="en-US" dirty="0">
                <a:sym typeface="+mn-ea"/>
              </a:rPr>
              <a:t>按照小组能力可以按时完成，并递交成果。</a:t>
            </a:r>
            <a:endParaRPr lang="en-US" altLang="zh-CN" dirty="0"/>
          </a:p>
          <a:p>
            <a:pPr algn="l">
              <a:lnSpc>
                <a:spcPct val="1500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89367" y="2153343"/>
            <a:ext cx="7693251" cy="2023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rPr>
              <a:t>新的社交需求：</a:t>
            </a:r>
            <a:endParaRPr lang="en-US" altLang="zh-CN" dirty="0">
              <a:latin typeface="+mn-ea"/>
            </a:endParaRPr>
          </a:p>
          <a:p>
            <a:pPr>
              <a:lnSpc>
                <a:spcPct val="150000"/>
              </a:lnSpc>
            </a:pPr>
            <a:r>
              <a:rPr lang="en-US" altLang="zh-CN" dirty="0">
                <a:latin typeface="+mn-ea"/>
              </a:rPr>
              <a:t>    </a:t>
            </a:r>
            <a:r>
              <a:rPr lang="zh-CN" altLang="zh-CN" dirty="0">
                <a:latin typeface="+mn-ea"/>
              </a:rPr>
              <a:t>随着社交网络的普及，拍照分享逐渐成为人们的习惯。</a:t>
            </a:r>
            <a:r>
              <a:rPr lang="zh-CN" altLang="zh-CN" dirty="0"/>
              <a:t>各大手机应用商城和微信上</a:t>
            </a:r>
            <a:r>
              <a:rPr lang="zh-CN" altLang="en-US" dirty="0"/>
              <a:t>，</a:t>
            </a:r>
            <a:r>
              <a:rPr lang="zh-CN" altLang="zh-CN" dirty="0"/>
              <a:t>此类应用或小程序数量较少，种类单一。同时，我们发现年轻人热衷于在小众景点留下足迹、喜爱打卡大家推荐的地点。</a:t>
            </a:r>
            <a:endParaRPr lang="en-US" altLang="zh-CN" dirty="0">
              <a:latin typeface="+mn-ea"/>
            </a:endParaRPr>
          </a:p>
          <a:p>
            <a:pPr>
              <a:lnSpc>
                <a:spcPct val="150000"/>
              </a:lnSpc>
            </a:pPr>
            <a:endParaRPr lang="en-US" altLang="zh-CN" baseline="30000" dirty="0">
              <a:latin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63677" y="227329"/>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01" y="2062348"/>
            <a:ext cx="772435" cy="772435"/>
          </a:xfrm>
          <a:prstGeom prst="rect">
            <a:avLst/>
          </a:prstGeom>
        </p:spPr>
      </p:pic>
      <p:sp>
        <p:nvSpPr>
          <p:cNvPr id="12" name="TextBox 11"/>
          <p:cNvSpPr txBox="1"/>
          <p:nvPr/>
        </p:nvSpPr>
        <p:spPr>
          <a:xfrm>
            <a:off x="814127" y="2292927"/>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86" y="0"/>
            <a:ext cx="1221474" cy="1221474"/>
          </a:xfrm>
          <a:prstGeom prst="rect">
            <a:avLst/>
          </a:prstGeom>
        </p:spPr>
      </p:pic>
      <p:sp>
        <p:nvSpPr>
          <p:cNvPr id="18" name="TextBox 17"/>
          <p:cNvSpPr txBox="1"/>
          <p:nvPr/>
        </p:nvSpPr>
        <p:spPr>
          <a:xfrm>
            <a:off x="1456344" y="355600"/>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社会可行性 </a:t>
            </a:r>
            <a:endParaRPr lang="zh-CN" alt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63677" y="227329"/>
            <a:ext cx="2306241" cy="557961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082" y="1962710"/>
            <a:ext cx="772435" cy="772435"/>
          </a:xfrm>
          <a:prstGeom prst="rect">
            <a:avLst/>
          </a:prstGeom>
        </p:spPr>
      </p:pic>
      <p:sp>
        <p:nvSpPr>
          <p:cNvPr id="13" name="TextBox 12"/>
          <p:cNvSpPr txBox="1"/>
          <p:nvPr/>
        </p:nvSpPr>
        <p:spPr>
          <a:xfrm>
            <a:off x="781107" y="2182897"/>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86" y="0"/>
            <a:ext cx="1221474" cy="1221474"/>
          </a:xfrm>
          <a:prstGeom prst="rect">
            <a:avLst/>
          </a:prstGeom>
        </p:spPr>
      </p:pic>
      <p:sp>
        <p:nvSpPr>
          <p:cNvPr id="18" name="TextBox 17"/>
          <p:cNvSpPr txBox="1"/>
          <p:nvPr/>
        </p:nvSpPr>
        <p:spPr>
          <a:xfrm>
            <a:off x="1456344" y="355600"/>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法律可行性 </a:t>
            </a:r>
            <a:endParaRPr lang="zh-CN" altLang="en-US" sz="2400" b="1" dirty="0"/>
          </a:p>
        </p:txBody>
      </p:sp>
      <p:sp>
        <p:nvSpPr>
          <p:cNvPr id="3" name="文本框 6"/>
          <p:cNvSpPr txBox="1"/>
          <p:nvPr/>
        </p:nvSpPr>
        <p:spPr>
          <a:xfrm>
            <a:off x="1456347" y="2077086"/>
            <a:ext cx="7693251" cy="2168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rPr>
              <a:t>爬虫是否违法：</a:t>
            </a:r>
            <a:endParaRPr lang="en-US" altLang="zh-CN" dirty="0">
              <a:latin typeface="+mn-ea"/>
            </a:endParaRPr>
          </a:p>
          <a:p>
            <a:pPr>
              <a:lnSpc>
                <a:spcPct val="150000"/>
              </a:lnSpc>
            </a:pPr>
            <a:r>
              <a:rPr lang="en-US" altLang="zh-CN" dirty="0">
                <a:latin typeface="+mn-ea"/>
              </a:rPr>
              <a:t>    </a:t>
            </a:r>
            <a:r>
              <a:rPr lang="zh-CN" altLang="zh-CN" dirty="0">
                <a:latin typeface="+mn-ea"/>
              </a:rPr>
              <a:t>目前尚没有任何法律明确规定，类似爬虫这样的行为违法。如何使用爬虫获取的数据和信息，大多数情况都是有明确的规定的。其次，我们爬取出来的</a:t>
            </a:r>
            <a:r>
              <a:rPr lang="zh-CN" altLang="zh-CN" dirty="0">
                <a:latin typeface="+mn-ea"/>
                <a:sym typeface="+mn-ea"/>
              </a:rPr>
              <a:t>图片不</a:t>
            </a:r>
            <a:r>
              <a:rPr lang="zh-CN" altLang="zh-CN" dirty="0">
                <a:latin typeface="+mn-ea"/>
              </a:rPr>
              <a:t>作为商用，更不爬取个人隐私数据去公开买卖。所以我们的爬虫操作并不违法任何法律。</a:t>
            </a:r>
            <a:r>
              <a:rPr lang="en-US" altLang="zh-CN" baseline="30000" dirty="0">
                <a:latin typeface="+mn-ea"/>
                <a:sym typeface="+mn-ea"/>
              </a:rPr>
              <a:t>[6]</a:t>
            </a:r>
            <a:endParaRPr lang="en-US" altLang="zh-CN"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03</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a:solidFill>
                    <a:schemeClr val="tx1">
                      <a:lumMod val="75000"/>
                      <a:lumOff val="25000"/>
                    </a:schemeClr>
                  </a:solidFill>
                  <a:latin typeface="宋体" panose="02010600030101010101" pitchFamily="2" charset="-122"/>
                  <a:ea typeface="宋体" panose="02010600030101010101" pitchFamily="2" charset="-122"/>
                </a:rPr>
                <a:t>项目计划</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Project Plan</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768817"/>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25" name="TextBox 24"/>
          <p:cNvSpPr txBox="1"/>
          <p:nvPr/>
        </p:nvSpPr>
        <p:spPr>
          <a:xfrm>
            <a:off x="1614170" y="650240"/>
            <a:ext cx="7504430" cy="521970"/>
          </a:xfrm>
          <a:prstGeom prst="rect">
            <a:avLst/>
          </a:prstGeom>
          <a:noFill/>
        </p:spPr>
        <p:txBody>
          <a:bodyPr wrap="square" rtlCol="0">
            <a:spAutoFit/>
          </a:bodyPr>
          <a:lstStyle/>
          <a:p>
            <a:r>
              <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项目计划 </a:t>
            </a:r>
            <a:endPar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sp>
        <p:nvSpPr>
          <p:cNvPr id="2" name="文本框 1"/>
          <p:cNvSpPr txBox="1"/>
          <p:nvPr/>
        </p:nvSpPr>
        <p:spPr>
          <a:xfrm>
            <a:off x="3124200" y="2283460"/>
            <a:ext cx="8369935" cy="922020"/>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根据《GB8567－88计算机软件产品开发文件编制指南》中项目开发计划的要求，结合实际情况调整后的</a:t>
            </a:r>
            <a:r>
              <a:rPr lang="zh-CN" altLang="en-US" dirty="0">
                <a:latin typeface="宋体" panose="02010600030101010101" pitchFamily="2" charset="-122"/>
                <a:ea typeface="宋体" panose="02010600030101010101" pitchFamily="2" charset="-122"/>
                <a:cs typeface="宋体" panose="02010600030101010101" pitchFamily="2" charset="-122"/>
                <a:hlinkClick r:id="rId2" tooltip="" action="ppaction://hlinkfile"/>
              </a:rPr>
              <a:t>《项目计划书》</a:t>
            </a:r>
            <a:r>
              <a:rPr lang="zh-CN" altLang="en-US" dirty="0">
                <a:latin typeface="宋体" panose="02010600030101010101" pitchFamily="2" charset="-122"/>
                <a:ea typeface="宋体" panose="02010600030101010101" pitchFamily="2" charset="-122"/>
                <a:cs typeface="宋体" panose="02010600030101010101" pitchFamily="2" charset="-122"/>
              </a:rPr>
              <a:t>内容如下：</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3" name="PA_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4324" y="2283668"/>
            <a:ext cx="1294542" cy="2496616"/>
          </a:xfrm>
          <a:prstGeom prst="rect">
            <a:avLst/>
          </a:prstGeom>
        </p:spPr>
      </p:pic>
      <p:grpSp>
        <p:nvGrpSpPr>
          <p:cNvPr id="6" name="组 5"/>
          <p:cNvGrpSpPr/>
          <p:nvPr/>
        </p:nvGrpSpPr>
        <p:grpSpPr>
          <a:xfrm>
            <a:off x="3356211" y="3365084"/>
            <a:ext cx="2319215" cy="2319215"/>
            <a:chOff x="2938584" y="2242373"/>
            <a:chExt cx="2319215" cy="2319215"/>
          </a:xfrm>
        </p:grpSpPr>
        <p:pic>
          <p:nvPicPr>
            <p:cNvPr id="4" name="图片 3">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sp>
        <p:nvSpPr>
          <p:cNvPr id="8" name="文本框 6"/>
          <p:cNvSpPr txBox="1"/>
          <p:nvPr/>
        </p:nvSpPr>
        <p:spPr>
          <a:xfrm>
            <a:off x="4076602" y="5765783"/>
            <a:ext cx="728980" cy="368300"/>
          </a:xfrm>
          <a:prstGeom prst="rect">
            <a:avLst/>
          </a:prstGeom>
          <a:noFill/>
        </p:spPr>
        <p:txBody>
          <a:bodyPr wrap="none" rtlCol="0">
            <a:spAutoFit/>
          </a:bodyPr>
          <a:lstStyle/>
          <a:p>
            <a:pPr algn="ctr"/>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V0.10</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4" name="文本框 13"/>
          <p:cNvSpPr txBox="1"/>
          <p:nvPr/>
        </p:nvSpPr>
        <p:spPr>
          <a:xfrm>
            <a:off x="3900295" y="6134120"/>
            <a:ext cx="1230630" cy="368300"/>
          </a:xfrm>
          <a:prstGeom prst="rect">
            <a:avLst/>
          </a:prstGeom>
          <a:noFill/>
        </p:spPr>
        <p:txBody>
          <a:bodyPr wrap="none" rtlCol="0">
            <a:spAutoFit/>
          </a:bodyPr>
          <a:lstStyle/>
          <a:p>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2020.10.21</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nvGrpSpPr>
          <p:cNvPr id="9" name="组 5"/>
          <p:cNvGrpSpPr/>
          <p:nvPr/>
        </p:nvGrpSpPr>
        <p:grpSpPr>
          <a:xfrm>
            <a:off x="6708376" y="3365084"/>
            <a:ext cx="2319215" cy="2319215"/>
            <a:chOff x="2938584" y="2242373"/>
            <a:chExt cx="2319215" cy="2319215"/>
          </a:xfrm>
        </p:grpSpPr>
        <p:pic>
          <p:nvPicPr>
            <p:cNvPr id="10" name="图片 3">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4"/>
            <p:cNvSpPr txBox="1"/>
            <p:nvPr/>
          </p:nvSpPr>
          <p:spPr>
            <a:xfrm>
              <a:off x="3557017" y="2727435"/>
              <a:ext cx="1082348" cy="307777"/>
            </a:xfrm>
            <a:prstGeom prst="rect">
              <a:avLst/>
            </a:prstGeom>
            <a:noFill/>
          </p:spPr>
          <p:txBody>
            <a:bodyPr wrap="none" rtlCol="0">
              <a:spAutoFit/>
            </a:bodyPr>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sp>
        <p:nvSpPr>
          <p:cNvPr id="16" name="文本框 6"/>
          <p:cNvSpPr txBox="1"/>
          <p:nvPr/>
        </p:nvSpPr>
        <p:spPr>
          <a:xfrm>
            <a:off x="6454677" y="5765783"/>
            <a:ext cx="2825115" cy="368300"/>
          </a:xfrm>
          <a:prstGeom prst="rect">
            <a:avLst/>
          </a:prstGeom>
          <a:noFill/>
        </p:spPr>
        <p:txBody>
          <a:bodyPr wrap="none" rtlCol="0">
            <a:spAutoFit/>
          </a:bodyPr>
          <a:p>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V0.20</a:t>
            </a:r>
            <a:r>
              <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rPr>
              <a:t>（后续版本待修订）</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7" name="文本框 13"/>
          <p:cNvSpPr txBox="1"/>
          <p:nvPr/>
        </p:nvSpPr>
        <p:spPr>
          <a:xfrm>
            <a:off x="7252460" y="6134120"/>
            <a:ext cx="1269365" cy="368300"/>
          </a:xfrm>
          <a:prstGeom prst="rect">
            <a:avLst/>
          </a:prstGeom>
          <a:noFill/>
        </p:spPr>
        <p:txBody>
          <a:bodyPr wrap="none" rtlCol="0">
            <a:spAutoFit/>
          </a:bodyPr>
          <a:p>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2020.10.22</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07425"/>
            <a:ext cx="12192000" cy="41802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39487" y="2206613"/>
            <a:ext cx="1292662" cy="2345925"/>
          </a:xfrm>
          <a:prstGeom prst="rect">
            <a:avLst/>
          </a:prstGeom>
          <a:noFill/>
        </p:spPr>
        <p:txBody>
          <a:bodyPr vert="eaVert" wrap="square" rtlCol="0">
            <a:spAutoFit/>
          </a:bodyPr>
          <a:lstStyle/>
          <a:p>
            <a:pPr algn="dist"/>
            <a:r>
              <a:rPr lang="zh-CN" altLang="en-US" sz="7200" b="1" dirty="0">
                <a:effectLst>
                  <a:outerShdw blurRad="38100" dist="38100" dir="2700000" algn="tl">
                    <a:srgbClr val="000000">
                      <a:alpha val="43137"/>
                    </a:srgbClr>
                  </a:outerShdw>
                </a:effectLst>
                <a:latin typeface="+mn-ea"/>
              </a:rPr>
              <a:t>目录</a:t>
            </a:r>
            <a:endParaRPr lang="zh-CN" altLang="en-US" sz="7200" b="1" dirty="0">
              <a:effectLst>
                <a:outerShdw blurRad="38100" dist="38100" dir="2700000" algn="tl">
                  <a:srgbClr val="000000">
                    <a:alpha val="43137"/>
                  </a:srgbClr>
                </a:outerShdw>
              </a:effectLst>
              <a:latin typeface="+mn-ea"/>
            </a:endParaRPr>
          </a:p>
        </p:txBody>
      </p:sp>
      <p:grpSp>
        <p:nvGrpSpPr>
          <p:cNvPr id="3" name="组合 5"/>
          <p:cNvGrpSpPr/>
          <p:nvPr/>
        </p:nvGrpSpPr>
        <p:grpSpPr>
          <a:xfrm>
            <a:off x="1506191" y="1162154"/>
            <a:ext cx="2791974" cy="1462249"/>
            <a:chOff x="1505546" y="3138729"/>
            <a:chExt cx="2883848" cy="1491723"/>
          </a:xfrm>
        </p:grpSpPr>
        <p:sp>
          <p:nvSpPr>
            <p:cNvPr id="7" name="文本框 5"/>
            <p:cNvSpPr txBox="1"/>
            <p:nvPr/>
          </p:nvSpPr>
          <p:spPr>
            <a:xfrm>
              <a:off x="2537088" y="3138729"/>
              <a:ext cx="91766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01</a:t>
              </a:r>
              <a:endParaRPr lang="zh-CN" altLang="en-US" sz="4800" dirty="0"/>
            </a:p>
          </p:txBody>
        </p:sp>
        <p:sp>
          <p:nvSpPr>
            <p:cNvPr id="10" name="文本框 8"/>
            <p:cNvSpPr txBox="1"/>
            <p:nvPr/>
          </p:nvSpPr>
          <p:spPr>
            <a:xfrm>
              <a:off x="1505546" y="3846615"/>
              <a:ext cx="2883848" cy="7838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项目概述</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Project Overview</a:t>
              </a:r>
              <a:endParaRPr kumimoji="0" lang="en-US" altLang="zh-CN" sz="1200" i="0" u="none" strike="noStrike" kern="0" cap="none" spc="0" normalizeH="0" baseline="0" noProof="0" dirty="0">
                <a:ln>
                  <a:noFill/>
                </a:ln>
                <a:solidFill>
                  <a:schemeClr val="tx1">
                    <a:lumMod val="65000"/>
                    <a:lumOff val="35000"/>
                  </a:schemeClr>
                </a:solidFill>
                <a:effectLst/>
                <a:uLnTx/>
                <a:uFillTx/>
                <a:ea typeface="方正舒体" panose="02010601030101010101" charset="-122"/>
                <a:sym typeface="+mn-ea"/>
              </a:endParaRPr>
            </a:p>
            <a:p>
              <a:pPr algn="ctr" fontAlgn="t">
                <a:defRPr/>
              </a:pPr>
              <a:endParaRPr kumimoji="0" lang="zh-CN" altLang="en-US" sz="12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p:txBody>
        </p:sp>
      </p:grpSp>
      <p:grpSp>
        <p:nvGrpSpPr>
          <p:cNvPr id="5" name="组合 29"/>
          <p:cNvGrpSpPr/>
          <p:nvPr/>
        </p:nvGrpSpPr>
        <p:grpSpPr>
          <a:xfrm>
            <a:off x="5181167" y="1161797"/>
            <a:ext cx="2883848" cy="1305851"/>
            <a:chOff x="1505546" y="3138729"/>
            <a:chExt cx="2883848" cy="1279815"/>
          </a:xfrm>
        </p:grpSpPr>
        <p:sp>
          <p:nvSpPr>
            <p:cNvPr id="31" name="文本框 5"/>
            <p:cNvSpPr txBox="1"/>
            <p:nvPr/>
          </p:nvSpPr>
          <p:spPr>
            <a:xfrm>
              <a:off x="2488193" y="3138729"/>
              <a:ext cx="917667" cy="813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02</a:t>
              </a:r>
              <a:endParaRPr lang="zh-CN" altLang="en-US" sz="4800" dirty="0"/>
            </a:p>
          </p:txBody>
        </p:sp>
        <p:sp>
          <p:nvSpPr>
            <p:cNvPr id="32" name="文本框 8"/>
            <p:cNvSpPr txBox="1"/>
            <p:nvPr/>
          </p:nvSpPr>
          <p:spPr>
            <a:xfrm>
              <a:off x="1505546" y="3846614"/>
              <a:ext cx="2883848" cy="571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可行性分析报告</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rPr>
                <a:t>Feasibility Analysis Report</a:t>
              </a:r>
              <a:endParaRPr lang="en-US" altLang="zh-CN" sz="1200" dirty="0">
                <a:solidFill>
                  <a:schemeClr val="tx1">
                    <a:lumMod val="75000"/>
                    <a:lumOff val="25000"/>
                  </a:schemeClr>
                </a:solidFill>
                <a:cs typeface="+mn-lt"/>
              </a:endParaRPr>
            </a:p>
          </p:txBody>
        </p:sp>
      </p:grpSp>
      <p:grpSp>
        <p:nvGrpSpPr>
          <p:cNvPr id="6" name="组合 17"/>
          <p:cNvGrpSpPr/>
          <p:nvPr/>
        </p:nvGrpSpPr>
        <p:grpSpPr>
          <a:xfrm>
            <a:off x="8951245" y="1162349"/>
            <a:ext cx="2883848" cy="1599426"/>
            <a:chOff x="1554441" y="3138729"/>
            <a:chExt cx="2883848" cy="1599426"/>
          </a:xfrm>
        </p:grpSpPr>
        <p:sp>
          <p:nvSpPr>
            <p:cNvPr id="19" name="文本框 5"/>
            <p:cNvSpPr txBox="1"/>
            <p:nvPr/>
          </p:nvSpPr>
          <p:spPr>
            <a:xfrm>
              <a:off x="2537088" y="3138729"/>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03</a:t>
              </a:r>
              <a:endParaRPr lang="zh-CN" altLang="en-US" sz="4800" dirty="0"/>
            </a:p>
          </p:txBody>
        </p:sp>
        <p:sp>
          <p:nvSpPr>
            <p:cNvPr id="20" name="文本框 8"/>
            <p:cNvSpPr txBox="1"/>
            <p:nvPr/>
          </p:nvSpPr>
          <p:spPr>
            <a:xfrm>
              <a:off x="1554441" y="3846615"/>
              <a:ext cx="2883848"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dirty="0">
                  <a:solidFill>
                    <a:schemeClr val="tx1">
                      <a:lumMod val="75000"/>
                      <a:lumOff val="25000"/>
                    </a:schemeClr>
                  </a:solidFill>
                  <a:latin typeface="宋体" panose="02010600030101010101" pitchFamily="2" charset="-122"/>
                  <a:ea typeface="宋体" panose="02010600030101010101" pitchFamily="2" charset="-122"/>
                  <a:sym typeface="+mn-ea"/>
                </a:rPr>
                <a:t>项目计划</a:t>
              </a:r>
              <a:endParaRPr lang="en-US" altLang="zh-CN" sz="2000"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algn="ctr"/>
              <a:r>
                <a:rPr lang="en-US" altLang="zh-CN" sz="1200" dirty="0">
                  <a:solidFill>
                    <a:schemeClr val="tx1">
                      <a:lumMod val="75000"/>
                      <a:lumOff val="25000"/>
                    </a:schemeClr>
                  </a:solidFill>
                  <a:cs typeface="+mn-lt"/>
                </a:rPr>
                <a:t>Project Plan</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0" marR="0" lvl="0" indent="0" algn="ctr" defTabSz="914400" rtl="0" eaLnBrk="1" fontAlgn="t" latinLnBrk="0" hangingPunct="1">
                <a:spcBef>
                  <a:spcPts val="0"/>
                </a:spcBef>
                <a:spcAft>
                  <a:spcPts val="0"/>
                </a:spcAft>
                <a:buClrTx/>
                <a:buSzTx/>
                <a:buFontTx/>
                <a:buNone/>
                <a:defRPr/>
              </a:pPr>
              <a:endPar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p:txBody>
        </p:sp>
      </p:grpSp>
      <p:sp>
        <p:nvSpPr>
          <p:cNvPr id="22" name="文本框 5"/>
          <p:cNvSpPr txBox="1"/>
          <p:nvPr/>
        </p:nvSpPr>
        <p:spPr>
          <a:xfrm>
            <a:off x="6163964" y="2619545"/>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05</a:t>
            </a:r>
            <a:endParaRPr lang="zh-CN" altLang="en-US" sz="4800" dirty="0"/>
          </a:p>
        </p:txBody>
      </p:sp>
      <p:grpSp>
        <p:nvGrpSpPr>
          <p:cNvPr id="8" name="组合 29"/>
          <p:cNvGrpSpPr/>
          <p:nvPr/>
        </p:nvGrpSpPr>
        <p:grpSpPr>
          <a:xfrm>
            <a:off x="1460736" y="2624651"/>
            <a:ext cx="2883848" cy="1305851"/>
            <a:chOff x="1505546" y="3138729"/>
            <a:chExt cx="2883848" cy="1279815"/>
          </a:xfrm>
        </p:grpSpPr>
        <p:sp>
          <p:nvSpPr>
            <p:cNvPr id="15" name="文本框 5"/>
            <p:cNvSpPr txBox="1"/>
            <p:nvPr/>
          </p:nvSpPr>
          <p:spPr>
            <a:xfrm>
              <a:off x="2537088" y="3138729"/>
              <a:ext cx="917667" cy="813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04</a:t>
              </a:r>
              <a:endParaRPr lang="zh-CN" altLang="en-US" sz="4800" dirty="0"/>
            </a:p>
          </p:txBody>
        </p:sp>
        <p:sp>
          <p:nvSpPr>
            <p:cNvPr id="16" name="文本框 8"/>
            <p:cNvSpPr txBox="1"/>
            <p:nvPr/>
          </p:nvSpPr>
          <p:spPr>
            <a:xfrm>
              <a:off x="1505546" y="3846614"/>
              <a:ext cx="2883848" cy="571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项目团队建设</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a:solidFill>
                    <a:schemeClr val="tx1">
                      <a:lumMod val="75000"/>
                      <a:lumOff val="25000"/>
                    </a:schemeClr>
                  </a:solidFill>
                  <a:cs typeface="+mn-lt"/>
                </a:rPr>
                <a:t> Project Team Building</a:t>
              </a:r>
              <a:endParaRPr lang="en-US" altLang="zh-CN" sz="1200" dirty="0">
                <a:solidFill>
                  <a:schemeClr val="tx1">
                    <a:lumMod val="75000"/>
                    <a:lumOff val="25000"/>
                  </a:schemeClr>
                </a:solidFill>
                <a:cs typeface="+mn-lt"/>
              </a:endParaRPr>
            </a:p>
          </p:txBody>
        </p:sp>
      </p:grpSp>
      <p:sp>
        <p:nvSpPr>
          <p:cNvPr id="25" name="文本框 8"/>
          <p:cNvSpPr txBox="1"/>
          <p:nvPr/>
        </p:nvSpPr>
        <p:spPr>
          <a:xfrm>
            <a:off x="5180680" y="3342227"/>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a:solidFill>
                  <a:schemeClr val="tx1">
                    <a:lumMod val="75000"/>
                    <a:lumOff val="25000"/>
                  </a:schemeClr>
                </a:solidFill>
                <a:latin typeface="宋体" panose="02010600030101010101" pitchFamily="2" charset="-122"/>
                <a:ea typeface="宋体" panose="02010600030101010101" pitchFamily="2" charset="-122"/>
                <a:sym typeface="+mn-ea"/>
              </a:rPr>
              <a:t>甘特图</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a:solidFill>
                  <a:schemeClr val="tx1">
                    <a:lumMod val="75000"/>
                    <a:lumOff val="25000"/>
                  </a:schemeClr>
                </a:solidFill>
                <a:cs typeface="+mn-lt"/>
              </a:rPr>
              <a:t>Gantt chart </a:t>
            </a:r>
            <a:endParaRPr lang="en-US" altLang="zh-CN" sz="1200" dirty="0">
              <a:solidFill>
                <a:schemeClr val="tx1">
                  <a:lumMod val="75000"/>
                  <a:lumOff val="25000"/>
                </a:schemeClr>
              </a:solidFill>
              <a:cs typeface="+mn-lt"/>
            </a:endParaRPr>
          </a:p>
        </p:txBody>
      </p:sp>
      <p:sp>
        <p:nvSpPr>
          <p:cNvPr id="9" name="文本框 5"/>
          <p:cNvSpPr txBox="1"/>
          <p:nvPr/>
        </p:nvSpPr>
        <p:spPr>
          <a:xfrm>
            <a:off x="9933959" y="2619545"/>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06</a:t>
            </a:r>
            <a:endParaRPr lang="zh-CN" altLang="en-US" sz="4800" dirty="0"/>
          </a:p>
        </p:txBody>
      </p:sp>
      <p:sp>
        <p:nvSpPr>
          <p:cNvPr id="11" name="文本框 8"/>
          <p:cNvSpPr txBox="1"/>
          <p:nvPr/>
        </p:nvSpPr>
        <p:spPr>
          <a:xfrm>
            <a:off x="8950675" y="3342227"/>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a:solidFill>
                  <a:schemeClr val="tx1">
                    <a:lumMod val="75000"/>
                    <a:lumOff val="25000"/>
                  </a:schemeClr>
                </a:solidFill>
                <a:latin typeface="宋体" panose="02010600030101010101" pitchFamily="2" charset="-122"/>
                <a:ea typeface="宋体" panose="02010600030101010101" pitchFamily="2" charset="-122"/>
                <a:sym typeface="+mn-ea"/>
              </a:rPr>
              <a:t>预算</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a:solidFill>
                  <a:schemeClr val="tx1">
                    <a:lumMod val="75000"/>
                    <a:lumOff val="25000"/>
                  </a:schemeClr>
                </a:solidFill>
                <a:cs typeface="+mn-lt"/>
              </a:rPr>
              <a:t>Budget</a:t>
            </a:r>
            <a:endParaRPr lang="en-US" altLang="zh-CN" sz="1200" dirty="0">
              <a:solidFill>
                <a:schemeClr val="tx1">
                  <a:lumMod val="75000"/>
                  <a:lumOff val="25000"/>
                </a:schemeClr>
              </a:solidFill>
              <a:cs typeface="+mn-lt"/>
            </a:endParaRPr>
          </a:p>
        </p:txBody>
      </p:sp>
      <p:sp>
        <p:nvSpPr>
          <p:cNvPr id="12" name="文本框 5"/>
          <p:cNvSpPr txBox="1"/>
          <p:nvPr/>
        </p:nvSpPr>
        <p:spPr>
          <a:xfrm>
            <a:off x="2490489" y="4033055"/>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07</a:t>
            </a:r>
            <a:endParaRPr lang="zh-CN" altLang="en-US" sz="4800" dirty="0"/>
          </a:p>
        </p:txBody>
      </p:sp>
      <p:sp>
        <p:nvSpPr>
          <p:cNvPr id="13" name="文本框 8"/>
          <p:cNvSpPr txBox="1"/>
          <p:nvPr/>
        </p:nvSpPr>
        <p:spPr>
          <a:xfrm>
            <a:off x="1507205" y="4755737"/>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会议记录</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M</a:t>
            </a:r>
            <a:r>
              <a:rPr lang="en-US" altLang="zh-CN" sz="1200" dirty="0">
                <a:solidFill>
                  <a:schemeClr val="tx1">
                    <a:lumMod val="75000"/>
                    <a:lumOff val="25000"/>
                  </a:schemeClr>
                </a:solidFill>
                <a:cs typeface="+mn-lt"/>
              </a:rPr>
              <a:t>inutes of the Meeting</a:t>
            </a:r>
            <a:endParaRPr lang="en-US" altLang="zh-CN" sz="1200" dirty="0">
              <a:solidFill>
                <a:schemeClr val="tx1">
                  <a:lumMod val="75000"/>
                  <a:lumOff val="25000"/>
                </a:schemeClr>
              </a:solidFill>
              <a:cs typeface="+mn-lt"/>
            </a:endParaRPr>
          </a:p>
        </p:txBody>
      </p:sp>
      <p:sp>
        <p:nvSpPr>
          <p:cNvPr id="18" name="文本框 5"/>
          <p:cNvSpPr txBox="1"/>
          <p:nvPr/>
        </p:nvSpPr>
        <p:spPr>
          <a:xfrm>
            <a:off x="9933959" y="4033055"/>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09</a:t>
            </a:r>
            <a:endParaRPr lang="zh-CN" altLang="en-US" sz="4800" dirty="0"/>
          </a:p>
        </p:txBody>
      </p:sp>
      <p:sp>
        <p:nvSpPr>
          <p:cNvPr id="23" name="文本框 5"/>
          <p:cNvSpPr txBox="1"/>
          <p:nvPr/>
        </p:nvSpPr>
        <p:spPr>
          <a:xfrm>
            <a:off x="6163964" y="4033055"/>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08</a:t>
            </a:r>
            <a:endParaRPr lang="zh-CN" altLang="en-US" sz="4800" dirty="0"/>
          </a:p>
        </p:txBody>
      </p:sp>
      <p:sp>
        <p:nvSpPr>
          <p:cNvPr id="24" name="文本框 8"/>
          <p:cNvSpPr txBox="1"/>
          <p:nvPr/>
        </p:nvSpPr>
        <p:spPr>
          <a:xfrm>
            <a:off x="5180680" y="4755737"/>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绩效评价</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P</a:t>
            </a:r>
            <a:r>
              <a:rPr lang="en-US" altLang="zh-CN" sz="1200" dirty="0">
                <a:solidFill>
                  <a:schemeClr val="tx1">
                    <a:lumMod val="75000"/>
                    <a:lumOff val="25000"/>
                  </a:schemeClr>
                </a:solidFill>
                <a:cs typeface="+mn-lt"/>
              </a:rPr>
              <a:t>erformance Appraisal </a:t>
            </a:r>
            <a:endParaRPr lang="en-US" altLang="zh-CN" sz="1200" dirty="0">
              <a:solidFill>
                <a:schemeClr val="tx1">
                  <a:lumMod val="75000"/>
                  <a:lumOff val="25000"/>
                </a:schemeClr>
              </a:solidFill>
              <a:cs typeface="+mn-lt"/>
            </a:endParaRPr>
          </a:p>
        </p:txBody>
      </p:sp>
      <p:sp>
        <p:nvSpPr>
          <p:cNvPr id="26" name="文本框 8"/>
          <p:cNvSpPr txBox="1"/>
          <p:nvPr/>
        </p:nvSpPr>
        <p:spPr>
          <a:xfrm>
            <a:off x="8950675" y="474621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a:solidFill>
                  <a:schemeClr val="tx1">
                    <a:lumMod val="75000"/>
                    <a:lumOff val="25000"/>
                  </a:schemeClr>
                </a:solidFill>
                <a:latin typeface="宋体" panose="02010600030101010101" pitchFamily="2" charset="-122"/>
                <a:ea typeface="宋体" panose="02010600030101010101" pitchFamily="2" charset="-122"/>
                <a:sym typeface="+mn-ea"/>
              </a:rPr>
              <a:t>参考资料</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a:solidFill>
                  <a:schemeClr val="tx1">
                    <a:lumMod val="75000"/>
                    <a:lumOff val="25000"/>
                  </a:schemeClr>
                </a:solidFill>
                <a:cs typeface="+mn-lt"/>
              </a:rPr>
              <a:t>Reference </a:t>
            </a:r>
            <a:endParaRPr lang="en-US" altLang="zh-CN" sz="1200" dirty="0">
              <a:solidFill>
                <a:schemeClr val="tx1">
                  <a:lumMod val="75000"/>
                  <a:lumOff val="25000"/>
                </a:schemeClr>
              </a:solidFill>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6046" y="0"/>
            <a:ext cx="1221474" cy="1221474"/>
          </a:xfrm>
          <a:prstGeom prst="rect">
            <a:avLst/>
          </a:prstGeom>
        </p:spPr>
      </p:pic>
      <p:sp>
        <p:nvSpPr>
          <p:cNvPr id="25" name="TextBox 24"/>
          <p:cNvSpPr txBox="1"/>
          <p:nvPr/>
        </p:nvSpPr>
        <p:spPr>
          <a:xfrm>
            <a:off x="1409454" y="363637"/>
            <a:ext cx="7504430"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项目计划 </a:t>
            </a:r>
            <a:r>
              <a:rPr lang="en-US" altLang="zh-CN"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 WBS</a:t>
            </a:r>
            <a:r>
              <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结构</a:t>
            </a:r>
            <a:endPar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pic>
        <p:nvPicPr>
          <p:cNvPr id="18434" name="Picture 2" descr="C:\Users\MacPro\Documents\Tencent Files\1486574644\Image\Group2\(_\{P\(_{P11@B{LLEA_QSBN9V(KB.png"/>
          <p:cNvPicPr>
            <a:picLocks noChangeAspect="1" noChangeArrowheads="1"/>
          </p:cNvPicPr>
          <p:nvPr/>
        </p:nvPicPr>
        <p:blipFill>
          <a:blip r:embed="rId2" cstate="print"/>
          <a:srcRect l="882" t="2131" r="889" b="2381"/>
          <a:stretch>
            <a:fillRect/>
          </a:stretch>
        </p:blipFill>
        <p:spPr bwMode="auto">
          <a:xfrm>
            <a:off x="0" y="1423035"/>
            <a:ext cx="12153265" cy="526478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981541"/>
            <a:chOff x="5042080" y="1834768"/>
            <a:chExt cx="4981571" cy="1981541"/>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04</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229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a:solidFill>
                    <a:schemeClr val="tx1">
                      <a:lumMod val="75000"/>
                      <a:lumOff val="25000"/>
                    </a:schemeClr>
                  </a:solidFill>
                  <a:latin typeface="宋体" panose="02010600030101010101" pitchFamily="2" charset="-122"/>
                  <a:ea typeface="宋体" panose="02010600030101010101" pitchFamily="2" charset="-122"/>
                </a:rPr>
                <a:t>项目团队建设</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Project Team Building</a:t>
              </a:r>
              <a:endParaRPr lang="en-US" altLang="zh-CN" sz="1400" dirty="0">
                <a:solidFill>
                  <a:schemeClr val="tx1">
                    <a:lumMod val="75000"/>
                    <a:lumOff val="25000"/>
                  </a:schemeClr>
                </a:solidFill>
                <a:cs typeface="+mn-lt"/>
              </a:endParaRPr>
            </a:p>
            <a:p>
              <a:pPr algn="ct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76325" y="56852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项目团队建设</a:t>
            </a:r>
            <a:endParaRPr lang="en-US" altLang="zh-CN" sz="2400" b="1" dirty="0"/>
          </a:p>
        </p:txBody>
      </p:sp>
      <p:sp>
        <p:nvSpPr>
          <p:cNvPr id="10" name="文本框 6"/>
          <p:cNvSpPr txBox="1"/>
          <p:nvPr/>
        </p:nvSpPr>
        <p:spPr>
          <a:xfrm>
            <a:off x="1375344" y="1625424"/>
            <a:ext cx="3067002"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a:latin typeface="+mn-ea"/>
              </a:rPr>
              <a:t>项目大致分工</a:t>
            </a:r>
            <a:endParaRPr lang="zh-CN" altLang="en-US" b="1" kern="100" dirty="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8300"/>
          </a:xfrm>
          <a:prstGeom prst="rect">
            <a:avLst/>
          </a:prstGeom>
          <a:noFill/>
        </p:spPr>
        <p:txBody>
          <a:bodyPr wrap="square" rtlCol="0">
            <a:spAutoFit/>
          </a:bodyPr>
          <a:lstStyle/>
          <a:p>
            <a:pPr algn="ctr"/>
            <a:r>
              <a:rPr lang="en-US" altLang="zh-CN" dirty="0"/>
              <a:t>01</a:t>
            </a:r>
            <a:endParaRPr lang="zh-CN" altLang="en-US" dirty="0"/>
          </a:p>
        </p:txBody>
      </p:sp>
      <p:graphicFrame>
        <p:nvGraphicFramePr>
          <p:cNvPr id="8" name="表格 7"/>
          <p:cNvGraphicFramePr>
            <a:graphicFrameLocks noGrp="1"/>
          </p:cNvGraphicFramePr>
          <p:nvPr/>
        </p:nvGraphicFramePr>
        <p:xfrm>
          <a:off x="749111" y="2384692"/>
          <a:ext cx="8353947" cy="3708400"/>
        </p:xfrm>
        <a:graphic>
          <a:graphicData uri="http://schemas.openxmlformats.org/drawingml/2006/table">
            <a:tbl>
              <a:tblPr firstRow="1" bandRow="1">
                <a:tableStyleId>{5C22544A-7EE6-4342-B048-85BDC9FD1C3A}</a:tableStyleId>
              </a:tblPr>
              <a:tblGrid>
                <a:gridCol w="1513356"/>
                <a:gridCol w="1487615"/>
                <a:gridCol w="2676488"/>
                <a:gridCol w="2676488"/>
              </a:tblGrid>
              <a:tr h="370840">
                <a:tc>
                  <a:txBody>
                    <a:bodyPr/>
                    <a:lstStyle/>
                    <a:p>
                      <a:pPr algn="ctr"/>
                      <a:r>
                        <a:rPr lang="zh-CN" altLang="en-US" dirty="0"/>
                        <a:t>工作任务</a:t>
                      </a:r>
                      <a:endParaRPr lang="zh-CN" altLang="en-US" dirty="0"/>
                    </a:p>
                  </a:txBody>
                  <a:tcPr/>
                </a:tc>
                <a:tc>
                  <a:txBody>
                    <a:bodyPr/>
                    <a:lstStyle/>
                    <a:p>
                      <a:pPr algn="ctr"/>
                      <a:r>
                        <a:rPr lang="zh-CN" altLang="en-US" dirty="0"/>
                        <a:t>负责人</a:t>
                      </a:r>
                      <a:endParaRPr lang="zh-CN" altLang="en-US" dirty="0"/>
                    </a:p>
                  </a:txBody>
                  <a:tcPr/>
                </a:tc>
                <a:tc>
                  <a:txBody>
                    <a:bodyPr/>
                    <a:lstStyle/>
                    <a:p>
                      <a:pPr algn="ctr"/>
                      <a:r>
                        <a:rPr lang="zh-CN" altLang="en-US" dirty="0"/>
                        <a:t>参加人员</a:t>
                      </a:r>
                      <a:endParaRPr lang="zh-CN" altLang="en-US" dirty="0"/>
                    </a:p>
                  </a:txBody>
                  <a:tcPr/>
                </a:tc>
                <a:tc>
                  <a:txBody>
                    <a:bodyPr/>
                    <a:lstStyle/>
                    <a:p>
                      <a:pPr algn="ctr"/>
                      <a:r>
                        <a:rPr lang="zh-CN" altLang="en-US" dirty="0"/>
                        <a:t>预计完成时间</a:t>
                      </a:r>
                      <a:endParaRPr lang="zh-CN" altLang="en-US" dirty="0"/>
                    </a:p>
                  </a:txBody>
                  <a:tcPr/>
                </a:tc>
              </a:tr>
              <a:tr h="370840">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确认选题</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a:latin typeface="Times New Roman" panose="02020603050405020304"/>
                          <a:ea typeface="+mn-ea"/>
                          <a:cs typeface="Times New Roman" panose="02020603050405020304"/>
                        </a:rPr>
                        <a:t>闫紫微、王心怡、吴卓</a:t>
                      </a:r>
                      <a:endParaRPr lang="zh-CN" altLang="zh-CN" sz="1800" kern="100" dirty="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2020.10.18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项目计划</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a:latin typeface="Times New Roman" panose="02020603050405020304"/>
                          <a:ea typeface="+mn-ea"/>
                          <a:cs typeface="Times New Roman" panose="02020603050405020304"/>
                        </a:rPr>
                        <a:t>闫紫微、王心怡、吴卓</a:t>
                      </a:r>
                      <a:endParaRPr lang="zh-CN" altLang="zh-CN" sz="1800" kern="100" dirty="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2020.11.01</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可行性研究</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王心怡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a:latin typeface="Times New Roman" panose="02020603050405020304"/>
                          <a:ea typeface="+mn-ea"/>
                          <a:cs typeface="Times New Roman" panose="02020603050405020304"/>
                        </a:rPr>
                        <a:t>闫紫微、王心怡、吴卓</a:t>
                      </a:r>
                      <a:endParaRPr lang="zh-CN" altLang="zh-CN" sz="1800" kern="100" dirty="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2020.11.08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需求分析</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王心怡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闫紫微、王心怡、吴卓</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2020.11.22</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总体设计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吴卓</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2020.11.29</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详细设计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a:latin typeface="Times New Roman" panose="02020603050405020304"/>
                          <a:ea typeface="宋体" panose="02010600030101010101" pitchFamily="2" charset="-122"/>
                          <a:cs typeface="Times New Roman" panose="02020603050405020304"/>
                        </a:rPr>
                        <a:t>吴卓</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a:latin typeface="Times New Roman" panose="02020603050405020304"/>
                          <a:ea typeface="+mn-ea"/>
                          <a:cs typeface="Times New Roman" panose="02020603050405020304"/>
                        </a:rPr>
                        <a:t>闫紫微、王心怡、吴卓</a:t>
                      </a:r>
                      <a:endParaRPr lang="zh-CN" altLang="zh-CN" sz="1800" kern="100" dirty="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2020.12.06</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实现</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2020.12.20</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测试</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王心怡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2020.12.27</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维护</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a:latin typeface="Times New Roman" panose="02020603050405020304"/>
                          <a:ea typeface="宋体" panose="02010600030101010101" pitchFamily="2" charset="-122"/>
                          <a:cs typeface="Times New Roman" panose="02020603050405020304"/>
                        </a:rPr>
                        <a:t>2021.01.03</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7710" y="438869"/>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项目团队建设</a:t>
            </a:r>
            <a:endParaRPr lang="en-US" altLang="zh-CN" sz="2400" b="1" dirty="0"/>
          </a:p>
        </p:txBody>
      </p:sp>
      <p:sp>
        <p:nvSpPr>
          <p:cNvPr id="10" name="文本框 6"/>
          <p:cNvSpPr txBox="1"/>
          <p:nvPr/>
        </p:nvSpPr>
        <p:spPr>
          <a:xfrm>
            <a:off x="1191098" y="1147753"/>
            <a:ext cx="7154508" cy="442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a:latin typeface="+mn-ea"/>
              </a:rPr>
              <a:t>项目近期具体分工</a:t>
            </a:r>
            <a:endParaRPr lang="zh-CN" altLang="en-US" b="1" kern="100" dirty="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727" y="1040657"/>
            <a:ext cx="772435" cy="772435"/>
          </a:xfrm>
          <a:prstGeom prst="rect">
            <a:avLst/>
          </a:prstGeom>
        </p:spPr>
      </p:pic>
      <p:sp>
        <p:nvSpPr>
          <p:cNvPr id="15" name="TextBox 14"/>
          <p:cNvSpPr txBox="1"/>
          <p:nvPr/>
        </p:nvSpPr>
        <p:spPr>
          <a:xfrm>
            <a:off x="579919" y="1242208"/>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2050" name="Picture 2" descr="C:\Users\MacPro\Documents\Tencent Files\1486574644\Image\Group2\5B\HS\5BHS1[}}XDXGZBPLWSA%%O1.png"/>
          <p:cNvPicPr>
            <a:picLocks noChangeAspect="1" noChangeArrowheads="1"/>
          </p:cNvPicPr>
          <p:nvPr/>
        </p:nvPicPr>
        <p:blipFill>
          <a:blip r:embed="rId4" cstate="print"/>
          <a:srcRect r="33516"/>
          <a:stretch>
            <a:fillRect/>
          </a:stretch>
        </p:blipFill>
        <p:spPr bwMode="auto">
          <a:xfrm>
            <a:off x="1220099" y="1777573"/>
            <a:ext cx="6490886" cy="4572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7710" y="438869"/>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项目团队建设</a:t>
            </a:r>
            <a:endParaRPr lang="en-US" altLang="zh-CN" sz="2400" b="1" dirty="0"/>
          </a:p>
        </p:txBody>
      </p:sp>
      <p:sp>
        <p:nvSpPr>
          <p:cNvPr id="10" name="文本框 6"/>
          <p:cNvSpPr txBox="1"/>
          <p:nvPr/>
        </p:nvSpPr>
        <p:spPr>
          <a:xfrm>
            <a:off x="1375344" y="1625424"/>
            <a:ext cx="3019235"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a:latin typeface="+mn-ea"/>
              </a:rPr>
              <a:t>参与人员</a:t>
            </a:r>
            <a:r>
              <a:rPr lang="en-US" altLang="zh-CN" b="1" kern="100" dirty="0">
                <a:latin typeface="+mn-ea"/>
              </a:rPr>
              <a:t>OBS</a:t>
            </a:r>
            <a:r>
              <a:rPr lang="zh-CN" altLang="en-US" b="1" kern="100" dirty="0">
                <a:latin typeface="+mn-ea"/>
              </a:rPr>
              <a:t>组织结构图</a:t>
            </a:r>
            <a:endParaRPr lang="zh-CN" altLang="en-US" b="1" kern="100" dirty="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8300"/>
          </a:xfrm>
          <a:prstGeom prst="rect">
            <a:avLst/>
          </a:prstGeom>
          <a:noFill/>
        </p:spPr>
        <p:txBody>
          <a:bodyPr wrap="square" rtlCol="0">
            <a:spAutoFit/>
          </a:bodyPr>
          <a:lstStyle/>
          <a:p>
            <a:pPr algn="ctr"/>
            <a:r>
              <a:rPr lang="en-US" altLang="zh-CN" dirty="0"/>
              <a:t>03</a:t>
            </a:r>
            <a:endParaRPr lang="zh-CN" altLang="en-US" dirty="0"/>
          </a:p>
        </p:txBody>
      </p:sp>
      <p:pic>
        <p:nvPicPr>
          <p:cNvPr id="1026" name="Picture 2"/>
          <p:cNvPicPr>
            <a:picLocks noChangeAspect="1" noChangeArrowheads="1"/>
          </p:cNvPicPr>
          <p:nvPr/>
        </p:nvPicPr>
        <p:blipFill>
          <a:blip r:embed="rId4" cstate="print"/>
          <a:srcRect/>
          <a:stretch>
            <a:fillRect/>
          </a:stretch>
        </p:blipFill>
        <p:spPr bwMode="auto">
          <a:xfrm>
            <a:off x="2391368" y="2568789"/>
            <a:ext cx="3995737" cy="32337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0886" y="44569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项目团队建设</a:t>
            </a:r>
            <a:endParaRPr lang="en-US" altLang="zh-CN" sz="2400" b="1" dirty="0"/>
          </a:p>
        </p:txBody>
      </p:sp>
      <p:sp>
        <p:nvSpPr>
          <p:cNvPr id="10" name="文本框 6"/>
          <p:cNvSpPr txBox="1"/>
          <p:nvPr/>
        </p:nvSpPr>
        <p:spPr>
          <a:xfrm>
            <a:off x="1375344" y="1625424"/>
            <a:ext cx="7154508" cy="38318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a:latin typeface="+mn-ea"/>
              </a:rPr>
              <a:t>项目团队内部协作</a:t>
            </a:r>
            <a:endParaRPr lang="zh-CN" altLang="en-US" b="1" kern="100" dirty="0">
              <a:latin typeface="+mn-ea"/>
            </a:endParaRPr>
          </a:p>
          <a:p>
            <a:pPr>
              <a:lnSpc>
                <a:spcPct val="150000"/>
              </a:lnSpc>
            </a:pP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1</a:t>
            </a:r>
            <a:r>
              <a:rPr lang="zh-CN" altLang="en-US" dirty="0">
                <a:latin typeface="+mn-ea"/>
                <a:cs typeface="微软雅黑 Light" panose="020B0502040204020203" pitchFamily="34" charset="-122"/>
              </a:rPr>
              <a:t>）协作模式：每周两次会议，主要为线下面谈，其次是网络联系（微信电话）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2</a:t>
            </a:r>
            <a:r>
              <a:rPr lang="zh-CN" altLang="en-US" dirty="0">
                <a:latin typeface="+mn-ea"/>
                <a:cs typeface="微软雅黑 Light" panose="020B0502040204020203" pitchFamily="34" charset="-122"/>
              </a:rPr>
              <a:t>）沟通方式：每周会议、微信等</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3</a:t>
            </a:r>
            <a:r>
              <a:rPr lang="zh-CN" altLang="en-US" dirty="0">
                <a:latin typeface="+mn-ea"/>
                <a:cs typeface="微软雅黑 Light" panose="020B0502040204020203" pitchFamily="34" charset="-122"/>
              </a:rPr>
              <a:t>）邮件沟通：主送人为闫紫微，抄送人为王心怡、吴卓</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4</a:t>
            </a:r>
            <a:r>
              <a:rPr lang="zh-CN" altLang="en-US" dirty="0">
                <a:latin typeface="+mn-ea"/>
                <a:cs typeface="微软雅黑 Light" panose="020B0502040204020203" pitchFamily="34" charset="-122"/>
              </a:rPr>
              <a:t>）工作进度审核：组长约定一周两次任务成果审核初审、二审时间，并在每周三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8300"/>
          </a:xfrm>
          <a:prstGeom prst="rect">
            <a:avLst/>
          </a:prstGeom>
          <a:noFill/>
        </p:spPr>
        <p:txBody>
          <a:bodyPr wrap="square" rtlCol="0">
            <a:spAutoFit/>
          </a:bodyPr>
          <a:lstStyle/>
          <a:p>
            <a:pPr algn="ctr"/>
            <a:r>
              <a:rPr lang="en-US" altLang="zh-CN" dirty="0"/>
              <a:t>04</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65413" y="44569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项目团队建设</a:t>
            </a:r>
            <a:endParaRPr lang="en-US" altLang="zh-CN" sz="2400" b="1" dirty="0"/>
          </a:p>
        </p:txBody>
      </p:sp>
      <p:sp>
        <p:nvSpPr>
          <p:cNvPr id="10" name="文本框 6"/>
          <p:cNvSpPr txBox="1"/>
          <p:nvPr/>
        </p:nvSpPr>
        <p:spPr>
          <a:xfrm>
            <a:off x="1259337" y="1304701"/>
            <a:ext cx="8402955" cy="49398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kern="100" dirty="0">
                <a:latin typeface="+mn-ea"/>
              </a:rPr>
              <a:t>项目团队外部沟通与协作</a:t>
            </a:r>
            <a:endParaRPr lang="zh-CN" altLang="en-US" b="1" kern="100" dirty="0">
              <a:latin typeface="+mn-ea"/>
            </a:endParaRPr>
          </a:p>
          <a:p>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与客户（老师）之间的沟通方式包括：</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1.</a:t>
            </a:r>
            <a:r>
              <a:rPr lang="zh-CN" altLang="en-US" dirty="0">
                <a:latin typeface="+mn-ea"/>
                <a:cs typeface="微软雅黑 Light" panose="020B0502040204020203" pitchFamily="34" charset="-122"/>
              </a:rPr>
              <a:t>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1</a:t>
            </a:r>
            <a:r>
              <a:rPr lang="zh-CN" altLang="en-US" dirty="0">
                <a:latin typeface="+mn-ea"/>
                <a:cs typeface="微软雅黑 Light" panose="020B0502040204020203" pitchFamily="34" charset="-122"/>
              </a:rPr>
              <a:t>）评审会议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2</a:t>
            </a:r>
            <a:r>
              <a:rPr lang="zh-CN" altLang="en-US" dirty="0">
                <a:latin typeface="+mn-ea"/>
                <a:cs typeface="微软雅黑 Light" panose="020B0502040204020203" pitchFamily="34" charset="-122"/>
              </a:rPr>
              <a:t>）执行情况报告，展示相关</a:t>
            </a:r>
            <a:r>
              <a:rPr lang="en-US" altLang="zh-CN" dirty="0" err="1">
                <a:latin typeface="+mn-ea"/>
                <a:cs typeface="微软雅黑 Light" panose="020B0502040204020203" pitchFamily="34" charset="-122"/>
              </a:rPr>
              <a:t>ppt</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2.</a:t>
            </a:r>
            <a:r>
              <a:rPr lang="zh-CN" altLang="en-US" dirty="0">
                <a:latin typeface="+mn-ea"/>
                <a:cs typeface="微软雅黑 Light" panose="020B0502040204020203" pitchFamily="34" charset="-122"/>
              </a:rPr>
              <a:t>非正式沟通方式：</a:t>
            </a:r>
            <a:endParaRPr lang="en-US" altLang="zh-CN" dirty="0">
              <a:latin typeface="+mn-ea"/>
              <a:cs typeface="微软雅黑 Light" panose="020B0502040204020203" pitchFamily="34" charset="-122"/>
            </a:endParaRPr>
          </a:p>
          <a:p>
            <a:r>
              <a:rPr lang="en-US" altLang="zh-CN" dirty="0">
                <a:latin typeface="+mn-ea"/>
                <a:cs typeface="微软雅黑 Light" panose="020B0502040204020203" pitchFamily="34" charset="-122"/>
              </a:rPr>
              <a:t>	</a:t>
            </a:r>
            <a:r>
              <a:rPr lang="zh-CN" altLang="en-US" dirty="0">
                <a:latin typeface="+mn-ea"/>
                <a:cs typeface="微软雅黑 Light" panose="020B0502040204020203" pitchFamily="34" charset="-122"/>
              </a:rPr>
              <a:t>线下面谈</a:t>
            </a:r>
            <a:endParaRPr lang="en-US" altLang="zh-CN" dirty="0">
              <a:latin typeface="+mn-ea"/>
              <a:cs typeface="微软雅黑 Light" panose="020B0502040204020203" pitchFamily="34" charset="-122"/>
            </a:endParaRPr>
          </a:p>
          <a:p>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与典型用户之间的沟通方式包括：</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1.</a:t>
            </a:r>
            <a:r>
              <a:rPr lang="zh-CN" altLang="en-US" dirty="0">
                <a:latin typeface="+mn-ea"/>
                <a:cs typeface="微软雅黑 Light" panose="020B0502040204020203" pitchFamily="34" charset="-122"/>
              </a:rPr>
              <a:t>线上沟通：包括微信、</a:t>
            </a:r>
            <a:r>
              <a:rPr lang="en-US" altLang="zh-CN" dirty="0">
                <a:latin typeface="+mn-ea"/>
                <a:cs typeface="微软雅黑 Light" panose="020B0502040204020203" pitchFamily="34" charset="-122"/>
              </a:rPr>
              <a:t>QQ</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2.</a:t>
            </a:r>
            <a:r>
              <a:rPr lang="zh-CN" altLang="en-US" dirty="0">
                <a:latin typeface="+mn-ea"/>
                <a:cs typeface="微软雅黑 Light" panose="020B0502040204020203" pitchFamily="34" charset="-122"/>
              </a:rPr>
              <a:t>线下面谈：</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zh-CN" altLang="en-US" dirty="0">
                <a:latin typeface="+mn-ea"/>
                <a:cs typeface="微软雅黑 Light" panose="020B0502040204020203" pitchFamily="34" charset="-122"/>
              </a:rPr>
              <a:t>地点：宿舍（问源</a:t>
            </a:r>
            <a:r>
              <a:rPr lang="en-US" altLang="zh-CN" dirty="0">
                <a:latin typeface="+mn-ea"/>
                <a:cs typeface="微软雅黑 Light" panose="020B0502040204020203" pitchFamily="34" charset="-122"/>
              </a:rPr>
              <a:t>2</a:t>
            </a:r>
            <a:r>
              <a:rPr lang="zh-CN" altLang="en-US" dirty="0">
                <a:latin typeface="+mn-ea"/>
                <a:cs typeface="微软雅黑 Light" panose="020B0502040204020203" pitchFamily="34" charset="-122"/>
              </a:rPr>
              <a:t>）、图书馆</a:t>
            </a:r>
            <a:endParaRPr lang="en-US" altLang="zh-CN" dirty="0">
              <a:latin typeface="+mn-ea"/>
              <a:cs typeface="微软雅黑 Light" panose="020B0502040204020203"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727" y="1149839"/>
            <a:ext cx="772435" cy="772435"/>
          </a:xfrm>
          <a:prstGeom prst="rect">
            <a:avLst/>
          </a:prstGeom>
        </p:spPr>
      </p:pic>
      <p:sp>
        <p:nvSpPr>
          <p:cNvPr id="15" name="TextBox 14"/>
          <p:cNvSpPr txBox="1"/>
          <p:nvPr/>
        </p:nvSpPr>
        <p:spPr>
          <a:xfrm>
            <a:off x="579919" y="1351390"/>
            <a:ext cx="519545" cy="368300"/>
          </a:xfrm>
          <a:prstGeom prst="rect">
            <a:avLst/>
          </a:prstGeom>
          <a:noFill/>
        </p:spPr>
        <p:txBody>
          <a:bodyPr wrap="square" rtlCol="0">
            <a:spAutoFit/>
          </a:bodyPr>
          <a:lstStyle/>
          <a:p>
            <a:pPr algn="ctr"/>
            <a:r>
              <a:rPr lang="en-US" altLang="zh-CN" dirty="0"/>
              <a:t>05</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981541"/>
            <a:chOff x="5042080" y="1834768"/>
            <a:chExt cx="4981571" cy="1981541"/>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05</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229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rPr>
                <a:t>甘特图</a:t>
              </a:r>
              <a:endPar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Gantt chart </a:t>
              </a:r>
              <a:endParaRPr lang="en-US" altLang="zh-CN" sz="1400" dirty="0">
                <a:solidFill>
                  <a:schemeClr val="tx1">
                    <a:lumMod val="75000"/>
                    <a:lumOff val="25000"/>
                  </a:schemeClr>
                </a:solidFill>
                <a:cs typeface="+mn-lt"/>
              </a:endParaRPr>
            </a:p>
            <a:p>
              <a:pPr algn="ct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hlinkClick r:id="rId2" action="ppaction://hlinkfile"/>
              </a:rPr>
              <a:t>甘特图</a:t>
            </a:r>
            <a:endParaRPr lang="en-US" altLang="zh-CN" sz="2400" b="1" dirty="0"/>
          </a:p>
        </p:txBody>
      </p:sp>
      <p:pic>
        <p:nvPicPr>
          <p:cNvPr id="25602" name="Picture 2" descr="C:\Users\MacPro\Documents\Tencent Files\1486574644\Image\Group2\L9\R2\L9R2U$JQR)[%WMD31ITE]JR.png"/>
          <p:cNvPicPr>
            <a:picLocks noChangeAspect="1" noChangeArrowheads="1"/>
          </p:cNvPicPr>
          <p:nvPr/>
        </p:nvPicPr>
        <p:blipFill>
          <a:blip r:embed="rId3" cstate="print"/>
          <a:srcRect/>
          <a:stretch>
            <a:fillRect/>
          </a:stretch>
        </p:blipFill>
        <p:spPr bwMode="auto">
          <a:xfrm>
            <a:off x="107807" y="1291962"/>
            <a:ext cx="9097605" cy="5165665"/>
          </a:xfrm>
          <a:prstGeom prst="rect">
            <a:avLst/>
          </a:prstGeom>
          <a:noFill/>
        </p:spPr>
      </p:pic>
      <p:pic>
        <p:nvPicPr>
          <p:cNvPr id="25604" name="Picture 4" descr="C:\Users\MacPro\Documents\Tencent Files\1486574644\Image\Group2\M7\Q5\M7Q5VB4~W)}AUO7QHOGPFB2.png"/>
          <p:cNvPicPr>
            <a:picLocks noChangeAspect="1" noChangeArrowheads="1"/>
          </p:cNvPicPr>
          <p:nvPr/>
        </p:nvPicPr>
        <p:blipFill>
          <a:blip r:embed="rId4" cstate="print"/>
          <a:srcRect/>
          <a:stretch>
            <a:fillRect/>
          </a:stretch>
        </p:blipFill>
        <p:spPr bwMode="auto">
          <a:xfrm>
            <a:off x="9313222" y="1264125"/>
            <a:ext cx="2752725" cy="50101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甘特图</a:t>
            </a:r>
            <a:endParaRPr lang="en-US" altLang="zh-CN" sz="2400" b="1" dirty="0"/>
          </a:p>
        </p:txBody>
      </p:sp>
      <p:sp>
        <p:nvSpPr>
          <p:cNvPr id="28676" name="AutoShape 4"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28678" name="Picture 6" descr="C:\Users\MacPro\Documents\Tencent Files\1486574644\Image\Group2\DA\AP\DAAPL6$[82Q68Z8W~FTA[VG.png"/>
          <p:cNvPicPr>
            <a:picLocks noChangeAspect="1" noChangeArrowheads="1"/>
          </p:cNvPicPr>
          <p:nvPr/>
        </p:nvPicPr>
        <p:blipFill>
          <a:blip r:embed="rId2" cstate="print"/>
          <a:srcRect/>
          <a:stretch>
            <a:fillRect/>
          </a:stretch>
        </p:blipFill>
        <p:spPr bwMode="auto">
          <a:xfrm>
            <a:off x="9374638" y="1473317"/>
            <a:ext cx="2524125" cy="4800601"/>
          </a:xfrm>
          <a:prstGeom prst="rect">
            <a:avLst/>
          </a:prstGeom>
          <a:noFill/>
        </p:spPr>
      </p:pic>
      <p:sp>
        <p:nvSpPr>
          <p:cNvPr id="28680" name="AutoShape 8"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8682" name="AutoShape 10"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8684" name="AutoShape 12"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8686" name="AutoShape 14"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3" name="图片 12" descr="项目计划.png"/>
          <p:cNvPicPr>
            <a:picLocks noChangeAspect="1"/>
          </p:cNvPicPr>
          <p:nvPr/>
        </p:nvPicPr>
        <p:blipFill>
          <a:blip r:embed="rId3" cstate="print"/>
          <a:stretch>
            <a:fillRect/>
          </a:stretch>
        </p:blipFill>
        <p:spPr>
          <a:xfrm>
            <a:off x="127014" y="1477410"/>
            <a:ext cx="9158694" cy="4336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1195"/>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827871"/>
            <a:chOff x="5042080" y="1834768"/>
            <a:chExt cx="4981571" cy="1827871"/>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01</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dirty="0">
                  <a:solidFill>
                    <a:schemeClr val="tx1">
                      <a:lumMod val="75000"/>
                      <a:lumOff val="25000"/>
                    </a:schemeClr>
                  </a:solidFill>
                  <a:latin typeface="宋体" panose="02010600030101010101" pitchFamily="2" charset="-122"/>
                  <a:ea typeface="宋体" panose="02010600030101010101" pitchFamily="2" charset="-122"/>
                </a:rPr>
                <a:t>项目概述</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r>
                <a:rPr lang="en-US" altLang="zh-CN" sz="3200" dirty="0">
                  <a:solidFill>
                    <a:schemeClr val="tx1">
                      <a:lumMod val="75000"/>
                      <a:lumOff val="25000"/>
                    </a:schemeClr>
                  </a:solidFill>
                  <a:cs typeface="+mn-lt"/>
                </a:rPr>
                <a:t> </a:t>
              </a:r>
              <a:r>
                <a:rPr lang="en-US" altLang="zh-CN" sz="1400" dirty="0">
                  <a:solidFill>
                    <a:schemeClr val="tx1">
                      <a:lumMod val="75000"/>
                      <a:lumOff val="25000"/>
                    </a:schemeClr>
                  </a:solidFill>
                  <a:cs typeface="+mn-lt"/>
                </a:rPr>
                <a:t>Project Overview</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甘特图</a:t>
            </a:r>
            <a:endParaRPr lang="en-US" altLang="zh-CN" sz="2400" b="1" dirty="0"/>
          </a:p>
        </p:txBody>
      </p:sp>
      <p:pic>
        <p:nvPicPr>
          <p:cNvPr id="26626" name="Picture 2" descr="C:\Users\MacPro\Documents\Tencent Files\1486574644\Image\Group2\R4\69\R469B[((A5FGO0X)_O{7L[T.png"/>
          <p:cNvPicPr>
            <a:picLocks noChangeAspect="1" noChangeArrowheads="1"/>
          </p:cNvPicPr>
          <p:nvPr/>
        </p:nvPicPr>
        <p:blipFill>
          <a:blip r:embed="rId2" cstate="print"/>
          <a:srcRect/>
          <a:stretch>
            <a:fillRect/>
          </a:stretch>
        </p:blipFill>
        <p:spPr bwMode="auto">
          <a:xfrm>
            <a:off x="109182" y="1994801"/>
            <a:ext cx="9616087" cy="3573485"/>
          </a:xfrm>
          <a:prstGeom prst="rect">
            <a:avLst/>
          </a:prstGeom>
          <a:noFill/>
        </p:spPr>
      </p:pic>
      <p:pic>
        <p:nvPicPr>
          <p:cNvPr id="26628" name="Picture 4" descr="C:\Users\MacPro\Documents\Tencent Files\1486574644\Image\Group2\5K\}0\5K}0D[64UBTKSY3CQW1R$0Y.png"/>
          <p:cNvPicPr>
            <a:picLocks noChangeAspect="1" noChangeArrowheads="1"/>
          </p:cNvPicPr>
          <p:nvPr/>
        </p:nvPicPr>
        <p:blipFill>
          <a:blip r:embed="rId3" cstate="print"/>
          <a:srcRect/>
          <a:stretch>
            <a:fillRect/>
          </a:stretch>
        </p:blipFill>
        <p:spPr bwMode="auto">
          <a:xfrm>
            <a:off x="9668065" y="1983474"/>
            <a:ext cx="2438400" cy="41338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甘特图</a:t>
            </a:r>
            <a:endParaRPr lang="en-US" altLang="zh-CN" sz="2400" b="1" dirty="0"/>
          </a:p>
        </p:txBody>
      </p:sp>
      <p:pic>
        <p:nvPicPr>
          <p:cNvPr id="29698" name="Picture 2" descr="C:\Users\MacPro\Documents\Tencent Files\1486574644\Image\Group2\W~\N$\W~N$}124W}X%MA0U}N9VX3F.png"/>
          <p:cNvPicPr>
            <a:picLocks noChangeAspect="1" noChangeArrowheads="1"/>
          </p:cNvPicPr>
          <p:nvPr/>
        </p:nvPicPr>
        <p:blipFill>
          <a:blip r:embed="rId2" cstate="print"/>
          <a:srcRect/>
          <a:stretch>
            <a:fillRect/>
          </a:stretch>
        </p:blipFill>
        <p:spPr bwMode="auto">
          <a:xfrm>
            <a:off x="114631" y="1506964"/>
            <a:ext cx="9386677" cy="4375221"/>
          </a:xfrm>
          <a:prstGeom prst="rect">
            <a:avLst/>
          </a:prstGeom>
          <a:noFill/>
        </p:spPr>
      </p:pic>
      <p:pic>
        <p:nvPicPr>
          <p:cNvPr id="29700" name="Picture 4" descr="C:\Users\MacPro\Documents\Tencent Files\1486574644\Image\Group2\51\JJ\51JJ9P106FL]8FM82Y~P6X7.png"/>
          <p:cNvPicPr>
            <a:picLocks noChangeAspect="1" noChangeArrowheads="1"/>
          </p:cNvPicPr>
          <p:nvPr/>
        </p:nvPicPr>
        <p:blipFill>
          <a:blip r:embed="rId3" cstate="print"/>
          <a:srcRect/>
          <a:stretch>
            <a:fillRect/>
          </a:stretch>
        </p:blipFill>
        <p:spPr bwMode="auto">
          <a:xfrm>
            <a:off x="9496425" y="1393801"/>
            <a:ext cx="2695575" cy="4857751"/>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甘特图</a:t>
            </a:r>
            <a:endParaRPr lang="en-US" altLang="zh-CN" sz="2400" b="1" dirty="0"/>
          </a:p>
        </p:txBody>
      </p:sp>
      <p:pic>
        <p:nvPicPr>
          <p:cNvPr id="27650" name="Picture 2" descr="C:\Users\MacPro\Documents\Tencent Files\1486574644\Image\Group2\$Y\AV\$YAV4OD{Z(9[3JECNC7]4$U.png"/>
          <p:cNvPicPr>
            <a:picLocks noChangeAspect="1" noChangeArrowheads="1"/>
          </p:cNvPicPr>
          <p:nvPr/>
        </p:nvPicPr>
        <p:blipFill>
          <a:blip r:embed="rId2" cstate="print"/>
          <a:srcRect/>
          <a:stretch>
            <a:fillRect/>
          </a:stretch>
        </p:blipFill>
        <p:spPr bwMode="auto">
          <a:xfrm>
            <a:off x="121454" y="1329544"/>
            <a:ext cx="9735804" cy="4525347"/>
          </a:xfrm>
          <a:prstGeom prst="rect">
            <a:avLst/>
          </a:prstGeom>
          <a:noFill/>
        </p:spPr>
      </p:pic>
      <p:pic>
        <p:nvPicPr>
          <p:cNvPr id="27652" name="Picture 4" descr="C:\Users\MacPro\Documents\Tencent Files\1486574644\Image\Group2\I8\80\I880N_KZE]QWK`JH8666G`4.png"/>
          <p:cNvPicPr>
            <a:picLocks noChangeAspect="1" noChangeArrowheads="1"/>
          </p:cNvPicPr>
          <p:nvPr/>
        </p:nvPicPr>
        <p:blipFill>
          <a:blip r:embed="rId3" cstate="print"/>
          <a:srcRect/>
          <a:stretch>
            <a:fillRect/>
          </a:stretch>
        </p:blipFill>
        <p:spPr bwMode="auto">
          <a:xfrm>
            <a:off x="9791700" y="1356200"/>
            <a:ext cx="2400300" cy="481965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甘特图</a:t>
            </a:r>
            <a:endParaRPr lang="en-US" altLang="zh-CN" sz="2400" b="1" dirty="0"/>
          </a:p>
        </p:txBody>
      </p:sp>
      <p:sp>
        <p:nvSpPr>
          <p:cNvPr id="4" name="TextBox 3"/>
          <p:cNvSpPr txBox="1"/>
          <p:nvPr/>
        </p:nvSpPr>
        <p:spPr>
          <a:xfrm>
            <a:off x="8127242" y="6434919"/>
            <a:ext cx="1808328" cy="338554"/>
          </a:xfrm>
          <a:prstGeom prst="rect">
            <a:avLst/>
          </a:prstGeom>
          <a:noFill/>
        </p:spPr>
        <p:txBody>
          <a:bodyPr wrap="square" rtlCol="0">
            <a:spAutoFit/>
          </a:bodyPr>
          <a:lstStyle/>
          <a:p>
            <a:r>
              <a:rPr lang="zh-CN" altLang="en-US" sz="1600" dirty="0"/>
              <a:t>甘特图（超链接）</a:t>
            </a:r>
            <a:endParaRPr lang="zh-CN" altLang="en-US" sz="1600" dirty="0"/>
          </a:p>
        </p:txBody>
      </p:sp>
      <p:pic>
        <p:nvPicPr>
          <p:cNvPr id="60418" name="Picture 2" descr="C:\Users\MacPro\Documents\Tencent Files\1486574644\Image\Group2\]Y\(0\]Y(0I8GMD}NXM3{D_Y$R6_J.jpg"/>
          <p:cNvPicPr>
            <a:picLocks noChangeAspect="1" noChangeArrowheads="1"/>
          </p:cNvPicPr>
          <p:nvPr/>
        </p:nvPicPr>
        <p:blipFill>
          <a:blip r:embed="rId2" cstate="print"/>
          <a:srcRect r="26451"/>
          <a:stretch>
            <a:fillRect/>
          </a:stretch>
        </p:blipFill>
        <p:spPr bwMode="auto">
          <a:xfrm>
            <a:off x="395786" y="1303383"/>
            <a:ext cx="11552829" cy="1740068"/>
          </a:xfrm>
          <a:prstGeom prst="rect">
            <a:avLst/>
          </a:prstGeom>
          <a:noFill/>
        </p:spPr>
      </p:pic>
      <p:pic>
        <p:nvPicPr>
          <p:cNvPr id="8" name="Picture 2" descr="C:\Users\MacPro\Documents\Tencent Files\1486574644\Image\Group2\]Y\(0\]Y(0I8GMD}NXM3{D_Y$R6_J.jpg"/>
          <p:cNvPicPr>
            <a:picLocks noChangeAspect="1" noChangeArrowheads="1"/>
          </p:cNvPicPr>
          <p:nvPr/>
        </p:nvPicPr>
        <p:blipFill>
          <a:blip r:embed="rId2" cstate="print"/>
          <a:srcRect l="73897"/>
          <a:stretch>
            <a:fillRect/>
          </a:stretch>
        </p:blipFill>
        <p:spPr bwMode="auto">
          <a:xfrm>
            <a:off x="3289110" y="3550714"/>
            <a:ext cx="5027449" cy="2133577"/>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06</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rPr>
                <a:t>预算</a:t>
              </a:r>
              <a:endPar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Budget</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72236" y="452518"/>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预算</a:t>
            </a:r>
            <a:endParaRPr lang="en-US" altLang="zh-CN" sz="2400" b="1" dirty="0"/>
          </a:p>
        </p:txBody>
      </p:sp>
      <p:sp>
        <p:nvSpPr>
          <p:cNvPr id="10" name="文本框 6"/>
          <p:cNvSpPr txBox="1"/>
          <p:nvPr/>
        </p:nvSpPr>
        <p:spPr>
          <a:xfrm>
            <a:off x="1184275" y="1379764"/>
            <a:ext cx="7727713" cy="46628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b="1" dirty="0">
                <a:latin typeface="+mn-ea"/>
              </a:rPr>
              <a:t>设备成本</a:t>
            </a:r>
            <a:r>
              <a:rPr lang="zh-CN" altLang="en-US" dirty="0">
                <a:latin typeface="+mn-ea"/>
              </a:rPr>
              <a:t>：</a:t>
            </a:r>
            <a:endParaRPr lang="en-US" altLang="zh-CN" dirty="0">
              <a:latin typeface="+mn-ea"/>
            </a:endParaRPr>
          </a:p>
          <a:p>
            <a:pPr>
              <a:lnSpc>
                <a:spcPct val="150000"/>
              </a:lnSpc>
            </a:pPr>
            <a:r>
              <a:rPr lang="zh-CN" altLang="zh-CN" b="1" dirty="0">
                <a:latin typeface="+mn-ea"/>
              </a:rPr>
              <a:t>使用软件</a:t>
            </a:r>
            <a:r>
              <a:rPr lang="zh-CN" altLang="zh-CN" dirty="0">
                <a:latin typeface="+mn-ea"/>
              </a:rPr>
              <a:t>：</a:t>
            </a:r>
            <a:r>
              <a:rPr lang="en-US" altLang="zh-CN" dirty="0">
                <a:latin typeface="+mn-ea"/>
              </a:rPr>
              <a:t>Anaconda3,Axure </a:t>
            </a:r>
            <a:r>
              <a:rPr lang="en-US" altLang="zh-CN" dirty="0" err="1">
                <a:latin typeface="+mn-ea"/>
              </a:rPr>
              <a:t>Pro,office</a:t>
            </a:r>
            <a:r>
              <a:rPr lang="en-US" altLang="zh-CN" dirty="0">
                <a:latin typeface="+mn-ea"/>
              </a:rPr>
              <a:t>,</a:t>
            </a:r>
            <a:r>
              <a:rPr lang="zh-CN" altLang="zh-CN" dirty="0">
                <a:latin typeface="+mn-ea"/>
              </a:rPr>
              <a:t>微信开发者工具</a:t>
            </a:r>
            <a:r>
              <a:rPr lang="en-US" altLang="zh-CN" dirty="0">
                <a:latin typeface="+mn-ea"/>
              </a:rPr>
              <a:t>,power </a:t>
            </a:r>
            <a:r>
              <a:rPr lang="en-US" altLang="zh-CN" dirty="0" err="1">
                <a:latin typeface="+mn-ea"/>
              </a:rPr>
              <a:t>design,git</a:t>
            </a:r>
            <a:endParaRPr lang="zh-CN" altLang="zh-CN" dirty="0">
              <a:latin typeface="+mn-ea"/>
            </a:endParaRPr>
          </a:p>
          <a:p>
            <a:pPr>
              <a:lnSpc>
                <a:spcPct val="150000"/>
              </a:lnSpc>
            </a:pPr>
            <a:r>
              <a:rPr lang="zh-CN" altLang="zh-CN" b="1" dirty="0">
                <a:latin typeface="+mn-ea"/>
              </a:rPr>
              <a:t>开发地点</a:t>
            </a:r>
            <a:r>
              <a:rPr lang="zh-CN" altLang="zh-CN" dirty="0">
                <a:latin typeface="+mn-ea"/>
              </a:rPr>
              <a:t>：宿舍、机房、图书馆</a:t>
            </a:r>
            <a:endParaRPr lang="zh-CN" altLang="zh-CN" dirty="0">
              <a:latin typeface="+mn-ea"/>
            </a:endParaRPr>
          </a:p>
          <a:p>
            <a:pPr>
              <a:lnSpc>
                <a:spcPct val="150000"/>
              </a:lnSpc>
            </a:pPr>
            <a:r>
              <a:rPr lang="zh-CN" altLang="zh-CN" b="1" dirty="0">
                <a:latin typeface="+mn-ea"/>
              </a:rPr>
              <a:t>实验设备</a:t>
            </a:r>
            <a:r>
              <a:rPr lang="zh-CN" altLang="zh-CN" dirty="0">
                <a:latin typeface="+mn-ea"/>
              </a:rPr>
              <a:t>：个人笔记本、实验室</a:t>
            </a:r>
            <a:r>
              <a:rPr lang="en-US" altLang="zh-CN" dirty="0">
                <a:latin typeface="+mn-ea"/>
              </a:rPr>
              <a:t>PC</a:t>
            </a:r>
            <a:r>
              <a:rPr lang="zh-CN" altLang="zh-CN" dirty="0">
                <a:latin typeface="+mn-ea"/>
              </a:rPr>
              <a:t>机</a:t>
            </a:r>
            <a:endParaRPr lang="zh-CN" altLang="zh-CN" dirty="0">
              <a:latin typeface="+mn-ea"/>
            </a:endParaRPr>
          </a:p>
          <a:p>
            <a:pPr>
              <a:lnSpc>
                <a:spcPct val="150000"/>
              </a:lnSpc>
            </a:pPr>
            <a:r>
              <a:rPr lang="zh-CN" altLang="zh-CN" b="1" dirty="0">
                <a:latin typeface="+mn-ea"/>
              </a:rPr>
              <a:t>项目资源维护需求的数目和类型</a:t>
            </a:r>
            <a:r>
              <a:rPr lang="zh-CN" altLang="zh-CN" dirty="0">
                <a:latin typeface="+mn-ea"/>
              </a:rPr>
              <a:t>：</a:t>
            </a:r>
            <a:r>
              <a:rPr lang="en-US" altLang="zh-CN" dirty="0">
                <a:latin typeface="+mn-ea"/>
              </a:rPr>
              <a:t>3</a:t>
            </a:r>
            <a:r>
              <a:rPr lang="zh-CN" altLang="zh-CN" dirty="0">
                <a:latin typeface="+mn-ea"/>
              </a:rPr>
              <a:t>台个人电脑</a:t>
            </a:r>
            <a:endParaRPr lang="zh-CN" altLang="zh-CN" dirty="0">
              <a:latin typeface="+mn-ea"/>
            </a:endParaRPr>
          </a:p>
          <a:p>
            <a:pPr>
              <a:lnSpc>
                <a:spcPct val="150000"/>
              </a:lnSpc>
            </a:pPr>
            <a:r>
              <a:rPr lang="zh-CN" altLang="zh-CN" b="1" dirty="0">
                <a:latin typeface="+mn-ea"/>
              </a:rPr>
              <a:t>计算机内存要求</a:t>
            </a:r>
            <a:r>
              <a:rPr lang="zh-CN" altLang="zh-CN" dirty="0">
                <a:latin typeface="+mn-ea"/>
              </a:rPr>
              <a:t>：内存≥</a:t>
            </a:r>
            <a:r>
              <a:rPr lang="en-US" altLang="zh-CN" dirty="0">
                <a:latin typeface="+mn-ea"/>
              </a:rPr>
              <a:t>4G</a:t>
            </a:r>
            <a:endParaRPr lang="zh-CN" altLang="zh-CN" dirty="0">
              <a:latin typeface="+mn-ea"/>
            </a:endParaRPr>
          </a:p>
          <a:p>
            <a:pPr>
              <a:lnSpc>
                <a:spcPct val="150000"/>
              </a:lnSpc>
            </a:pPr>
            <a:r>
              <a:rPr lang="zh-CN" altLang="zh-CN" b="1" dirty="0">
                <a:latin typeface="+mn-ea"/>
              </a:rPr>
              <a:t>显卡要求</a:t>
            </a:r>
            <a:r>
              <a:rPr lang="zh-CN" altLang="zh-CN" dirty="0">
                <a:latin typeface="+mn-ea"/>
              </a:rPr>
              <a:t>：独显</a:t>
            </a:r>
            <a:r>
              <a:rPr lang="en-US" altLang="zh-CN" dirty="0">
                <a:latin typeface="+mn-ea"/>
              </a:rPr>
              <a:t>2G</a:t>
            </a:r>
            <a:r>
              <a:rPr lang="zh-CN" altLang="zh-CN" dirty="0">
                <a:latin typeface="+mn-ea"/>
              </a:rPr>
              <a:t>及以上</a:t>
            </a:r>
            <a:endParaRPr lang="zh-CN" altLang="zh-CN" dirty="0">
              <a:latin typeface="+mn-ea"/>
            </a:endParaRPr>
          </a:p>
          <a:p>
            <a:pPr>
              <a:lnSpc>
                <a:spcPct val="150000"/>
              </a:lnSpc>
            </a:pPr>
            <a:r>
              <a:rPr lang="zh-CN" altLang="zh-CN" b="1" dirty="0">
                <a:latin typeface="+mn-ea"/>
              </a:rPr>
              <a:t>操作系统</a:t>
            </a:r>
            <a:r>
              <a:rPr lang="zh-CN" altLang="zh-CN" dirty="0">
                <a:latin typeface="+mn-ea"/>
              </a:rPr>
              <a:t>：</a:t>
            </a:r>
            <a:r>
              <a:rPr lang="en-US" altLang="zh-CN" dirty="0">
                <a:latin typeface="+mn-ea"/>
              </a:rPr>
              <a:t>Windows</a:t>
            </a:r>
            <a:r>
              <a:rPr lang="zh-CN" altLang="zh-CN" dirty="0">
                <a:latin typeface="+mn-ea"/>
              </a:rPr>
              <a:t>操作系统</a:t>
            </a:r>
            <a:endParaRPr lang="zh-CN" altLang="zh-CN" dirty="0">
              <a:latin typeface="+mn-ea"/>
            </a:endParaRPr>
          </a:p>
          <a:p>
            <a:pPr>
              <a:lnSpc>
                <a:spcPct val="150000"/>
              </a:lnSpc>
            </a:pPr>
            <a:r>
              <a:rPr lang="zh-CN" altLang="zh-CN" b="1" dirty="0">
                <a:latin typeface="+mn-ea"/>
              </a:rPr>
              <a:t>数据存储能力</a:t>
            </a:r>
            <a:r>
              <a:rPr lang="zh-CN" altLang="zh-CN" dirty="0">
                <a:latin typeface="+mn-ea"/>
              </a:rPr>
              <a:t>：磁盘类型</a:t>
            </a:r>
            <a:r>
              <a:rPr lang="en-US" altLang="zh-CN" dirty="0">
                <a:latin typeface="+mn-ea"/>
              </a:rPr>
              <a:t>SSD 16TB</a:t>
            </a:r>
            <a:r>
              <a:rPr lang="zh-CN" altLang="zh-CN" dirty="0">
                <a:latin typeface="+mn-ea"/>
              </a:rPr>
              <a:t>容量 </a:t>
            </a:r>
            <a:endParaRPr lang="zh-CN" altLang="zh-CN" dirty="0">
              <a:latin typeface="+mn-ea"/>
            </a:endParaRPr>
          </a:p>
          <a:p>
            <a:pPr>
              <a:lnSpc>
                <a:spcPct val="150000"/>
              </a:lnSpc>
            </a:pPr>
            <a:r>
              <a:rPr lang="zh-CN" altLang="zh-CN" b="1" dirty="0">
                <a:latin typeface="+mn-ea"/>
              </a:rPr>
              <a:t>网络服务吞吐能力</a:t>
            </a:r>
            <a:r>
              <a:rPr lang="zh-CN" altLang="zh-CN" dirty="0">
                <a:latin typeface="+mn-ea"/>
              </a:rPr>
              <a:t>：</a:t>
            </a:r>
            <a:r>
              <a:rPr lang="en-US" altLang="zh-CN" dirty="0">
                <a:latin typeface="+mn-ea"/>
              </a:rPr>
              <a:t>150Mbps  </a:t>
            </a:r>
            <a:r>
              <a:rPr lang="zh-CN" altLang="zh-CN" dirty="0">
                <a:latin typeface="+mn-ea"/>
              </a:rPr>
              <a:t>时延</a:t>
            </a:r>
            <a:r>
              <a:rPr lang="en-US" altLang="zh-CN" dirty="0">
                <a:latin typeface="+mn-ea"/>
              </a:rPr>
              <a:t>2ms</a:t>
            </a:r>
            <a:endParaRPr lang="zh-CN" altLang="zh-CN" dirty="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903" y="1265846"/>
            <a:ext cx="772435" cy="772435"/>
          </a:xfrm>
          <a:prstGeom prst="rect">
            <a:avLst/>
          </a:prstGeom>
        </p:spPr>
      </p:pic>
      <p:sp>
        <p:nvSpPr>
          <p:cNvPr id="15" name="TextBox 14"/>
          <p:cNvSpPr txBox="1"/>
          <p:nvPr/>
        </p:nvSpPr>
        <p:spPr>
          <a:xfrm>
            <a:off x="573095" y="1467397"/>
            <a:ext cx="519545" cy="369332"/>
          </a:xfrm>
          <a:prstGeom prst="rect">
            <a:avLst/>
          </a:prstGeom>
          <a:noFill/>
        </p:spPr>
        <p:txBody>
          <a:bodyPr wrap="square" rtlCol="0">
            <a:spAutoFit/>
          </a:bodyPr>
          <a:lstStyle/>
          <a:p>
            <a:pPr algn="ctr"/>
            <a:r>
              <a:rPr lang="en-US" altLang="zh-CN" dirty="0"/>
              <a:t>01</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92707" y="459341"/>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预算</a:t>
            </a:r>
            <a:endParaRPr lang="en-US" altLang="zh-CN" sz="2400" b="1" dirty="0"/>
          </a:p>
        </p:txBody>
      </p:sp>
      <p:sp>
        <p:nvSpPr>
          <p:cNvPr id="10" name="文本框 6"/>
          <p:cNvSpPr txBox="1"/>
          <p:nvPr/>
        </p:nvSpPr>
        <p:spPr>
          <a:xfrm>
            <a:off x="1197925" y="1277406"/>
            <a:ext cx="7311456" cy="5078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b="1" dirty="0">
                <a:latin typeface="+mn-ea"/>
              </a:rPr>
              <a:t>项目整体预算</a:t>
            </a:r>
            <a:endParaRPr lang="en-US" altLang="zh-CN" b="1" dirty="0">
              <a:latin typeface="+mn-ea"/>
            </a:endParaRPr>
          </a:p>
          <a:p>
            <a:pPr>
              <a:lnSpc>
                <a:spcPct val="150000"/>
              </a:lnSpc>
            </a:pPr>
            <a:r>
              <a:rPr lang="zh-CN" altLang="en-US" dirty="0">
                <a:latin typeface="+mn-ea"/>
                <a:cs typeface="微软雅黑 Light" panose="020B0502040204020203" pitchFamily="34" charset="-122"/>
              </a:rPr>
              <a:t>按照</a:t>
            </a:r>
            <a:r>
              <a:rPr lang="en-US" altLang="zh-CN" dirty="0">
                <a:latin typeface="+mn-ea"/>
                <a:cs typeface="微软雅黑 Light" panose="020B0502040204020203" pitchFamily="34" charset="-122"/>
              </a:rPr>
              <a:t>2020</a:t>
            </a:r>
            <a:r>
              <a:rPr lang="zh-CN" altLang="en-US" dirty="0">
                <a:latin typeface="+mn-ea"/>
                <a:cs typeface="微软雅黑 Light" panose="020B0502040204020203" pitchFamily="34" charset="-122"/>
              </a:rPr>
              <a:t>年杭州市薪资水平报告里每人</a:t>
            </a:r>
            <a:r>
              <a:rPr lang="en-US" altLang="zh-CN" dirty="0">
                <a:latin typeface="+mn-ea"/>
                <a:cs typeface="微软雅黑 Light" panose="020B0502040204020203" pitchFamily="34" charset="-122"/>
              </a:rPr>
              <a:t>40.32</a:t>
            </a:r>
            <a:r>
              <a:rPr lang="zh-CN" altLang="en-US" dirty="0">
                <a:latin typeface="+mn-ea"/>
                <a:cs typeface="微软雅黑 Light" panose="020B0502040204020203" pitchFamily="34" charset="-122"/>
              </a:rPr>
              <a:t>元每小时的薪资水平，</a:t>
            </a:r>
            <a:r>
              <a:rPr lang="en-US" altLang="zh-CN" baseline="30000" dirty="0">
                <a:latin typeface="+mn-ea"/>
                <a:cs typeface="微软雅黑 Light" panose="020B0502040204020203" pitchFamily="34" charset="-122"/>
              </a:rPr>
              <a:t>[4]</a:t>
            </a:r>
            <a:r>
              <a:rPr lang="zh-CN" altLang="en-US" dirty="0">
                <a:latin typeface="+mn-ea"/>
                <a:cs typeface="微软雅黑 Light" panose="020B0502040204020203" pitchFamily="34" charset="-122"/>
              </a:rPr>
              <a:t>结合甘特图中给出的具体所需时间，整个项目开发时间成本预期在</a:t>
            </a:r>
            <a:r>
              <a:rPr lang="en-US" altLang="zh-CN" dirty="0">
                <a:latin typeface="+mn-ea"/>
                <a:cs typeface="微软雅黑 Light" panose="020B0502040204020203" pitchFamily="34" charset="-122"/>
              </a:rPr>
              <a:t>34836.48</a:t>
            </a:r>
            <a:r>
              <a:rPr lang="zh-CN" altLang="en-US" dirty="0">
                <a:latin typeface="+mn-ea"/>
                <a:cs typeface="微软雅黑 Light" panose="020B0502040204020203" pitchFamily="34" charset="-122"/>
              </a:rPr>
              <a:t>元。</a:t>
            </a:r>
            <a:endParaRPr lang="en-US" altLang="zh-CN" dirty="0">
              <a:latin typeface="+mn-ea"/>
              <a:cs typeface="微软雅黑 Light" panose="020B0502040204020203" pitchFamily="34" charset="-122"/>
            </a:endParaRPr>
          </a:p>
          <a:p>
            <a:pPr>
              <a:lnSpc>
                <a:spcPct val="150000"/>
              </a:lnSpc>
            </a:pPr>
            <a:r>
              <a:rPr lang="zh-CN" altLang="zh-CN" dirty="0">
                <a:latin typeface="+mn-ea"/>
              </a:rPr>
              <a:t>招募体验用户：</a:t>
            </a:r>
            <a:r>
              <a:rPr lang="en-US" altLang="zh-CN" dirty="0">
                <a:latin typeface="+mn-ea"/>
              </a:rPr>
              <a:t>50</a:t>
            </a:r>
            <a:r>
              <a:rPr lang="zh-CN" altLang="zh-CN" dirty="0">
                <a:latin typeface="+mn-ea"/>
              </a:rPr>
              <a:t>元</a:t>
            </a:r>
            <a:endParaRPr lang="zh-CN" altLang="zh-CN" dirty="0">
              <a:latin typeface="+mn-ea"/>
            </a:endParaRPr>
          </a:p>
          <a:p>
            <a:pPr>
              <a:lnSpc>
                <a:spcPct val="150000"/>
              </a:lnSpc>
            </a:pPr>
            <a:r>
              <a:rPr lang="zh-CN" altLang="zh-CN" dirty="0">
                <a:latin typeface="+mn-ea"/>
              </a:rPr>
              <a:t>后勤费用：</a:t>
            </a:r>
            <a:r>
              <a:rPr lang="en-US" altLang="zh-CN" dirty="0">
                <a:latin typeface="+mn-ea"/>
              </a:rPr>
              <a:t>100</a:t>
            </a:r>
            <a:r>
              <a:rPr lang="zh-CN" altLang="zh-CN" dirty="0">
                <a:latin typeface="+mn-ea"/>
              </a:rPr>
              <a:t>元</a:t>
            </a:r>
            <a:endParaRPr lang="zh-CN" altLang="zh-CN" dirty="0">
              <a:latin typeface="+mn-ea"/>
            </a:endParaRPr>
          </a:p>
          <a:p>
            <a:pPr>
              <a:lnSpc>
                <a:spcPct val="150000"/>
              </a:lnSpc>
            </a:pPr>
            <a:r>
              <a:rPr lang="zh-CN" altLang="zh-CN" dirty="0">
                <a:latin typeface="+mn-ea"/>
              </a:rPr>
              <a:t>材料费：</a:t>
            </a:r>
            <a:r>
              <a:rPr lang="en-US" altLang="zh-CN" dirty="0">
                <a:latin typeface="+mn-ea"/>
              </a:rPr>
              <a:t>50</a:t>
            </a:r>
            <a:r>
              <a:rPr lang="zh-CN" altLang="zh-CN" dirty="0">
                <a:latin typeface="+mn-ea"/>
              </a:rPr>
              <a:t>元</a:t>
            </a:r>
            <a:endParaRPr lang="zh-CN" altLang="en-US" dirty="0">
              <a:latin typeface="+mn-ea"/>
            </a:endParaRPr>
          </a:p>
          <a:p>
            <a:pPr>
              <a:lnSpc>
                <a:spcPct val="150000"/>
              </a:lnSpc>
            </a:pPr>
            <a:r>
              <a:rPr lang="zh-CN" altLang="en-US" dirty="0">
                <a:latin typeface="+mn-ea"/>
                <a:cs typeface="微软雅黑 Light" panose="020B0502040204020203" pitchFamily="34" charset="-122"/>
              </a:rPr>
              <a:t>总计：</a:t>
            </a:r>
            <a:r>
              <a:rPr lang="en-US" altLang="zh-CN" dirty="0">
                <a:latin typeface="+mn-ea"/>
                <a:cs typeface="微软雅黑 Light" panose="020B0502040204020203" pitchFamily="34" charset="-122"/>
              </a:rPr>
              <a:t>35036.48</a:t>
            </a:r>
            <a:r>
              <a:rPr lang="zh-CN" altLang="en-US" dirty="0">
                <a:latin typeface="+mn-ea"/>
                <a:cs typeface="微软雅黑 Light" panose="020B0502040204020203" pitchFamily="34" charset="-122"/>
              </a:rPr>
              <a:t>元</a:t>
            </a:r>
            <a:endParaRPr lang="en-US" altLang="zh-CN" dirty="0">
              <a:latin typeface="+mn-ea"/>
              <a:cs typeface="微软雅黑 Light" panose="020B0502040204020203" pitchFamily="34" charset="-122"/>
            </a:endParaRPr>
          </a:p>
          <a:p>
            <a:pPr>
              <a:lnSpc>
                <a:spcPct val="150000"/>
              </a:lnSpc>
            </a:pP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后期对于该产品在市场实际上的不能满足客户的需求和对其的维护和更新的成本不算在其中。</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而后期成本在于微信小程序的推广宣称的费用。</a:t>
            </a:r>
            <a:endParaRPr lang="zh-CN" altLang="en-US" dirty="0">
              <a:latin typeface="+mn-ea"/>
              <a:cs typeface="微软雅黑 Light" panose="020B0502040204020203"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255" y="1156663"/>
            <a:ext cx="772435" cy="772435"/>
          </a:xfrm>
          <a:prstGeom prst="rect">
            <a:avLst/>
          </a:prstGeom>
        </p:spPr>
      </p:pic>
      <p:sp>
        <p:nvSpPr>
          <p:cNvPr id="15" name="TextBox 14"/>
          <p:cNvSpPr txBox="1"/>
          <p:nvPr/>
        </p:nvSpPr>
        <p:spPr>
          <a:xfrm>
            <a:off x="559447" y="1358214"/>
            <a:ext cx="519545" cy="369332"/>
          </a:xfrm>
          <a:prstGeom prst="rect">
            <a:avLst/>
          </a:prstGeom>
          <a:noFill/>
        </p:spPr>
        <p:txBody>
          <a:bodyPr wrap="square" rtlCol="0">
            <a:spAutoFit/>
          </a:bodyPr>
          <a:lstStyle/>
          <a:p>
            <a:pPr algn="ctr"/>
            <a:r>
              <a:rPr lang="en-US" altLang="zh-CN" dirty="0"/>
              <a:t>02</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预算</a:t>
            </a:r>
            <a:endParaRPr lang="en-US" altLang="zh-CN" sz="2400" b="1" dirty="0"/>
          </a:p>
        </p:txBody>
      </p:sp>
      <p:sp>
        <p:nvSpPr>
          <p:cNvPr id="10" name="文本框 6"/>
          <p:cNvSpPr txBox="1"/>
          <p:nvPr/>
        </p:nvSpPr>
        <p:spPr>
          <a:xfrm>
            <a:off x="1095566" y="1175049"/>
            <a:ext cx="3026058" cy="442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dirty="0">
                <a:latin typeface="+mn-ea"/>
              </a:rPr>
              <a:t>项目具体任务预算</a:t>
            </a:r>
            <a:endParaRPr lang="en-US" altLang="zh-CN" dirty="0">
              <a:latin typeface="+mn-ea"/>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130" y="1061128"/>
            <a:ext cx="772435" cy="772435"/>
          </a:xfrm>
          <a:prstGeom prst="rect">
            <a:avLst/>
          </a:prstGeom>
        </p:spPr>
      </p:pic>
      <p:sp>
        <p:nvSpPr>
          <p:cNvPr id="15" name="TextBox 14"/>
          <p:cNvSpPr txBox="1"/>
          <p:nvPr/>
        </p:nvSpPr>
        <p:spPr>
          <a:xfrm>
            <a:off x="409322" y="1262679"/>
            <a:ext cx="519545" cy="369332"/>
          </a:xfrm>
          <a:prstGeom prst="rect">
            <a:avLst/>
          </a:prstGeom>
          <a:noFill/>
        </p:spPr>
        <p:txBody>
          <a:bodyPr wrap="square" rtlCol="0">
            <a:spAutoFit/>
          </a:bodyPr>
          <a:lstStyle/>
          <a:p>
            <a:pPr algn="ctr"/>
            <a:r>
              <a:rPr lang="en-US" altLang="zh-CN" dirty="0"/>
              <a:t>03</a:t>
            </a:r>
            <a:endParaRPr lang="zh-CN" altLang="en-US" dirty="0"/>
          </a:p>
        </p:txBody>
      </p:sp>
      <p:cxnSp>
        <p:nvCxnSpPr>
          <p:cNvPr id="12" name="直接连接符 11"/>
          <p:cNvCxnSpPr/>
          <p:nvPr/>
        </p:nvCxnSpPr>
        <p:spPr>
          <a:xfrm>
            <a:off x="3002508" y="3991971"/>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7231" y="2272354"/>
            <a:ext cx="1603611" cy="646331"/>
          </a:xfrm>
          <a:prstGeom prst="rect">
            <a:avLst/>
          </a:prstGeom>
          <a:noFill/>
        </p:spPr>
        <p:txBody>
          <a:bodyPr wrap="square" rtlCol="0">
            <a:spAutoFit/>
          </a:bodyPr>
          <a:lstStyle/>
          <a:p>
            <a:pPr algn="ctr"/>
            <a:r>
              <a:rPr lang="zh-CN" altLang="en-US" dirty="0"/>
              <a:t>前期准备</a:t>
            </a:r>
            <a:endParaRPr lang="en-US" altLang="zh-CN" dirty="0"/>
          </a:p>
          <a:p>
            <a:pPr algn="ctr"/>
            <a:r>
              <a:rPr lang="en-US" altLang="zh-CN" dirty="0"/>
              <a:t>12337.92rmb</a:t>
            </a:r>
            <a:endParaRPr lang="zh-CN" altLang="en-US" dirty="0"/>
          </a:p>
        </p:txBody>
      </p:sp>
      <p:sp>
        <p:nvSpPr>
          <p:cNvPr id="25" name="TextBox 24"/>
          <p:cNvSpPr txBox="1"/>
          <p:nvPr/>
        </p:nvSpPr>
        <p:spPr>
          <a:xfrm>
            <a:off x="2313295" y="4715305"/>
            <a:ext cx="1419367" cy="646331"/>
          </a:xfrm>
          <a:prstGeom prst="rect">
            <a:avLst/>
          </a:prstGeom>
          <a:noFill/>
        </p:spPr>
        <p:txBody>
          <a:bodyPr wrap="square" rtlCol="0">
            <a:spAutoFit/>
          </a:bodyPr>
          <a:lstStyle/>
          <a:p>
            <a:pPr algn="ctr"/>
            <a:r>
              <a:rPr lang="zh-CN" altLang="en-US" dirty="0"/>
              <a:t>可行性研究</a:t>
            </a:r>
            <a:endParaRPr lang="en-US" altLang="zh-CN" dirty="0"/>
          </a:p>
          <a:p>
            <a:pPr algn="ctr"/>
            <a:r>
              <a:rPr lang="en-US" altLang="zh-CN" dirty="0"/>
              <a:t>2540.16rmb</a:t>
            </a:r>
            <a:endParaRPr lang="zh-CN" altLang="en-US" dirty="0"/>
          </a:p>
        </p:txBody>
      </p:sp>
      <p:sp>
        <p:nvSpPr>
          <p:cNvPr id="26" name="TextBox 25"/>
          <p:cNvSpPr txBox="1"/>
          <p:nvPr/>
        </p:nvSpPr>
        <p:spPr>
          <a:xfrm>
            <a:off x="3405117" y="2286000"/>
            <a:ext cx="1480781" cy="646331"/>
          </a:xfrm>
          <a:prstGeom prst="rect">
            <a:avLst/>
          </a:prstGeom>
          <a:noFill/>
        </p:spPr>
        <p:txBody>
          <a:bodyPr wrap="square" rtlCol="0">
            <a:spAutoFit/>
          </a:bodyPr>
          <a:lstStyle/>
          <a:p>
            <a:pPr algn="ctr"/>
            <a:r>
              <a:rPr lang="zh-CN" altLang="en-US" dirty="0"/>
              <a:t>需求分析</a:t>
            </a:r>
            <a:endParaRPr lang="en-US" altLang="zh-CN" dirty="0"/>
          </a:p>
          <a:p>
            <a:pPr algn="ctr"/>
            <a:r>
              <a:rPr lang="en-US" altLang="zh-CN" dirty="0"/>
              <a:t>5080.32rmb</a:t>
            </a:r>
            <a:endParaRPr lang="zh-CN" altLang="en-US" dirty="0"/>
          </a:p>
        </p:txBody>
      </p:sp>
      <p:sp>
        <p:nvSpPr>
          <p:cNvPr id="28" name="TextBox 27"/>
          <p:cNvSpPr txBox="1"/>
          <p:nvPr/>
        </p:nvSpPr>
        <p:spPr>
          <a:xfrm>
            <a:off x="7028594" y="2306473"/>
            <a:ext cx="1726443" cy="646331"/>
          </a:xfrm>
          <a:prstGeom prst="rect">
            <a:avLst/>
          </a:prstGeom>
          <a:noFill/>
        </p:spPr>
        <p:txBody>
          <a:bodyPr wrap="square" rtlCol="0">
            <a:spAutoFit/>
          </a:bodyPr>
          <a:lstStyle/>
          <a:p>
            <a:pPr algn="ctr"/>
            <a:r>
              <a:rPr lang="zh-CN" altLang="en-US" dirty="0"/>
              <a:t>测试</a:t>
            </a:r>
            <a:endParaRPr lang="en-US" altLang="zh-CN" dirty="0"/>
          </a:p>
          <a:p>
            <a:pPr algn="ctr"/>
            <a:r>
              <a:rPr lang="en-US" altLang="zh-CN" dirty="0"/>
              <a:t>2540.16rmb</a:t>
            </a:r>
            <a:endParaRPr lang="zh-CN" altLang="en-US" dirty="0"/>
          </a:p>
        </p:txBody>
      </p:sp>
      <p:sp>
        <p:nvSpPr>
          <p:cNvPr id="29" name="TextBox 28"/>
          <p:cNvSpPr txBox="1"/>
          <p:nvPr/>
        </p:nvSpPr>
        <p:spPr>
          <a:xfrm>
            <a:off x="6564573" y="4769895"/>
            <a:ext cx="1330657" cy="646331"/>
          </a:xfrm>
          <a:prstGeom prst="rect">
            <a:avLst/>
          </a:prstGeom>
          <a:noFill/>
        </p:spPr>
        <p:txBody>
          <a:bodyPr wrap="square" rtlCol="0">
            <a:spAutoFit/>
          </a:bodyPr>
          <a:lstStyle/>
          <a:p>
            <a:pPr algn="ctr"/>
            <a:r>
              <a:rPr lang="zh-CN" altLang="en-US" dirty="0"/>
              <a:t>编码</a:t>
            </a:r>
            <a:endParaRPr lang="en-US" altLang="zh-CN" dirty="0"/>
          </a:p>
          <a:p>
            <a:pPr algn="ctr"/>
            <a:r>
              <a:rPr lang="en-US" altLang="zh-CN" dirty="0"/>
              <a:t>5080.32rmb</a:t>
            </a:r>
            <a:endParaRPr lang="zh-CN" altLang="en-US" dirty="0"/>
          </a:p>
        </p:txBody>
      </p:sp>
      <p:sp>
        <p:nvSpPr>
          <p:cNvPr id="30" name="TextBox 29"/>
          <p:cNvSpPr txBox="1"/>
          <p:nvPr/>
        </p:nvSpPr>
        <p:spPr>
          <a:xfrm>
            <a:off x="4203510" y="4701653"/>
            <a:ext cx="1330657" cy="646331"/>
          </a:xfrm>
          <a:prstGeom prst="rect">
            <a:avLst/>
          </a:prstGeom>
          <a:noFill/>
        </p:spPr>
        <p:txBody>
          <a:bodyPr wrap="square" rtlCol="0">
            <a:spAutoFit/>
          </a:bodyPr>
          <a:lstStyle/>
          <a:p>
            <a:pPr algn="ctr"/>
            <a:r>
              <a:rPr lang="zh-CN" altLang="en-US" dirty="0"/>
              <a:t>总体设计</a:t>
            </a:r>
            <a:endParaRPr lang="en-US" altLang="zh-CN" dirty="0"/>
          </a:p>
          <a:p>
            <a:pPr algn="ctr"/>
            <a:r>
              <a:rPr lang="en-US" altLang="zh-CN" dirty="0"/>
              <a:t>2540.16rmb</a:t>
            </a:r>
            <a:endParaRPr lang="zh-CN" altLang="en-US" dirty="0"/>
          </a:p>
        </p:txBody>
      </p:sp>
      <p:sp>
        <p:nvSpPr>
          <p:cNvPr id="31" name="TextBox 30"/>
          <p:cNvSpPr txBox="1"/>
          <p:nvPr/>
        </p:nvSpPr>
        <p:spPr>
          <a:xfrm>
            <a:off x="8188656" y="4728949"/>
            <a:ext cx="1624083" cy="646331"/>
          </a:xfrm>
          <a:prstGeom prst="rect">
            <a:avLst/>
          </a:prstGeom>
          <a:noFill/>
        </p:spPr>
        <p:txBody>
          <a:bodyPr wrap="square" rtlCol="0">
            <a:spAutoFit/>
          </a:bodyPr>
          <a:lstStyle/>
          <a:p>
            <a:pPr algn="ctr"/>
            <a:r>
              <a:rPr lang="zh-CN" altLang="en-US" dirty="0"/>
              <a:t>维护</a:t>
            </a:r>
            <a:endParaRPr lang="en-US" altLang="zh-CN" dirty="0"/>
          </a:p>
          <a:p>
            <a:pPr algn="ctr"/>
            <a:r>
              <a:rPr lang="en-US" altLang="zh-CN" dirty="0"/>
              <a:t>2177.28rmb</a:t>
            </a:r>
            <a:endParaRPr lang="zh-CN" altLang="en-US" dirty="0"/>
          </a:p>
        </p:txBody>
      </p:sp>
      <p:sp>
        <p:nvSpPr>
          <p:cNvPr id="36" name="TextBox 35"/>
          <p:cNvSpPr txBox="1"/>
          <p:nvPr/>
        </p:nvSpPr>
        <p:spPr>
          <a:xfrm>
            <a:off x="6441743" y="6250675"/>
            <a:ext cx="5656997" cy="523220"/>
          </a:xfrm>
          <a:prstGeom prst="rect">
            <a:avLst/>
          </a:prstGeom>
          <a:noFill/>
        </p:spPr>
        <p:txBody>
          <a:bodyPr wrap="square" rtlCol="0">
            <a:spAutoFit/>
          </a:bodyPr>
          <a:lstStyle/>
          <a:p>
            <a:r>
              <a:rPr lang="zh-CN" altLang="en-US" sz="1400" dirty="0">
                <a:latin typeface="+mn-ea"/>
                <a:cs typeface="微软雅黑 Light" panose="020B0502040204020203" pitchFamily="34" charset="-122"/>
              </a:rPr>
              <a:t>*上述结果按照</a:t>
            </a:r>
            <a:r>
              <a:rPr lang="en-US" altLang="zh-CN" sz="1400" dirty="0">
                <a:latin typeface="+mn-ea"/>
                <a:cs typeface="微软雅黑 Light" panose="020B0502040204020203" pitchFamily="34" charset="-122"/>
              </a:rPr>
              <a:t>2020</a:t>
            </a:r>
            <a:r>
              <a:rPr lang="zh-CN" altLang="en-US" sz="1400" dirty="0">
                <a:latin typeface="+mn-ea"/>
                <a:cs typeface="微软雅黑 Light" panose="020B0502040204020203" pitchFamily="34" charset="-122"/>
              </a:rPr>
              <a:t>年杭州市薪资水平报告里每人</a:t>
            </a:r>
            <a:r>
              <a:rPr lang="en-US" altLang="zh-CN" sz="1400" dirty="0">
                <a:latin typeface="+mn-ea"/>
                <a:cs typeface="微软雅黑 Light" panose="020B0502040204020203" pitchFamily="34" charset="-122"/>
              </a:rPr>
              <a:t>40.32</a:t>
            </a:r>
            <a:r>
              <a:rPr lang="zh-CN" altLang="en-US" sz="1400" dirty="0">
                <a:latin typeface="+mn-ea"/>
                <a:cs typeface="微软雅黑 Light" panose="020B0502040204020203" pitchFamily="34" charset="-122"/>
              </a:rPr>
              <a:t>元每小时的薪资水平，结合甘特图中给出的具体所需时间得出</a:t>
            </a:r>
            <a:r>
              <a:rPr lang="en-US" altLang="zh-CN" sz="1400" baseline="30000" dirty="0">
                <a:latin typeface="+mn-ea"/>
                <a:cs typeface="微软雅黑 Light" panose="020B0502040204020203" pitchFamily="34" charset="-122"/>
              </a:rPr>
              <a:t>[6]</a:t>
            </a:r>
            <a:r>
              <a:rPr lang="zh-CN" altLang="en-US" sz="1400" dirty="0">
                <a:latin typeface="+mn-ea"/>
                <a:cs typeface="微软雅黑 Light" panose="020B0502040204020203" pitchFamily="34" charset="-122"/>
              </a:rPr>
              <a:t>。</a:t>
            </a:r>
            <a:endParaRPr lang="zh-CN" altLang="en-US" sz="1400" dirty="0"/>
          </a:p>
        </p:txBody>
      </p:sp>
      <p:cxnSp>
        <p:nvCxnSpPr>
          <p:cNvPr id="41" name="直接连接符 40"/>
          <p:cNvCxnSpPr/>
          <p:nvPr/>
        </p:nvCxnSpPr>
        <p:spPr>
          <a:xfrm flipH="1">
            <a:off x="1828797" y="3133649"/>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31726" y="2301922"/>
            <a:ext cx="1330657" cy="646331"/>
          </a:xfrm>
          <a:prstGeom prst="rect">
            <a:avLst/>
          </a:prstGeom>
          <a:noFill/>
        </p:spPr>
        <p:txBody>
          <a:bodyPr wrap="square" rtlCol="0">
            <a:spAutoFit/>
          </a:bodyPr>
          <a:lstStyle/>
          <a:p>
            <a:pPr algn="ctr"/>
            <a:r>
              <a:rPr lang="zh-CN" altLang="en-US" dirty="0"/>
              <a:t>详细设计</a:t>
            </a:r>
            <a:endParaRPr lang="en-US" altLang="zh-CN" dirty="0"/>
          </a:p>
          <a:p>
            <a:pPr algn="ctr"/>
            <a:r>
              <a:rPr lang="en-US" altLang="zh-CN" dirty="0"/>
              <a:t>2540.16rmb</a:t>
            </a:r>
            <a:endParaRPr lang="zh-CN" altLang="en-US" dirty="0"/>
          </a:p>
        </p:txBody>
      </p:sp>
      <p:sp>
        <p:nvSpPr>
          <p:cNvPr id="49" name="TextBox 48"/>
          <p:cNvSpPr txBox="1"/>
          <p:nvPr/>
        </p:nvSpPr>
        <p:spPr>
          <a:xfrm>
            <a:off x="9255456" y="2288275"/>
            <a:ext cx="1330657" cy="646331"/>
          </a:xfrm>
          <a:prstGeom prst="rect">
            <a:avLst/>
          </a:prstGeom>
          <a:noFill/>
        </p:spPr>
        <p:txBody>
          <a:bodyPr wrap="square" rtlCol="0">
            <a:spAutoFit/>
          </a:bodyPr>
          <a:lstStyle/>
          <a:p>
            <a:pPr algn="ctr"/>
            <a:r>
              <a:rPr lang="zh-CN" altLang="en-US" dirty="0"/>
              <a:t>总评</a:t>
            </a:r>
            <a:endParaRPr lang="en-US" altLang="zh-CN" dirty="0"/>
          </a:p>
          <a:p>
            <a:pPr algn="ctr"/>
            <a:r>
              <a:rPr lang="en-US" altLang="zh-CN" dirty="0"/>
              <a:t>2540.16rmb</a:t>
            </a:r>
            <a:endParaRPr lang="zh-CN" altLang="en-US" dirty="0"/>
          </a:p>
        </p:txBody>
      </p:sp>
      <p:cxnSp>
        <p:nvCxnSpPr>
          <p:cNvPr id="50" name="直接连接符 49"/>
          <p:cNvCxnSpPr/>
          <p:nvPr/>
        </p:nvCxnSpPr>
        <p:spPr>
          <a:xfrm flipH="1">
            <a:off x="4103425" y="3101804"/>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989090" y="3110902"/>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7902051" y="3099529"/>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937842" y="3074508"/>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881350" y="4035188"/>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62800" y="4023815"/>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9007523" y="3998794"/>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4401" y="3950240"/>
            <a:ext cx="10533903" cy="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07</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rPr>
                <a:t>会议记录</a:t>
              </a:r>
              <a:endPar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 M</a:t>
              </a:r>
              <a:r>
                <a:rPr lang="en-US" altLang="zh-CN" sz="1400" dirty="0">
                  <a:solidFill>
                    <a:schemeClr val="tx1">
                      <a:lumMod val="75000"/>
                      <a:lumOff val="25000"/>
                    </a:schemeClr>
                  </a:solidFill>
                  <a:cs typeface="+mn-lt"/>
                  <a:sym typeface="+mn-ea"/>
                </a:rPr>
                <a:t>inutes of the Meeting</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hlinkClick r:id="rId2" tooltip="" action="ppaction://hlinkfile"/>
              </a:rPr>
              <a:t>会议记录</a:t>
            </a:r>
            <a:endParaRPr lang="en-US" altLang="zh-CN" sz="2400" b="1" dirty="0"/>
          </a:p>
        </p:txBody>
      </p:sp>
      <p:pic>
        <p:nvPicPr>
          <p:cNvPr id="1026" name="Picture 2" descr="C:\Users\MacPro\Documents\Tencent Files\1486574644\Image\Group2\5L\@H\5L@HDUIZJ8HU`GXPUA~K]4G.png"/>
          <p:cNvPicPr>
            <a:picLocks noChangeAspect="1" noChangeArrowheads="1"/>
          </p:cNvPicPr>
          <p:nvPr/>
        </p:nvPicPr>
        <p:blipFill>
          <a:blip r:embed="rId3" cstate="print"/>
          <a:srcRect t="404" r="798" b="9201"/>
          <a:stretch>
            <a:fillRect/>
          </a:stretch>
        </p:blipFill>
        <p:spPr bwMode="auto">
          <a:xfrm>
            <a:off x="5943185" y="136478"/>
            <a:ext cx="6062415" cy="6537277"/>
          </a:xfrm>
          <a:prstGeom prst="rect">
            <a:avLst/>
          </a:prstGeom>
          <a:noFill/>
        </p:spPr>
      </p:pic>
      <p:sp>
        <p:nvSpPr>
          <p:cNvPr id="9" name="TextBox 8"/>
          <p:cNvSpPr txBox="1"/>
          <p:nvPr/>
        </p:nvSpPr>
        <p:spPr>
          <a:xfrm>
            <a:off x="634620" y="210857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098" name="Picture 2" descr="C:\Users\MacPro\Documents\Tencent Files\1486574644\Image\Group2\WP\Q@\WPQ@LIT1E}JS@P]Q~GPS(I9.png"/>
          <p:cNvPicPr>
            <a:picLocks noChangeAspect="1" noChangeArrowheads="1"/>
          </p:cNvPicPr>
          <p:nvPr/>
        </p:nvPicPr>
        <p:blipFill>
          <a:blip r:embed="rId4" cstate="print"/>
          <a:srcRect l="2389"/>
          <a:stretch>
            <a:fillRect/>
          </a:stretch>
        </p:blipFill>
        <p:spPr bwMode="auto">
          <a:xfrm>
            <a:off x="341194" y="3457977"/>
            <a:ext cx="5576484" cy="230578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69907" y="2327913"/>
            <a:ext cx="7693251" cy="506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latin typeface="+mn-ea"/>
                <a:sym typeface="+mn-ea"/>
              </a:rPr>
              <a:t>项目的开发者及联系方式</a:t>
            </a:r>
            <a:endParaRPr lang="zh-CN" altLang="en-US" dirty="0">
              <a:latin typeface="+mn-ea"/>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4931" y="1039831"/>
            <a:ext cx="772435" cy="772435"/>
          </a:xfrm>
          <a:prstGeom prst="rect">
            <a:avLst/>
          </a:prstGeom>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8172" y="2147007"/>
            <a:ext cx="772435" cy="772435"/>
          </a:xfrm>
          <a:prstGeom prst="rect">
            <a:avLst/>
          </a:prstGeom>
        </p:spPr>
      </p:pic>
      <p:sp>
        <p:nvSpPr>
          <p:cNvPr id="12" name="TextBox 11"/>
          <p:cNvSpPr txBox="1"/>
          <p:nvPr/>
        </p:nvSpPr>
        <p:spPr>
          <a:xfrm>
            <a:off x="561957" y="1270410"/>
            <a:ext cx="519545" cy="368300"/>
          </a:xfrm>
          <a:prstGeom prst="rect">
            <a:avLst/>
          </a:prstGeom>
          <a:noFill/>
        </p:spPr>
        <p:txBody>
          <a:bodyPr wrap="square" rtlCol="0">
            <a:spAutoFit/>
          </a:bodyPr>
          <a:lstStyle/>
          <a:p>
            <a:pPr algn="ctr"/>
            <a:r>
              <a:rPr lang="en-US" altLang="zh-CN" dirty="0"/>
              <a:t>01</a:t>
            </a:r>
            <a:endParaRPr lang="zh-CN" altLang="en-US" dirty="0"/>
          </a:p>
        </p:txBody>
      </p:sp>
      <p:sp>
        <p:nvSpPr>
          <p:cNvPr id="14" name="TextBox 13"/>
          <p:cNvSpPr txBox="1"/>
          <p:nvPr/>
        </p:nvSpPr>
        <p:spPr>
          <a:xfrm>
            <a:off x="575661" y="2349071"/>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sym typeface="+mn-ea"/>
              </a:rPr>
              <a:t>项目基本信息 </a:t>
            </a:r>
            <a:endParaRPr lang="zh-CN" altLang="en-US" sz="2400" b="1" dirty="0"/>
          </a:p>
        </p:txBody>
      </p:sp>
      <p:sp>
        <p:nvSpPr>
          <p:cNvPr id="15" name="TextBox 14"/>
          <p:cNvSpPr txBox="1"/>
          <p:nvPr/>
        </p:nvSpPr>
        <p:spPr>
          <a:xfrm>
            <a:off x="1252082" y="4986786"/>
            <a:ext cx="7512627" cy="922020"/>
          </a:xfrm>
          <a:prstGeom prst="rect">
            <a:avLst/>
          </a:prstGeom>
          <a:noFill/>
        </p:spPr>
        <p:txBody>
          <a:bodyPr wrap="square" rtlCol="0">
            <a:spAutoFit/>
          </a:bodyPr>
          <a:lstStyle/>
          <a:p>
            <a:pPr algn="l">
              <a:lnSpc>
                <a:spcPct val="150000"/>
              </a:lnSpc>
            </a:pPr>
            <a:r>
              <a:rPr lang="zh-CN" altLang="en-US" dirty="0">
                <a:latin typeface="+mn-ea"/>
              </a:rPr>
              <a:t>标准、条约和约定</a:t>
            </a:r>
            <a:endParaRPr lang="zh-CN" altLang="en-US" dirty="0">
              <a:latin typeface="+mn-ea"/>
            </a:endParaRPr>
          </a:p>
          <a:p>
            <a:pPr algn="l">
              <a:lnSpc>
                <a:spcPct val="150000"/>
              </a:lnSpc>
            </a:pPr>
            <a:r>
              <a:rPr lang="zh-CN" altLang="en-US" dirty="0">
                <a:latin typeface="+mn-ea"/>
                <a:cs typeface="微软雅黑 Light" panose="020B0502040204020203" pitchFamily="34" charset="-122"/>
                <a:sym typeface="+mn-ea"/>
              </a:rPr>
              <a:t>    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rPr>
              <a:t>	</a:t>
            </a:r>
            <a:endParaRPr lang="en-US" altLang="zh-CN" dirty="0">
              <a:latin typeface="+mn-ea"/>
            </a:endParaRPr>
          </a:p>
        </p:txBody>
      </p:sp>
      <p:grpSp>
        <p:nvGrpSpPr>
          <p:cNvPr id="10" name="Group 9"/>
          <p:cNvGrpSpPr/>
          <p:nvPr/>
        </p:nvGrpSpPr>
        <p:grpSpPr>
          <a:xfrm>
            <a:off x="532983" y="4830607"/>
            <a:ext cx="772160" cy="772160"/>
            <a:chOff x="674" y="7784"/>
            <a:chExt cx="1216" cy="1216"/>
          </a:xfrm>
        </p:grpSpPr>
        <p:pic>
          <p:nvPicPr>
            <p:cNvPr id="6"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 y="7784"/>
              <a:ext cx="1216" cy="1216"/>
            </a:xfrm>
            <a:prstGeom prst="rect">
              <a:avLst/>
            </a:prstGeom>
          </p:spPr>
        </p:pic>
        <p:sp>
          <p:nvSpPr>
            <p:cNvPr id="8" name="TextBox 13"/>
            <p:cNvSpPr txBox="1"/>
            <p:nvPr/>
          </p:nvSpPr>
          <p:spPr>
            <a:xfrm>
              <a:off x="815" y="8102"/>
              <a:ext cx="818" cy="580"/>
            </a:xfrm>
            <a:prstGeom prst="rect">
              <a:avLst/>
            </a:prstGeom>
            <a:noFill/>
          </p:spPr>
          <p:txBody>
            <a:bodyPr wrap="square" rtlCol="0">
              <a:spAutoFit/>
            </a:bodyPr>
            <a:lstStyle/>
            <a:p>
              <a:pPr algn="ctr"/>
              <a:r>
                <a:rPr lang="en-US" altLang="zh-CN" dirty="0"/>
                <a:t>03</a:t>
              </a:r>
              <a:endParaRPr lang="zh-CN" altLang="en-US" dirty="0"/>
            </a:p>
          </p:txBody>
        </p:sp>
      </p:grpSp>
      <p:graphicFrame>
        <p:nvGraphicFramePr>
          <p:cNvPr id="2" name="Table 1"/>
          <p:cNvGraphicFramePr/>
          <p:nvPr/>
        </p:nvGraphicFramePr>
        <p:xfrm>
          <a:off x="1147133" y="3096838"/>
          <a:ext cx="10043160" cy="1524000"/>
        </p:xfrm>
        <a:graphic>
          <a:graphicData uri="http://schemas.openxmlformats.org/drawingml/2006/table">
            <a:tbl>
              <a:tblPr firstRow="1" bandRow="1">
                <a:tableStyleId>{5C22544A-7EE6-4342-B048-85BDC9FD1C3A}</a:tableStyleId>
              </a:tblPr>
              <a:tblGrid>
                <a:gridCol w="1457960"/>
                <a:gridCol w="2700020"/>
                <a:gridCol w="2381885"/>
                <a:gridCol w="3503295"/>
              </a:tblGrid>
              <a:tr h="381000">
                <a:tc>
                  <a:txBody>
                    <a:bodyPr/>
                    <a:lstStyle/>
                    <a:p>
                      <a:pPr algn="ctr">
                        <a:buNone/>
                      </a:pPr>
                      <a:r>
                        <a:rPr lang="zh-CN" altLang="en-US" dirty="0"/>
                        <a:t>成员</a:t>
                      </a:r>
                      <a:endParaRPr lang="zh-CN" altLang="en-US" dirty="0"/>
                    </a:p>
                  </a:txBody>
                  <a:tcPr/>
                </a:tc>
                <a:tc>
                  <a:txBody>
                    <a:bodyPr/>
                    <a:lstStyle/>
                    <a:p>
                      <a:pPr algn="ctr">
                        <a:buNone/>
                      </a:pPr>
                      <a:r>
                        <a:rPr lang="zh-CN" altLang="en-US" dirty="0"/>
                        <a:t>微信号</a:t>
                      </a:r>
                      <a:endParaRPr lang="zh-CN" altLang="en-US" dirty="0"/>
                    </a:p>
                  </a:txBody>
                  <a:tcPr/>
                </a:tc>
                <a:tc>
                  <a:txBody>
                    <a:bodyPr/>
                    <a:lstStyle/>
                    <a:p>
                      <a:pPr algn="ctr">
                        <a:buNone/>
                      </a:pPr>
                      <a:r>
                        <a:rPr lang="zh-CN" altLang="en-US"/>
                        <a:t>手机号</a:t>
                      </a:r>
                      <a:endParaRPr lang="zh-CN" altLang="en-US"/>
                    </a:p>
                  </a:txBody>
                  <a:tcPr/>
                </a:tc>
                <a:tc>
                  <a:txBody>
                    <a:bodyPr/>
                    <a:lstStyle/>
                    <a:p>
                      <a:pPr algn="ctr">
                        <a:buNone/>
                      </a:pPr>
                      <a:r>
                        <a:rPr lang="zh-CN" altLang="en-US"/>
                        <a:t>邮箱</a:t>
                      </a:r>
                      <a:endParaRPr lang="zh-CN" altLang="en-US"/>
                    </a:p>
                  </a:txBody>
                  <a:tcPr/>
                </a:tc>
              </a:tr>
              <a:tr h="381000">
                <a:tc>
                  <a:txBody>
                    <a:bodyPr/>
                    <a:lstStyle/>
                    <a:p>
                      <a:pPr algn="ctr">
                        <a:buNone/>
                      </a:pPr>
                      <a:r>
                        <a:rPr lang="zh-CN" altLang="en-US"/>
                        <a:t>闫紫微</a:t>
                      </a:r>
                      <a:endParaRPr lang="zh-CN" altLang="en-US"/>
                    </a:p>
                  </a:txBody>
                  <a:tcPr/>
                </a:tc>
                <a:tc>
                  <a:txBody>
                    <a:bodyPr/>
                    <a:lstStyle/>
                    <a:p>
                      <a:pPr algn="ctr">
                        <a:buNone/>
                      </a:pPr>
                      <a:r>
                        <a:rPr lang="en-US"/>
                        <a:t>yzwhh123456</a:t>
                      </a:r>
                      <a:endParaRPr lang="en-US"/>
                    </a:p>
                  </a:txBody>
                  <a:tcPr/>
                </a:tc>
                <a:tc>
                  <a:txBody>
                    <a:bodyPr/>
                    <a:lstStyle/>
                    <a:p>
                      <a:pPr algn="ctr">
                        <a:buNone/>
                      </a:pPr>
                      <a:r>
                        <a:rPr lang="en-US"/>
                        <a:t>13588361524</a:t>
                      </a:r>
                      <a:endParaRPr lang="en-US"/>
                    </a:p>
                  </a:txBody>
                  <a:tcPr/>
                </a:tc>
                <a:tc>
                  <a:txBody>
                    <a:bodyPr/>
                    <a:lstStyle/>
                    <a:p>
                      <a:pPr algn="ctr">
                        <a:buNone/>
                      </a:pPr>
                      <a:r>
                        <a:rPr lang="en-US"/>
                        <a:t>31801292@stu.zucc.edu.cn</a:t>
                      </a:r>
                      <a:endParaRPr lang="en-US"/>
                    </a:p>
                  </a:txBody>
                  <a:tcPr/>
                </a:tc>
              </a:tr>
              <a:tr h="381000">
                <a:tc>
                  <a:txBody>
                    <a:bodyPr/>
                    <a:lstStyle/>
                    <a:p>
                      <a:pPr algn="ctr">
                        <a:buNone/>
                      </a:pPr>
                      <a:r>
                        <a:rPr lang="zh-CN" altLang="en-US"/>
                        <a:t>王心怡</a:t>
                      </a:r>
                      <a:endParaRPr lang="zh-CN" altLang="en-US"/>
                    </a:p>
                  </a:txBody>
                  <a:tcPr/>
                </a:tc>
                <a:tc>
                  <a:txBody>
                    <a:bodyPr/>
                    <a:lstStyle/>
                    <a:p>
                      <a:pPr algn="ctr">
                        <a:buNone/>
                      </a:pPr>
                      <a:r>
                        <a:rPr lang="en-US"/>
                        <a:t>MissW415</a:t>
                      </a:r>
                      <a:endParaRPr lang="en-US"/>
                    </a:p>
                  </a:txBody>
                  <a:tcPr/>
                </a:tc>
                <a:tc>
                  <a:txBody>
                    <a:bodyPr/>
                    <a:lstStyle/>
                    <a:p>
                      <a:pPr algn="ctr">
                        <a:buNone/>
                      </a:pPr>
                      <a:r>
                        <a:rPr lang="en-US"/>
                        <a:t>17857688416</a:t>
                      </a:r>
                      <a:endParaRPr lang="en-US"/>
                    </a:p>
                  </a:txBody>
                  <a:tcPr/>
                </a:tc>
                <a:tc>
                  <a:txBody>
                    <a:bodyPr/>
                    <a:lstStyle/>
                    <a:p>
                      <a:pPr algn="ctr">
                        <a:buNone/>
                      </a:pPr>
                      <a:r>
                        <a:rPr lang="en-US"/>
                        <a:t>31801293@stu.zucc.edu.cn</a:t>
                      </a:r>
                      <a:endParaRPr lang="en-US"/>
                    </a:p>
                  </a:txBody>
                  <a:tcPr/>
                </a:tc>
              </a:tr>
              <a:tr h="381000">
                <a:tc>
                  <a:txBody>
                    <a:bodyPr/>
                    <a:lstStyle/>
                    <a:p>
                      <a:pPr algn="ctr">
                        <a:buNone/>
                      </a:pPr>
                      <a:r>
                        <a:rPr lang="zh-CN" altLang="en-US"/>
                        <a:t>吴     卓</a:t>
                      </a:r>
                      <a:endParaRPr lang="zh-CN" altLang="en-US"/>
                    </a:p>
                  </a:txBody>
                  <a:tcPr/>
                </a:tc>
                <a:tc>
                  <a:txBody>
                    <a:bodyPr/>
                    <a:lstStyle/>
                    <a:p>
                      <a:pPr algn="ctr">
                        <a:buNone/>
                      </a:pPr>
                      <a:r>
                        <a:rPr lang="en-US"/>
                        <a:t>abcdwz0325</a:t>
                      </a:r>
                      <a:endParaRPr lang="en-US"/>
                    </a:p>
                  </a:txBody>
                  <a:tcPr/>
                </a:tc>
                <a:tc>
                  <a:txBody>
                    <a:bodyPr/>
                    <a:lstStyle/>
                    <a:p>
                      <a:pPr algn="ctr">
                        <a:buNone/>
                      </a:pPr>
                      <a:r>
                        <a:rPr lang="en-US"/>
                        <a:t>19858111870</a:t>
                      </a:r>
                      <a:endParaRPr lang="en-US"/>
                    </a:p>
                  </a:txBody>
                  <a:tcPr/>
                </a:tc>
                <a:tc>
                  <a:txBody>
                    <a:bodyPr/>
                    <a:lstStyle/>
                    <a:p>
                      <a:pPr algn="ctr">
                        <a:buNone/>
                      </a:pPr>
                      <a:r>
                        <a:rPr lang="en-US" dirty="0"/>
                        <a:t>31801294@stu.zucc.edu.cn</a:t>
                      </a:r>
                      <a:endParaRPr lang="en-US" dirty="0"/>
                    </a:p>
                  </a:txBody>
                  <a:tcPr/>
                </a:tc>
              </a:tr>
            </a:tbl>
          </a:graphicData>
        </a:graphic>
      </p:graphicFrame>
      <p:sp>
        <p:nvSpPr>
          <p:cNvPr id="4" name="Text Box 3"/>
          <p:cNvSpPr txBox="1"/>
          <p:nvPr/>
        </p:nvSpPr>
        <p:spPr>
          <a:xfrm>
            <a:off x="1149781" y="1136343"/>
            <a:ext cx="7631430" cy="922020"/>
          </a:xfrm>
          <a:prstGeom prst="rect">
            <a:avLst/>
          </a:prstGeom>
          <a:noFill/>
        </p:spPr>
        <p:txBody>
          <a:bodyPr wrap="square" rtlCol="0">
            <a:spAutoFit/>
          </a:bodyPr>
          <a:lstStyle/>
          <a:p>
            <a:pPr algn="l">
              <a:lnSpc>
                <a:spcPct val="150000"/>
              </a:lnSpc>
            </a:pPr>
            <a:r>
              <a:rPr lang="zh-CN" altLang="en-US" dirty="0">
                <a:latin typeface="+mn-ea"/>
                <a:sym typeface="+mn-ea"/>
              </a:rPr>
              <a:t>项目的任务提出者</a:t>
            </a:r>
            <a:endParaRPr lang="en-US" altLang="zh-CN" dirty="0">
              <a:latin typeface="+mn-ea"/>
            </a:endParaRPr>
          </a:p>
          <a:p>
            <a:pPr algn="l">
              <a:lnSpc>
                <a:spcPct val="150000"/>
              </a:lnSpc>
            </a:pPr>
            <a:r>
              <a:rPr lang="en-US" altLang="zh-CN" b="1" dirty="0">
                <a:latin typeface="+mn-ea"/>
                <a:sym typeface="+mn-ea"/>
              </a:rPr>
              <a:t>    </a:t>
            </a:r>
            <a:r>
              <a:rPr lang="zh-CN" altLang="en-US" dirty="0">
                <a:latin typeface="+mn-ea"/>
                <a:sym typeface="+mn-ea"/>
              </a:rPr>
              <a:t>杨枨老师</a:t>
            </a:r>
            <a:endParaRPr lang="zh-CN" altLang="en-US" dirty="0">
              <a:latin typeface="+mn-ea"/>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08</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rPr>
                <a:t>绩效评价</a:t>
              </a:r>
              <a:endPar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 </a:t>
              </a:r>
              <a:r>
                <a:rPr lang="en-US" altLang="zh-CN" sz="1400" dirty="0">
                  <a:solidFill>
                    <a:schemeClr val="tx1">
                      <a:lumMod val="75000"/>
                      <a:lumOff val="25000"/>
                    </a:schemeClr>
                  </a:solidFill>
                  <a:cs typeface="+mn-lt"/>
                  <a:sym typeface="+mn-ea"/>
                </a:rPr>
                <a:t>P</a:t>
              </a:r>
              <a:r>
                <a:rPr lang="en-US" altLang="zh-CN" sz="1400" dirty="0">
                  <a:solidFill>
                    <a:schemeClr val="tx1">
                      <a:lumMod val="75000"/>
                      <a:lumOff val="25000"/>
                    </a:schemeClr>
                  </a:solidFill>
                  <a:cs typeface="+mn-lt"/>
                  <a:sym typeface="+mn-ea"/>
                </a:rPr>
                <a:t>erformance Appraisal </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85759" y="41157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hlinkClick r:id="rId3" action="ppaction://hlinkfile"/>
              </a:rPr>
              <a:t>绩效评价</a:t>
            </a:r>
            <a:endParaRPr lang="en-US" altLang="zh-CN" sz="2400" b="1" dirty="0"/>
          </a:p>
        </p:txBody>
      </p:sp>
      <p:pic>
        <p:nvPicPr>
          <p:cNvPr id="5122" name="Picture 2" descr="C:\Users\MacPro\Documents\Tencent Files\1486574644\Image\Group2\5B\HS\5BHS1[}}XDXGZBPLWSA%%O1.png"/>
          <p:cNvPicPr>
            <a:picLocks noChangeAspect="1" noChangeArrowheads="1"/>
          </p:cNvPicPr>
          <p:nvPr/>
        </p:nvPicPr>
        <p:blipFill>
          <a:blip r:embed="rId4" cstate="print"/>
          <a:srcRect/>
          <a:stretch>
            <a:fillRect/>
          </a:stretch>
        </p:blipFill>
        <p:spPr bwMode="auto">
          <a:xfrm>
            <a:off x="136477" y="1450025"/>
            <a:ext cx="9763125" cy="4572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09</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rPr>
                <a:t>参考资料</a:t>
              </a:r>
              <a:endParaRPr lang="zh-CN" altLang="en-US" sz="3200" kern="0" noProof="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gn="ctr"/>
              <a:endParaRPr lang="en-US" altLang="zh-CN" sz="1400" dirty="0">
                <a:solidFill>
                  <a:schemeClr val="tx1">
                    <a:lumMod val="75000"/>
                    <a:lumOff val="25000"/>
                  </a:schemeClr>
                </a:solidFill>
                <a:cs typeface="+mn-lt"/>
              </a:endParaRPr>
            </a:p>
            <a:p>
              <a:pPr algn="ctr"/>
              <a:r>
                <a:rPr lang="en-US" altLang="zh-CN" sz="1400" dirty="0">
                  <a:solidFill>
                    <a:schemeClr val="tx1">
                      <a:lumMod val="75000"/>
                      <a:lumOff val="25000"/>
                    </a:schemeClr>
                  </a:solidFill>
                  <a:cs typeface="+mn-lt"/>
                  <a:sym typeface="+mn-ea"/>
                </a:rPr>
                <a:t>Reference</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0"/>
          <p:cNvSpPr txBox="1"/>
          <p:nvPr/>
        </p:nvSpPr>
        <p:spPr>
          <a:xfrm>
            <a:off x="1745453" y="529893"/>
            <a:ext cx="5048250" cy="521970"/>
          </a:xfrm>
          <a:prstGeom prst="rect">
            <a:avLst/>
          </a:prstGeom>
          <a:noFill/>
        </p:spPr>
        <p:txBody>
          <a:bodyPr wrap="square" rtlCol="0">
            <a:spAutoFit/>
          </a:bodyPr>
          <a:lstStyle/>
          <a:p>
            <a:pPr lvl="0" fontAlgn="t">
              <a:defRPr/>
            </a:pPr>
            <a:r>
              <a:rPr lang="zh-CN" altLang="en-US" sz="2800" b="1" kern="0" noProof="0" dirty="0">
                <a:ln>
                  <a:noFill/>
                </a:ln>
                <a:solidFill>
                  <a:schemeClr val="tx1">
                    <a:lumMod val="75000"/>
                    <a:lumOff val="25000"/>
                  </a:schemeClr>
                </a:solidFill>
                <a:uLnTx/>
                <a:uFillTx/>
                <a:latin typeface="+mn-ea"/>
                <a:sym typeface="+mn-ea"/>
              </a:rPr>
              <a:t>参考资料</a:t>
            </a:r>
            <a:endParaRPr lang="zh-CN" altLang="en-US" sz="2800" b="1" kern="0" noProof="0" dirty="0">
              <a:ln>
                <a:noFill/>
              </a:ln>
              <a:solidFill>
                <a:schemeClr val="tx1">
                  <a:lumMod val="75000"/>
                  <a:lumOff val="25000"/>
                </a:schemeClr>
              </a:solidFill>
              <a:uLnTx/>
              <a:uFillTx/>
              <a:latin typeface="+mn-ea"/>
              <a:sym typeface="+mn-ea"/>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4881" y="177421"/>
            <a:ext cx="1221474" cy="1221474"/>
          </a:xfrm>
          <a:prstGeom prst="rect">
            <a:avLst/>
          </a:prstGeom>
        </p:spPr>
      </p:pic>
      <p:sp>
        <p:nvSpPr>
          <p:cNvPr id="5" name="文本框 4"/>
          <p:cNvSpPr txBox="1"/>
          <p:nvPr/>
        </p:nvSpPr>
        <p:spPr>
          <a:xfrm>
            <a:off x="762777" y="1487606"/>
            <a:ext cx="10592577" cy="3831818"/>
          </a:xfrm>
          <a:prstGeom prst="rect">
            <a:avLst/>
          </a:prstGeom>
          <a:noFill/>
        </p:spPr>
        <p:txBody>
          <a:bodyPr wrap="square">
            <a:spAutoFit/>
          </a:bodyPr>
          <a:lstStyle/>
          <a:p>
            <a:pPr>
              <a:lnSpc>
                <a:spcPct val="150000"/>
              </a:lnSpc>
            </a:pPr>
            <a:r>
              <a:rPr lang="en-US" altLang="zh-CN" dirty="0">
                <a:latin typeface="+mn-ea"/>
              </a:rPr>
              <a:t>[1]</a:t>
            </a:r>
            <a:r>
              <a:rPr lang="zh-CN" altLang="en-US" dirty="0">
                <a:latin typeface="+mn-ea"/>
              </a:rPr>
              <a:t>李珊</a:t>
            </a:r>
            <a:r>
              <a:rPr lang="en-US" altLang="zh-CN" dirty="0">
                <a:latin typeface="+mn-ea"/>
              </a:rPr>
              <a:t>. </a:t>
            </a:r>
            <a:r>
              <a:rPr lang="zh-CN" altLang="en-US" dirty="0">
                <a:latin typeface="+mn-ea"/>
              </a:rPr>
              <a:t>基于微信小程序的学生活动管理系统的设计与实现</a:t>
            </a:r>
            <a:r>
              <a:rPr lang="en-US" altLang="zh-CN" dirty="0">
                <a:latin typeface="+mn-ea"/>
              </a:rPr>
              <a:t>[D].</a:t>
            </a:r>
            <a:r>
              <a:rPr lang="zh-CN" altLang="en-US" dirty="0">
                <a:latin typeface="+mn-ea"/>
              </a:rPr>
              <a:t>广东工业大学</a:t>
            </a:r>
            <a:r>
              <a:rPr lang="en-US" altLang="zh-CN" dirty="0">
                <a:latin typeface="+mn-ea"/>
              </a:rPr>
              <a:t>,2019.</a:t>
            </a:r>
            <a:endParaRPr lang="en-US" altLang="zh-CN" dirty="0">
              <a:latin typeface="+mn-ea"/>
            </a:endParaRPr>
          </a:p>
          <a:p>
            <a:pPr>
              <a:lnSpc>
                <a:spcPct val="150000"/>
              </a:lnSpc>
            </a:pPr>
            <a:r>
              <a:rPr lang="en-US" altLang="zh-CN" dirty="0">
                <a:latin typeface="+mn-ea"/>
              </a:rPr>
              <a:t>[2]</a:t>
            </a:r>
            <a:r>
              <a:rPr lang="zh-CN" altLang="en-US" dirty="0">
                <a:latin typeface="+mn-ea"/>
              </a:rPr>
              <a:t>腾讯位置服务</a:t>
            </a:r>
            <a:r>
              <a:rPr lang="en-US" altLang="zh-CN" dirty="0">
                <a:latin typeface="+mn-ea"/>
              </a:rPr>
              <a:t>[EB/OL].https://lbs.qq.com/service/webService/webServiceGuide/webServiceOverview.</a:t>
            </a:r>
            <a:endParaRPr lang="en-US" altLang="zh-CN" dirty="0">
              <a:latin typeface="+mn-ea"/>
            </a:endParaRPr>
          </a:p>
          <a:p>
            <a:pPr>
              <a:lnSpc>
                <a:spcPct val="150000"/>
              </a:lnSpc>
            </a:pPr>
            <a:r>
              <a:rPr lang="en-US" altLang="zh-CN" dirty="0">
                <a:latin typeface="+mn-ea"/>
              </a:rPr>
              <a:t>[3]</a:t>
            </a:r>
            <a:r>
              <a:rPr lang="zh-CN" altLang="en-US" dirty="0">
                <a:latin typeface="+mn-ea"/>
              </a:rPr>
              <a:t>丁轩昂</a:t>
            </a:r>
            <a:r>
              <a:rPr lang="en-US" altLang="zh-CN" dirty="0">
                <a:latin typeface="+mn-ea"/>
              </a:rPr>
              <a:t>. </a:t>
            </a:r>
            <a:r>
              <a:rPr lang="zh-CN" altLang="en-US" dirty="0">
                <a:latin typeface="+mn-ea"/>
              </a:rPr>
              <a:t>基于深度神经网络的地理兴趣点推荐模型研究</a:t>
            </a:r>
            <a:r>
              <a:rPr lang="en-US" altLang="zh-CN" dirty="0">
                <a:latin typeface="+mn-ea"/>
              </a:rPr>
              <a:t>[D].</a:t>
            </a:r>
            <a:r>
              <a:rPr lang="zh-CN" altLang="en-US" dirty="0">
                <a:latin typeface="+mn-ea"/>
              </a:rPr>
              <a:t>华中科技大学</a:t>
            </a:r>
            <a:r>
              <a:rPr lang="en-US" altLang="zh-CN" dirty="0">
                <a:latin typeface="+mn-ea"/>
              </a:rPr>
              <a:t>,2019.</a:t>
            </a:r>
            <a:endParaRPr lang="en-US" altLang="zh-CN" dirty="0">
              <a:latin typeface="+mn-ea"/>
            </a:endParaRPr>
          </a:p>
          <a:p>
            <a:pPr>
              <a:lnSpc>
                <a:spcPct val="150000"/>
              </a:lnSpc>
            </a:pPr>
            <a:r>
              <a:rPr lang="en-US" altLang="zh-CN" dirty="0">
                <a:latin typeface="+mn-ea"/>
              </a:rPr>
              <a:t>[4]2020</a:t>
            </a:r>
            <a:r>
              <a:rPr lang="zh-CN" altLang="en-US" dirty="0">
                <a:latin typeface="+mn-ea"/>
              </a:rPr>
              <a:t>年杭州市开发工程师薪资水平</a:t>
            </a:r>
            <a:endParaRPr lang="en-US" altLang="zh-CN" dirty="0">
              <a:latin typeface="+mn-ea"/>
            </a:endParaRPr>
          </a:p>
          <a:p>
            <a:pPr>
              <a:lnSpc>
                <a:spcPct val="150000"/>
              </a:lnSpc>
            </a:pPr>
            <a:r>
              <a:rPr lang="en-US" altLang="zh-CN" dirty="0">
                <a:latin typeface="+mn-ea"/>
              </a:rPr>
              <a:t>[EB/OL].http://salarycalculator.sinaapp.com/report/%E6%9D%AD%E5%B7%9E/%E5%BC%80%E5%8F%91%E5%B7%A5%E7%A8%8B%E5%B8%88</a:t>
            </a:r>
            <a:endParaRPr lang="en-US" altLang="zh-CN" dirty="0">
              <a:latin typeface="+mn-ea"/>
            </a:endParaRPr>
          </a:p>
          <a:p>
            <a:pPr>
              <a:lnSpc>
                <a:spcPct val="150000"/>
              </a:lnSpc>
            </a:pPr>
            <a:r>
              <a:rPr lang="en-US" altLang="zh-CN" dirty="0">
                <a:latin typeface="+mn-ea"/>
              </a:rPr>
              <a:t>[5]</a:t>
            </a:r>
            <a:r>
              <a:rPr lang="zh-CN" altLang="en-US" dirty="0">
                <a:latin typeface="+mn-ea"/>
              </a:rPr>
              <a:t>陆禹文</a:t>
            </a:r>
            <a:r>
              <a:rPr lang="en-US" altLang="zh-CN" dirty="0">
                <a:latin typeface="+mn-ea"/>
              </a:rPr>
              <a:t>. </a:t>
            </a:r>
            <a:r>
              <a:rPr lang="zh-CN" altLang="en-US" dirty="0">
                <a:latin typeface="+mn-ea"/>
              </a:rPr>
              <a:t>基于微信小程序的移动学习平台的设计、开发及应用</a:t>
            </a:r>
            <a:r>
              <a:rPr lang="en-US" altLang="zh-CN" dirty="0">
                <a:latin typeface="+mn-ea"/>
              </a:rPr>
              <a:t>[D].</a:t>
            </a:r>
            <a:r>
              <a:rPr lang="zh-CN" altLang="en-US" dirty="0">
                <a:latin typeface="+mn-ea"/>
              </a:rPr>
              <a:t>兰州大学</a:t>
            </a:r>
            <a:r>
              <a:rPr lang="en-US" altLang="zh-CN" dirty="0">
                <a:latin typeface="+mn-ea"/>
              </a:rPr>
              <a:t>,2020.</a:t>
            </a:r>
            <a:endParaRPr lang="en-US" altLang="zh-CN" dirty="0">
              <a:latin typeface="+mn-ea"/>
            </a:endParaRPr>
          </a:p>
          <a:p>
            <a:pPr>
              <a:lnSpc>
                <a:spcPct val="150000"/>
              </a:lnSpc>
            </a:pPr>
            <a:r>
              <a:rPr lang="en-US" altLang="zh-CN" dirty="0">
                <a:latin typeface="+mn-ea"/>
              </a:rPr>
              <a:t>[6]</a:t>
            </a:r>
            <a:r>
              <a:rPr lang="zh-CN" altLang="en-US" dirty="0">
                <a:latin typeface="+mn-ea"/>
              </a:rPr>
              <a:t>知乎</a:t>
            </a:r>
            <a:r>
              <a:rPr lang="en-US" altLang="zh-CN" dirty="0">
                <a:latin typeface="+mn-ea"/>
              </a:rPr>
              <a:t>——</a:t>
            </a:r>
            <a:r>
              <a:rPr lang="zh-CN" altLang="en-US" dirty="0">
                <a:latin typeface="+mn-ea"/>
              </a:rPr>
              <a:t>爬虫是否违法</a:t>
            </a:r>
            <a:r>
              <a:rPr lang="en-US" altLang="zh-CN" dirty="0">
                <a:latin typeface="+mn-ea"/>
              </a:rPr>
              <a:t>[EB/OL].https://www.zhihu.com/question/291554395.</a:t>
            </a:r>
            <a:endParaRPr lang="zh-CN" altLang="zh-CN" dirty="0">
              <a:latin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42369"/>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sp>
        <p:nvSpPr>
          <p:cNvPr id="3" name="文本框 2"/>
          <p:cNvSpPr txBox="1"/>
          <p:nvPr/>
        </p:nvSpPr>
        <p:spPr>
          <a:xfrm>
            <a:off x="1836575" y="3258091"/>
            <a:ext cx="8518849" cy="584775"/>
          </a:xfrm>
          <a:prstGeom prst="rect">
            <a:avLst/>
          </a:prstGeom>
          <a:noFill/>
        </p:spPr>
        <p:txBody>
          <a:bodyPr wrap="square" rtlCol="0">
            <a:spAutoFit/>
          </a:bodyPr>
          <a:lstStyle/>
          <a:p>
            <a:pPr algn="ctr"/>
            <a:r>
              <a:rPr lang="zh-CN" altLang="en-US" sz="3200" b="1" dirty="0"/>
              <a:t>谢 谢 观 看 ！</a:t>
            </a:r>
            <a:endParaRPr lang="zh-CN" alt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58617" y="3056069"/>
            <a:ext cx="7693251"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dirty="0">
              <a:latin typeface="+mn-ea"/>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8579" y="1363917"/>
            <a:ext cx="772435" cy="772435"/>
          </a:xfrm>
          <a:prstGeom prst="rect">
            <a:avLst/>
          </a:prstGeom>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2138" y="2959911"/>
            <a:ext cx="772435" cy="772435"/>
          </a:xfrm>
          <a:prstGeom prst="rect">
            <a:avLst/>
          </a:prstGeom>
        </p:spPr>
      </p:pic>
      <p:sp>
        <p:nvSpPr>
          <p:cNvPr id="12" name="TextBox 11"/>
          <p:cNvSpPr txBox="1"/>
          <p:nvPr/>
        </p:nvSpPr>
        <p:spPr>
          <a:xfrm>
            <a:off x="575605" y="1594496"/>
            <a:ext cx="519545" cy="368300"/>
          </a:xfrm>
          <a:prstGeom prst="rect">
            <a:avLst/>
          </a:prstGeom>
          <a:noFill/>
        </p:spPr>
        <p:txBody>
          <a:bodyPr wrap="square" rtlCol="0">
            <a:spAutoFit/>
          </a:bodyPr>
          <a:lstStyle/>
          <a:p>
            <a:pPr algn="ctr"/>
            <a:r>
              <a:rPr lang="en-US" altLang="zh-CN" dirty="0"/>
              <a:t>04</a:t>
            </a:r>
            <a:endParaRPr lang="zh-CN" altLang="en-US" dirty="0"/>
          </a:p>
        </p:txBody>
      </p:sp>
      <p:sp>
        <p:nvSpPr>
          <p:cNvPr id="14" name="TextBox 13"/>
          <p:cNvSpPr txBox="1"/>
          <p:nvPr/>
        </p:nvSpPr>
        <p:spPr>
          <a:xfrm>
            <a:off x="539627" y="3161975"/>
            <a:ext cx="519545" cy="368300"/>
          </a:xfrm>
          <a:prstGeom prst="rect">
            <a:avLst/>
          </a:prstGeom>
          <a:noFill/>
        </p:spPr>
        <p:txBody>
          <a:bodyPr wrap="square" rtlCol="0">
            <a:spAutoFit/>
          </a:bodyPr>
          <a:lstStyle/>
          <a:p>
            <a:pPr algn="ctr"/>
            <a:r>
              <a:rPr lang="en-US" altLang="zh-CN" dirty="0"/>
              <a:t>05</a:t>
            </a:r>
            <a:endParaRPr lang="zh-CN" altLang="en-US" dirty="0"/>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sym typeface="+mn-ea"/>
              </a:rPr>
              <a:t>项目基本信息 </a:t>
            </a:r>
            <a:endParaRPr lang="zh-CN" altLang="en-US" sz="2400" b="1" dirty="0"/>
          </a:p>
        </p:txBody>
      </p:sp>
      <p:sp>
        <p:nvSpPr>
          <p:cNvPr id="15" name="TextBox 14"/>
          <p:cNvSpPr txBox="1"/>
          <p:nvPr/>
        </p:nvSpPr>
        <p:spPr>
          <a:xfrm>
            <a:off x="1182542" y="4384455"/>
            <a:ext cx="7512627" cy="1337945"/>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1.批准者：杨枨老师</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dirty="0">
              <a:latin typeface="+mn-ea"/>
            </a:endParaRPr>
          </a:p>
        </p:txBody>
      </p:sp>
      <p:grpSp>
        <p:nvGrpSpPr>
          <p:cNvPr id="10" name="Group 9"/>
          <p:cNvGrpSpPr/>
          <p:nvPr/>
        </p:nvGrpSpPr>
        <p:grpSpPr>
          <a:xfrm>
            <a:off x="451096" y="4295244"/>
            <a:ext cx="772160" cy="772160"/>
            <a:chOff x="674" y="7784"/>
            <a:chExt cx="1216" cy="1216"/>
          </a:xfrm>
        </p:grpSpPr>
        <p:pic>
          <p:nvPicPr>
            <p:cNvPr id="6"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 y="7784"/>
              <a:ext cx="1216" cy="1216"/>
            </a:xfrm>
            <a:prstGeom prst="rect">
              <a:avLst/>
            </a:prstGeom>
          </p:spPr>
        </p:pic>
        <p:sp>
          <p:nvSpPr>
            <p:cNvPr id="8" name="TextBox 13"/>
            <p:cNvSpPr txBox="1"/>
            <p:nvPr/>
          </p:nvSpPr>
          <p:spPr>
            <a:xfrm>
              <a:off x="815" y="8102"/>
              <a:ext cx="818" cy="580"/>
            </a:xfrm>
            <a:prstGeom prst="rect">
              <a:avLst/>
            </a:prstGeom>
            <a:noFill/>
          </p:spPr>
          <p:txBody>
            <a:bodyPr wrap="square" rtlCol="0">
              <a:spAutoFit/>
            </a:bodyPr>
            <a:lstStyle/>
            <a:p>
              <a:pPr algn="ctr"/>
              <a:r>
                <a:rPr lang="en-US" altLang="zh-CN" dirty="0"/>
                <a:t>06</a:t>
              </a:r>
              <a:endParaRPr lang="zh-CN" altLang="en-US" dirty="0"/>
            </a:p>
          </p:txBody>
        </p:sp>
      </p:grpSp>
      <p:sp>
        <p:nvSpPr>
          <p:cNvPr id="4" name="Text Box 3"/>
          <p:cNvSpPr txBox="1"/>
          <p:nvPr/>
        </p:nvSpPr>
        <p:spPr>
          <a:xfrm>
            <a:off x="1238489" y="1509155"/>
            <a:ext cx="7631430" cy="1337945"/>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验收标准：</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系统各项功能能够正常运行，并达到客户的功能需求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endParaRPr dirty="0">
              <a:latin typeface="+mn-ea"/>
              <a:sym typeface="+mn-ea"/>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8463" y="500285"/>
            <a:ext cx="2306241" cy="5579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7828" y="3499865"/>
            <a:ext cx="10533903" cy="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085622" y="3057608"/>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椭圆 33"/>
          <p:cNvSpPr/>
          <p:nvPr/>
        </p:nvSpPr>
        <p:spPr>
          <a:xfrm>
            <a:off x="6823868" y="3024704"/>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a:off x="4530939" y="3033363"/>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2321139" y="3104368"/>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1755476" y="4045677"/>
            <a:ext cx="2031325" cy="12738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非计院非工科男生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 创意</a:t>
            </a:r>
            <a:r>
              <a:rPr lang="en-US" altLang="zh-CN" dirty="0">
                <a:latin typeface="宋体" panose="02010600030101010101" pitchFamily="2" charset="-122"/>
                <a:ea typeface="宋体" panose="02010600030101010101" pitchFamily="2" charset="-122"/>
                <a:cs typeface="+mn-ea"/>
                <a:sym typeface="+mn-lt"/>
              </a:rPr>
              <a:t>1801</a:t>
            </a:r>
            <a:r>
              <a:rPr lang="zh-CN" altLang="en-US" dirty="0">
                <a:latin typeface="宋体" panose="02010600030101010101" pitchFamily="2" charset="-122"/>
                <a:ea typeface="宋体" panose="02010600030101010101" pitchFamily="2" charset="-122"/>
                <a:cs typeface="+mn-ea"/>
                <a:sym typeface="+mn-lt"/>
              </a:rPr>
              <a:t>邓文康</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endParaRPr lang="en-US" altLang="zh-CN" dirty="0">
              <a:latin typeface="宋体" panose="02010600030101010101" pitchFamily="2" charset="-122"/>
              <a:ea typeface="宋体" panose="02010600030101010101" pitchFamily="2" charset="-122"/>
              <a:cs typeface="+mn-ea"/>
              <a:sym typeface="+mn-lt"/>
            </a:endParaRPr>
          </a:p>
        </p:txBody>
      </p:sp>
      <p:sp>
        <p:nvSpPr>
          <p:cNvPr id="26" name="矩形 25"/>
          <p:cNvSpPr/>
          <p:nvPr/>
        </p:nvSpPr>
        <p:spPr>
          <a:xfrm>
            <a:off x="4196109" y="4014505"/>
            <a:ext cx="1800493" cy="8583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计院工科男生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软工</a:t>
            </a:r>
            <a:r>
              <a:rPr lang="en-US" altLang="zh-CN" dirty="0">
                <a:latin typeface="宋体" panose="02010600030101010101" pitchFamily="2" charset="-122"/>
                <a:ea typeface="宋体" panose="02010600030101010101" pitchFamily="2" charset="-122"/>
                <a:cs typeface="+mn-ea"/>
                <a:sym typeface="+mn-lt"/>
              </a:rPr>
              <a:t>1802</a:t>
            </a:r>
            <a:r>
              <a:rPr lang="zh-CN" altLang="en-US" dirty="0">
                <a:latin typeface="宋体" panose="02010600030101010101" pitchFamily="2" charset="-122"/>
                <a:ea typeface="宋体" panose="02010600030101010101" pitchFamily="2" charset="-122"/>
                <a:cs typeface="+mn-ea"/>
                <a:sym typeface="+mn-lt"/>
              </a:rPr>
              <a:t>陈玲曦</a:t>
            </a:r>
            <a:endParaRPr lang="en-US" altLang="zh-CN" dirty="0">
              <a:latin typeface="宋体" panose="02010600030101010101" pitchFamily="2" charset="-122"/>
              <a:ea typeface="宋体" panose="02010600030101010101" pitchFamily="2" charset="-122"/>
              <a:cs typeface="+mn-ea"/>
              <a:sym typeface="+mn-lt"/>
            </a:endParaRPr>
          </a:p>
        </p:txBody>
      </p:sp>
      <p:sp>
        <p:nvSpPr>
          <p:cNvPr id="24" name="矩形 23"/>
          <p:cNvSpPr/>
          <p:nvPr/>
        </p:nvSpPr>
        <p:spPr>
          <a:xfrm>
            <a:off x="6452886" y="3975027"/>
            <a:ext cx="1800493" cy="8583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计院工科女生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软工</a:t>
            </a:r>
            <a:r>
              <a:rPr lang="en-US" altLang="zh-CN" dirty="0">
                <a:latin typeface="宋体" panose="02010600030101010101" pitchFamily="2" charset="-122"/>
                <a:ea typeface="宋体" panose="02010600030101010101" pitchFamily="2" charset="-122"/>
                <a:cs typeface="+mn-ea"/>
                <a:sym typeface="+mn-lt"/>
              </a:rPr>
              <a:t>1802</a:t>
            </a:r>
            <a:r>
              <a:rPr lang="zh-CN" altLang="en-US" dirty="0">
                <a:latin typeface="宋体" panose="02010600030101010101" pitchFamily="2" charset="-122"/>
                <a:ea typeface="宋体" panose="02010600030101010101" pitchFamily="2" charset="-122"/>
                <a:cs typeface="+mn-ea"/>
                <a:sym typeface="+mn-lt"/>
              </a:rPr>
              <a:t>刘书宇</a:t>
            </a:r>
            <a:endParaRPr lang="en-US" altLang="zh-CN" dirty="0">
              <a:latin typeface="宋体" panose="02010600030101010101" pitchFamily="2" charset="-122"/>
              <a:ea typeface="宋体" panose="02010600030101010101" pitchFamily="2" charset="-122"/>
              <a:cs typeface="+mn-ea"/>
              <a:sym typeface="+mn-lt"/>
            </a:endParaRPr>
          </a:p>
        </p:txBody>
      </p:sp>
      <p:sp>
        <p:nvSpPr>
          <p:cNvPr id="22" name="矩形 21"/>
          <p:cNvSpPr/>
          <p:nvPr/>
        </p:nvSpPr>
        <p:spPr>
          <a:xfrm>
            <a:off x="8549143" y="3968693"/>
            <a:ext cx="2031325" cy="12738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非计院非工科女生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新闻</a:t>
            </a:r>
            <a:r>
              <a:rPr lang="en-US" altLang="zh-CN" dirty="0">
                <a:latin typeface="宋体" panose="02010600030101010101" pitchFamily="2" charset="-122"/>
                <a:ea typeface="宋体" panose="02010600030101010101" pitchFamily="2" charset="-122"/>
                <a:cs typeface="+mn-ea"/>
                <a:sym typeface="+mn-lt"/>
              </a:rPr>
              <a:t>1801</a:t>
            </a:r>
            <a:r>
              <a:rPr lang="zh-CN" altLang="en-US" dirty="0">
                <a:latin typeface="宋体" panose="02010600030101010101" pitchFamily="2" charset="-122"/>
                <a:ea typeface="宋体" panose="02010600030101010101" pitchFamily="2" charset="-122"/>
                <a:cs typeface="+mn-ea"/>
                <a:sym typeface="+mn-lt"/>
              </a:rPr>
              <a:t>梁晓晓</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endParaRPr lang="en-US" altLang="zh-CN" dirty="0">
              <a:latin typeface="宋体" panose="02010600030101010101" pitchFamily="2" charset="-122"/>
              <a:ea typeface="宋体" panose="02010600030101010101" pitchFamily="2" charset="-122"/>
              <a:cs typeface="+mn-ea"/>
              <a:sym typeface="+mn-lt"/>
            </a:endParaRPr>
          </a:p>
        </p:txBody>
      </p:sp>
      <p:sp>
        <p:nvSpPr>
          <p:cNvPr id="31" name="文本框 30"/>
          <p:cNvSpPr txBox="1"/>
          <p:nvPr/>
        </p:nvSpPr>
        <p:spPr>
          <a:xfrm>
            <a:off x="2484989" y="3264232"/>
            <a:ext cx="665825" cy="523220"/>
          </a:xfrm>
          <a:prstGeom prst="rect">
            <a:avLst/>
          </a:prstGeom>
          <a:noFill/>
        </p:spPr>
        <p:txBody>
          <a:bodyPr wrap="square" rtlCol="0">
            <a:spAutoFit/>
          </a:bodyPr>
          <a:lstStyle/>
          <a:p>
            <a:r>
              <a:rPr lang="en-US" altLang="zh-CN" sz="2800" dirty="0"/>
              <a:t>01</a:t>
            </a:r>
            <a:endParaRPr lang="zh-CN" altLang="en-US" sz="2800" dirty="0"/>
          </a:p>
        </p:txBody>
      </p:sp>
      <p:sp>
        <p:nvSpPr>
          <p:cNvPr id="33" name="文本框 32"/>
          <p:cNvSpPr txBox="1"/>
          <p:nvPr/>
        </p:nvSpPr>
        <p:spPr>
          <a:xfrm>
            <a:off x="4717817" y="3238254"/>
            <a:ext cx="665825" cy="523220"/>
          </a:xfrm>
          <a:prstGeom prst="rect">
            <a:avLst/>
          </a:prstGeom>
          <a:noFill/>
        </p:spPr>
        <p:txBody>
          <a:bodyPr wrap="square" rtlCol="0">
            <a:spAutoFit/>
          </a:bodyPr>
          <a:lstStyle/>
          <a:p>
            <a:r>
              <a:rPr lang="en-US" altLang="zh-CN" sz="2800" dirty="0"/>
              <a:t>02</a:t>
            </a:r>
            <a:endParaRPr lang="zh-CN" altLang="en-US" sz="2800" dirty="0"/>
          </a:p>
        </p:txBody>
      </p:sp>
      <p:sp>
        <p:nvSpPr>
          <p:cNvPr id="35" name="文本框 34"/>
          <p:cNvSpPr txBox="1"/>
          <p:nvPr/>
        </p:nvSpPr>
        <p:spPr>
          <a:xfrm>
            <a:off x="7020221" y="3209796"/>
            <a:ext cx="665825" cy="523220"/>
          </a:xfrm>
          <a:prstGeom prst="rect">
            <a:avLst/>
          </a:prstGeom>
          <a:noFill/>
        </p:spPr>
        <p:txBody>
          <a:bodyPr wrap="square" rtlCol="0">
            <a:spAutoFit/>
          </a:bodyPr>
          <a:lstStyle/>
          <a:p>
            <a:r>
              <a:rPr lang="en-US" altLang="zh-CN" sz="2800" dirty="0"/>
              <a:t>03</a:t>
            </a:r>
            <a:endParaRPr lang="zh-CN" altLang="en-US" sz="2800" dirty="0"/>
          </a:p>
        </p:txBody>
      </p:sp>
      <p:sp>
        <p:nvSpPr>
          <p:cNvPr id="37" name="文本框 36"/>
          <p:cNvSpPr txBox="1"/>
          <p:nvPr/>
        </p:nvSpPr>
        <p:spPr>
          <a:xfrm>
            <a:off x="9231894" y="3219860"/>
            <a:ext cx="665825" cy="523220"/>
          </a:xfrm>
          <a:prstGeom prst="rect">
            <a:avLst/>
          </a:prstGeom>
          <a:noFill/>
        </p:spPr>
        <p:txBody>
          <a:bodyPr wrap="square" rtlCol="0">
            <a:spAutoFit/>
          </a:bodyPr>
          <a:lstStyle/>
          <a:p>
            <a:r>
              <a:rPr lang="en-US" altLang="zh-CN" sz="2800" dirty="0"/>
              <a:t>04</a:t>
            </a:r>
            <a:endParaRPr lang="zh-CN" altLang="en-US" sz="2800"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30" name="TextBox 29"/>
          <p:cNvSpPr txBox="1"/>
          <p:nvPr/>
        </p:nvSpPr>
        <p:spPr>
          <a:xfrm>
            <a:off x="1733266" y="668741"/>
            <a:ext cx="3405116" cy="460375"/>
          </a:xfrm>
          <a:prstGeom prst="rect">
            <a:avLst/>
          </a:prstGeom>
          <a:noFill/>
        </p:spPr>
        <p:txBody>
          <a:bodyPr wrap="square" rtlCol="0">
            <a:spAutoFit/>
          </a:bodyPr>
          <a:lstStyle/>
          <a:p>
            <a:r>
              <a:rPr lang="zh-CN" altLang="en-US" sz="2400" b="1" dirty="0"/>
              <a:t>项目用户</a:t>
            </a:r>
            <a:endParaRPr lang="zh-CN" altLang="en-US" sz="2400" b="1" dirty="0"/>
          </a:p>
        </p:txBody>
      </p:sp>
      <p:sp>
        <p:nvSpPr>
          <p:cNvPr id="17" name="TextBox 16"/>
          <p:cNvSpPr txBox="1"/>
          <p:nvPr/>
        </p:nvSpPr>
        <p:spPr>
          <a:xfrm>
            <a:off x="1724891" y="1693718"/>
            <a:ext cx="8598477" cy="400110"/>
          </a:xfrm>
          <a:prstGeom prst="rect">
            <a:avLst/>
          </a:prstGeom>
          <a:noFill/>
        </p:spPr>
        <p:txBody>
          <a:bodyPr wrap="square" rtlCol="0">
            <a:spAutoFit/>
          </a:bodyPr>
          <a:lstStyle/>
          <a:p>
            <a:pPr algn="ctr"/>
            <a:r>
              <a:rPr lang="zh-CN" altLang="en-US" sz="2000" b="1" dirty="0"/>
              <a:t>用户群体：浙大城市学院所有师生</a:t>
            </a:r>
            <a:endParaRPr lang="zh-CN" altLang="en-US" sz="2000" b="1" dirty="0"/>
          </a:p>
        </p:txBody>
      </p:sp>
      <p:sp>
        <p:nvSpPr>
          <p:cNvPr id="3" name="文本框 2"/>
          <p:cNvSpPr txBox="1"/>
          <p:nvPr/>
        </p:nvSpPr>
        <p:spPr>
          <a:xfrm>
            <a:off x="657529" y="2584722"/>
            <a:ext cx="1343608" cy="369332"/>
          </a:xfrm>
          <a:prstGeom prst="rect">
            <a:avLst/>
          </a:prstGeom>
          <a:noFill/>
        </p:spPr>
        <p:txBody>
          <a:bodyPr wrap="square" rtlCol="0">
            <a:spAutoFit/>
          </a:bodyPr>
          <a:lstStyle/>
          <a:p>
            <a:r>
              <a:rPr lang="zh-CN" altLang="en-US" dirty="0"/>
              <a:t>典型用户</a:t>
            </a:r>
            <a:r>
              <a:rPr lang="en-US" altLang="zh-CN" dirty="0"/>
              <a:t>:</a:t>
            </a:r>
            <a:endParaRPr lang="zh-CN" altLang="en-US" dirty="0"/>
          </a:p>
        </p:txBody>
      </p:sp>
      <p:sp>
        <p:nvSpPr>
          <p:cNvPr id="5" name="文本框 2"/>
          <p:cNvSpPr txBox="1"/>
          <p:nvPr/>
        </p:nvSpPr>
        <p:spPr>
          <a:xfrm>
            <a:off x="657225" y="5544185"/>
            <a:ext cx="2563495" cy="368300"/>
          </a:xfrm>
          <a:prstGeom prst="rect">
            <a:avLst/>
          </a:prstGeom>
          <a:noFill/>
        </p:spPr>
        <p:txBody>
          <a:bodyPr wrap="square" rtlCol="0">
            <a:spAutoFit/>
          </a:bodyPr>
          <a:lstStyle/>
          <a:p>
            <a:r>
              <a:rPr lang="zh-CN" altLang="en-US" dirty="0"/>
              <a:t>当然用户</a:t>
            </a:r>
            <a:r>
              <a:rPr lang="en-US" altLang="zh-CN" dirty="0"/>
              <a:t>:  </a:t>
            </a:r>
            <a:r>
              <a:rPr lang="zh-CN" altLang="en-US" dirty="0"/>
              <a:t>杨枨老师</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png"/>
          <p:cNvPicPr>
            <a:picLocks noChangeAspect="1"/>
          </p:cNvPicPr>
          <p:nvPr/>
        </p:nvPicPr>
        <p:blipFill>
          <a:blip r:embed="rId1" cstate="print"/>
          <a:stretch>
            <a:fillRect/>
          </a:stretch>
        </p:blipFill>
        <p:spPr>
          <a:xfrm>
            <a:off x="7666760" y="1248642"/>
            <a:ext cx="4525240" cy="4525240"/>
          </a:xfrm>
          <a:prstGeom prst="rect">
            <a:avLst/>
          </a:prstGeom>
        </p:spPr>
      </p:pic>
      <p:pic>
        <p:nvPicPr>
          <p:cNvPr id="8" name="图片 7" descr="2.png"/>
          <p:cNvPicPr>
            <a:picLocks noChangeAspect="1"/>
          </p:cNvPicPr>
          <p:nvPr/>
        </p:nvPicPr>
        <p:blipFill>
          <a:blip r:embed="rId1" cstate="print"/>
          <a:stretch>
            <a:fillRect/>
          </a:stretch>
        </p:blipFill>
        <p:spPr>
          <a:xfrm>
            <a:off x="1" y="1241715"/>
            <a:ext cx="4525240" cy="4525240"/>
          </a:xfrm>
          <a:prstGeom prst="rect">
            <a:avLst/>
          </a:prstGeom>
        </p:spPr>
      </p:pic>
      <p:pic>
        <p:nvPicPr>
          <p:cNvPr id="6"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241" y="-61339"/>
            <a:ext cx="1221474" cy="1221474"/>
          </a:xfrm>
          <a:prstGeom prst="rect">
            <a:avLst/>
          </a:prstGeom>
        </p:spPr>
      </p:pic>
      <p:sp>
        <p:nvSpPr>
          <p:cNvPr id="9" name="TextBox 24"/>
          <p:cNvSpPr txBox="1"/>
          <p:nvPr/>
        </p:nvSpPr>
        <p:spPr>
          <a:xfrm>
            <a:off x="1419225" y="288290"/>
            <a:ext cx="4048125" cy="460375"/>
          </a:xfrm>
          <a:prstGeom prst="rect">
            <a:avLst/>
          </a:prstGeom>
          <a:noFill/>
        </p:spPr>
        <p:txBody>
          <a:bodyPr wrap="square" rtlCol="0">
            <a:spAutoFit/>
          </a:bodyPr>
          <a:lstStyle/>
          <a:p>
            <a:r>
              <a:rPr lang="zh-CN" altLang="en-US" sz="2400" b="1" dirty="0"/>
              <a:t>项目功能总述</a:t>
            </a:r>
            <a:endParaRPr lang="zh-CN" altLang="en-US" sz="2400" b="1" dirty="0"/>
          </a:p>
        </p:txBody>
      </p:sp>
      <p:pic>
        <p:nvPicPr>
          <p:cNvPr id="22532" name="Picture 4" descr="C:\Users\MacPro\Documents\Tencent Files\1486574644\Image\Group2\G8\0V\G80VQUKUIS98_CNP%`PN2IQ.png"/>
          <p:cNvPicPr>
            <a:picLocks noChangeAspect="1" noChangeArrowheads="1"/>
          </p:cNvPicPr>
          <p:nvPr/>
        </p:nvPicPr>
        <p:blipFill>
          <a:blip r:embed="rId3" cstate="print"/>
          <a:srcRect/>
          <a:stretch>
            <a:fillRect/>
          </a:stretch>
        </p:blipFill>
        <p:spPr bwMode="auto">
          <a:xfrm>
            <a:off x="2077891" y="1235082"/>
            <a:ext cx="7596043" cy="45284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11195"/>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18" name="文本框 11"/>
          <p:cNvSpPr txBox="1"/>
          <p:nvPr/>
        </p:nvSpPr>
        <p:spPr>
          <a:xfrm>
            <a:off x="2868098" y="2231778"/>
            <a:ext cx="3034559" cy="1689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err="1">
                <a:latin typeface="+mn-ea"/>
              </a:rPr>
              <a:t>Javascript</a:t>
            </a:r>
            <a:r>
              <a:rPr lang="en-US" altLang="zh-CN" dirty="0">
                <a:latin typeface="+mn-ea"/>
              </a:rPr>
              <a:t>  </a:t>
            </a:r>
            <a:endParaRPr lang="en-US" altLang="zh-CN" dirty="0">
              <a:latin typeface="+mn-ea"/>
            </a:endParaRPr>
          </a:p>
          <a:p>
            <a:pPr>
              <a:lnSpc>
                <a:spcPct val="150000"/>
              </a:lnSpc>
            </a:pPr>
            <a:r>
              <a:rPr lang="en-US" altLang="zh-CN" dirty="0">
                <a:latin typeface="+mn-ea"/>
              </a:rPr>
              <a:t>WXML + WXSS</a:t>
            </a:r>
            <a:r>
              <a:rPr lang="zh-CN" altLang="en-US" dirty="0">
                <a:latin typeface="+mn-ea"/>
              </a:rPr>
              <a:t>语言 </a:t>
            </a:r>
            <a:endParaRPr lang="en-US" altLang="zh-CN" dirty="0">
              <a:latin typeface="+mn-ea"/>
            </a:endParaRPr>
          </a:p>
          <a:p>
            <a:pPr>
              <a:lnSpc>
                <a:spcPct val="150000"/>
              </a:lnSpc>
            </a:pPr>
            <a:r>
              <a:rPr lang="en-US" altLang="zh-CN" dirty="0">
                <a:latin typeface="+mn-ea"/>
              </a:rPr>
              <a:t>MINA</a:t>
            </a:r>
            <a:r>
              <a:rPr lang="zh-CN" altLang="en-US" dirty="0">
                <a:latin typeface="+mn-ea"/>
              </a:rPr>
              <a:t>框架 </a:t>
            </a:r>
            <a:r>
              <a:rPr lang="en-US" altLang="zh-CN" dirty="0">
                <a:latin typeface="+mn-ea"/>
              </a:rPr>
              <a:t>+ </a:t>
            </a:r>
            <a:r>
              <a:rPr lang="zh-CN" altLang="en-US" dirty="0">
                <a:latin typeface="+mn-ea"/>
              </a:rPr>
              <a:t>云开发功能 </a:t>
            </a:r>
            <a:endParaRPr lang="en-US" altLang="zh-CN" dirty="0">
              <a:latin typeface="+mn-ea"/>
            </a:endParaRPr>
          </a:p>
          <a:p>
            <a:pPr>
              <a:lnSpc>
                <a:spcPct val="150000"/>
              </a:lnSpc>
            </a:pPr>
            <a:r>
              <a:rPr lang="zh-CN" altLang="en-US" dirty="0">
                <a:latin typeface="+mn-ea"/>
              </a:rPr>
              <a:t>深度学习：</a:t>
            </a:r>
            <a:r>
              <a:rPr lang="en-US" altLang="zh-CN" dirty="0">
                <a:latin typeface="+mn-ea"/>
              </a:rPr>
              <a:t>CB</a:t>
            </a:r>
            <a:r>
              <a:rPr lang="zh-CN" altLang="en-US" dirty="0">
                <a:sym typeface="+mn-ea"/>
              </a:rPr>
              <a:t>算法</a:t>
            </a:r>
            <a:endParaRPr lang="zh-CN" altLang="en-US" kern="0" baseline="3000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5" name="TextBox 24"/>
          <p:cNvSpPr txBox="1"/>
          <p:nvPr/>
        </p:nvSpPr>
        <p:spPr>
          <a:xfrm>
            <a:off x="1614170" y="650240"/>
            <a:ext cx="7985125"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项目技术实现</a:t>
            </a:r>
            <a:endParaRPr lang="zh-CN" altLang="en-US" sz="2400" b="1" dirty="0"/>
          </a:p>
        </p:txBody>
      </p:sp>
      <p:sp>
        <p:nvSpPr>
          <p:cNvPr id="11" name="TextBox 10"/>
          <p:cNvSpPr txBox="1"/>
          <p:nvPr/>
        </p:nvSpPr>
        <p:spPr>
          <a:xfrm>
            <a:off x="6421274" y="2217762"/>
            <a:ext cx="4688003" cy="3831818"/>
          </a:xfrm>
          <a:prstGeom prst="rect">
            <a:avLst/>
          </a:prstGeom>
          <a:noFill/>
        </p:spPr>
        <p:txBody>
          <a:bodyPr wrap="square" rtlCol="0">
            <a:spAutoFit/>
          </a:bodyPr>
          <a:lstStyle/>
          <a:p>
            <a:pPr>
              <a:lnSpc>
                <a:spcPct val="150000"/>
              </a:lnSpc>
            </a:pPr>
            <a:r>
              <a:rPr lang="zh-CN" altLang="en-US" dirty="0">
                <a:latin typeface="+mn-ea"/>
              </a:rPr>
              <a:t>项目开发工具：微信开发者工具</a:t>
            </a:r>
            <a:endParaRPr lang="en-US" altLang="zh-CN" dirty="0">
              <a:latin typeface="+mn-ea"/>
            </a:endParaRPr>
          </a:p>
          <a:p>
            <a:pPr>
              <a:lnSpc>
                <a:spcPct val="150000"/>
              </a:lnSpc>
            </a:pPr>
            <a:r>
              <a:rPr lang="zh-CN" altLang="en-US" dirty="0">
                <a:latin typeface="+mn-ea"/>
              </a:rPr>
              <a:t>文档编写工具：</a:t>
            </a:r>
            <a:r>
              <a:rPr lang="en-US" altLang="zh-CN" dirty="0">
                <a:latin typeface="+mn-ea"/>
              </a:rPr>
              <a:t>Microsoft Office</a:t>
            </a:r>
            <a:endParaRPr lang="en-US" altLang="zh-CN" dirty="0">
              <a:latin typeface="+mn-ea"/>
            </a:endParaRPr>
          </a:p>
          <a:p>
            <a:pPr>
              <a:lnSpc>
                <a:spcPct val="150000"/>
              </a:lnSpc>
            </a:pPr>
            <a:r>
              <a:rPr lang="zh-CN" altLang="en-US" dirty="0">
                <a:latin typeface="+mn-ea"/>
              </a:rPr>
              <a:t>系统设计：</a:t>
            </a:r>
            <a:r>
              <a:rPr lang="en-US" altLang="zh-CN" dirty="0" err="1">
                <a:latin typeface="+mn-ea"/>
              </a:rPr>
              <a:t>PowerDesigner</a:t>
            </a:r>
            <a:endParaRPr lang="en-US" altLang="zh-CN" dirty="0">
              <a:latin typeface="+mn-ea"/>
            </a:endParaRPr>
          </a:p>
          <a:p>
            <a:pPr>
              <a:lnSpc>
                <a:spcPct val="150000"/>
              </a:lnSpc>
            </a:pPr>
            <a:r>
              <a:rPr lang="zh-CN" altLang="en-US" dirty="0">
                <a:latin typeface="+mn-ea"/>
              </a:rPr>
              <a:t>界面原型设计：</a:t>
            </a:r>
            <a:r>
              <a:rPr lang="en-US" altLang="zh-CN" dirty="0" err="1">
                <a:latin typeface="+mn-ea"/>
              </a:rPr>
              <a:t>Axure</a:t>
            </a:r>
            <a:r>
              <a:rPr lang="en-US" altLang="zh-CN" dirty="0">
                <a:latin typeface="+mn-ea"/>
              </a:rPr>
              <a:t> RP</a:t>
            </a:r>
            <a:endParaRPr lang="en-US" altLang="zh-CN" dirty="0">
              <a:latin typeface="+mn-ea"/>
            </a:endParaRPr>
          </a:p>
          <a:p>
            <a:pPr>
              <a:lnSpc>
                <a:spcPct val="150000"/>
              </a:lnSpc>
            </a:pPr>
            <a:r>
              <a:rPr lang="zh-CN" altLang="en-US" dirty="0">
                <a:latin typeface="+mn-ea"/>
              </a:rPr>
              <a:t>配置管理工具：</a:t>
            </a:r>
            <a:r>
              <a:rPr lang="en-US" altLang="zh-CN" dirty="0" err="1">
                <a:latin typeface="+mn-ea"/>
              </a:rPr>
              <a:t>Git</a:t>
            </a:r>
            <a:endParaRPr lang="en-US" altLang="zh-CN" dirty="0">
              <a:latin typeface="+mn-ea"/>
            </a:endParaRPr>
          </a:p>
          <a:p>
            <a:pPr>
              <a:lnSpc>
                <a:spcPct val="150000"/>
              </a:lnSpc>
            </a:pPr>
            <a:r>
              <a:rPr lang="zh-CN" altLang="en-US" dirty="0">
                <a:latin typeface="+mn-ea"/>
              </a:rPr>
              <a:t>项目管理工具：</a:t>
            </a:r>
            <a:r>
              <a:rPr lang="en-US" altLang="zh-CN" dirty="0">
                <a:latin typeface="+mn-ea"/>
              </a:rPr>
              <a:t>Microsoft Project</a:t>
            </a:r>
            <a:endParaRPr lang="en-US" altLang="zh-CN" dirty="0">
              <a:latin typeface="+mn-ea"/>
            </a:endParaRPr>
          </a:p>
          <a:p>
            <a:pPr>
              <a:lnSpc>
                <a:spcPct val="150000"/>
              </a:lnSpc>
            </a:pPr>
            <a:r>
              <a:rPr lang="zh-CN" altLang="en-US" dirty="0">
                <a:latin typeface="+mn-ea"/>
              </a:rPr>
              <a:t>硬件环境：</a:t>
            </a:r>
            <a:r>
              <a:rPr lang="en-US" altLang="zh-CN" dirty="0">
                <a:latin typeface="+mn-ea"/>
              </a:rPr>
              <a:t>PC</a:t>
            </a:r>
            <a:endParaRPr lang="en-US" altLang="zh-CN" dirty="0">
              <a:latin typeface="+mn-ea"/>
            </a:endParaRPr>
          </a:p>
          <a:p>
            <a:pPr>
              <a:lnSpc>
                <a:spcPct val="150000"/>
              </a:lnSpc>
            </a:pPr>
            <a:r>
              <a:rPr lang="zh-CN" altLang="en-US" dirty="0">
                <a:latin typeface="+mn-ea"/>
              </a:rPr>
              <a:t>操作系统：</a:t>
            </a:r>
            <a:r>
              <a:rPr lang="en-US" altLang="zh-CN" dirty="0">
                <a:latin typeface="+mn-ea"/>
              </a:rPr>
              <a:t>Windows 10</a:t>
            </a:r>
            <a:endParaRPr lang="en-US" altLang="zh-CN" dirty="0">
              <a:latin typeface="+mn-ea"/>
            </a:endParaRPr>
          </a:p>
          <a:p>
            <a:pPr>
              <a:lnSpc>
                <a:spcPct val="150000"/>
              </a:lnSpc>
            </a:pPr>
            <a:endParaRPr lang="en-US" altLang="zh-CN" dirty="0">
              <a:latin typeface="+mn-ea"/>
            </a:endParaRPr>
          </a:p>
        </p:txBody>
      </p:sp>
      <p:sp>
        <p:nvSpPr>
          <p:cNvPr id="12" name="TextBox 11"/>
          <p:cNvSpPr txBox="1"/>
          <p:nvPr/>
        </p:nvSpPr>
        <p:spPr>
          <a:xfrm>
            <a:off x="7108096" y="2076904"/>
            <a:ext cx="5222655" cy="442878"/>
          </a:xfrm>
          <a:prstGeom prst="rect">
            <a:avLst/>
          </a:prstGeom>
          <a:noFill/>
        </p:spPr>
        <p:txBody>
          <a:bodyPr wrap="square" rtlCol="0">
            <a:spAutoFit/>
          </a:bodyPr>
          <a:lstStyle/>
          <a:p>
            <a:pPr>
              <a:lnSpc>
                <a:spcPct val="150000"/>
              </a:lnSpc>
            </a:pPr>
            <a:endParaRPr lang="zh-CN" altLang="en-US" dirty="0">
              <a:latin typeface="+mn-ea"/>
            </a:endParaRPr>
          </a:p>
        </p:txBody>
      </p:sp>
      <p:pic>
        <p:nvPicPr>
          <p:cNvPr id="13" name="PA_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432" y="2361138"/>
            <a:ext cx="1294542" cy="2496616"/>
          </a:xfrm>
          <a:prstGeom prst="rect">
            <a:avLst/>
          </a:prstGeom>
        </p:spPr>
      </p:pic>
      <p:sp>
        <p:nvSpPr>
          <p:cNvPr id="17" name="TextBox 16"/>
          <p:cNvSpPr txBox="1"/>
          <p:nvPr/>
        </p:nvSpPr>
        <p:spPr>
          <a:xfrm>
            <a:off x="2859206" y="1883391"/>
            <a:ext cx="7403910" cy="369332"/>
          </a:xfrm>
          <a:prstGeom prst="rect">
            <a:avLst/>
          </a:prstGeom>
          <a:noFill/>
        </p:spPr>
        <p:txBody>
          <a:bodyPr wrap="square" rtlCol="0">
            <a:spAutoFit/>
          </a:bodyPr>
          <a:lstStyle/>
          <a:p>
            <a:r>
              <a:rPr lang="zh-CN" altLang="en-US" dirty="0"/>
              <a:t>语言：                                                       环境工具：</a:t>
            </a:r>
            <a:endParaRPr lang="zh-CN" altLang="en-US" dirty="0"/>
          </a:p>
        </p:txBody>
      </p:sp>
      <p:pic>
        <p:nvPicPr>
          <p:cNvPr id="20" name="Picture 2"/>
          <p:cNvPicPr>
            <a:picLocks noChangeAspect="1" noChangeArrowheads="1"/>
          </p:cNvPicPr>
          <p:nvPr/>
        </p:nvPicPr>
        <p:blipFill>
          <a:blip r:embed="rId3" cstate="print"/>
          <a:srcRect/>
          <a:stretch>
            <a:fillRect/>
          </a:stretch>
        </p:blipFill>
        <p:spPr bwMode="auto">
          <a:xfrm>
            <a:off x="3451958" y="5896852"/>
            <a:ext cx="785671" cy="733687"/>
          </a:xfrm>
          <a:prstGeom prst="rect">
            <a:avLst/>
          </a:prstGeom>
          <a:noFill/>
          <a:ln w="9525">
            <a:noFill/>
            <a:miter lim="800000"/>
            <a:headEnd/>
            <a:tailEnd/>
          </a:ln>
        </p:spPr>
      </p:pic>
      <p:pic>
        <p:nvPicPr>
          <p:cNvPr id="21" name="图片 20"/>
          <p:cNvPicPr>
            <a:picLocks noChangeAspect="1"/>
          </p:cNvPicPr>
          <p:nvPr/>
        </p:nvPicPr>
        <p:blipFill>
          <a:blip r:embed="rId4" cstate="print"/>
          <a:stretch>
            <a:fillRect/>
          </a:stretch>
        </p:blipFill>
        <p:spPr>
          <a:xfrm>
            <a:off x="5474862" y="5793474"/>
            <a:ext cx="960159" cy="941696"/>
          </a:xfrm>
          <a:prstGeom prst="rect">
            <a:avLst/>
          </a:prstGeom>
        </p:spPr>
      </p:pic>
      <p:pic>
        <p:nvPicPr>
          <p:cNvPr id="22" name="Picture 3"/>
          <p:cNvPicPr>
            <a:picLocks noChangeAspect="1" noChangeArrowheads="1"/>
          </p:cNvPicPr>
          <p:nvPr/>
        </p:nvPicPr>
        <p:blipFill>
          <a:blip r:embed="rId5" cstate="print"/>
          <a:srcRect/>
          <a:stretch>
            <a:fillRect/>
          </a:stretch>
        </p:blipFill>
        <p:spPr bwMode="auto">
          <a:xfrm>
            <a:off x="7617134" y="5772174"/>
            <a:ext cx="946837" cy="937862"/>
          </a:xfrm>
          <a:prstGeom prst="rect">
            <a:avLst/>
          </a:prstGeom>
          <a:noFill/>
          <a:ln w="9525">
            <a:noFill/>
            <a:miter lim="800000"/>
            <a:headEnd/>
            <a:tailEnd/>
          </a:ln>
        </p:spPr>
      </p:pic>
      <p:pic>
        <p:nvPicPr>
          <p:cNvPr id="23" name="Picture 5"/>
          <p:cNvPicPr>
            <a:picLocks noChangeAspect="1" noChangeArrowheads="1"/>
          </p:cNvPicPr>
          <p:nvPr/>
        </p:nvPicPr>
        <p:blipFill>
          <a:blip r:embed="rId6" cstate="print"/>
          <a:srcRect/>
          <a:stretch>
            <a:fillRect/>
          </a:stretch>
        </p:blipFill>
        <p:spPr bwMode="auto">
          <a:xfrm>
            <a:off x="9992460" y="5855624"/>
            <a:ext cx="777875" cy="795337"/>
          </a:xfrm>
          <a:prstGeom prst="rect">
            <a:avLst/>
          </a:prstGeom>
          <a:noFill/>
          <a:ln w="9525">
            <a:noFill/>
            <a:miter lim="800000"/>
            <a:headEnd/>
            <a:tailEnd/>
          </a:ln>
        </p:spPr>
      </p:pic>
      <p:pic>
        <p:nvPicPr>
          <p:cNvPr id="24" name="Picture 6"/>
          <p:cNvPicPr>
            <a:picLocks noChangeAspect="1" noChangeArrowheads="1"/>
          </p:cNvPicPr>
          <p:nvPr/>
        </p:nvPicPr>
        <p:blipFill>
          <a:blip r:embed="rId7" cstate="print"/>
          <a:srcRect/>
          <a:stretch>
            <a:fillRect/>
          </a:stretch>
        </p:blipFill>
        <p:spPr bwMode="auto">
          <a:xfrm>
            <a:off x="1328666" y="5905145"/>
            <a:ext cx="862611" cy="80955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11195"/>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25" name="TextBox 24"/>
          <p:cNvSpPr txBox="1"/>
          <p:nvPr/>
        </p:nvSpPr>
        <p:spPr>
          <a:xfrm>
            <a:off x="1614170" y="650240"/>
            <a:ext cx="7985125"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项目配置管理</a:t>
            </a:r>
            <a:endParaRPr lang="zh-CN" altLang="en-US" sz="2400" b="1" dirty="0"/>
          </a:p>
        </p:txBody>
      </p:sp>
      <p:sp>
        <p:nvSpPr>
          <p:cNvPr id="12" name="TextBox 11"/>
          <p:cNvSpPr txBox="1"/>
          <p:nvPr/>
        </p:nvSpPr>
        <p:spPr>
          <a:xfrm>
            <a:off x="7108096" y="2076904"/>
            <a:ext cx="5222655" cy="442878"/>
          </a:xfrm>
          <a:prstGeom prst="rect">
            <a:avLst/>
          </a:prstGeom>
          <a:noFill/>
        </p:spPr>
        <p:txBody>
          <a:bodyPr wrap="square" rtlCol="0">
            <a:spAutoFit/>
          </a:bodyPr>
          <a:lstStyle/>
          <a:p>
            <a:pPr>
              <a:lnSpc>
                <a:spcPct val="150000"/>
              </a:lnSpc>
            </a:pPr>
            <a:endParaRPr lang="zh-CN" altLang="en-US" dirty="0">
              <a:latin typeface="+mn-ea"/>
            </a:endParaRPr>
          </a:p>
        </p:txBody>
      </p:sp>
      <p:pic>
        <p:nvPicPr>
          <p:cNvPr id="13" name="PA_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432" y="2361138"/>
            <a:ext cx="1294542" cy="2496616"/>
          </a:xfrm>
          <a:prstGeom prst="rect">
            <a:avLst/>
          </a:prstGeom>
        </p:spPr>
      </p:pic>
      <p:pic>
        <p:nvPicPr>
          <p:cNvPr id="2" name="图片 1"/>
          <p:cNvPicPr>
            <a:picLocks noChangeAspect="1"/>
          </p:cNvPicPr>
          <p:nvPr/>
        </p:nvPicPr>
        <p:blipFill>
          <a:blip r:embed="rId3"/>
          <a:stretch>
            <a:fillRect/>
          </a:stretch>
        </p:blipFill>
        <p:spPr>
          <a:xfrm>
            <a:off x="3625454" y="2340375"/>
            <a:ext cx="6965284" cy="2278577"/>
          </a:xfrm>
          <a:prstGeom prst="rect">
            <a:avLst/>
          </a:prstGeom>
        </p:spPr>
      </p:pic>
      <p:sp>
        <p:nvSpPr>
          <p:cNvPr id="3" name="文本框 2"/>
          <p:cNvSpPr txBox="1"/>
          <p:nvPr/>
        </p:nvSpPr>
        <p:spPr>
          <a:xfrm>
            <a:off x="3881535" y="5029200"/>
            <a:ext cx="6008914" cy="369332"/>
          </a:xfrm>
          <a:prstGeom prst="rect">
            <a:avLst/>
          </a:prstGeom>
          <a:noFill/>
        </p:spPr>
        <p:txBody>
          <a:bodyPr wrap="square" rtlCol="0">
            <a:spAutoFit/>
          </a:bodyPr>
          <a:lstStyle/>
          <a:p>
            <a:r>
              <a:rPr lang="zh-CN" altLang="en-US" dirty="0">
                <a:hlinkClick r:id="rId4"/>
              </a:rPr>
              <a:t>版本控制工具</a:t>
            </a:r>
            <a:r>
              <a:rPr lang="en-US" altLang="zh-CN" dirty="0">
                <a:hlinkClick r:id="rId4"/>
              </a:rPr>
              <a:t>git</a:t>
            </a:r>
            <a:r>
              <a:rPr lang="zh-CN" altLang="en-US" dirty="0">
                <a:hlinkClick r:id="rId4"/>
              </a:rPr>
              <a:t>已投入使用！</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4499</Words>
  <Application>WPS Presentation</Application>
  <PresentationFormat>宽屏</PresentationFormat>
  <Paragraphs>554</Paragraphs>
  <Slides>44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方正舒体</vt:lpstr>
      <vt:lpstr>Bodoni MT Black</vt:lpstr>
      <vt:lpstr>Segoe Print</vt:lpstr>
      <vt:lpstr>汉仪良品线简</vt:lpstr>
      <vt:lpstr>微软雅黑 Light</vt:lpstr>
      <vt:lpstr>微软雅黑</vt:lpstr>
      <vt:lpstr>Calibri</vt:lpstr>
      <vt:lpstr>Arial Unicode MS</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ASUS</cp:lastModifiedBy>
  <cp:revision>468</cp:revision>
  <dcterms:created xsi:type="dcterms:W3CDTF">2020-10-21T01:19:00Z</dcterms:created>
  <dcterms:modified xsi:type="dcterms:W3CDTF">2020-10-22T04:13:10Z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