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Open Sans" panose="020B060402020202020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PT Sans Narrow"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5" d="100"/>
          <a:sy n="205" d="100"/>
        </p:scale>
        <p:origin x="53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Introduce Yourselves!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Speaker: Anish</a:t>
            </a:r>
          </a:p>
          <a:p>
            <a:pPr lvl="0" rtl="0">
              <a:spcBef>
                <a:spcPts val="0"/>
              </a:spcBef>
              <a:buNone/>
            </a:pPr>
            <a:endParaRPr/>
          </a:p>
          <a:p>
            <a:pPr marL="457200" lvl="0" indent="-228600" rtl="0">
              <a:spcBef>
                <a:spcPts val="0"/>
              </a:spcBef>
              <a:buAutoNum type="arabicParenR"/>
            </a:pPr>
            <a:r>
              <a:rPr lang="en"/>
              <a:t>The main goal for this project was to use the tools, techniques, and processes that we learned in this project management class to create the framework of a travel website.</a:t>
            </a:r>
          </a:p>
          <a:p>
            <a:pPr marL="457200" lvl="0" indent="-228600" rtl="0">
              <a:spcBef>
                <a:spcPts val="0"/>
              </a:spcBef>
              <a:buAutoNum type="arabicParenR"/>
            </a:pPr>
            <a:r>
              <a:rPr lang="en"/>
              <a:t>We ended up modeling after kayak.com.</a:t>
            </a:r>
          </a:p>
          <a:p>
            <a:pPr marL="457200" lvl="0" indent="-228600" rtl="0">
              <a:spcBef>
                <a:spcPts val="0"/>
              </a:spcBef>
              <a:buAutoNum type="arabicParenR"/>
            </a:pPr>
            <a:r>
              <a:rPr lang="en"/>
              <a:t>There were multiple components to this project. First, we had to create a plan for the development of similar user interfaces while addressing the needs of various stakeholders. This plan includes the identification of different design tasks, a communication model, and risk considerations.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Speaker: Each talk about what we did.</a:t>
            </a:r>
          </a:p>
          <a:p>
            <a:pPr lvl="0" rtl="0">
              <a:spcBef>
                <a:spcPts val="0"/>
              </a:spcBef>
              <a:buNone/>
            </a:pPr>
            <a:endParaRPr/>
          </a:p>
          <a:p>
            <a:pPr lvl="0" rtl="0">
              <a:spcBef>
                <a:spcPts val="0"/>
              </a:spcBef>
              <a:buNone/>
            </a:pPr>
            <a:r>
              <a:rPr lang="en"/>
              <a:t>Kellen Johnson: Reports, Resources, Stakeholders, Home and hotel screen sketches. Shortfalls, Budgeting, Software functions, and User Interface risks</a:t>
            </a:r>
          </a:p>
          <a:p>
            <a:pPr lvl="0" rtl="0">
              <a:spcBef>
                <a:spcPts val="0"/>
              </a:spcBef>
              <a:buNone/>
            </a:pPr>
            <a:endParaRPr/>
          </a:p>
          <a:p>
            <a:pPr lvl="0" rtl="0">
              <a:spcBef>
                <a:spcPts val="0"/>
              </a:spcBef>
              <a:buNone/>
            </a:pPr>
            <a:r>
              <a:rPr lang="en"/>
              <a:t>Jon Osborne: Design Tasks, Interests, Supporting Elements, Communication Plan, Flight screen sketches, Gold Plating, Requirement Changes, Externally performed tasks.</a:t>
            </a:r>
          </a:p>
          <a:p>
            <a:pPr lvl="0" rtl="0">
              <a:spcBef>
                <a:spcPts val="0"/>
              </a:spcBef>
              <a:buNone/>
            </a:pPr>
            <a:endParaRPr/>
          </a:p>
          <a:p>
            <a:pPr lvl="0" rtl="0">
              <a:spcBef>
                <a:spcPts val="0"/>
              </a:spcBef>
              <a:buNone/>
            </a:pPr>
            <a:r>
              <a:rPr lang="en"/>
              <a:t>Anish Kunduru: PDM Scheduling. Furnished Components, Real Time, and Capability risks. Cars and Packages UI sketches.</a:t>
            </a:r>
          </a:p>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Speaker: Kellen</a:t>
            </a:r>
          </a:p>
          <a:p>
            <a:pPr lvl="0" rtl="0">
              <a:spcBef>
                <a:spcPts val="0"/>
              </a:spcBef>
              <a:buNone/>
            </a:pPr>
            <a:endParaRPr/>
          </a:p>
          <a:p>
            <a:pPr lvl="0" rtl="0">
              <a:spcBef>
                <a:spcPts val="0"/>
              </a:spcBef>
              <a:buNone/>
            </a:pPr>
            <a:r>
              <a:rPr lang="en"/>
              <a:t>We used FluidUI to design our user interface. FluidUI revolves mostly around mobile apps/websites but the simplicity of a mobile interface is good for making the overall UI more user-friendly.</a:t>
            </a:r>
          </a:p>
          <a:p>
            <a:pPr lvl="0" rtl="0">
              <a:spcBef>
                <a:spcPts val="0"/>
              </a:spcBef>
              <a:buNone/>
            </a:pPr>
            <a:endParaRPr/>
          </a:p>
          <a:p>
            <a:pPr marL="457200" lvl="0" indent="-228600" rtl="0">
              <a:spcBef>
                <a:spcPts val="0"/>
              </a:spcBef>
              <a:buAutoNum type="arabicParenR"/>
            </a:pPr>
            <a:r>
              <a:rPr lang="en"/>
              <a:t>An example of a car selection screenshot. After choosing a preferred car rental agency, the user is able to determine what type of deals are available for different types of vehicle. The user can also slim down shown items by entering a preferred price, user rating, and overall customer rating. </a:t>
            </a:r>
          </a:p>
          <a:p>
            <a:pPr marL="457200" lvl="0" indent="-228600" rtl="0">
              <a:spcBef>
                <a:spcPts val="0"/>
              </a:spcBef>
              <a:buAutoNum type="arabicParenR"/>
            </a:pPr>
            <a:r>
              <a:rPr lang="en"/>
              <a:t>An example of a flight selection screen. After entering departure and arrival dates, the user will be shown several different airlines with flights matching that description. Much like the first screenshot.</a:t>
            </a:r>
          </a:p>
          <a:p>
            <a:pPr marL="457200" lvl="0" indent="-228600" rtl="0">
              <a:spcBef>
                <a:spcPts val="0"/>
              </a:spcBef>
              <a:buAutoNum type="arabicParenR"/>
            </a:pPr>
            <a:r>
              <a:rPr lang="en"/>
              <a:t>Example 3 is a simple review screen. After selecting a specific hotel, a user is able to read existing reviews and write reviews for the given hotel. Reviews can be sorted by overall user score. </a:t>
            </a:r>
          </a:p>
          <a:p>
            <a:pPr lvl="0" rtl="0">
              <a:spcBef>
                <a:spcPts val="0"/>
              </a:spcBef>
              <a:buNone/>
            </a:pPr>
            <a:endParaRPr/>
          </a:p>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Speaker: Anish</a:t>
            </a:r>
          </a:p>
          <a:p>
            <a:pPr marL="457200" lvl="0" indent="-228600" rtl="0">
              <a:spcBef>
                <a:spcPts val="0"/>
              </a:spcBef>
              <a:buChar char="-"/>
            </a:pPr>
            <a:r>
              <a:rPr lang="en"/>
              <a:t>Home Page:</a:t>
            </a:r>
          </a:p>
          <a:p>
            <a:pPr marL="914400" lvl="1" indent="-228600" rtl="0">
              <a:spcBef>
                <a:spcPts val="0"/>
              </a:spcBef>
              <a:buChar char="-"/>
            </a:pPr>
            <a:r>
              <a:rPr lang="en"/>
              <a:t>The home page is where you select hotels, flights, cars, and build your package. Upon visiting the site, you are given options to enter your destination, travel dates, and the number of people in your party.</a:t>
            </a:r>
          </a:p>
          <a:p>
            <a:pPr marL="457200" lvl="0" indent="-228600" rtl="0">
              <a:spcBef>
                <a:spcPts val="0"/>
              </a:spcBef>
              <a:buChar char="-"/>
            </a:pPr>
            <a:r>
              <a:rPr lang="en"/>
              <a:t>Hotels View</a:t>
            </a:r>
          </a:p>
          <a:p>
            <a:pPr marL="914400" lvl="1" indent="-228600" rtl="0">
              <a:spcBef>
                <a:spcPts val="0"/>
              </a:spcBef>
              <a:buChar char="-"/>
            </a:pPr>
            <a:r>
              <a:rPr lang="en"/>
              <a:t>This is where you can view all hotel details shows the map, photos, ratings, and reviews.</a:t>
            </a:r>
          </a:p>
          <a:p>
            <a:pPr marL="914400" lvl="1" indent="-228600" rtl="0">
              <a:spcBef>
                <a:spcPts val="0"/>
              </a:spcBef>
              <a:buChar char="-"/>
            </a:pPr>
            <a:r>
              <a:rPr lang="en"/>
              <a:t>Compare results shows the different competitor’s prices.</a:t>
            </a:r>
          </a:p>
          <a:p>
            <a:pPr marL="914400" lvl="1" indent="-228600" rtl="0">
              <a:spcBef>
                <a:spcPts val="0"/>
              </a:spcBef>
              <a:buChar char="-"/>
            </a:pPr>
            <a:r>
              <a:rPr lang="en"/>
              <a:t>The hotel view also enables users to view and create reviews.</a:t>
            </a:r>
          </a:p>
          <a:p>
            <a:pPr marL="457200" lvl="0" indent="-228600" rtl="0">
              <a:spcBef>
                <a:spcPts val="0"/>
              </a:spcBef>
              <a:buChar char="-"/>
            </a:pPr>
            <a:r>
              <a:rPr lang="en"/>
              <a:t>Flights View</a:t>
            </a:r>
          </a:p>
          <a:p>
            <a:pPr marL="914400" lvl="1" indent="-304800" rtl="0">
              <a:lnSpc>
                <a:spcPct val="115000"/>
              </a:lnSpc>
              <a:spcBef>
                <a:spcPts val="0"/>
              </a:spcBef>
              <a:buClr>
                <a:srgbClr val="333333"/>
              </a:buClr>
              <a:buSzPct val="100000"/>
              <a:buChar char="-"/>
            </a:pPr>
            <a:r>
              <a:rPr lang="en" sz="1200">
                <a:solidFill>
                  <a:srgbClr val="333333"/>
                </a:solidFill>
              </a:rPr>
              <a:t>In the flight view, users can change the dates, location, or number of travellers.</a:t>
            </a:r>
          </a:p>
          <a:p>
            <a:pPr marL="914400" lvl="1" indent="-304800" rtl="0">
              <a:lnSpc>
                <a:spcPct val="115000"/>
              </a:lnSpc>
              <a:spcBef>
                <a:spcPts val="0"/>
              </a:spcBef>
              <a:buClr>
                <a:srgbClr val="333333"/>
              </a:buClr>
              <a:buSzPct val="100000"/>
              <a:buChar char="-"/>
            </a:pPr>
            <a:r>
              <a:rPr lang="en" sz="1200">
                <a:solidFill>
                  <a:srgbClr val="333333"/>
                </a:solidFill>
              </a:rPr>
              <a:t>Compare various airline prices and select a flight.</a:t>
            </a:r>
          </a:p>
          <a:p>
            <a:pPr marL="914400" lvl="1" indent="-228600" rtl="0">
              <a:lnSpc>
                <a:spcPct val="115000"/>
              </a:lnSpc>
              <a:spcBef>
                <a:spcPts val="0"/>
              </a:spcBef>
              <a:buChar char="-"/>
            </a:pPr>
            <a:r>
              <a:rPr lang="en" sz="1200">
                <a:solidFill>
                  <a:srgbClr val="333333"/>
                </a:solidFill>
              </a:rPr>
              <a:t>Get additional flight details like baggage fee information.</a:t>
            </a:r>
          </a:p>
          <a:p>
            <a:pPr lvl="0" rtl="0">
              <a:spcBef>
                <a:spcPts val="0"/>
              </a:spcBef>
              <a:buNone/>
            </a:pPr>
            <a:endParaRPr/>
          </a:p>
          <a:p>
            <a:pPr lvl="0" rtl="0">
              <a:spcBef>
                <a:spcPts val="0"/>
              </a:spcBef>
              <a:buNone/>
            </a:pPr>
            <a:r>
              <a:rPr lang="en"/>
              <a:t>Speaker: Jon</a:t>
            </a:r>
          </a:p>
          <a:p>
            <a:pPr marL="457200" lvl="0" indent="-228600" rtl="0">
              <a:spcBef>
                <a:spcPts val="0"/>
              </a:spcBef>
              <a:buChar char="-"/>
            </a:pPr>
            <a:r>
              <a:rPr lang="en"/>
              <a:t>Cars View</a:t>
            </a:r>
          </a:p>
          <a:p>
            <a:pPr marL="914400" lvl="1" indent="-304800" rtl="0">
              <a:lnSpc>
                <a:spcPct val="115000"/>
              </a:lnSpc>
              <a:spcBef>
                <a:spcPts val="0"/>
              </a:spcBef>
              <a:buClr>
                <a:srgbClr val="333333"/>
              </a:buClr>
              <a:buSzPct val="100000"/>
              <a:buChar char="-"/>
            </a:pPr>
            <a:r>
              <a:rPr lang="en" sz="1200">
                <a:solidFill>
                  <a:srgbClr val="333333"/>
                </a:solidFill>
              </a:rPr>
              <a:t>View different vehicle options. Economy, compact, intermediate, standard.</a:t>
            </a:r>
          </a:p>
          <a:p>
            <a:pPr marL="914400" lvl="1" indent="-304800" rtl="0">
              <a:lnSpc>
                <a:spcPct val="115000"/>
              </a:lnSpc>
              <a:spcBef>
                <a:spcPts val="0"/>
              </a:spcBef>
              <a:buClr>
                <a:srgbClr val="333333"/>
              </a:buClr>
              <a:buSzPct val="100000"/>
              <a:buChar char="-"/>
            </a:pPr>
            <a:r>
              <a:rPr lang="en" sz="1200">
                <a:solidFill>
                  <a:srgbClr val="333333"/>
                </a:solidFill>
              </a:rPr>
              <a:t>View itinerary summary and complete registration information. Add Rental car insurance.</a:t>
            </a:r>
          </a:p>
          <a:p>
            <a:pPr marL="457200" lvl="0" indent="-228600" rtl="0">
              <a:spcBef>
                <a:spcPts val="0"/>
              </a:spcBef>
              <a:buChar char="-"/>
            </a:pPr>
            <a:r>
              <a:rPr lang="en"/>
              <a:t>Packages View</a:t>
            </a:r>
          </a:p>
          <a:p>
            <a:pPr marL="914400" lvl="1" indent="-228600" rtl="0">
              <a:lnSpc>
                <a:spcPct val="115000"/>
              </a:lnSpc>
              <a:spcBef>
                <a:spcPts val="0"/>
              </a:spcBef>
              <a:buChar char="-"/>
            </a:pPr>
            <a:r>
              <a:rPr lang="en" sz="1200">
                <a:solidFill>
                  <a:srgbClr val="333333"/>
                </a:solidFill>
              </a:rPr>
              <a:t>Display deals from Orbitz, CheapTickets, Travelocity, and others.</a:t>
            </a:r>
          </a:p>
          <a:p>
            <a:pPr lvl="0" rtl="0">
              <a:spcBef>
                <a:spcPts val="0"/>
              </a:spcBef>
              <a:buNone/>
            </a:pPr>
            <a:endParaRPr/>
          </a:p>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Speaker: Anish</a:t>
            </a:r>
          </a:p>
          <a:p>
            <a:pPr lvl="0" rtl="0">
              <a:spcBef>
                <a:spcPts val="0"/>
              </a:spcBef>
              <a:buNone/>
            </a:pPr>
            <a:endParaRPr/>
          </a:p>
          <a:p>
            <a:pPr marL="457200" lvl="0" indent="-228600" rtl="0">
              <a:spcBef>
                <a:spcPts val="0"/>
              </a:spcBef>
              <a:buAutoNum type="arabicParenR"/>
            </a:pPr>
            <a:r>
              <a:rPr lang="en"/>
              <a:t>A time precedence diagram is key for us to meet our estimated project completion date. So how do you create one?</a:t>
            </a:r>
          </a:p>
          <a:p>
            <a:pPr marL="457200" lvl="0" indent="-228600" rtl="0">
              <a:spcBef>
                <a:spcPts val="0"/>
              </a:spcBef>
              <a:buAutoNum type="arabicParenR"/>
            </a:pPr>
            <a:r>
              <a:rPr lang="en"/>
              <a:t>First, we identified our project objectives.</a:t>
            </a:r>
          </a:p>
          <a:p>
            <a:pPr marL="457200" lvl="0" indent="-228600" rtl="0">
              <a:spcBef>
                <a:spcPts val="0"/>
              </a:spcBef>
              <a:buAutoNum type="arabicParenR"/>
            </a:pPr>
            <a:r>
              <a:rPr lang="en"/>
              <a:t>Then, identified project infrastructure and characteristics. </a:t>
            </a:r>
          </a:p>
          <a:p>
            <a:pPr marL="457200" lvl="0" indent="-228600" rtl="0">
              <a:spcBef>
                <a:spcPts val="0"/>
              </a:spcBef>
              <a:buAutoNum type="arabicParenR"/>
            </a:pPr>
            <a:r>
              <a:rPr lang="en"/>
              <a:t>After identifying the project products and activities, we estimated the effort needed for each activity.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Speaker: Kellen</a:t>
            </a:r>
          </a:p>
          <a:p>
            <a:pPr lvl="0" rtl="0">
              <a:spcBef>
                <a:spcPts val="0"/>
              </a:spcBef>
              <a:buNone/>
            </a:pPr>
            <a:endParaRPr/>
          </a:p>
          <a:p>
            <a:pPr lvl="0" rtl="0">
              <a:spcBef>
                <a:spcPts val="0"/>
              </a:spcBef>
              <a:buNone/>
            </a:pPr>
            <a:r>
              <a:rPr lang="en"/>
              <a:t>Our communication plan is pretty standard in for a regular work communication plan.</a:t>
            </a:r>
          </a:p>
          <a:p>
            <a:pPr lvl="0" rtl="0">
              <a:spcBef>
                <a:spcPts val="0"/>
              </a:spcBef>
              <a:buNone/>
            </a:pPr>
            <a:endParaRPr/>
          </a:p>
          <a:p>
            <a:pPr lvl="0" rtl="0">
              <a:spcBef>
                <a:spcPts val="0"/>
              </a:spcBef>
              <a:buNone/>
            </a:pPr>
            <a:r>
              <a:rPr lang="en"/>
              <a:t>Obviously, the most important people to keep in communication with in regard to usefulness would be Team Members and Lead Faculty Members.</a:t>
            </a:r>
          </a:p>
          <a:p>
            <a:pPr lvl="0" rtl="0">
              <a:spcBef>
                <a:spcPts val="0"/>
              </a:spcBef>
              <a:buNone/>
            </a:pPr>
            <a:endParaRPr/>
          </a:p>
          <a:p>
            <a:pPr lvl="0" rtl="0">
              <a:spcBef>
                <a:spcPts val="0"/>
              </a:spcBef>
              <a:buNone/>
            </a:pPr>
            <a:r>
              <a:rPr lang="en"/>
              <a:t>Sponsor and client are a good need-to-know source for any problems that may arise in the project. </a:t>
            </a:r>
          </a:p>
          <a:p>
            <a:pPr lvl="0" rtl="0">
              <a:spcBef>
                <a:spcPts val="0"/>
              </a:spcBef>
              <a:buNone/>
            </a:pPr>
            <a:endParaRPr/>
          </a:p>
          <a:p>
            <a:pPr lvl="0" rtl="0">
              <a:spcBef>
                <a:spcPts val="0"/>
              </a:spcBef>
              <a:buNone/>
            </a:pPr>
            <a:r>
              <a:rPr lang="en"/>
              <a:t>Board Members, Hotel Managers, and Bank Testers are all valuable parts of the project but mostly come down to the </a:t>
            </a:r>
          </a:p>
          <a:p>
            <a:pPr lvl="0" rtl="0">
              <a:spcBef>
                <a:spcPts val="0"/>
              </a:spcBef>
              <a:buNone/>
            </a:pPr>
            <a:r>
              <a:rPr lang="en"/>
              <a:t>finalizing of the project.  </a:t>
            </a:r>
          </a:p>
          <a:p>
            <a:pPr lvl="0" rtl="0">
              <a:spcBef>
                <a:spcPts val="0"/>
              </a:spcBef>
              <a:buNone/>
            </a:pPr>
            <a:endParaRPr/>
          </a:p>
          <a:p>
            <a:pPr lvl="0">
              <a:spcBef>
                <a:spcPts val="0"/>
              </a:spcBef>
              <a:buNone/>
            </a:pPr>
            <a:r>
              <a:rPr lang="en"/>
              <a:t>Audience is mostly irrelevant in regards to communication until the project is over and ready to be presented.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Speaker: Jon</a:t>
            </a:r>
          </a:p>
          <a:p>
            <a:pPr lvl="0" rtl="0">
              <a:spcBef>
                <a:spcPts val="0"/>
              </a:spcBef>
              <a:buNone/>
            </a:pPr>
            <a:endParaRPr/>
          </a:p>
          <a:p>
            <a:pPr lvl="0" rtl="0">
              <a:spcBef>
                <a:spcPts val="0"/>
              </a:spcBef>
              <a:buNone/>
            </a:pPr>
            <a:r>
              <a:rPr lang="en"/>
              <a:t>Github: Online repository for sharing documentation. Serves as website.</a:t>
            </a:r>
          </a:p>
          <a:p>
            <a:pPr lvl="0" rtl="0">
              <a:spcBef>
                <a:spcPts val="0"/>
              </a:spcBef>
              <a:buNone/>
            </a:pPr>
            <a:r>
              <a:rPr lang="en"/>
              <a:t>Screen Sketches (FluidUI): Contains drawings of routinely used elements found in screen designs.</a:t>
            </a:r>
          </a:p>
          <a:p>
            <a:pPr lvl="0" rtl="0">
              <a:spcBef>
                <a:spcPts val="0"/>
              </a:spcBef>
              <a:buNone/>
            </a:pPr>
            <a:r>
              <a:rPr lang="en"/>
              <a:t>Google Docs (Presentation): Slide show creation</a:t>
            </a:r>
          </a:p>
          <a:p>
            <a:pPr lvl="0" rtl="0">
              <a:spcBef>
                <a:spcPts val="0"/>
              </a:spcBef>
              <a:buNone/>
            </a:pPr>
            <a:endParaRPr/>
          </a:p>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Speaker: Jon</a:t>
            </a:r>
          </a:p>
          <a:p>
            <a:pPr lvl="0" rtl="0">
              <a:spcBef>
                <a:spcPts val="0"/>
              </a:spcBef>
              <a:buNone/>
            </a:pPr>
            <a:endParaRPr/>
          </a:p>
          <a:p>
            <a:pPr marL="457200" lvl="0" indent="-317500" rtl="0">
              <a:lnSpc>
                <a:spcPct val="115000"/>
              </a:lnSpc>
              <a:spcBef>
                <a:spcPts val="0"/>
              </a:spcBef>
              <a:spcAft>
                <a:spcPts val="1600"/>
              </a:spcAft>
              <a:buClr>
                <a:srgbClr val="000000"/>
              </a:buClr>
              <a:buSzPct val="100000"/>
              <a:buFont typeface="Calibri"/>
              <a:buAutoNum type="arabicPeriod"/>
            </a:pPr>
            <a:r>
              <a:rPr lang="en" sz="1400" b="1">
                <a:latin typeface="Calibri"/>
                <a:ea typeface="Calibri"/>
                <a:cs typeface="Calibri"/>
                <a:sym typeface="Calibri"/>
              </a:rPr>
              <a:t>Personnel Shortfalls : </a:t>
            </a:r>
            <a:r>
              <a:rPr lang="en" sz="1400">
                <a:latin typeface="Calibri"/>
                <a:ea typeface="Calibri"/>
                <a:cs typeface="Calibri"/>
                <a:sym typeface="Calibri"/>
              </a:rPr>
              <a:t>Unexperienced Developers, Lack of leadership</a:t>
            </a:r>
          </a:p>
          <a:p>
            <a:pPr marL="457200" lvl="0" indent="-317500" rtl="0">
              <a:lnSpc>
                <a:spcPct val="115000"/>
              </a:lnSpc>
              <a:spcBef>
                <a:spcPts val="0"/>
              </a:spcBef>
              <a:spcAft>
                <a:spcPts val="1600"/>
              </a:spcAft>
              <a:buClr>
                <a:srgbClr val="000000"/>
              </a:buClr>
              <a:buSzPct val="100000"/>
              <a:buFont typeface="Calibri"/>
              <a:buAutoNum type="arabicPeriod"/>
            </a:pPr>
            <a:r>
              <a:rPr lang="en" sz="1400" b="1">
                <a:latin typeface="Calibri"/>
                <a:ea typeface="Calibri"/>
                <a:cs typeface="Calibri"/>
                <a:sym typeface="Calibri"/>
              </a:rPr>
              <a:t>Unrealistic schedules and budgets :  </a:t>
            </a:r>
            <a:r>
              <a:rPr lang="en" sz="1400">
                <a:latin typeface="Calibri"/>
                <a:ea typeface="Calibri"/>
                <a:cs typeface="Calibri"/>
                <a:sym typeface="Calibri"/>
              </a:rPr>
              <a:t>Hasty scheduling, Unforeseen obstacles</a:t>
            </a:r>
          </a:p>
          <a:p>
            <a:pPr marL="457200" lvl="0" indent="-317500" rtl="0">
              <a:lnSpc>
                <a:spcPct val="115000"/>
              </a:lnSpc>
              <a:spcBef>
                <a:spcPts val="0"/>
              </a:spcBef>
              <a:spcAft>
                <a:spcPts val="1600"/>
              </a:spcAft>
              <a:buClr>
                <a:srgbClr val="000000"/>
              </a:buClr>
              <a:buSzPct val="100000"/>
              <a:buFont typeface="Calibri"/>
              <a:buAutoNum type="arabicPeriod"/>
            </a:pPr>
            <a:r>
              <a:rPr lang="en" sz="1400" b="1">
                <a:latin typeface="Calibri"/>
                <a:ea typeface="Calibri"/>
                <a:cs typeface="Calibri"/>
                <a:sym typeface="Calibri"/>
              </a:rPr>
              <a:t>Developing the wrong software functions : </a:t>
            </a:r>
            <a:r>
              <a:rPr lang="en" sz="1400">
                <a:latin typeface="Calibri"/>
                <a:ea typeface="Calibri"/>
                <a:cs typeface="Calibri"/>
                <a:sym typeface="Calibri"/>
              </a:rPr>
              <a:t>Generality in design, Improper functionality</a:t>
            </a:r>
          </a:p>
          <a:p>
            <a:pPr marL="457200" lvl="0" indent="-317500" rtl="0">
              <a:lnSpc>
                <a:spcPct val="115000"/>
              </a:lnSpc>
              <a:spcBef>
                <a:spcPts val="0"/>
              </a:spcBef>
              <a:spcAft>
                <a:spcPts val="1600"/>
              </a:spcAft>
              <a:buClr>
                <a:srgbClr val="000000"/>
              </a:buClr>
              <a:buSzPct val="100000"/>
              <a:buFont typeface="Calibri"/>
              <a:buAutoNum type="arabicPeriod"/>
            </a:pPr>
            <a:r>
              <a:rPr lang="en" sz="1400" b="1">
                <a:latin typeface="Calibri"/>
                <a:ea typeface="Calibri"/>
                <a:cs typeface="Calibri"/>
                <a:sym typeface="Calibri"/>
              </a:rPr>
              <a:t>Developing the wrong user interface : </a:t>
            </a:r>
            <a:r>
              <a:rPr lang="en" sz="1400">
                <a:latin typeface="Calibri"/>
                <a:ea typeface="Calibri"/>
                <a:cs typeface="Calibri"/>
                <a:sym typeface="Calibri"/>
              </a:rPr>
              <a:t>Ergonomic design, Confusing features</a:t>
            </a:r>
          </a:p>
          <a:p>
            <a:pPr marL="457200" lvl="0" indent="-317500" rtl="0">
              <a:lnSpc>
                <a:spcPct val="115000"/>
              </a:lnSpc>
              <a:spcBef>
                <a:spcPts val="0"/>
              </a:spcBef>
              <a:spcAft>
                <a:spcPts val="1600"/>
              </a:spcAft>
              <a:buClr>
                <a:srgbClr val="000000"/>
              </a:buClr>
              <a:buSzPct val="100000"/>
              <a:buFont typeface="Calibri"/>
              <a:buAutoNum type="arabicPeriod"/>
            </a:pPr>
            <a:r>
              <a:rPr lang="en" sz="1400" b="1">
                <a:latin typeface="Calibri"/>
                <a:ea typeface="Calibri"/>
                <a:cs typeface="Calibri"/>
                <a:sym typeface="Calibri"/>
              </a:rPr>
              <a:t>Gold Plating : </a:t>
            </a:r>
            <a:r>
              <a:rPr lang="en" sz="1400">
                <a:latin typeface="Calibri"/>
                <a:ea typeface="Calibri"/>
                <a:cs typeface="Calibri"/>
                <a:sym typeface="Calibri"/>
              </a:rPr>
              <a:t>Unneeded enhancements to UI, Creation of features outside of scope</a:t>
            </a:r>
          </a:p>
          <a:p>
            <a:pPr marL="457200" lvl="0" indent="-317500" rtl="0">
              <a:lnSpc>
                <a:spcPct val="115000"/>
              </a:lnSpc>
              <a:spcBef>
                <a:spcPts val="0"/>
              </a:spcBef>
              <a:spcAft>
                <a:spcPts val="1600"/>
              </a:spcAft>
              <a:buClr>
                <a:srgbClr val="000000"/>
              </a:buClr>
              <a:buSzPct val="100000"/>
              <a:buFont typeface="Calibri"/>
              <a:buAutoNum type="arabicPeriod"/>
            </a:pPr>
            <a:r>
              <a:rPr lang="en" sz="1400" b="1">
                <a:latin typeface="Calibri"/>
                <a:ea typeface="Calibri"/>
                <a:cs typeface="Calibri"/>
                <a:sym typeface="Calibri"/>
              </a:rPr>
              <a:t>Continuing stream of requirements change : </a:t>
            </a:r>
            <a:r>
              <a:rPr lang="en" sz="1400">
                <a:latin typeface="Calibri"/>
                <a:ea typeface="Calibri"/>
                <a:cs typeface="Calibri"/>
                <a:sym typeface="Calibri"/>
              </a:rPr>
              <a:t>Client changes, Consumer feedback</a:t>
            </a:r>
          </a:p>
          <a:p>
            <a:pPr marL="457200" lvl="0" indent="-317500" rtl="0">
              <a:lnSpc>
                <a:spcPct val="115000"/>
              </a:lnSpc>
              <a:spcBef>
                <a:spcPts val="0"/>
              </a:spcBef>
              <a:spcAft>
                <a:spcPts val="1600"/>
              </a:spcAft>
              <a:buClr>
                <a:srgbClr val="000000"/>
              </a:buClr>
              <a:buSzPct val="100000"/>
              <a:buFont typeface="Calibri"/>
              <a:buAutoNum type="arabicPeriod"/>
            </a:pPr>
            <a:r>
              <a:rPr lang="en" sz="1400" b="1">
                <a:latin typeface="Calibri"/>
                <a:ea typeface="Calibri"/>
                <a:cs typeface="Calibri"/>
                <a:sym typeface="Calibri"/>
              </a:rPr>
              <a:t>Shortfalls in externally performed tasks : </a:t>
            </a:r>
            <a:r>
              <a:rPr lang="en" sz="1400">
                <a:latin typeface="Calibri"/>
                <a:ea typeface="Calibri"/>
                <a:cs typeface="Calibri"/>
                <a:sym typeface="Calibri"/>
              </a:rPr>
              <a:t>Logistical obstacles, Lack of client involvement</a:t>
            </a:r>
          </a:p>
          <a:p>
            <a:pPr marL="457200" lvl="0" indent="-317500" rtl="0">
              <a:lnSpc>
                <a:spcPct val="115000"/>
              </a:lnSpc>
              <a:spcBef>
                <a:spcPts val="0"/>
              </a:spcBef>
              <a:spcAft>
                <a:spcPts val="1600"/>
              </a:spcAft>
              <a:buClr>
                <a:srgbClr val="000000"/>
              </a:buClr>
              <a:buSzPct val="100000"/>
              <a:buFont typeface="Calibri"/>
              <a:buAutoNum type="arabicPeriod"/>
            </a:pPr>
            <a:r>
              <a:rPr lang="en" sz="1400" b="1">
                <a:latin typeface="Calibri"/>
                <a:ea typeface="Calibri"/>
                <a:cs typeface="Calibri"/>
                <a:sym typeface="Calibri"/>
              </a:rPr>
              <a:t>Shortfalls in externally furnished components : </a:t>
            </a:r>
            <a:r>
              <a:rPr lang="en" sz="1400">
                <a:latin typeface="Calibri"/>
                <a:ea typeface="Calibri"/>
                <a:cs typeface="Calibri"/>
                <a:sym typeface="Calibri"/>
              </a:rPr>
              <a:t>Use of open source projects, 3rd party payment services</a:t>
            </a:r>
          </a:p>
          <a:p>
            <a:pPr marL="457200" lvl="0" indent="-317500" rtl="0">
              <a:lnSpc>
                <a:spcPct val="115000"/>
              </a:lnSpc>
              <a:spcBef>
                <a:spcPts val="0"/>
              </a:spcBef>
              <a:spcAft>
                <a:spcPts val="1600"/>
              </a:spcAft>
              <a:buClr>
                <a:srgbClr val="000000"/>
              </a:buClr>
              <a:buSzPct val="100000"/>
              <a:buFont typeface="Calibri"/>
              <a:buAutoNum type="arabicPeriod"/>
            </a:pPr>
            <a:r>
              <a:rPr lang="en" sz="1400" b="1">
                <a:latin typeface="Calibri"/>
                <a:ea typeface="Calibri"/>
                <a:cs typeface="Calibri"/>
                <a:sym typeface="Calibri"/>
              </a:rPr>
              <a:t>Real-time performance shortfalls : </a:t>
            </a:r>
            <a:r>
              <a:rPr lang="en" sz="1400">
                <a:latin typeface="Calibri"/>
                <a:ea typeface="Calibri"/>
                <a:cs typeface="Calibri"/>
                <a:sym typeface="Calibri"/>
              </a:rPr>
              <a:t>Data Validation, Edge cases. API Interference with vendors. </a:t>
            </a:r>
          </a:p>
          <a:p>
            <a:pPr marL="457200" lvl="0" indent="-317500">
              <a:lnSpc>
                <a:spcPct val="115000"/>
              </a:lnSpc>
              <a:spcBef>
                <a:spcPts val="0"/>
              </a:spcBef>
              <a:spcAft>
                <a:spcPts val="1600"/>
              </a:spcAft>
              <a:buClr>
                <a:srgbClr val="000000"/>
              </a:buClr>
              <a:buSzPct val="100000"/>
              <a:buFont typeface="Calibri"/>
              <a:buAutoNum type="arabicPeriod"/>
            </a:pPr>
            <a:r>
              <a:rPr lang="en" sz="1400" b="1">
                <a:latin typeface="Calibri"/>
                <a:ea typeface="Calibri"/>
                <a:cs typeface="Calibri"/>
                <a:sym typeface="Calibri"/>
              </a:rPr>
              <a:t>Straining computer science capabilities : </a:t>
            </a:r>
            <a:r>
              <a:rPr lang="en" sz="1400">
                <a:latin typeface="Calibri"/>
                <a:ea typeface="Calibri"/>
                <a:cs typeface="Calibri"/>
                <a:sym typeface="Calibri"/>
              </a:rPr>
              <a:t>Lack of technical expertise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199"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199"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3"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0"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399"/>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4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599" cy="1538399"/>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599" cy="1071599"/>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599" cy="707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599"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599" cy="707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899"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899"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599" cy="707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599"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499"/>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199"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799"/>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E329F15/Final-Projec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docs.google.com" TargetMode="External"/><Relationship Id="rId4" Type="http://schemas.openxmlformats.org/officeDocument/2006/relationships/hyperlink" Target="https://www.fluidui.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399"/>
          </a:xfrm>
          <a:prstGeom prst="rect">
            <a:avLst/>
          </a:prstGeom>
        </p:spPr>
        <p:txBody>
          <a:bodyPr lIns="91425" tIns="91425" rIns="91425" bIns="91425" anchor="b" anchorCtr="0">
            <a:noAutofit/>
          </a:bodyPr>
          <a:lstStyle/>
          <a:p>
            <a:pPr lvl="0">
              <a:spcBef>
                <a:spcPts val="0"/>
              </a:spcBef>
              <a:buNone/>
            </a:pPr>
            <a:r>
              <a:rPr lang="en"/>
              <a:t>Web User Interface</a:t>
            </a:r>
          </a:p>
        </p:txBody>
      </p:sp>
      <p:sp>
        <p:nvSpPr>
          <p:cNvPr id="67" name="Shape 67"/>
          <p:cNvSpPr txBox="1"/>
          <p:nvPr/>
        </p:nvSpPr>
        <p:spPr>
          <a:xfrm>
            <a:off x="1571925" y="3175925"/>
            <a:ext cx="6009600" cy="7485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1800">
                <a:solidFill>
                  <a:schemeClr val="dk2"/>
                </a:solidFill>
                <a:latin typeface="Open Sans"/>
                <a:ea typeface="Open Sans"/>
                <a:cs typeface="Open Sans"/>
                <a:sym typeface="Open Sans"/>
              </a:rPr>
              <a:t>Anish Kunduru	Kellen Johnson	Jonathan Osborne</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540900" y="2218050"/>
            <a:ext cx="2062199" cy="707399"/>
          </a:xfrm>
          <a:prstGeom prst="rect">
            <a:avLst/>
          </a:prstGeom>
        </p:spPr>
        <p:txBody>
          <a:bodyPr lIns="91425" tIns="91425" rIns="91425" bIns="91425" anchor="t" anchorCtr="0">
            <a:noAutofit/>
          </a:bodyPr>
          <a:lstStyle/>
          <a:p>
            <a:pPr lvl="0">
              <a:spcBef>
                <a:spcPts val="0"/>
              </a:spcBef>
              <a:buNone/>
            </a:pPr>
            <a:r>
              <a:rPr lang="en"/>
              <a:t>Questions?</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lvl="0">
              <a:spcBef>
                <a:spcPts val="0"/>
              </a:spcBef>
              <a:buNone/>
            </a:pPr>
            <a:r>
              <a:rPr lang="en" dirty="0"/>
              <a:t>Project </a:t>
            </a:r>
            <a:r>
              <a:rPr lang="en" dirty="0" smtClean="0"/>
              <a:t>Scope</a:t>
            </a:r>
            <a:endParaRPr lang="en" dirty="0"/>
          </a:p>
        </p:txBody>
      </p:sp>
      <p:sp>
        <p:nvSpPr>
          <p:cNvPr id="73" name="Shape 73"/>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marL="457200" lvl="0" indent="-228600" rtl="0">
              <a:spcBef>
                <a:spcPts val="0"/>
              </a:spcBef>
              <a:buChar char="-"/>
            </a:pPr>
            <a:r>
              <a:rPr lang="en"/>
              <a:t>Model a travel service utilizing the techniques learned in this class.</a:t>
            </a:r>
          </a:p>
          <a:p>
            <a:pPr marL="914400" lvl="1" indent="-228600" rtl="0">
              <a:spcBef>
                <a:spcPts val="0"/>
              </a:spcBef>
              <a:buChar char="-"/>
            </a:pPr>
            <a:r>
              <a:rPr lang="en" sz="1800"/>
              <a:t>Modeled after kayak.com</a:t>
            </a:r>
          </a:p>
          <a:p>
            <a:pPr marL="914400" lvl="1" indent="-342900" rtl="0">
              <a:spcBef>
                <a:spcPts val="0"/>
              </a:spcBef>
              <a:buSzPct val="100000"/>
              <a:buChar char="-"/>
            </a:pPr>
            <a:r>
              <a:rPr lang="en" sz="1800"/>
              <a:t>HW5: Design Tasks</a:t>
            </a:r>
          </a:p>
          <a:p>
            <a:pPr marL="914400" lvl="1" indent="-342900" rtl="0">
              <a:spcBef>
                <a:spcPts val="0"/>
              </a:spcBef>
              <a:buSzPct val="100000"/>
              <a:buChar char="-"/>
            </a:pPr>
            <a:r>
              <a:rPr lang="en" sz="1800"/>
              <a:t>HW6: Communication Planning</a:t>
            </a:r>
          </a:p>
          <a:p>
            <a:pPr marL="914400" lvl="1" indent="-342900" rtl="0">
              <a:spcBef>
                <a:spcPts val="0"/>
              </a:spcBef>
              <a:buSzPct val="100000"/>
              <a:buChar char="-"/>
            </a:pPr>
            <a:r>
              <a:rPr lang="en" sz="1800"/>
              <a:t>HW7: Risk Assessment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fade">
                                      <p:cBhvr>
                                        <p:cTn id="7" dur="1000"/>
                                        <p:tgtEl>
                                          <p:spTgt spid="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xEl>
                                              <p:pRg st="1" end="1"/>
                                            </p:txEl>
                                          </p:spTgt>
                                        </p:tgtEl>
                                        <p:attrNameLst>
                                          <p:attrName>style.visibility</p:attrName>
                                        </p:attrNameLst>
                                      </p:cBhvr>
                                      <p:to>
                                        <p:strVal val="visible"/>
                                      </p:to>
                                    </p:set>
                                    <p:animEffect transition="in" filter="fade">
                                      <p:cBhvr>
                                        <p:cTn id="12" dur="1000"/>
                                        <p:tgtEl>
                                          <p:spTgt spid="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xEl>
                                              <p:pRg st="2" end="2"/>
                                            </p:txEl>
                                          </p:spTgt>
                                        </p:tgtEl>
                                        <p:attrNameLst>
                                          <p:attrName>style.visibility</p:attrName>
                                        </p:attrNameLst>
                                      </p:cBhvr>
                                      <p:to>
                                        <p:strVal val="visible"/>
                                      </p:to>
                                    </p:set>
                                    <p:animEffect transition="in" filter="fade">
                                      <p:cBhvr>
                                        <p:cTn id="17" dur="1000"/>
                                        <p:tgtEl>
                                          <p:spTgt spid="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xEl>
                                              <p:pRg st="3" end="3"/>
                                            </p:txEl>
                                          </p:spTgt>
                                        </p:tgtEl>
                                        <p:attrNameLst>
                                          <p:attrName>style.visibility</p:attrName>
                                        </p:attrNameLst>
                                      </p:cBhvr>
                                      <p:to>
                                        <p:strVal val="visible"/>
                                      </p:to>
                                    </p:set>
                                    <p:animEffect transition="in" filter="fade">
                                      <p:cBhvr>
                                        <p:cTn id="22" dur="1000"/>
                                        <p:tgtEl>
                                          <p:spTgt spid="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3">
                                            <p:txEl>
                                              <p:pRg st="4" end="4"/>
                                            </p:txEl>
                                          </p:spTgt>
                                        </p:tgtEl>
                                        <p:attrNameLst>
                                          <p:attrName>style.visibility</p:attrName>
                                        </p:attrNameLst>
                                      </p:cBhvr>
                                      <p:to>
                                        <p:strVal val="visible"/>
                                      </p:to>
                                    </p:set>
                                    <p:animEffect transition="in" filter="fade">
                                      <p:cBhvr>
                                        <p:cTn id="27" dur="1000"/>
                                        <p:tgtEl>
                                          <p:spTgt spid="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lvl="0">
              <a:spcBef>
                <a:spcPts val="0"/>
              </a:spcBef>
              <a:buNone/>
            </a:pPr>
            <a:r>
              <a:rPr lang="en"/>
              <a:t>Work Breakdown</a:t>
            </a:r>
          </a:p>
        </p:txBody>
      </p:sp>
      <p:sp>
        <p:nvSpPr>
          <p:cNvPr id="79" name="Shape 79"/>
          <p:cNvSpPr txBox="1">
            <a:spLocks noGrp="1"/>
          </p:cNvSpPr>
          <p:nvPr>
            <p:ph type="body" idx="1"/>
          </p:nvPr>
        </p:nvSpPr>
        <p:spPr>
          <a:xfrm>
            <a:off x="818325" y="1266325"/>
            <a:ext cx="8013899" cy="3302700"/>
          </a:xfrm>
          <a:prstGeom prst="rect">
            <a:avLst/>
          </a:prstGeom>
        </p:spPr>
        <p:txBody>
          <a:bodyPr lIns="91425" tIns="91425" rIns="91425" bIns="91425" anchor="t" anchorCtr="0">
            <a:noAutofit/>
          </a:bodyPr>
          <a:lstStyle/>
          <a:p>
            <a:pPr lvl="0" rtl="0">
              <a:spcBef>
                <a:spcPts val="0"/>
              </a:spcBef>
              <a:buNone/>
            </a:pPr>
            <a:r>
              <a:rPr lang="en" b="1" dirty="0"/>
              <a:t>Kellen Johnson</a:t>
            </a:r>
          </a:p>
          <a:p>
            <a:pPr lvl="0" rtl="0">
              <a:spcBef>
                <a:spcPts val="0"/>
              </a:spcBef>
              <a:buNone/>
            </a:pPr>
            <a:r>
              <a:rPr lang="en" b="1" dirty="0"/>
              <a:t>Jon Osborne</a:t>
            </a:r>
          </a:p>
          <a:p>
            <a:pPr lvl="0">
              <a:spcBef>
                <a:spcPts val="0"/>
              </a:spcBef>
              <a:buNone/>
            </a:pPr>
            <a:r>
              <a:rPr lang="en" b="1" dirty="0"/>
              <a:t>Anish Kunduru</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1000"/>
                                        <p:tgtEl>
                                          <p:spTgt spid="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xEl>
                                              <p:pRg st="1" end="1"/>
                                            </p:txEl>
                                          </p:spTgt>
                                        </p:tgtEl>
                                        <p:attrNameLst>
                                          <p:attrName>style.visibility</p:attrName>
                                        </p:attrNameLst>
                                      </p:cBhvr>
                                      <p:to>
                                        <p:strVal val="visible"/>
                                      </p:to>
                                    </p:set>
                                    <p:animEffect transition="in" filter="fade">
                                      <p:cBhvr>
                                        <p:cTn id="12" dur="1000"/>
                                        <p:tgtEl>
                                          <p:spTgt spid="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
                                            <p:txEl>
                                              <p:pRg st="2" end="2"/>
                                            </p:txEl>
                                          </p:spTgt>
                                        </p:tgtEl>
                                        <p:attrNameLst>
                                          <p:attrName>style.visibility</p:attrName>
                                        </p:attrNameLst>
                                      </p:cBhvr>
                                      <p:to>
                                        <p:strVal val="visible"/>
                                      </p:to>
                                    </p:set>
                                    <p:animEffect transition="in" filter="fade">
                                      <p:cBhvr>
                                        <p:cTn id="17" dur="1000"/>
                                        <p:tgtEl>
                                          <p:spTgt spid="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699" y="267743"/>
            <a:ext cx="8520599" cy="707399"/>
          </a:xfrm>
          <a:prstGeom prst="rect">
            <a:avLst/>
          </a:prstGeom>
        </p:spPr>
        <p:txBody>
          <a:bodyPr lIns="91425" tIns="91425" rIns="91425" bIns="91425" anchor="t" anchorCtr="0">
            <a:noAutofit/>
          </a:bodyPr>
          <a:lstStyle/>
          <a:p>
            <a:pPr lvl="0">
              <a:spcBef>
                <a:spcPts val="0"/>
              </a:spcBef>
              <a:buNone/>
            </a:pPr>
            <a:r>
              <a:rPr lang="en" dirty="0"/>
              <a:t>GUI </a:t>
            </a:r>
            <a:r>
              <a:rPr lang="en" dirty="0" smtClean="0"/>
              <a:t>Snapshots</a:t>
            </a:r>
            <a:endParaRPr lang="en" dirty="0"/>
          </a:p>
        </p:txBody>
      </p:sp>
      <p:sp>
        <p:nvSpPr>
          <p:cNvPr id="85" name="Shape 85"/>
          <p:cNvSpPr txBox="1">
            <a:spLocks noGrp="1"/>
          </p:cNvSpPr>
          <p:nvPr>
            <p:ph type="body" idx="1"/>
          </p:nvPr>
        </p:nvSpPr>
        <p:spPr>
          <a:xfrm>
            <a:off x="311700" y="4213175"/>
            <a:ext cx="8520599" cy="355800"/>
          </a:xfrm>
          <a:prstGeom prst="rect">
            <a:avLst/>
          </a:prstGeom>
        </p:spPr>
        <p:txBody>
          <a:bodyPr lIns="91425" tIns="91425" rIns="91425" bIns="91425" anchor="t" anchorCtr="0">
            <a:noAutofit/>
          </a:bodyPr>
          <a:lstStyle/>
          <a:p>
            <a:pPr lvl="0">
              <a:spcBef>
                <a:spcPts val="0"/>
              </a:spcBef>
              <a:buNone/>
            </a:pPr>
            <a:r>
              <a:rPr lang="en" sz="1200" dirty="0"/>
              <a:t>Used Fluid UI online tool for sketches: https://www.fluidui.com</a:t>
            </a:r>
          </a:p>
        </p:txBody>
      </p:sp>
      <p:pic>
        <p:nvPicPr>
          <p:cNvPr id="86" name="Shape 86"/>
          <p:cNvPicPr preferRelativeResize="0"/>
          <p:nvPr/>
        </p:nvPicPr>
        <p:blipFill>
          <a:blip r:embed="rId3">
            <a:alphaModFix/>
          </a:blip>
          <a:stretch>
            <a:fillRect/>
          </a:stretch>
        </p:blipFill>
        <p:spPr>
          <a:xfrm>
            <a:off x="529224" y="1069325"/>
            <a:ext cx="1825449" cy="3143849"/>
          </a:xfrm>
          <a:prstGeom prst="rect">
            <a:avLst/>
          </a:prstGeom>
          <a:noFill/>
          <a:ln>
            <a:noFill/>
          </a:ln>
        </p:spPr>
      </p:pic>
      <p:pic>
        <p:nvPicPr>
          <p:cNvPr id="87" name="Shape 87"/>
          <p:cNvPicPr preferRelativeResize="0"/>
          <p:nvPr/>
        </p:nvPicPr>
        <p:blipFill>
          <a:blip r:embed="rId4">
            <a:alphaModFix/>
          </a:blip>
          <a:stretch>
            <a:fillRect/>
          </a:stretch>
        </p:blipFill>
        <p:spPr>
          <a:xfrm>
            <a:off x="3470625" y="1070075"/>
            <a:ext cx="1825449" cy="3142354"/>
          </a:xfrm>
          <a:prstGeom prst="rect">
            <a:avLst/>
          </a:prstGeom>
          <a:noFill/>
          <a:ln>
            <a:noFill/>
          </a:ln>
        </p:spPr>
      </p:pic>
      <p:pic>
        <p:nvPicPr>
          <p:cNvPr id="88" name="Shape 88"/>
          <p:cNvPicPr preferRelativeResize="0"/>
          <p:nvPr/>
        </p:nvPicPr>
        <p:blipFill>
          <a:blip r:embed="rId5">
            <a:alphaModFix/>
          </a:blip>
          <a:stretch>
            <a:fillRect/>
          </a:stretch>
        </p:blipFill>
        <p:spPr>
          <a:xfrm>
            <a:off x="6653950" y="1047650"/>
            <a:ext cx="1825450" cy="3187201"/>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10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10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
                                            <p:txEl>
                                              <p:pRg st="0" end="0"/>
                                            </p:txEl>
                                          </p:spTgt>
                                        </p:tgtEl>
                                        <p:attrNameLst>
                                          <p:attrName>style.visibility</p:attrName>
                                        </p:attrNameLst>
                                      </p:cBhvr>
                                      <p:to>
                                        <p:strVal val="visible"/>
                                      </p:to>
                                    </p:set>
                                    <p:animEffect transition="in" filter="fade">
                                      <p:cBhvr>
                                        <p:cTn id="22" dur="1000"/>
                                        <p:tgtEl>
                                          <p:spTgt spid="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699" y="207094"/>
            <a:ext cx="8520599" cy="707399"/>
          </a:xfrm>
          <a:prstGeom prst="rect">
            <a:avLst/>
          </a:prstGeom>
        </p:spPr>
        <p:txBody>
          <a:bodyPr lIns="91425" tIns="91425" rIns="91425" bIns="91425" anchor="t" anchorCtr="0">
            <a:noAutofit/>
          </a:bodyPr>
          <a:lstStyle/>
          <a:p>
            <a:pPr lvl="0">
              <a:spcBef>
                <a:spcPts val="0"/>
              </a:spcBef>
              <a:buNone/>
            </a:pPr>
            <a:r>
              <a:rPr lang="en" dirty="0"/>
              <a:t>GUI Tasks</a:t>
            </a:r>
          </a:p>
        </p:txBody>
      </p:sp>
      <p:sp>
        <p:nvSpPr>
          <p:cNvPr id="94" name="Shape 94"/>
          <p:cNvSpPr txBox="1">
            <a:spLocks noGrp="1"/>
          </p:cNvSpPr>
          <p:nvPr>
            <p:ph type="body" idx="1"/>
          </p:nvPr>
        </p:nvSpPr>
        <p:spPr>
          <a:xfrm>
            <a:off x="311699" y="970478"/>
            <a:ext cx="8520599" cy="3748800"/>
          </a:xfrm>
          <a:prstGeom prst="rect">
            <a:avLst/>
          </a:prstGeom>
        </p:spPr>
        <p:txBody>
          <a:bodyPr lIns="91425" tIns="91425" rIns="91425" bIns="91425" anchor="t" anchorCtr="0">
            <a:noAutofit/>
          </a:bodyPr>
          <a:lstStyle/>
          <a:p>
            <a:pPr marL="457200" lvl="0" indent="-304800" rtl="0">
              <a:lnSpc>
                <a:spcPct val="160000"/>
              </a:lnSpc>
              <a:spcBef>
                <a:spcPts val="0"/>
              </a:spcBef>
              <a:spcAft>
                <a:spcPts val="0"/>
              </a:spcAft>
              <a:buClr>
                <a:srgbClr val="333333"/>
              </a:buClr>
              <a:buSzPct val="100000"/>
              <a:buFont typeface="Open Sans"/>
            </a:pPr>
            <a:r>
              <a:rPr lang="en" sz="1200" dirty="0">
                <a:solidFill>
                  <a:srgbClr val="333333"/>
                </a:solidFill>
              </a:rPr>
              <a:t>Home Page</a:t>
            </a:r>
          </a:p>
          <a:p>
            <a:pPr marL="914400" lvl="1" indent="-304800" rtl="0">
              <a:spcBef>
                <a:spcPts val="0"/>
              </a:spcBef>
              <a:spcAft>
                <a:spcPts val="0"/>
              </a:spcAft>
              <a:buClr>
                <a:srgbClr val="333333"/>
              </a:buClr>
              <a:buSzPct val="100000"/>
              <a:buFont typeface="Open Sans"/>
              <a:buAutoNum type="romanLcPeriod"/>
            </a:pPr>
            <a:r>
              <a:rPr lang="en" sz="1200" dirty="0">
                <a:solidFill>
                  <a:srgbClr val="333333"/>
                </a:solidFill>
              </a:rPr>
              <a:t>Select hotels, flights, cars, or packages.</a:t>
            </a:r>
          </a:p>
          <a:p>
            <a:pPr marL="457200" lvl="0" indent="-304800" rtl="0">
              <a:lnSpc>
                <a:spcPct val="160000"/>
              </a:lnSpc>
              <a:spcBef>
                <a:spcPts val="0"/>
              </a:spcBef>
              <a:spcAft>
                <a:spcPts val="0"/>
              </a:spcAft>
              <a:buClr>
                <a:srgbClr val="333333"/>
              </a:buClr>
              <a:buSzPct val="100000"/>
              <a:buFont typeface="Open Sans"/>
            </a:pPr>
            <a:r>
              <a:rPr lang="en" sz="1200" dirty="0">
                <a:solidFill>
                  <a:srgbClr val="333333"/>
                </a:solidFill>
              </a:rPr>
              <a:t>Hotels View</a:t>
            </a:r>
          </a:p>
          <a:p>
            <a:pPr marL="914400" lvl="1" indent="-304800" rtl="0">
              <a:spcBef>
                <a:spcPts val="0"/>
              </a:spcBef>
              <a:spcAft>
                <a:spcPts val="0"/>
              </a:spcAft>
              <a:buClr>
                <a:srgbClr val="333333"/>
              </a:buClr>
              <a:buSzPct val="100000"/>
              <a:buFont typeface="Open Sans"/>
              <a:buAutoNum type="romanLcPeriod"/>
            </a:pPr>
            <a:r>
              <a:rPr lang="en" sz="1200" dirty="0">
                <a:solidFill>
                  <a:srgbClr val="333333"/>
                </a:solidFill>
              </a:rPr>
              <a:t>View all hotel details.</a:t>
            </a:r>
          </a:p>
          <a:p>
            <a:pPr marL="914400" lvl="1" indent="-304800" rtl="0">
              <a:spcBef>
                <a:spcPts val="0"/>
              </a:spcBef>
              <a:spcAft>
                <a:spcPts val="0"/>
              </a:spcAft>
              <a:buClr>
                <a:srgbClr val="333333"/>
              </a:buClr>
              <a:buSzPct val="100000"/>
              <a:buFont typeface="Open Sans"/>
              <a:buAutoNum type="romanLcPeriod"/>
            </a:pPr>
            <a:r>
              <a:rPr lang="en" sz="1200" dirty="0">
                <a:solidFill>
                  <a:srgbClr val="333333"/>
                </a:solidFill>
              </a:rPr>
              <a:t>Compare hotels.</a:t>
            </a:r>
          </a:p>
          <a:p>
            <a:pPr marL="914400" lvl="1" indent="-304800" rtl="0">
              <a:spcBef>
                <a:spcPts val="0"/>
              </a:spcBef>
              <a:spcAft>
                <a:spcPts val="0"/>
              </a:spcAft>
              <a:buClr>
                <a:srgbClr val="333333"/>
              </a:buClr>
              <a:buSzPct val="100000"/>
              <a:buFont typeface="Open Sans"/>
              <a:buAutoNum type="romanLcPeriod"/>
            </a:pPr>
            <a:r>
              <a:rPr lang="en" sz="1200" dirty="0">
                <a:solidFill>
                  <a:srgbClr val="333333"/>
                </a:solidFill>
              </a:rPr>
              <a:t>View &amp; Create Reviews.</a:t>
            </a:r>
          </a:p>
          <a:p>
            <a:pPr marL="457200" lvl="0" indent="-304800" rtl="0">
              <a:lnSpc>
                <a:spcPct val="160000"/>
              </a:lnSpc>
              <a:spcBef>
                <a:spcPts val="0"/>
              </a:spcBef>
              <a:spcAft>
                <a:spcPts val="0"/>
              </a:spcAft>
              <a:buClr>
                <a:srgbClr val="333333"/>
              </a:buClr>
              <a:buSzPct val="100000"/>
              <a:buFont typeface="Open Sans"/>
            </a:pPr>
            <a:r>
              <a:rPr lang="en" sz="1200" dirty="0">
                <a:solidFill>
                  <a:srgbClr val="333333"/>
                </a:solidFill>
              </a:rPr>
              <a:t>Flights View</a:t>
            </a:r>
          </a:p>
          <a:p>
            <a:pPr marL="914400" lvl="1" indent="-304800" rtl="0">
              <a:spcBef>
                <a:spcPts val="0"/>
              </a:spcBef>
              <a:spcAft>
                <a:spcPts val="0"/>
              </a:spcAft>
              <a:buClr>
                <a:srgbClr val="333333"/>
              </a:buClr>
              <a:buSzPct val="100000"/>
              <a:buFont typeface="Open Sans"/>
              <a:buAutoNum type="romanLcPeriod"/>
            </a:pPr>
            <a:r>
              <a:rPr lang="en" sz="1200" dirty="0">
                <a:solidFill>
                  <a:srgbClr val="333333"/>
                </a:solidFill>
              </a:rPr>
              <a:t>Change the dates, location, or number of travellers.</a:t>
            </a:r>
          </a:p>
          <a:p>
            <a:pPr marL="914400" lvl="1" indent="-304800" rtl="0">
              <a:spcBef>
                <a:spcPts val="0"/>
              </a:spcBef>
              <a:spcAft>
                <a:spcPts val="0"/>
              </a:spcAft>
              <a:buClr>
                <a:srgbClr val="333333"/>
              </a:buClr>
              <a:buSzPct val="100000"/>
              <a:buFont typeface="Open Sans"/>
              <a:buAutoNum type="romanLcPeriod"/>
            </a:pPr>
            <a:r>
              <a:rPr lang="en" sz="1200" dirty="0">
                <a:solidFill>
                  <a:srgbClr val="333333"/>
                </a:solidFill>
              </a:rPr>
              <a:t>Compare flights.</a:t>
            </a:r>
          </a:p>
          <a:p>
            <a:pPr marL="914400" lvl="1" indent="-304800" rtl="0">
              <a:spcBef>
                <a:spcPts val="0"/>
              </a:spcBef>
              <a:spcAft>
                <a:spcPts val="0"/>
              </a:spcAft>
              <a:buClr>
                <a:srgbClr val="333333"/>
              </a:buClr>
              <a:buSzPct val="100000"/>
              <a:buFont typeface="Open Sans"/>
              <a:buAutoNum type="romanLcPeriod"/>
            </a:pPr>
            <a:r>
              <a:rPr lang="en" sz="1200" dirty="0">
                <a:solidFill>
                  <a:srgbClr val="333333"/>
                </a:solidFill>
              </a:rPr>
              <a:t>Get flight specific details.</a:t>
            </a:r>
          </a:p>
          <a:p>
            <a:pPr marL="457200" lvl="0" indent="-304800" rtl="0">
              <a:lnSpc>
                <a:spcPct val="160000"/>
              </a:lnSpc>
              <a:spcBef>
                <a:spcPts val="0"/>
              </a:spcBef>
              <a:spcAft>
                <a:spcPts val="0"/>
              </a:spcAft>
              <a:buClr>
                <a:srgbClr val="333333"/>
              </a:buClr>
              <a:buSzPct val="100000"/>
              <a:buFont typeface="Open Sans"/>
            </a:pPr>
            <a:r>
              <a:rPr lang="en" sz="1200" dirty="0">
                <a:solidFill>
                  <a:srgbClr val="333333"/>
                </a:solidFill>
              </a:rPr>
              <a:t>Cars View</a:t>
            </a:r>
          </a:p>
          <a:p>
            <a:pPr marL="914400" lvl="1" indent="-304800" rtl="0">
              <a:spcBef>
                <a:spcPts val="0"/>
              </a:spcBef>
              <a:spcAft>
                <a:spcPts val="0"/>
              </a:spcAft>
              <a:buClr>
                <a:srgbClr val="333333"/>
              </a:buClr>
              <a:buSzPct val="100000"/>
              <a:buFont typeface="Open Sans"/>
              <a:buAutoNum type="romanLcPeriod"/>
            </a:pPr>
            <a:r>
              <a:rPr lang="en" sz="1200" dirty="0">
                <a:solidFill>
                  <a:srgbClr val="333333"/>
                </a:solidFill>
              </a:rPr>
              <a:t>View different vehicle options.</a:t>
            </a:r>
          </a:p>
          <a:p>
            <a:pPr marL="914400" lvl="1" indent="-304800" rtl="0">
              <a:spcBef>
                <a:spcPts val="0"/>
              </a:spcBef>
              <a:spcAft>
                <a:spcPts val="0"/>
              </a:spcAft>
              <a:buClr>
                <a:srgbClr val="333333"/>
              </a:buClr>
              <a:buSzPct val="100000"/>
              <a:buFont typeface="Open Sans"/>
              <a:buAutoNum type="romanLcPeriod"/>
            </a:pPr>
            <a:r>
              <a:rPr lang="en" sz="1200" dirty="0">
                <a:solidFill>
                  <a:srgbClr val="333333"/>
                </a:solidFill>
              </a:rPr>
              <a:t>View summary and complete registration.</a:t>
            </a:r>
          </a:p>
          <a:p>
            <a:pPr marL="457200" lvl="0" indent="-304800" rtl="0">
              <a:lnSpc>
                <a:spcPct val="160000"/>
              </a:lnSpc>
              <a:spcBef>
                <a:spcPts val="0"/>
              </a:spcBef>
              <a:spcAft>
                <a:spcPts val="0"/>
              </a:spcAft>
              <a:buClr>
                <a:srgbClr val="333333"/>
              </a:buClr>
              <a:buSzPct val="100000"/>
              <a:buFont typeface="Open Sans"/>
            </a:pPr>
            <a:r>
              <a:rPr lang="en" sz="1200" dirty="0">
                <a:solidFill>
                  <a:srgbClr val="333333"/>
                </a:solidFill>
              </a:rPr>
              <a:t>Packages View</a:t>
            </a:r>
          </a:p>
          <a:p>
            <a:pPr marL="914400" lvl="1" indent="-304800" rtl="0">
              <a:spcBef>
                <a:spcPts val="0"/>
              </a:spcBef>
              <a:spcAft>
                <a:spcPts val="0"/>
              </a:spcAft>
              <a:buClr>
                <a:srgbClr val="333333"/>
              </a:buClr>
              <a:buSzPct val="100000"/>
              <a:buFont typeface="Open Sans"/>
              <a:buAutoNum type="romanLcPeriod"/>
            </a:pPr>
            <a:r>
              <a:rPr lang="en" sz="1200" dirty="0">
                <a:solidFill>
                  <a:srgbClr val="333333"/>
                </a:solidFill>
              </a:rPr>
              <a:t>Display deal packages.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1000"/>
                                        <p:tgtEl>
                                          <p:spTgt spid="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4" end="4"/>
                                            </p:txEl>
                                          </p:spTgt>
                                        </p:tgtEl>
                                        <p:attrNameLst>
                                          <p:attrName>style.visibility</p:attrName>
                                        </p:attrNameLst>
                                      </p:cBhvr>
                                      <p:to>
                                        <p:strVal val="visible"/>
                                      </p:to>
                                    </p:set>
                                    <p:animEffect transition="in" filter="fade">
                                      <p:cBhvr>
                                        <p:cTn id="27" dur="1000"/>
                                        <p:tgtEl>
                                          <p:spTgt spid="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5" end="5"/>
                                            </p:txEl>
                                          </p:spTgt>
                                        </p:tgtEl>
                                        <p:attrNameLst>
                                          <p:attrName>style.visibility</p:attrName>
                                        </p:attrNameLst>
                                      </p:cBhvr>
                                      <p:to>
                                        <p:strVal val="visible"/>
                                      </p:to>
                                    </p:set>
                                    <p:animEffect transition="in" filter="fade">
                                      <p:cBhvr>
                                        <p:cTn id="32" dur="1000"/>
                                        <p:tgtEl>
                                          <p:spTgt spid="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6" end="6"/>
                                            </p:txEl>
                                          </p:spTgt>
                                        </p:tgtEl>
                                        <p:attrNameLst>
                                          <p:attrName>style.visibility</p:attrName>
                                        </p:attrNameLst>
                                      </p:cBhvr>
                                      <p:to>
                                        <p:strVal val="visible"/>
                                      </p:to>
                                    </p:set>
                                    <p:animEffect transition="in" filter="fade">
                                      <p:cBhvr>
                                        <p:cTn id="37" dur="1000"/>
                                        <p:tgtEl>
                                          <p:spTgt spid="9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xEl>
                                              <p:pRg st="7" end="7"/>
                                            </p:txEl>
                                          </p:spTgt>
                                        </p:tgtEl>
                                        <p:attrNameLst>
                                          <p:attrName>style.visibility</p:attrName>
                                        </p:attrNameLst>
                                      </p:cBhvr>
                                      <p:to>
                                        <p:strVal val="visible"/>
                                      </p:to>
                                    </p:set>
                                    <p:animEffect transition="in" filter="fade">
                                      <p:cBhvr>
                                        <p:cTn id="42" dur="1000"/>
                                        <p:tgtEl>
                                          <p:spTgt spid="9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xEl>
                                              <p:pRg st="8" end="8"/>
                                            </p:txEl>
                                          </p:spTgt>
                                        </p:tgtEl>
                                        <p:attrNameLst>
                                          <p:attrName>style.visibility</p:attrName>
                                        </p:attrNameLst>
                                      </p:cBhvr>
                                      <p:to>
                                        <p:strVal val="visible"/>
                                      </p:to>
                                    </p:set>
                                    <p:animEffect transition="in" filter="fade">
                                      <p:cBhvr>
                                        <p:cTn id="47" dur="1000"/>
                                        <p:tgtEl>
                                          <p:spTgt spid="9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4">
                                            <p:txEl>
                                              <p:pRg st="9" end="9"/>
                                            </p:txEl>
                                          </p:spTgt>
                                        </p:tgtEl>
                                        <p:attrNameLst>
                                          <p:attrName>style.visibility</p:attrName>
                                        </p:attrNameLst>
                                      </p:cBhvr>
                                      <p:to>
                                        <p:strVal val="visible"/>
                                      </p:to>
                                    </p:set>
                                    <p:animEffect transition="in" filter="fade">
                                      <p:cBhvr>
                                        <p:cTn id="52" dur="1000"/>
                                        <p:tgtEl>
                                          <p:spTgt spid="9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4">
                                            <p:txEl>
                                              <p:pRg st="10" end="10"/>
                                            </p:txEl>
                                          </p:spTgt>
                                        </p:tgtEl>
                                        <p:attrNameLst>
                                          <p:attrName>style.visibility</p:attrName>
                                        </p:attrNameLst>
                                      </p:cBhvr>
                                      <p:to>
                                        <p:strVal val="visible"/>
                                      </p:to>
                                    </p:set>
                                    <p:animEffect transition="in" filter="fade">
                                      <p:cBhvr>
                                        <p:cTn id="57" dur="1000"/>
                                        <p:tgtEl>
                                          <p:spTgt spid="9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4">
                                            <p:txEl>
                                              <p:pRg st="11" end="11"/>
                                            </p:txEl>
                                          </p:spTgt>
                                        </p:tgtEl>
                                        <p:attrNameLst>
                                          <p:attrName>style.visibility</p:attrName>
                                        </p:attrNameLst>
                                      </p:cBhvr>
                                      <p:to>
                                        <p:strVal val="visible"/>
                                      </p:to>
                                    </p:set>
                                    <p:animEffect transition="in" filter="fade">
                                      <p:cBhvr>
                                        <p:cTn id="62" dur="1000"/>
                                        <p:tgtEl>
                                          <p:spTgt spid="9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4">
                                            <p:txEl>
                                              <p:pRg st="12" end="12"/>
                                            </p:txEl>
                                          </p:spTgt>
                                        </p:tgtEl>
                                        <p:attrNameLst>
                                          <p:attrName>style.visibility</p:attrName>
                                        </p:attrNameLst>
                                      </p:cBhvr>
                                      <p:to>
                                        <p:strVal val="visible"/>
                                      </p:to>
                                    </p:set>
                                    <p:animEffect transition="in" filter="fade">
                                      <p:cBhvr>
                                        <p:cTn id="67" dur="1000"/>
                                        <p:tgtEl>
                                          <p:spTgt spid="9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94">
                                            <p:txEl>
                                              <p:pRg st="13" end="13"/>
                                            </p:txEl>
                                          </p:spTgt>
                                        </p:tgtEl>
                                        <p:attrNameLst>
                                          <p:attrName>style.visibility</p:attrName>
                                        </p:attrNameLst>
                                      </p:cBhvr>
                                      <p:to>
                                        <p:strVal val="visible"/>
                                      </p:to>
                                    </p:set>
                                    <p:animEffect transition="in" filter="fade">
                                      <p:cBhvr>
                                        <p:cTn id="72" dur="1000"/>
                                        <p:tgtEl>
                                          <p:spTgt spid="9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94">
                                            <p:txEl>
                                              <p:pRg st="14" end="14"/>
                                            </p:txEl>
                                          </p:spTgt>
                                        </p:tgtEl>
                                        <p:attrNameLst>
                                          <p:attrName>style.visibility</p:attrName>
                                        </p:attrNameLst>
                                      </p:cBhvr>
                                      <p:to>
                                        <p:strVal val="visible"/>
                                      </p:to>
                                    </p:set>
                                    <p:animEffect transition="in" filter="fade">
                                      <p:cBhvr>
                                        <p:cTn id="77" dur="1000"/>
                                        <p:tgtEl>
                                          <p:spTgt spid="9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lvl="0">
              <a:spcBef>
                <a:spcPts val="0"/>
              </a:spcBef>
              <a:buNone/>
            </a:pPr>
            <a:r>
              <a:rPr lang="en"/>
              <a:t>PDM Timeline</a:t>
            </a:r>
          </a:p>
        </p:txBody>
      </p:sp>
      <p:pic>
        <p:nvPicPr>
          <p:cNvPr id="100" name="Shape 100"/>
          <p:cNvPicPr preferRelativeResize="0"/>
          <p:nvPr/>
        </p:nvPicPr>
        <p:blipFill>
          <a:blip r:embed="rId3">
            <a:alphaModFix/>
          </a:blip>
          <a:stretch>
            <a:fillRect/>
          </a:stretch>
        </p:blipFill>
        <p:spPr>
          <a:xfrm>
            <a:off x="3197325" y="445025"/>
            <a:ext cx="5739249" cy="4598575"/>
          </a:xfrm>
          <a:prstGeom prst="rect">
            <a:avLst/>
          </a:prstGeom>
          <a:noFill/>
          <a:ln>
            <a:noFill/>
          </a:ln>
        </p:spPr>
      </p:pic>
      <p:sp>
        <p:nvSpPr>
          <p:cNvPr id="101" name="Shape 101"/>
          <p:cNvSpPr txBox="1">
            <a:spLocks noGrp="1"/>
          </p:cNvSpPr>
          <p:nvPr>
            <p:ph type="body" idx="1"/>
          </p:nvPr>
        </p:nvSpPr>
        <p:spPr>
          <a:xfrm>
            <a:off x="454025" y="1705262"/>
            <a:ext cx="2885699" cy="2078100"/>
          </a:xfrm>
          <a:prstGeom prst="rect">
            <a:avLst/>
          </a:prstGeom>
        </p:spPr>
        <p:txBody>
          <a:bodyPr lIns="91425" tIns="91425" rIns="91425" bIns="91425" anchor="t" anchorCtr="0">
            <a:noAutofit/>
          </a:bodyPr>
          <a:lstStyle/>
          <a:p>
            <a:pPr marL="457200" marR="0" lvl="0" indent="-317500" algn="l" rtl="0">
              <a:lnSpc>
                <a:spcPct val="115000"/>
              </a:lnSpc>
              <a:spcBef>
                <a:spcPts val="0"/>
              </a:spcBef>
              <a:spcAft>
                <a:spcPts val="1600"/>
              </a:spcAft>
              <a:buSzPct val="100000"/>
              <a:buAutoNum type="arabicParenR"/>
            </a:pPr>
            <a:r>
              <a:rPr lang="en" sz="1400"/>
              <a:t>Identify objectives.</a:t>
            </a:r>
          </a:p>
          <a:p>
            <a:pPr marL="457200" marR="0" lvl="0" indent="-317500" algn="l" rtl="0">
              <a:lnSpc>
                <a:spcPct val="115000"/>
              </a:lnSpc>
              <a:spcBef>
                <a:spcPts val="0"/>
              </a:spcBef>
              <a:spcAft>
                <a:spcPts val="1600"/>
              </a:spcAft>
              <a:buSzPct val="100000"/>
              <a:buAutoNum type="arabicParenR"/>
            </a:pPr>
            <a:r>
              <a:rPr lang="en" sz="1400"/>
              <a:t>Identify infrastructure.</a:t>
            </a:r>
          </a:p>
          <a:p>
            <a:pPr marL="457200" marR="0" lvl="0" indent="-317500" algn="l" rtl="0">
              <a:lnSpc>
                <a:spcPct val="115000"/>
              </a:lnSpc>
              <a:spcBef>
                <a:spcPts val="0"/>
              </a:spcBef>
              <a:spcAft>
                <a:spcPts val="1600"/>
              </a:spcAft>
              <a:buSzPct val="100000"/>
              <a:buAutoNum type="arabicParenR"/>
            </a:pPr>
            <a:r>
              <a:rPr lang="en" sz="1400"/>
              <a:t>Estimate time.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1000"/>
                                        <p:tgtEl>
                                          <p:spTgt spid="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xEl>
                                              <p:pRg st="1" end="1"/>
                                            </p:txEl>
                                          </p:spTgt>
                                        </p:tgtEl>
                                        <p:attrNameLst>
                                          <p:attrName>style.visibility</p:attrName>
                                        </p:attrNameLst>
                                      </p:cBhvr>
                                      <p:to>
                                        <p:strVal val="visible"/>
                                      </p:to>
                                    </p:set>
                                    <p:animEffect transition="in" filter="fade">
                                      <p:cBhvr>
                                        <p:cTn id="12" dur="1000"/>
                                        <p:tgtEl>
                                          <p:spTgt spid="1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xEl>
                                              <p:pRg st="2" end="2"/>
                                            </p:txEl>
                                          </p:spTgt>
                                        </p:tgtEl>
                                        <p:attrNameLst>
                                          <p:attrName>style.visibility</p:attrName>
                                        </p:attrNameLst>
                                      </p:cBhvr>
                                      <p:to>
                                        <p:strVal val="visible"/>
                                      </p:to>
                                    </p:set>
                                    <p:animEffect transition="in" filter="fade">
                                      <p:cBhvr>
                                        <p:cTn id="17" dur="1000"/>
                                        <p:tgtEl>
                                          <p:spTgt spid="1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688" y="253747"/>
            <a:ext cx="8520599" cy="707399"/>
          </a:xfrm>
          <a:prstGeom prst="rect">
            <a:avLst/>
          </a:prstGeom>
        </p:spPr>
        <p:txBody>
          <a:bodyPr lIns="91425" tIns="91425" rIns="91425" bIns="91425" anchor="t" anchorCtr="0">
            <a:noAutofit/>
          </a:bodyPr>
          <a:lstStyle/>
          <a:p>
            <a:pPr lvl="0">
              <a:spcBef>
                <a:spcPts val="0"/>
              </a:spcBef>
              <a:buNone/>
            </a:pPr>
            <a:r>
              <a:rPr lang="en" dirty="0"/>
              <a:t>Communication</a:t>
            </a:r>
          </a:p>
        </p:txBody>
      </p:sp>
      <p:sp>
        <p:nvSpPr>
          <p:cNvPr id="107" name="Shape 107"/>
          <p:cNvSpPr txBox="1">
            <a:spLocks noGrp="1"/>
          </p:cNvSpPr>
          <p:nvPr>
            <p:ph type="body" idx="1"/>
          </p:nvPr>
        </p:nvSpPr>
        <p:spPr>
          <a:xfrm>
            <a:off x="311700" y="1266325"/>
            <a:ext cx="8520599" cy="3302700"/>
          </a:xfrm>
          <a:prstGeom prst="rect">
            <a:avLst/>
          </a:prstGeom>
        </p:spPr>
        <p:txBody>
          <a:bodyPr lIns="91425" tIns="91425" rIns="91425" bIns="91425" anchor="t" anchorCtr="0">
            <a:noAutofit/>
          </a:bodyPr>
          <a:lstStyle/>
          <a:p>
            <a:pPr lvl="0" rtl="0">
              <a:spcBef>
                <a:spcPts val="0"/>
              </a:spcBef>
              <a:buNone/>
            </a:pPr>
            <a:r>
              <a:rPr lang="en" u="sng"/>
              <a:t>Stakeholders:</a:t>
            </a:r>
          </a:p>
          <a:p>
            <a:pPr lvl="0" rtl="0">
              <a:spcBef>
                <a:spcPts val="0"/>
              </a:spcBef>
              <a:spcAft>
                <a:spcPts val="0"/>
              </a:spcAft>
              <a:buNone/>
            </a:pPr>
            <a:r>
              <a:rPr lang="en"/>
              <a:t>Team Members</a:t>
            </a:r>
          </a:p>
          <a:p>
            <a:pPr lvl="0" rtl="0">
              <a:spcBef>
                <a:spcPts val="0"/>
              </a:spcBef>
              <a:spcAft>
                <a:spcPts val="0"/>
              </a:spcAft>
              <a:buNone/>
            </a:pPr>
            <a:r>
              <a:rPr lang="en"/>
              <a:t>Lead Faculty</a:t>
            </a:r>
          </a:p>
          <a:p>
            <a:pPr lvl="0" rtl="0">
              <a:spcBef>
                <a:spcPts val="0"/>
              </a:spcBef>
              <a:spcAft>
                <a:spcPts val="0"/>
              </a:spcAft>
              <a:buNone/>
            </a:pPr>
            <a:r>
              <a:rPr lang="en"/>
              <a:t>Client</a:t>
            </a:r>
          </a:p>
          <a:p>
            <a:pPr lvl="0" rtl="0">
              <a:spcBef>
                <a:spcPts val="0"/>
              </a:spcBef>
              <a:spcAft>
                <a:spcPts val="0"/>
              </a:spcAft>
              <a:buNone/>
            </a:pPr>
            <a:r>
              <a:rPr lang="en"/>
              <a:t>Sponsor</a:t>
            </a:r>
          </a:p>
          <a:p>
            <a:pPr lvl="0" rtl="0">
              <a:spcBef>
                <a:spcPts val="0"/>
              </a:spcBef>
              <a:spcAft>
                <a:spcPts val="0"/>
              </a:spcAft>
              <a:buNone/>
            </a:pPr>
            <a:r>
              <a:rPr lang="en"/>
              <a:t>Board Members</a:t>
            </a:r>
          </a:p>
          <a:p>
            <a:pPr lvl="0" rtl="0">
              <a:spcBef>
                <a:spcPts val="0"/>
              </a:spcBef>
              <a:spcAft>
                <a:spcPts val="0"/>
              </a:spcAft>
              <a:buNone/>
            </a:pPr>
            <a:r>
              <a:rPr lang="en"/>
              <a:t>Hotel Managers</a:t>
            </a:r>
          </a:p>
          <a:p>
            <a:pPr lvl="0" rtl="0">
              <a:spcBef>
                <a:spcPts val="0"/>
              </a:spcBef>
              <a:spcAft>
                <a:spcPts val="0"/>
              </a:spcAft>
              <a:buNone/>
            </a:pPr>
            <a:r>
              <a:rPr lang="en"/>
              <a:t>Bank Testers</a:t>
            </a:r>
          </a:p>
          <a:p>
            <a:pPr lvl="0" rtl="0">
              <a:spcBef>
                <a:spcPts val="0"/>
              </a:spcBef>
              <a:spcAft>
                <a:spcPts val="0"/>
              </a:spcAft>
              <a:buNone/>
            </a:pPr>
            <a:r>
              <a:rPr lang="en"/>
              <a:t>Audience</a:t>
            </a:r>
          </a:p>
          <a:p>
            <a:pPr lvl="0">
              <a:spcBef>
                <a:spcPts val="0"/>
              </a:spcBef>
              <a:buNone/>
            </a:pPr>
            <a:endParaRPr/>
          </a:p>
        </p:txBody>
      </p:sp>
      <p:pic>
        <p:nvPicPr>
          <p:cNvPr id="108" name="Shape 108"/>
          <p:cNvPicPr preferRelativeResize="0"/>
          <p:nvPr/>
        </p:nvPicPr>
        <p:blipFill>
          <a:blip r:embed="rId3">
            <a:alphaModFix/>
          </a:blip>
          <a:stretch>
            <a:fillRect/>
          </a:stretch>
        </p:blipFill>
        <p:spPr>
          <a:xfrm>
            <a:off x="3793562" y="3221187"/>
            <a:ext cx="5038725" cy="1609725"/>
          </a:xfrm>
          <a:prstGeom prst="rect">
            <a:avLst/>
          </a:prstGeom>
          <a:noFill/>
          <a:ln>
            <a:noFill/>
          </a:ln>
        </p:spPr>
      </p:pic>
      <p:pic>
        <p:nvPicPr>
          <p:cNvPr id="109" name="Shape 109"/>
          <p:cNvPicPr preferRelativeResize="0"/>
          <p:nvPr/>
        </p:nvPicPr>
        <p:blipFill>
          <a:blip r:embed="rId4">
            <a:alphaModFix/>
          </a:blip>
          <a:stretch>
            <a:fillRect/>
          </a:stretch>
        </p:blipFill>
        <p:spPr>
          <a:xfrm>
            <a:off x="2793450" y="1152412"/>
            <a:ext cx="6038850" cy="183832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0"/>
                                        <p:tgtEl>
                                          <p:spTgt spid="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xEl>
                                              <p:pRg st="1" end="1"/>
                                            </p:txEl>
                                          </p:spTgt>
                                        </p:tgtEl>
                                        <p:attrNameLst>
                                          <p:attrName>style.visibility</p:attrName>
                                        </p:attrNameLst>
                                      </p:cBhvr>
                                      <p:to>
                                        <p:strVal val="visible"/>
                                      </p:to>
                                    </p:set>
                                    <p:animEffect transition="in" filter="fade">
                                      <p:cBhvr>
                                        <p:cTn id="12" dur="1000"/>
                                        <p:tgtEl>
                                          <p:spTgt spid="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7">
                                            <p:txEl>
                                              <p:pRg st="2" end="2"/>
                                            </p:txEl>
                                          </p:spTgt>
                                        </p:tgtEl>
                                        <p:attrNameLst>
                                          <p:attrName>style.visibility</p:attrName>
                                        </p:attrNameLst>
                                      </p:cBhvr>
                                      <p:to>
                                        <p:strVal val="visible"/>
                                      </p:to>
                                    </p:set>
                                    <p:animEffect transition="in" filter="fade">
                                      <p:cBhvr>
                                        <p:cTn id="17" dur="1000"/>
                                        <p:tgtEl>
                                          <p:spTgt spid="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
                                            <p:txEl>
                                              <p:pRg st="3" end="3"/>
                                            </p:txEl>
                                          </p:spTgt>
                                        </p:tgtEl>
                                        <p:attrNameLst>
                                          <p:attrName>style.visibility</p:attrName>
                                        </p:attrNameLst>
                                      </p:cBhvr>
                                      <p:to>
                                        <p:strVal val="visible"/>
                                      </p:to>
                                    </p:set>
                                    <p:animEffect transition="in" filter="fade">
                                      <p:cBhvr>
                                        <p:cTn id="22" dur="1000"/>
                                        <p:tgtEl>
                                          <p:spTgt spid="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7">
                                            <p:txEl>
                                              <p:pRg st="4" end="4"/>
                                            </p:txEl>
                                          </p:spTgt>
                                        </p:tgtEl>
                                        <p:attrNameLst>
                                          <p:attrName>style.visibility</p:attrName>
                                        </p:attrNameLst>
                                      </p:cBhvr>
                                      <p:to>
                                        <p:strVal val="visible"/>
                                      </p:to>
                                    </p:set>
                                    <p:animEffect transition="in" filter="fade">
                                      <p:cBhvr>
                                        <p:cTn id="27" dur="1000"/>
                                        <p:tgtEl>
                                          <p:spTgt spid="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
                                            <p:txEl>
                                              <p:pRg st="5" end="5"/>
                                            </p:txEl>
                                          </p:spTgt>
                                        </p:tgtEl>
                                        <p:attrNameLst>
                                          <p:attrName>style.visibility</p:attrName>
                                        </p:attrNameLst>
                                      </p:cBhvr>
                                      <p:to>
                                        <p:strVal val="visible"/>
                                      </p:to>
                                    </p:set>
                                    <p:animEffect transition="in" filter="fade">
                                      <p:cBhvr>
                                        <p:cTn id="32" dur="1000"/>
                                        <p:tgtEl>
                                          <p:spTgt spid="1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7">
                                            <p:txEl>
                                              <p:pRg st="6" end="6"/>
                                            </p:txEl>
                                          </p:spTgt>
                                        </p:tgtEl>
                                        <p:attrNameLst>
                                          <p:attrName>style.visibility</p:attrName>
                                        </p:attrNameLst>
                                      </p:cBhvr>
                                      <p:to>
                                        <p:strVal val="visible"/>
                                      </p:to>
                                    </p:set>
                                    <p:animEffect transition="in" filter="fade">
                                      <p:cBhvr>
                                        <p:cTn id="37" dur="1000"/>
                                        <p:tgtEl>
                                          <p:spTgt spid="1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7">
                                            <p:txEl>
                                              <p:pRg st="7" end="7"/>
                                            </p:txEl>
                                          </p:spTgt>
                                        </p:tgtEl>
                                        <p:attrNameLst>
                                          <p:attrName>style.visibility</p:attrName>
                                        </p:attrNameLst>
                                      </p:cBhvr>
                                      <p:to>
                                        <p:strVal val="visible"/>
                                      </p:to>
                                    </p:set>
                                    <p:animEffect transition="in" filter="fade">
                                      <p:cBhvr>
                                        <p:cTn id="42" dur="1000"/>
                                        <p:tgtEl>
                                          <p:spTgt spid="1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7">
                                            <p:txEl>
                                              <p:pRg st="8" end="8"/>
                                            </p:txEl>
                                          </p:spTgt>
                                        </p:tgtEl>
                                        <p:attrNameLst>
                                          <p:attrName>style.visibility</p:attrName>
                                        </p:attrNameLst>
                                      </p:cBhvr>
                                      <p:to>
                                        <p:strVal val="visible"/>
                                      </p:to>
                                    </p:set>
                                    <p:animEffect transition="in" filter="fade">
                                      <p:cBhvr>
                                        <p:cTn id="47" dur="1000"/>
                                        <p:tgtEl>
                                          <p:spTgt spid="10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7">
                                            <p:txEl>
                                              <p:pRg st="9" end="9"/>
                                            </p:txEl>
                                          </p:spTgt>
                                        </p:tgtEl>
                                        <p:attrNameLst>
                                          <p:attrName>style.visibility</p:attrName>
                                        </p:attrNameLst>
                                      </p:cBhvr>
                                      <p:to>
                                        <p:strVal val="visible"/>
                                      </p:to>
                                    </p:set>
                                    <p:animEffect transition="in" filter="fade">
                                      <p:cBhvr>
                                        <p:cTn id="52" dur="1000"/>
                                        <p:tgtEl>
                                          <p:spTgt spid="1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lvl="0">
              <a:spcBef>
                <a:spcPts val="0"/>
              </a:spcBef>
              <a:buNone/>
            </a:pPr>
            <a:r>
              <a:rPr lang="en"/>
              <a:t>Communication - Resources</a:t>
            </a:r>
          </a:p>
        </p:txBody>
      </p:sp>
      <p:sp>
        <p:nvSpPr>
          <p:cNvPr id="115" name="Shape 115"/>
          <p:cNvSpPr txBox="1">
            <a:spLocks noGrp="1"/>
          </p:cNvSpPr>
          <p:nvPr>
            <p:ph type="body" idx="1"/>
          </p:nvPr>
        </p:nvSpPr>
        <p:spPr>
          <a:xfrm>
            <a:off x="311700" y="1266325"/>
            <a:ext cx="8520599" cy="3492300"/>
          </a:xfrm>
          <a:prstGeom prst="rect">
            <a:avLst/>
          </a:prstGeom>
        </p:spPr>
        <p:txBody>
          <a:bodyPr lIns="91425" tIns="91425" rIns="91425" bIns="91425" anchor="t" anchorCtr="0">
            <a:noAutofit/>
          </a:bodyPr>
          <a:lstStyle/>
          <a:p>
            <a:pPr marL="457200" lvl="0" indent="-228600" rtl="0">
              <a:spcBef>
                <a:spcPts val="0"/>
              </a:spcBef>
              <a:buChar char="-"/>
            </a:pPr>
            <a:r>
              <a:rPr lang="en" sz="1800"/>
              <a:t>Remote Planning Resources:</a:t>
            </a:r>
          </a:p>
          <a:p>
            <a:pPr marL="914400" lvl="1" indent="-342900" rtl="0">
              <a:spcBef>
                <a:spcPts val="0"/>
              </a:spcBef>
              <a:buSzPct val="100000"/>
              <a:buChar char="-"/>
            </a:pPr>
            <a:r>
              <a:rPr lang="en" sz="1800"/>
              <a:t>Github </a:t>
            </a:r>
            <a:r>
              <a:rPr lang="en" sz="1800" u="sng">
                <a:solidFill>
                  <a:schemeClr val="hlink"/>
                </a:solidFill>
                <a:hlinkClick r:id="rId3"/>
              </a:rPr>
              <a:t>https://github.com/SE329F15/Final-Project</a:t>
            </a:r>
          </a:p>
          <a:p>
            <a:pPr marL="914400" lvl="1" indent="-342900" rtl="0">
              <a:spcBef>
                <a:spcPts val="0"/>
              </a:spcBef>
              <a:buSzPct val="100000"/>
              <a:buChar char="-"/>
            </a:pPr>
            <a:r>
              <a:rPr lang="en" sz="1800"/>
              <a:t>Screen Sketches (FluidUI) </a:t>
            </a:r>
            <a:r>
              <a:rPr lang="en" sz="1800" u="sng">
                <a:solidFill>
                  <a:schemeClr val="hlink"/>
                </a:solidFill>
                <a:hlinkClick r:id="rId4"/>
              </a:rPr>
              <a:t>https://www.fluidui.com</a:t>
            </a:r>
          </a:p>
          <a:p>
            <a:pPr marL="914400" lvl="1" indent="-342900" rtl="0">
              <a:spcBef>
                <a:spcPts val="0"/>
              </a:spcBef>
              <a:buSzPct val="100000"/>
              <a:buChar char="-"/>
            </a:pPr>
            <a:r>
              <a:rPr lang="en" sz="1800"/>
              <a:t>Google Docs (Presentation) </a:t>
            </a:r>
            <a:r>
              <a:rPr lang="en" sz="1800" u="sng">
                <a:solidFill>
                  <a:schemeClr val="hlink"/>
                </a:solidFill>
                <a:hlinkClick r:id="rId5"/>
              </a:rPr>
              <a:t>https://docs.google.com</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10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10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fade">
                                      <p:cBhvr>
                                        <p:cTn id="22" dur="1000"/>
                                        <p:tgtEl>
                                          <p:spTgt spid="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227689"/>
            <a:ext cx="8520599" cy="707399"/>
          </a:xfrm>
          <a:prstGeom prst="rect">
            <a:avLst/>
          </a:prstGeom>
        </p:spPr>
        <p:txBody>
          <a:bodyPr lIns="91425" tIns="91425" rIns="91425" bIns="91425" anchor="t" anchorCtr="0">
            <a:noAutofit/>
          </a:bodyPr>
          <a:lstStyle/>
          <a:p>
            <a:pPr lvl="0">
              <a:spcBef>
                <a:spcPts val="0"/>
              </a:spcBef>
              <a:buNone/>
            </a:pPr>
            <a:r>
              <a:rPr lang="en" dirty="0"/>
              <a:t>Risks</a:t>
            </a:r>
          </a:p>
        </p:txBody>
      </p:sp>
      <p:sp>
        <p:nvSpPr>
          <p:cNvPr id="121" name="Shape 121"/>
          <p:cNvSpPr txBox="1">
            <a:spLocks noGrp="1"/>
          </p:cNvSpPr>
          <p:nvPr>
            <p:ph type="body" idx="1"/>
          </p:nvPr>
        </p:nvSpPr>
        <p:spPr>
          <a:xfrm>
            <a:off x="711600" y="935088"/>
            <a:ext cx="8120699" cy="3800198"/>
          </a:xfrm>
          <a:prstGeom prst="rect">
            <a:avLst/>
          </a:prstGeom>
        </p:spPr>
        <p:txBody>
          <a:bodyPr lIns="91425" tIns="91425" rIns="91425" bIns="91425" anchor="t" anchorCtr="0">
            <a:noAutofit/>
          </a:bodyPr>
          <a:lstStyle/>
          <a:p>
            <a:pPr marL="457200" lvl="0" indent="-228600" rtl="0">
              <a:spcBef>
                <a:spcPts val="0"/>
              </a:spcBef>
              <a:spcAft>
                <a:spcPts val="600"/>
              </a:spcAft>
              <a:buAutoNum type="arabicPeriod"/>
            </a:pPr>
            <a:r>
              <a:rPr lang="en" sz="1600" dirty="0"/>
              <a:t>Personnel Shortfalls</a:t>
            </a:r>
          </a:p>
          <a:p>
            <a:pPr marL="457200" lvl="0" indent="-228600" rtl="0">
              <a:spcBef>
                <a:spcPts val="0"/>
              </a:spcBef>
              <a:spcAft>
                <a:spcPts val="600"/>
              </a:spcAft>
              <a:buAutoNum type="arabicPeriod"/>
            </a:pPr>
            <a:r>
              <a:rPr lang="en" sz="1600" dirty="0"/>
              <a:t>Unrealistic schedules and budgets</a:t>
            </a:r>
          </a:p>
          <a:p>
            <a:pPr marL="457200" lvl="0" indent="-228600" rtl="0">
              <a:spcBef>
                <a:spcPts val="0"/>
              </a:spcBef>
              <a:spcAft>
                <a:spcPts val="600"/>
              </a:spcAft>
              <a:buAutoNum type="arabicPeriod"/>
            </a:pPr>
            <a:r>
              <a:rPr lang="en" sz="1600" dirty="0"/>
              <a:t>Developing the wrong software functions</a:t>
            </a:r>
          </a:p>
          <a:p>
            <a:pPr marL="457200" lvl="0" indent="-228600" rtl="0">
              <a:spcBef>
                <a:spcPts val="0"/>
              </a:spcBef>
              <a:spcAft>
                <a:spcPts val="600"/>
              </a:spcAft>
              <a:buAutoNum type="arabicPeriod"/>
            </a:pPr>
            <a:r>
              <a:rPr lang="en" sz="1600" dirty="0"/>
              <a:t>Developing the wrong user interface</a:t>
            </a:r>
          </a:p>
          <a:p>
            <a:pPr marL="457200" lvl="0" indent="-228600" rtl="0">
              <a:spcBef>
                <a:spcPts val="0"/>
              </a:spcBef>
              <a:spcAft>
                <a:spcPts val="600"/>
              </a:spcAft>
              <a:buAutoNum type="arabicPeriod"/>
            </a:pPr>
            <a:r>
              <a:rPr lang="en" sz="1600" dirty="0"/>
              <a:t>Gold Plating</a:t>
            </a:r>
          </a:p>
          <a:p>
            <a:pPr marL="457200" lvl="0" indent="-228600" rtl="0">
              <a:spcBef>
                <a:spcPts val="0"/>
              </a:spcBef>
              <a:spcAft>
                <a:spcPts val="600"/>
              </a:spcAft>
              <a:buAutoNum type="arabicPeriod"/>
            </a:pPr>
            <a:r>
              <a:rPr lang="en" sz="1600" dirty="0"/>
              <a:t>Continuing stream of requirements change</a:t>
            </a:r>
          </a:p>
          <a:p>
            <a:pPr marL="457200" lvl="0" indent="-228600" rtl="0">
              <a:spcBef>
                <a:spcPts val="0"/>
              </a:spcBef>
              <a:spcAft>
                <a:spcPts val="600"/>
              </a:spcAft>
              <a:buAutoNum type="arabicPeriod"/>
            </a:pPr>
            <a:r>
              <a:rPr lang="en" sz="1600" dirty="0"/>
              <a:t>Shortfalls in externally performed tasks</a:t>
            </a:r>
          </a:p>
          <a:p>
            <a:pPr marL="457200" lvl="0" indent="-228600" rtl="0">
              <a:spcBef>
                <a:spcPts val="0"/>
              </a:spcBef>
              <a:spcAft>
                <a:spcPts val="600"/>
              </a:spcAft>
              <a:buAutoNum type="arabicPeriod"/>
            </a:pPr>
            <a:r>
              <a:rPr lang="en" sz="1600" dirty="0"/>
              <a:t>Shortfalls in externally furnished components</a:t>
            </a:r>
          </a:p>
          <a:p>
            <a:pPr marL="457200" lvl="0" indent="-228600" rtl="0">
              <a:spcBef>
                <a:spcPts val="0"/>
              </a:spcBef>
              <a:spcAft>
                <a:spcPts val="600"/>
              </a:spcAft>
              <a:buAutoNum type="arabicPeriod"/>
            </a:pPr>
            <a:r>
              <a:rPr lang="en" sz="1600" dirty="0"/>
              <a:t>Real-time performance shortfalls</a:t>
            </a:r>
          </a:p>
          <a:p>
            <a:pPr marL="457200" lvl="0" indent="-228600">
              <a:spcBef>
                <a:spcPts val="0"/>
              </a:spcBef>
              <a:spcAft>
                <a:spcPts val="600"/>
              </a:spcAft>
              <a:buAutoNum type="arabicPeriod"/>
            </a:pPr>
            <a:r>
              <a:rPr lang="en" sz="1600" smtClean="0"/>
              <a:t> Straining </a:t>
            </a:r>
            <a:r>
              <a:rPr lang="en" sz="1600" dirty="0"/>
              <a:t>computer science capabilities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fade">
                                      <p:cBhvr>
                                        <p:cTn id="7" dur="1000"/>
                                        <p:tgtEl>
                                          <p:spTgt spid="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xEl>
                                              <p:pRg st="1" end="1"/>
                                            </p:txEl>
                                          </p:spTgt>
                                        </p:tgtEl>
                                        <p:attrNameLst>
                                          <p:attrName>style.visibility</p:attrName>
                                        </p:attrNameLst>
                                      </p:cBhvr>
                                      <p:to>
                                        <p:strVal val="visible"/>
                                      </p:to>
                                    </p:set>
                                    <p:animEffect transition="in" filter="fade">
                                      <p:cBhvr>
                                        <p:cTn id="12" dur="1000"/>
                                        <p:tgtEl>
                                          <p:spTgt spid="1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xEl>
                                              <p:pRg st="2" end="2"/>
                                            </p:txEl>
                                          </p:spTgt>
                                        </p:tgtEl>
                                        <p:attrNameLst>
                                          <p:attrName>style.visibility</p:attrName>
                                        </p:attrNameLst>
                                      </p:cBhvr>
                                      <p:to>
                                        <p:strVal val="visible"/>
                                      </p:to>
                                    </p:set>
                                    <p:animEffect transition="in" filter="fade">
                                      <p:cBhvr>
                                        <p:cTn id="17" dur="1000"/>
                                        <p:tgtEl>
                                          <p:spTgt spid="1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xEl>
                                              <p:pRg st="3" end="3"/>
                                            </p:txEl>
                                          </p:spTgt>
                                        </p:tgtEl>
                                        <p:attrNameLst>
                                          <p:attrName>style.visibility</p:attrName>
                                        </p:attrNameLst>
                                      </p:cBhvr>
                                      <p:to>
                                        <p:strVal val="visible"/>
                                      </p:to>
                                    </p:set>
                                    <p:animEffect transition="in" filter="fade">
                                      <p:cBhvr>
                                        <p:cTn id="22" dur="1000"/>
                                        <p:tgtEl>
                                          <p:spTgt spid="1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xEl>
                                              <p:pRg st="4" end="4"/>
                                            </p:txEl>
                                          </p:spTgt>
                                        </p:tgtEl>
                                        <p:attrNameLst>
                                          <p:attrName>style.visibility</p:attrName>
                                        </p:attrNameLst>
                                      </p:cBhvr>
                                      <p:to>
                                        <p:strVal val="visible"/>
                                      </p:to>
                                    </p:set>
                                    <p:animEffect transition="in" filter="fade">
                                      <p:cBhvr>
                                        <p:cTn id="27" dur="1000"/>
                                        <p:tgtEl>
                                          <p:spTgt spid="1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1">
                                            <p:txEl>
                                              <p:pRg st="5" end="5"/>
                                            </p:txEl>
                                          </p:spTgt>
                                        </p:tgtEl>
                                        <p:attrNameLst>
                                          <p:attrName>style.visibility</p:attrName>
                                        </p:attrNameLst>
                                      </p:cBhvr>
                                      <p:to>
                                        <p:strVal val="visible"/>
                                      </p:to>
                                    </p:set>
                                    <p:animEffect transition="in" filter="fade">
                                      <p:cBhvr>
                                        <p:cTn id="32" dur="1000"/>
                                        <p:tgtEl>
                                          <p:spTgt spid="1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1">
                                            <p:txEl>
                                              <p:pRg st="6" end="6"/>
                                            </p:txEl>
                                          </p:spTgt>
                                        </p:tgtEl>
                                        <p:attrNameLst>
                                          <p:attrName>style.visibility</p:attrName>
                                        </p:attrNameLst>
                                      </p:cBhvr>
                                      <p:to>
                                        <p:strVal val="visible"/>
                                      </p:to>
                                    </p:set>
                                    <p:animEffect transition="in" filter="fade">
                                      <p:cBhvr>
                                        <p:cTn id="37" dur="1000"/>
                                        <p:tgtEl>
                                          <p:spTgt spid="1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1">
                                            <p:txEl>
                                              <p:pRg st="7" end="7"/>
                                            </p:txEl>
                                          </p:spTgt>
                                        </p:tgtEl>
                                        <p:attrNameLst>
                                          <p:attrName>style.visibility</p:attrName>
                                        </p:attrNameLst>
                                      </p:cBhvr>
                                      <p:to>
                                        <p:strVal val="visible"/>
                                      </p:to>
                                    </p:set>
                                    <p:animEffect transition="in" filter="fade">
                                      <p:cBhvr>
                                        <p:cTn id="42" dur="1000"/>
                                        <p:tgtEl>
                                          <p:spTgt spid="1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1">
                                            <p:txEl>
                                              <p:pRg st="8" end="8"/>
                                            </p:txEl>
                                          </p:spTgt>
                                        </p:tgtEl>
                                        <p:attrNameLst>
                                          <p:attrName>style.visibility</p:attrName>
                                        </p:attrNameLst>
                                      </p:cBhvr>
                                      <p:to>
                                        <p:strVal val="visible"/>
                                      </p:to>
                                    </p:set>
                                    <p:animEffect transition="in" filter="fade">
                                      <p:cBhvr>
                                        <p:cTn id="47" dur="1000"/>
                                        <p:tgtEl>
                                          <p:spTgt spid="1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1">
                                            <p:txEl>
                                              <p:pRg st="9" end="9"/>
                                            </p:txEl>
                                          </p:spTgt>
                                        </p:tgtEl>
                                        <p:attrNameLst>
                                          <p:attrName>style.visibility</p:attrName>
                                        </p:attrNameLst>
                                      </p:cBhvr>
                                      <p:to>
                                        <p:strVal val="visible"/>
                                      </p:to>
                                    </p:set>
                                    <p:animEffect transition="in" filter="fade">
                                      <p:cBhvr>
                                        <p:cTn id="52" dur="1000"/>
                                        <p:tgtEl>
                                          <p:spTgt spid="1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1068</Words>
  <Application>Microsoft Office PowerPoint</Application>
  <PresentationFormat>On-screen Show (16:9)</PresentationFormat>
  <Paragraphs>134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Open Sans</vt:lpstr>
      <vt:lpstr>Arial</vt:lpstr>
      <vt:lpstr>Calibri</vt:lpstr>
      <vt:lpstr>PT Sans Narrow</vt:lpstr>
      <vt:lpstr>tropic</vt:lpstr>
      <vt:lpstr>Web User Interface</vt:lpstr>
      <vt:lpstr>Project Scope</vt:lpstr>
      <vt:lpstr>Work Breakdown</vt:lpstr>
      <vt:lpstr>GUI Snapshots</vt:lpstr>
      <vt:lpstr>GUI Tasks</vt:lpstr>
      <vt:lpstr>PDM Timeline</vt:lpstr>
      <vt:lpstr>Communication</vt:lpstr>
      <vt:lpstr>Communication - Resources</vt:lpstr>
      <vt:lpstr>Risks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User Interface</dc:title>
  <cp:lastModifiedBy>Anish Kunduru</cp:lastModifiedBy>
  <cp:revision>3</cp:revision>
  <dcterms:modified xsi:type="dcterms:W3CDTF">2015-12-17T04:46:44Z</dcterms:modified>
</cp:coreProperties>
</file>