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2" r:id="rId4"/>
    <p:sldId id="283" r:id="rId5"/>
    <p:sldId id="284" r:id="rId6"/>
    <p:sldId id="293" r:id="rId7"/>
    <p:sldId id="285" r:id="rId8"/>
    <p:sldId id="286" r:id="rId9"/>
    <p:sldId id="291" r:id="rId10"/>
    <p:sldId id="287" r:id="rId11"/>
    <p:sldId id="288" r:id="rId12"/>
    <p:sldId id="289" r:id="rId13"/>
    <p:sldId id="290" r:id="rId14"/>
    <p:sldId id="282" r:id="rId15"/>
    <p:sldId id="26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1015"/>
    <a:srgbClr val="F2F2F2"/>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722" autoAdjust="0"/>
  </p:normalViewPr>
  <p:slideViewPr>
    <p:cSldViewPr snapToGrid="0">
      <p:cViewPr varScale="1">
        <p:scale>
          <a:sx n="126" d="100"/>
          <a:sy n="126" d="100"/>
        </p:scale>
        <p:origin x="5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B99BE-DE4B-CC49-986A-C4388B1CBFF7}" type="datetimeFigureOut">
              <a:rPr kumimoji="1" lang="zh-CN" altLang="en-US" smtClean="0"/>
              <a:t>2022/6/18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826D6-9286-B344-8560-A38678759C1F}" type="slidenum">
              <a:rPr kumimoji="1" lang="zh-CN" altLang="en-US" smtClean="0"/>
              <a:t>‹#›</a:t>
            </a:fld>
            <a:endParaRPr kumimoji="1" lang="zh-CN" altLang="en-US"/>
          </a:p>
        </p:txBody>
      </p:sp>
    </p:spTree>
    <p:extLst>
      <p:ext uri="{BB962C8B-B14F-4D97-AF65-F5344CB8AC3E}">
        <p14:creationId xmlns:p14="http://schemas.microsoft.com/office/powerpoint/2010/main" val="2153052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各位老师和同学，下午好。我们是第</a:t>
            </a:r>
            <a:r>
              <a:rPr kumimoji="1" lang="en-US" altLang="zh-CN" dirty="0"/>
              <a:t>12</a:t>
            </a:r>
            <a:r>
              <a:rPr kumimoji="1" lang="zh-CN" altLang="en-US" dirty="0"/>
              <a:t>小组，项目为在线文档工具</a:t>
            </a:r>
            <a:r>
              <a:rPr kumimoji="1" lang="en-US" altLang="zh-CN" dirty="0"/>
              <a:t>——</a:t>
            </a:r>
            <a:r>
              <a:rPr kumimoji="1" lang="zh-CN" altLang="en-US" dirty="0"/>
              <a:t>水源文档。我是答辩人倪祯旸</a:t>
            </a:r>
          </a:p>
        </p:txBody>
      </p:sp>
      <p:sp>
        <p:nvSpPr>
          <p:cNvPr id="4" name="灯片编号占位符 3"/>
          <p:cNvSpPr>
            <a:spLocks noGrp="1"/>
          </p:cNvSpPr>
          <p:nvPr>
            <p:ph type="sldNum" sz="quarter" idx="5"/>
          </p:nvPr>
        </p:nvSpPr>
        <p:spPr/>
        <p:txBody>
          <a:bodyPr/>
          <a:lstStyle/>
          <a:p>
            <a:fld id="{9F6826D6-9286-B344-8560-A38678759C1F}" type="slidenum">
              <a:rPr kumimoji="1" lang="zh-CN" altLang="en-US" smtClean="0"/>
              <a:t>1</a:t>
            </a:fld>
            <a:endParaRPr kumimoji="1" lang="zh-CN" altLang="en-US"/>
          </a:p>
        </p:txBody>
      </p:sp>
    </p:spTree>
    <p:extLst>
      <p:ext uri="{BB962C8B-B14F-4D97-AF65-F5344CB8AC3E}">
        <p14:creationId xmlns:p14="http://schemas.microsoft.com/office/powerpoint/2010/main" val="3617062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我们的遗憾是没有实现冲突解决的功能，算法设计部分已经完成，原计划采用在后端对增量操作编号和编辑单元格前拿锁的方法解决文档和表格的不一致性问题</a:t>
            </a:r>
            <a:endParaRPr kumimoji="1" lang="en-US" altLang="zh-CN" dirty="0"/>
          </a:p>
          <a:p>
            <a:r>
              <a:rPr kumimoji="1" lang="zh-CN" altLang="en-US" dirty="0"/>
              <a:t>最后没有实现主要是因为前端组件的机制比较复杂，没有时间实现。我们的教训是对需求的优先级排序存在一定问题，没有很好地解决进度风险</a:t>
            </a:r>
          </a:p>
        </p:txBody>
      </p:sp>
      <p:sp>
        <p:nvSpPr>
          <p:cNvPr id="4" name="灯片编号占位符 3"/>
          <p:cNvSpPr>
            <a:spLocks noGrp="1"/>
          </p:cNvSpPr>
          <p:nvPr>
            <p:ph type="sldNum" sz="quarter" idx="5"/>
          </p:nvPr>
        </p:nvSpPr>
        <p:spPr/>
        <p:txBody>
          <a:bodyPr/>
          <a:lstStyle/>
          <a:p>
            <a:fld id="{9F6826D6-9286-B344-8560-A38678759C1F}" type="slidenum">
              <a:rPr kumimoji="1" lang="zh-CN" altLang="en-US" smtClean="0"/>
              <a:t>12</a:t>
            </a:fld>
            <a:endParaRPr kumimoji="1" lang="zh-CN" altLang="en-US"/>
          </a:p>
        </p:txBody>
      </p:sp>
    </p:spTree>
    <p:extLst>
      <p:ext uri="{BB962C8B-B14F-4D97-AF65-F5344CB8AC3E}">
        <p14:creationId xmlns:p14="http://schemas.microsoft.com/office/powerpoint/2010/main" val="3798213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F6826D6-9286-B344-8560-A38678759C1F}" type="slidenum">
              <a:rPr kumimoji="1" lang="zh-CN" altLang="en-US" smtClean="0"/>
              <a:t>14</a:t>
            </a:fld>
            <a:endParaRPr kumimoji="1" lang="zh-CN" altLang="en-US"/>
          </a:p>
        </p:txBody>
      </p:sp>
    </p:spTree>
    <p:extLst>
      <p:ext uri="{BB962C8B-B14F-4D97-AF65-F5344CB8AC3E}">
        <p14:creationId xmlns:p14="http://schemas.microsoft.com/office/powerpoint/2010/main" val="99861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我将分</a:t>
            </a:r>
            <a:r>
              <a:rPr kumimoji="1" lang="en-US" altLang="zh-CN" dirty="0"/>
              <a:t>5</a:t>
            </a:r>
            <a:r>
              <a:rPr kumimoji="1" lang="zh-CN" altLang="en-US" dirty="0"/>
              <a:t>个部分介绍我们小组</a:t>
            </a:r>
          </a:p>
        </p:txBody>
      </p:sp>
      <p:sp>
        <p:nvSpPr>
          <p:cNvPr id="4" name="灯片编号占位符 3"/>
          <p:cNvSpPr>
            <a:spLocks noGrp="1"/>
          </p:cNvSpPr>
          <p:nvPr>
            <p:ph type="sldNum" sz="quarter" idx="5"/>
          </p:nvPr>
        </p:nvSpPr>
        <p:spPr/>
        <p:txBody>
          <a:bodyPr/>
          <a:lstStyle/>
          <a:p>
            <a:fld id="{9F6826D6-9286-B344-8560-A38678759C1F}" type="slidenum">
              <a:rPr kumimoji="1" lang="zh-CN" altLang="en-US" smtClean="0"/>
              <a:t>2</a:t>
            </a:fld>
            <a:endParaRPr kumimoji="1" lang="zh-CN" altLang="en-US"/>
          </a:p>
        </p:txBody>
      </p:sp>
    </p:spTree>
    <p:extLst>
      <p:ext uri="{BB962C8B-B14F-4D97-AF65-F5344CB8AC3E}">
        <p14:creationId xmlns:p14="http://schemas.microsoft.com/office/powerpoint/2010/main" val="328486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首先介绍一下项目的整体完成情况。我们实现了文档编辑，在线协作，团队管理，网络故障处理，生成</a:t>
            </a:r>
            <a:r>
              <a:rPr kumimoji="1" lang="en-US" altLang="zh-CN" dirty="0"/>
              <a:t>pdf</a:t>
            </a:r>
            <a:r>
              <a:rPr kumimoji="1" lang="zh-CN" altLang="en-US" dirty="0"/>
              <a:t>文件等需求，还额外实现了文档模版，导出</a:t>
            </a:r>
            <a:r>
              <a:rPr kumimoji="1" lang="en-US" altLang="zh-CN" dirty="0"/>
              <a:t>excel</a:t>
            </a:r>
            <a:r>
              <a:rPr kumimoji="1" lang="zh-CN" altLang="en-US" dirty="0"/>
              <a:t>表格功能，为了实现网络故障处理功能还将项目后端部署在了阿里云上</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我们自行编写了脚本对协同编辑的性能进行了测试，在后端部署在本地的情况下</a:t>
            </a:r>
            <a:r>
              <a:rPr kumimoji="1" lang="en-US" altLang="zh-CN" dirty="0"/>
              <a:t>3</a:t>
            </a:r>
            <a:r>
              <a:rPr kumimoji="1" lang="zh-CN" altLang="en-US" dirty="0"/>
              <a:t>文档</a:t>
            </a:r>
            <a:r>
              <a:rPr kumimoji="1" lang="en-US" altLang="zh-CN" dirty="0"/>
              <a:t>5</a:t>
            </a:r>
            <a:r>
              <a:rPr kumimoji="1" lang="zh-CN" altLang="en-US" dirty="0"/>
              <a:t>人协作的响应时间为</a:t>
            </a:r>
            <a:r>
              <a:rPr kumimoji="1" lang="en-US" altLang="zh-CN" dirty="0"/>
              <a:t>25ms</a:t>
            </a:r>
            <a:r>
              <a:rPr kumimoji="1" lang="zh-CN" altLang="en-US" dirty="0"/>
              <a:t>，</a:t>
            </a:r>
            <a:r>
              <a:rPr kumimoji="1" lang="en-US" altLang="zh-CN" dirty="0"/>
              <a:t>10</a:t>
            </a:r>
            <a:r>
              <a:rPr kumimoji="1" lang="zh-CN" altLang="en-US" dirty="0"/>
              <a:t>文档</a:t>
            </a:r>
            <a:r>
              <a:rPr kumimoji="1" lang="en-US" altLang="zh-CN" dirty="0"/>
              <a:t>10</a:t>
            </a:r>
            <a:r>
              <a:rPr kumimoji="1" lang="zh-CN" altLang="en-US" dirty="0"/>
              <a:t>人编辑的响应时间为</a:t>
            </a:r>
            <a:r>
              <a:rPr kumimoji="1" lang="en-US" altLang="zh-CN" dirty="0"/>
              <a:t>66ms</a:t>
            </a:r>
            <a:r>
              <a:rPr kumimoji="1" lang="zh-CN" altLang="en-US" dirty="0"/>
              <a:t>，在后端部署在云端的情况下</a:t>
            </a:r>
            <a:r>
              <a:rPr kumimoji="1" lang="en-US" altLang="zh-CN" dirty="0"/>
              <a:t>3</a:t>
            </a:r>
            <a:r>
              <a:rPr kumimoji="1" lang="zh-CN" altLang="en-US" dirty="0"/>
              <a:t>文档</a:t>
            </a:r>
            <a:r>
              <a:rPr kumimoji="1" lang="en-US" altLang="zh-CN" dirty="0"/>
              <a:t>5</a:t>
            </a:r>
            <a:r>
              <a:rPr kumimoji="1" lang="zh-CN" altLang="en-US" dirty="0"/>
              <a:t>人协作的响应时间为</a:t>
            </a:r>
            <a:r>
              <a:rPr kumimoji="1" lang="en-US" altLang="zh-CN" dirty="0"/>
              <a:t>99ms</a:t>
            </a:r>
            <a:r>
              <a:rPr kumimoji="1" lang="zh-CN" altLang="en-US" dirty="0"/>
              <a:t>，由于一些未知的原因云服务器端的</a:t>
            </a:r>
            <a:r>
              <a:rPr kumimoji="1" lang="en-US" altLang="zh-CN" dirty="0" err="1"/>
              <a:t>websocket</a:t>
            </a:r>
            <a:r>
              <a:rPr kumimoji="1" lang="zh-CN" altLang="en-US" dirty="0"/>
              <a:t>连接只能建立</a:t>
            </a:r>
            <a:r>
              <a:rPr kumimoji="1" lang="en-US" altLang="zh-CN" dirty="0"/>
              <a:t>30</a:t>
            </a:r>
            <a:r>
              <a:rPr kumimoji="1" lang="zh-CN" altLang="en-US" dirty="0"/>
              <a:t>个，因此</a:t>
            </a:r>
            <a:r>
              <a:rPr kumimoji="1" lang="en-US" altLang="zh-CN" dirty="0"/>
              <a:t>10</a:t>
            </a:r>
            <a:r>
              <a:rPr kumimoji="1" lang="zh-CN" altLang="en-US" dirty="0"/>
              <a:t>文档</a:t>
            </a:r>
            <a:r>
              <a:rPr kumimoji="1" lang="en-US" altLang="zh-CN" dirty="0"/>
              <a:t>10</a:t>
            </a:r>
            <a:r>
              <a:rPr kumimoji="1" lang="zh-CN" altLang="en-US" dirty="0"/>
              <a:t>人编辑的情况没有测试。根据测试结果，我们认为我们的项目满足了两个并发性的需求，项目整体完成度极高</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9F6826D6-9286-B344-8560-A38678759C1F}" type="slidenum">
              <a:rPr kumimoji="1" lang="zh-CN" altLang="en-US" smtClean="0"/>
              <a:t>3</a:t>
            </a:fld>
            <a:endParaRPr kumimoji="1" lang="zh-CN" altLang="en-US"/>
          </a:p>
        </p:txBody>
      </p:sp>
    </p:spTree>
    <p:extLst>
      <p:ext uri="{BB962C8B-B14F-4D97-AF65-F5344CB8AC3E}">
        <p14:creationId xmlns:p14="http://schemas.microsoft.com/office/powerpoint/2010/main" val="2801000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我们前端使用了</a:t>
            </a:r>
            <a:r>
              <a:rPr kumimoji="1" lang="en-US" altLang="zh-CN" dirty="0" err="1"/>
              <a:t>vue</a:t>
            </a:r>
            <a:r>
              <a:rPr kumimoji="1" lang="zh-CN" altLang="en-US" dirty="0"/>
              <a:t>框架，文档界面使用了</a:t>
            </a:r>
            <a:r>
              <a:rPr kumimoji="1" lang="en-US" altLang="zh-CN" dirty="0"/>
              <a:t>quill</a:t>
            </a:r>
            <a:r>
              <a:rPr kumimoji="1" lang="zh-CN" altLang="en-US" dirty="0"/>
              <a:t>这个富文本编辑器，表格界面使用了</a:t>
            </a:r>
            <a:r>
              <a:rPr kumimoji="1" lang="en-US" altLang="zh-CN" dirty="0" err="1"/>
              <a:t>luckysheet</a:t>
            </a:r>
            <a:r>
              <a:rPr kumimoji="1" lang="zh-CN" altLang="en-US" dirty="0"/>
              <a:t>组件</a:t>
            </a:r>
            <a:endParaRPr kumimoji="1" lang="en-US" altLang="zh-CN" dirty="0"/>
          </a:p>
          <a:p>
            <a:r>
              <a:rPr kumimoji="1" lang="zh-CN" altLang="en-US" dirty="0"/>
              <a:t>后端使用了</a:t>
            </a:r>
            <a:r>
              <a:rPr kumimoji="1" lang="en-US" altLang="zh-CN" dirty="0" err="1"/>
              <a:t>springboot</a:t>
            </a:r>
            <a:r>
              <a:rPr kumimoji="1" lang="zh-CN" altLang="en-US" dirty="0"/>
              <a:t>框架，</a:t>
            </a:r>
            <a:r>
              <a:rPr kumimoji="1" lang="en-US" altLang="zh-CN" dirty="0"/>
              <a:t>o-r</a:t>
            </a:r>
            <a:r>
              <a:rPr kumimoji="1" lang="zh-CN" altLang="en-US" dirty="0"/>
              <a:t>映射和持久化使用了</a:t>
            </a:r>
            <a:r>
              <a:rPr kumimoji="1" lang="en-US" altLang="zh-CN" dirty="0" err="1"/>
              <a:t>hibernet</a:t>
            </a:r>
            <a:endParaRPr kumimoji="1" lang="en-US" altLang="zh-CN" dirty="0"/>
          </a:p>
          <a:p>
            <a:r>
              <a:rPr kumimoji="1" lang="zh-CN" altLang="en-US" dirty="0"/>
              <a:t>数据库使用了关系型数据库</a:t>
            </a:r>
            <a:r>
              <a:rPr kumimoji="1" lang="en-US" altLang="zh-CN" dirty="0" err="1"/>
              <a:t>mysql</a:t>
            </a:r>
            <a:r>
              <a:rPr kumimoji="1" lang="zh-CN" altLang="en-US" dirty="0"/>
              <a:t>和文档型数据库</a:t>
            </a:r>
            <a:r>
              <a:rPr kumimoji="1" lang="en-US" altLang="zh-CN" dirty="0" err="1"/>
              <a:t>mongodb</a:t>
            </a:r>
            <a:endParaRPr kumimoji="1" lang="en-US" altLang="zh-CN" dirty="0"/>
          </a:p>
          <a:p>
            <a:r>
              <a:rPr kumimoji="1" lang="zh-CN" altLang="en-US" dirty="0"/>
              <a:t>网络通信使用了</a:t>
            </a:r>
            <a:r>
              <a:rPr kumimoji="1" lang="en-US" altLang="zh-CN" dirty="0" err="1"/>
              <a:t>axios</a:t>
            </a:r>
            <a:r>
              <a:rPr kumimoji="1" lang="zh-CN" altLang="en-US" dirty="0"/>
              <a:t>包发送</a:t>
            </a:r>
            <a:r>
              <a:rPr kumimoji="1" lang="en-US" altLang="zh-CN" dirty="0"/>
              <a:t>http</a:t>
            </a:r>
            <a:r>
              <a:rPr kumimoji="1" lang="zh-CN" altLang="en-US" dirty="0"/>
              <a:t>请求和</a:t>
            </a:r>
            <a:r>
              <a:rPr kumimoji="1" lang="en-US" altLang="zh-CN" dirty="0" err="1"/>
              <a:t>websocket</a:t>
            </a:r>
            <a:endParaRPr kumimoji="1" lang="en-US" altLang="zh-CN" dirty="0"/>
          </a:p>
        </p:txBody>
      </p:sp>
      <p:sp>
        <p:nvSpPr>
          <p:cNvPr id="4" name="灯片编号占位符 3"/>
          <p:cNvSpPr>
            <a:spLocks noGrp="1"/>
          </p:cNvSpPr>
          <p:nvPr>
            <p:ph type="sldNum" sz="quarter" idx="5"/>
          </p:nvPr>
        </p:nvSpPr>
        <p:spPr/>
        <p:txBody>
          <a:bodyPr/>
          <a:lstStyle/>
          <a:p>
            <a:fld id="{9F6826D6-9286-B344-8560-A38678759C1F}" type="slidenum">
              <a:rPr kumimoji="1" lang="zh-CN" altLang="en-US" smtClean="0"/>
              <a:t>5</a:t>
            </a:fld>
            <a:endParaRPr kumimoji="1" lang="zh-CN" altLang="en-US"/>
          </a:p>
        </p:txBody>
      </p:sp>
    </p:spTree>
    <p:extLst>
      <p:ext uri="{BB962C8B-B14F-4D97-AF65-F5344CB8AC3E}">
        <p14:creationId xmlns:p14="http://schemas.microsoft.com/office/powerpoint/2010/main" val="409060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这是我们项目的数据库设计 账户和文档两个实体类之间是多对多的关系，他们之间的关系有三种，文档由多个文档编辑记录组成，因为编辑记录可能包括图片这样的大文件，文档和表格的编辑记录格式长度差距也很大，因此采用文档型数据库来存储</a:t>
            </a:r>
          </a:p>
        </p:txBody>
      </p:sp>
      <p:sp>
        <p:nvSpPr>
          <p:cNvPr id="4" name="灯片编号占位符 3"/>
          <p:cNvSpPr>
            <a:spLocks noGrp="1"/>
          </p:cNvSpPr>
          <p:nvPr>
            <p:ph type="sldNum" sz="quarter" idx="5"/>
          </p:nvPr>
        </p:nvSpPr>
        <p:spPr/>
        <p:txBody>
          <a:bodyPr/>
          <a:lstStyle/>
          <a:p>
            <a:fld id="{9F6826D6-9286-B344-8560-A38678759C1F}" type="slidenum">
              <a:rPr kumimoji="1" lang="zh-CN" altLang="en-US" smtClean="0"/>
              <a:t>6</a:t>
            </a:fld>
            <a:endParaRPr kumimoji="1" lang="zh-CN" altLang="en-US"/>
          </a:p>
        </p:txBody>
      </p:sp>
    </p:spTree>
    <p:extLst>
      <p:ext uri="{BB962C8B-B14F-4D97-AF65-F5344CB8AC3E}">
        <p14:creationId xmlns:p14="http://schemas.microsoft.com/office/powerpoint/2010/main" val="3906342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F6826D6-9286-B344-8560-A38678759C1F}" type="slidenum">
              <a:rPr kumimoji="1" lang="zh-CN" altLang="en-US" smtClean="0"/>
              <a:t>7</a:t>
            </a:fld>
            <a:endParaRPr kumimoji="1" lang="zh-CN" altLang="en-US"/>
          </a:p>
        </p:txBody>
      </p:sp>
    </p:spTree>
    <p:extLst>
      <p:ext uri="{BB962C8B-B14F-4D97-AF65-F5344CB8AC3E}">
        <p14:creationId xmlns:p14="http://schemas.microsoft.com/office/powerpoint/2010/main" val="203911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介绍一下我们的协同编辑算法。核心思路是优先提升消息转发速度，具体采用这种增量式的消息转发，一个客户端进行一个编辑操作后，会将这个编辑记录转发给服务器，服务器先讲该操作转发给其他客户端，然后再将记录写入数据库。重新加载一个文档时服务器会将所有操作记录发送给客户端，以恢复文档记录。算法的特点是牺牲了部分初始读取速度，大幅提高了协同编辑时的性能。后续可以考虑在后端开发</a:t>
            </a:r>
            <a:r>
              <a:rPr kumimoji="1" lang="en-US" altLang="zh-CN" dirty="0"/>
              <a:t>snapshot</a:t>
            </a:r>
            <a:r>
              <a:rPr kumimoji="1" lang="zh-CN" altLang="en-US" dirty="0"/>
              <a:t>操作来对储存和初始读取速度进行优化。</a:t>
            </a:r>
          </a:p>
        </p:txBody>
      </p:sp>
      <p:sp>
        <p:nvSpPr>
          <p:cNvPr id="4" name="灯片编号占位符 3"/>
          <p:cNvSpPr>
            <a:spLocks noGrp="1"/>
          </p:cNvSpPr>
          <p:nvPr>
            <p:ph type="sldNum" sz="quarter" idx="5"/>
          </p:nvPr>
        </p:nvSpPr>
        <p:spPr/>
        <p:txBody>
          <a:bodyPr/>
          <a:lstStyle/>
          <a:p>
            <a:fld id="{9F6826D6-9286-B344-8560-A38678759C1F}" type="slidenum">
              <a:rPr kumimoji="1" lang="zh-CN" altLang="en-US" smtClean="0"/>
              <a:t>8</a:t>
            </a:fld>
            <a:endParaRPr kumimoji="1" lang="zh-CN" altLang="en-US"/>
          </a:p>
        </p:txBody>
      </p:sp>
    </p:spTree>
    <p:extLst>
      <p:ext uri="{BB962C8B-B14F-4D97-AF65-F5344CB8AC3E}">
        <p14:creationId xmlns:p14="http://schemas.microsoft.com/office/powerpoint/2010/main" val="3258974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网络故障处理采用了心跳机制。因为对</a:t>
            </a:r>
            <a:r>
              <a:rPr kumimoji="1" lang="en-US" altLang="zh-CN" dirty="0" err="1"/>
              <a:t>websocket</a:t>
            </a:r>
            <a:r>
              <a:rPr kumimoji="1" lang="zh-CN" altLang="en-US" dirty="0"/>
              <a:t>的机制不够了解，且实际操作中发现它的</a:t>
            </a:r>
            <a:r>
              <a:rPr kumimoji="1" lang="en-US" altLang="zh-CN" dirty="0" err="1"/>
              <a:t>onclose</a:t>
            </a:r>
            <a:r>
              <a:rPr kumimoji="1" lang="zh-CN" altLang="en-US" dirty="0"/>
              <a:t>和</a:t>
            </a:r>
            <a:r>
              <a:rPr kumimoji="1" lang="en-US" altLang="zh-CN" dirty="0" err="1"/>
              <a:t>onerror</a:t>
            </a:r>
            <a:r>
              <a:rPr kumimoji="1" lang="zh-CN" altLang="en-US" dirty="0"/>
              <a:t>方法响应不及时，因此我们重新设计了一种心跳机制，由客户端每秒向服务器发送</a:t>
            </a:r>
            <a:r>
              <a:rPr kumimoji="1" lang="en-US" altLang="zh-CN" dirty="0"/>
              <a:t>heartbeat</a:t>
            </a:r>
            <a:r>
              <a:rPr kumimoji="1" lang="zh-CN" altLang="en-US" dirty="0"/>
              <a:t>的</a:t>
            </a:r>
            <a:r>
              <a:rPr kumimoji="1" lang="en-US" altLang="zh-CN" dirty="0"/>
              <a:t>http</a:t>
            </a:r>
            <a:r>
              <a:rPr kumimoji="1" lang="zh-CN" altLang="en-US" dirty="0"/>
              <a:t>请求，无响应则认为网络中断，断线后再次检测到心跳则重新建立</a:t>
            </a:r>
            <a:r>
              <a:rPr kumimoji="1" lang="en-US" altLang="zh-CN" dirty="0" err="1"/>
              <a:t>websocket</a:t>
            </a:r>
            <a:r>
              <a:rPr kumimoji="1" lang="zh-CN" altLang="en-US" dirty="0"/>
              <a:t>连接</a:t>
            </a:r>
          </a:p>
        </p:txBody>
      </p:sp>
      <p:sp>
        <p:nvSpPr>
          <p:cNvPr id="4" name="灯片编号占位符 3"/>
          <p:cNvSpPr>
            <a:spLocks noGrp="1"/>
          </p:cNvSpPr>
          <p:nvPr>
            <p:ph type="sldNum" sz="quarter" idx="5"/>
          </p:nvPr>
        </p:nvSpPr>
        <p:spPr/>
        <p:txBody>
          <a:bodyPr/>
          <a:lstStyle/>
          <a:p>
            <a:fld id="{9F6826D6-9286-B344-8560-A38678759C1F}" type="slidenum">
              <a:rPr kumimoji="1" lang="zh-CN" altLang="en-US" smtClean="0"/>
              <a:t>9</a:t>
            </a:fld>
            <a:endParaRPr kumimoji="1" lang="zh-CN" altLang="en-US"/>
          </a:p>
        </p:txBody>
      </p:sp>
    </p:spTree>
    <p:extLst>
      <p:ext uri="{BB962C8B-B14F-4D97-AF65-F5344CB8AC3E}">
        <p14:creationId xmlns:p14="http://schemas.microsoft.com/office/powerpoint/2010/main" val="3207530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我们小组在第一次开会就学习了</a:t>
            </a:r>
            <a:r>
              <a:rPr kumimoji="1" lang="en-US" altLang="zh-CN" dirty="0"/>
              <a:t>git</a:t>
            </a:r>
            <a:r>
              <a:rPr kumimoji="1" lang="zh-CN" altLang="en-US" dirty="0"/>
              <a:t>的使用，开发过程全程采用</a:t>
            </a:r>
            <a:r>
              <a:rPr kumimoji="1" lang="en-US" altLang="zh-CN" dirty="0"/>
              <a:t>git</a:t>
            </a:r>
            <a:r>
              <a:rPr kumimoji="1" lang="zh-CN" altLang="en-US" dirty="0"/>
              <a:t>进行协作与版本控制，项目最终一共有</a:t>
            </a:r>
            <a:r>
              <a:rPr kumimoji="1" lang="en-US" altLang="zh-CN" dirty="0"/>
              <a:t>139</a:t>
            </a:r>
            <a:r>
              <a:rPr kumimoji="1" lang="zh-CN" altLang="en-US" dirty="0"/>
              <a:t>次</a:t>
            </a:r>
            <a:r>
              <a:rPr kumimoji="1" lang="en-US" altLang="zh-CN" dirty="0"/>
              <a:t>commit</a:t>
            </a:r>
            <a:r>
              <a:rPr kumimoji="1" lang="zh-CN" altLang="en-US" dirty="0"/>
              <a:t>，开发过程十分高效</a:t>
            </a:r>
            <a:endParaRPr kumimoji="1" lang="en-US" altLang="zh-CN" dirty="0"/>
          </a:p>
          <a:p>
            <a:r>
              <a:rPr kumimoji="1" lang="zh-CN" altLang="en-US" dirty="0"/>
              <a:t>代码严格遵循模块化，分层，接口与实现分离的原则，前端各组件进行了分离，后端分为了控制，服务</a:t>
            </a:r>
            <a:r>
              <a:rPr kumimoji="1" lang="en-US" altLang="zh-CN" dirty="0"/>
              <a:t>,</a:t>
            </a:r>
            <a:r>
              <a:rPr kumimoji="1" lang="zh-CN" altLang="en-US" dirty="0"/>
              <a:t>数据访问层，接口与实现进行了分离</a:t>
            </a:r>
          </a:p>
        </p:txBody>
      </p:sp>
      <p:sp>
        <p:nvSpPr>
          <p:cNvPr id="4" name="灯片编号占位符 3"/>
          <p:cNvSpPr>
            <a:spLocks noGrp="1"/>
          </p:cNvSpPr>
          <p:nvPr>
            <p:ph type="sldNum" sz="quarter" idx="5"/>
          </p:nvPr>
        </p:nvSpPr>
        <p:spPr/>
        <p:txBody>
          <a:bodyPr/>
          <a:lstStyle/>
          <a:p>
            <a:fld id="{9F6826D6-9286-B344-8560-A38678759C1F}" type="slidenum">
              <a:rPr kumimoji="1" lang="zh-CN" altLang="en-US" smtClean="0"/>
              <a:t>11</a:t>
            </a:fld>
            <a:endParaRPr kumimoji="1" lang="zh-CN" altLang="en-US"/>
          </a:p>
        </p:txBody>
      </p:sp>
    </p:spTree>
    <p:extLst>
      <p:ext uri="{BB962C8B-B14F-4D97-AF65-F5344CB8AC3E}">
        <p14:creationId xmlns:p14="http://schemas.microsoft.com/office/powerpoint/2010/main" val="1214386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8FF70B1-FFE8-419B-9D8F-2333EBC69C1B}"/>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5" name="页脚占位符 4">
            <a:extLst>
              <a:ext uri="{FF2B5EF4-FFF2-40B4-BE49-F238E27FC236}">
                <a16:creationId xmlns:a16="http://schemas.microsoft.com/office/drawing/2014/main" id="{122F642B-D4D6-49A7-A37B-CBB387AFC2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A8997E-F3AF-42B8-BDAA-77086C7B5FF7}"/>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
        <p:nvSpPr>
          <p:cNvPr id="7" name="矩形 6">
            <a:extLst>
              <a:ext uri="{FF2B5EF4-FFF2-40B4-BE49-F238E27FC236}">
                <a16:creationId xmlns:a16="http://schemas.microsoft.com/office/drawing/2014/main" id="{20F2FFAA-E290-4E11-8FB6-B2832981F6BC}"/>
              </a:ext>
            </a:extLst>
          </p:cNvPr>
          <p:cNvSpPr/>
          <p:nvPr userDrawn="1"/>
        </p:nvSpPr>
        <p:spPr>
          <a:xfrm>
            <a:off x="0" y="1018768"/>
            <a:ext cx="1948874" cy="1477819"/>
          </a:xfrm>
          <a:prstGeom prst="rect">
            <a:avLst/>
          </a:prstGeom>
          <a:solidFill>
            <a:srgbClr val="A9101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solidFill>
                <a:schemeClr val="accent1">
                  <a:lumMod val="60000"/>
                  <a:lumOff val="40000"/>
                </a:schemeClr>
              </a:solidFill>
              <a:cs typeface="+mn-ea"/>
              <a:sym typeface="+mn-lt"/>
            </a:endParaRPr>
          </a:p>
        </p:txBody>
      </p:sp>
      <p:pic>
        <p:nvPicPr>
          <p:cNvPr id="8" name="图片 7">
            <a:extLst>
              <a:ext uri="{FF2B5EF4-FFF2-40B4-BE49-F238E27FC236}">
                <a16:creationId xmlns:a16="http://schemas.microsoft.com/office/drawing/2014/main" id="{68FAB26D-2FF5-4045-A22C-916596DB61C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7487" b="-4870"/>
          <a:stretch>
            <a:fillRect/>
          </a:stretch>
        </p:blipFill>
        <p:spPr>
          <a:xfrm>
            <a:off x="167695" y="1141887"/>
            <a:ext cx="1576537" cy="1286998"/>
          </a:xfrm>
          <a:prstGeom prst="rect">
            <a:avLst/>
          </a:prstGeom>
        </p:spPr>
      </p:pic>
      <p:sp>
        <p:nvSpPr>
          <p:cNvPr id="11" name="矩形 10">
            <a:extLst>
              <a:ext uri="{FF2B5EF4-FFF2-40B4-BE49-F238E27FC236}">
                <a16:creationId xmlns:a16="http://schemas.microsoft.com/office/drawing/2014/main" id="{D895CCBE-5BC8-4A87-9F0A-78E4C0A06A17}"/>
              </a:ext>
            </a:extLst>
          </p:cNvPr>
          <p:cNvSpPr/>
          <p:nvPr userDrawn="1"/>
        </p:nvSpPr>
        <p:spPr>
          <a:xfrm>
            <a:off x="6471138" y="3808676"/>
            <a:ext cx="5720863" cy="778102"/>
          </a:xfrm>
          <a:prstGeom prst="rect">
            <a:avLst/>
          </a:prstGeom>
          <a:solidFill>
            <a:srgbClr val="A9101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accent1">
                  <a:lumMod val="60000"/>
                  <a:lumOff val="40000"/>
                </a:schemeClr>
              </a:solidFill>
              <a:cs typeface="+mn-ea"/>
              <a:sym typeface="+mn-lt"/>
            </a:endParaRPr>
          </a:p>
        </p:txBody>
      </p:sp>
    </p:spTree>
    <p:extLst>
      <p:ext uri="{BB962C8B-B14F-4D97-AF65-F5344CB8AC3E}">
        <p14:creationId xmlns:p14="http://schemas.microsoft.com/office/powerpoint/2010/main" val="17675540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D5A33-EC25-4C47-B93E-DBCC11FA9B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7AC377E-BF97-437B-9B59-05C745862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F12BCE-BFB4-45DA-B78C-5F41F0D2AF4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2566398-3043-4170-9D47-F0B521B934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76EA24B-7CAC-4D57-8223-653AE19AA24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B4EA3F-2291-4AA8-859B-48C2948AAB27}"/>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8" name="页脚占位符 7">
            <a:extLst>
              <a:ext uri="{FF2B5EF4-FFF2-40B4-BE49-F238E27FC236}">
                <a16:creationId xmlns:a16="http://schemas.microsoft.com/office/drawing/2014/main" id="{72DDEE0A-01E2-4EF2-9DF8-D37E008392A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DABA17-1F2C-400B-8C78-372D47050918}"/>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Tree>
    <p:extLst>
      <p:ext uri="{BB962C8B-B14F-4D97-AF65-F5344CB8AC3E}">
        <p14:creationId xmlns:p14="http://schemas.microsoft.com/office/powerpoint/2010/main" val="3253656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F6B06-753C-472A-B9C5-33CA015665F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C718463-439E-4E08-89DE-40472D3C3B34}"/>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4" name="页脚占位符 3">
            <a:extLst>
              <a:ext uri="{FF2B5EF4-FFF2-40B4-BE49-F238E27FC236}">
                <a16:creationId xmlns:a16="http://schemas.microsoft.com/office/drawing/2014/main" id="{79720920-FCC4-46E0-ACE8-4CDAFCB40B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A52DF1-6691-4D30-AA0E-DEB455311F89}"/>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Tree>
    <p:extLst>
      <p:ext uri="{BB962C8B-B14F-4D97-AF65-F5344CB8AC3E}">
        <p14:creationId xmlns:p14="http://schemas.microsoft.com/office/powerpoint/2010/main" val="21127905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FD211-CF0A-457B-B7E5-C924D359C8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546CD4-A076-4087-B1EB-864E9CC090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867140F-0D93-480D-93F7-A3BA38696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B7B419-CC47-47B4-B088-2D6CE34A7A30}"/>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6" name="页脚占位符 5">
            <a:extLst>
              <a:ext uri="{FF2B5EF4-FFF2-40B4-BE49-F238E27FC236}">
                <a16:creationId xmlns:a16="http://schemas.microsoft.com/office/drawing/2014/main" id="{558E05C1-221A-4314-83CF-A60A0290EE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8E5E7E-01B8-41C3-89A4-0D6E937D5E7C}"/>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Tree>
    <p:extLst>
      <p:ext uri="{BB962C8B-B14F-4D97-AF65-F5344CB8AC3E}">
        <p14:creationId xmlns:p14="http://schemas.microsoft.com/office/powerpoint/2010/main" val="22531475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A6B34-4645-4B8E-A212-5F33D5C5E7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E01CB48-17AD-4ABB-B3F7-438B93AFA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B5643D4-9833-4F3A-B387-471752381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B77E45-AA8A-4156-BC80-52A50DA2F81E}"/>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6" name="页脚占位符 5">
            <a:extLst>
              <a:ext uri="{FF2B5EF4-FFF2-40B4-BE49-F238E27FC236}">
                <a16:creationId xmlns:a16="http://schemas.microsoft.com/office/drawing/2014/main" id="{4B9ECDD0-C87E-4ACC-B69E-F40FA81F44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C77345-71D2-44B0-866E-8C5C599F4884}"/>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Tree>
    <p:extLst>
      <p:ext uri="{BB962C8B-B14F-4D97-AF65-F5344CB8AC3E}">
        <p14:creationId xmlns:p14="http://schemas.microsoft.com/office/powerpoint/2010/main" val="10045073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9074D-F550-4780-B9D4-8F3293C799A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888EEA1-8DC8-467F-AF9F-1C1B40E8FFC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30451B-AFF5-46EE-9BF8-2375664EC11A}"/>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5" name="页脚占位符 4">
            <a:extLst>
              <a:ext uri="{FF2B5EF4-FFF2-40B4-BE49-F238E27FC236}">
                <a16:creationId xmlns:a16="http://schemas.microsoft.com/office/drawing/2014/main" id="{1BDA99C9-D97D-432B-9B86-F1764ED5B6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43437E-6A6C-45AB-8B89-D575DD6F5818}"/>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Tree>
    <p:extLst>
      <p:ext uri="{BB962C8B-B14F-4D97-AF65-F5344CB8AC3E}">
        <p14:creationId xmlns:p14="http://schemas.microsoft.com/office/powerpoint/2010/main" val="13121889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A7F777-952F-4BFB-8643-AB396569BA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D59C421-F404-49A3-BE00-F1C1172CFF7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980F00-A4C9-48CF-A389-DDB0E2D23B77}"/>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5" name="页脚占位符 4">
            <a:extLst>
              <a:ext uri="{FF2B5EF4-FFF2-40B4-BE49-F238E27FC236}">
                <a16:creationId xmlns:a16="http://schemas.microsoft.com/office/drawing/2014/main" id="{F43D5FED-93D8-4C12-A221-66123EEC25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9C5154-6D8B-41D7-8B20-BB0CBA17F9A9}"/>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Tree>
    <p:extLst>
      <p:ext uri="{BB962C8B-B14F-4D97-AF65-F5344CB8AC3E}">
        <p14:creationId xmlns:p14="http://schemas.microsoft.com/office/powerpoint/2010/main" val="26596638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AF411BC-E822-40C0-A990-29213E81460D}"/>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5" name="页脚占位符 4">
            <a:extLst>
              <a:ext uri="{FF2B5EF4-FFF2-40B4-BE49-F238E27FC236}">
                <a16:creationId xmlns:a16="http://schemas.microsoft.com/office/drawing/2014/main" id="{096B4E92-82DB-41EA-8F01-47FC7EF125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7F4483-B13D-418D-99EB-D3CFA2500243}"/>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
        <p:nvSpPr>
          <p:cNvPr id="7" name="矩形 6">
            <a:extLst>
              <a:ext uri="{FF2B5EF4-FFF2-40B4-BE49-F238E27FC236}">
                <a16:creationId xmlns:a16="http://schemas.microsoft.com/office/drawing/2014/main" id="{6A42DC8C-3CD5-4263-AEC2-6E8FAED5FB2D}"/>
              </a:ext>
            </a:extLst>
          </p:cNvPr>
          <p:cNvSpPr/>
          <p:nvPr userDrawn="1"/>
        </p:nvSpPr>
        <p:spPr>
          <a:xfrm>
            <a:off x="0" y="0"/>
            <a:ext cx="3306619" cy="6858000"/>
          </a:xfrm>
          <a:prstGeom prst="rect">
            <a:avLst/>
          </a:prstGeom>
          <a:solidFill>
            <a:srgbClr val="A9101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accent1">
                  <a:lumMod val="60000"/>
                  <a:lumOff val="40000"/>
                </a:schemeClr>
              </a:solidFill>
              <a:cs typeface="+mn-ea"/>
              <a:sym typeface="+mn-lt"/>
            </a:endParaRPr>
          </a:p>
        </p:txBody>
      </p:sp>
      <p:pic>
        <p:nvPicPr>
          <p:cNvPr id="8" name="图片 7">
            <a:extLst>
              <a:ext uri="{FF2B5EF4-FFF2-40B4-BE49-F238E27FC236}">
                <a16:creationId xmlns:a16="http://schemas.microsoft.com/office/drawing/2014/main" id="{6810FCE4-5F99-42E9-827C-8E78064EB4E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7487" b="-4870"/>
          <a:stretch>
            <a:fillRect/>
          </a:stretch>
        </p:blipFill>
        <p:spPr>
          <a:xfrm>
            <a:off x="865039" y="404406"/>
            <a:ext cx="1576537" cy="1286998"/>
          </a:xfrm>
          <a:prstGeom prst="rect">
            <a:avLst/>
          </a:prstGeom>
        </p:spPr>
      </p:pic>
    </p:spTree>
    <p:extLst>
      <p:ext uri="{BB962C8B-B14F-4D97-AF65-F5344CB8AC3E}">
        <p14:creationId xmlns:p14="http://schemas.microsoft.com/office/powerpoint/2010/main" val="19112273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FDC73B5-26FA-412A-828F-24122F7565E3}"/>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5" name="页脚占位符 4">
            <a:extLst>
              <a:ext uri="{FF2B5EF4-FFF2-40B4-BE49-F238E27FC236}">
                <a16:creationId xmlns:a16="http://schemas.microsoft.com/office/drawing/2014/main" id="{C56F6B47-5541-4AE0-930F-CF149840BC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60A4E3-BB78-491E-9143-32B29CA296DB}"/>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
        <p:nvSpPr>
          <p:cNvPr id="7" name="矩形 6">
            <a:extLst>
              <a:ext uri="{FF2B5EF4-FFF2-40B4-BE49-F238E27FC236}">
                <a16:creationId xmlns:a16="http://schemas.microsoft.com/office/drawing/2014/main" id="{42F30C93-1438-4400-847E-15CA1BA09BA8}"/>
              </a:ext>
            </a:extLst>
          </p:cNvPr>
          <p:cNvSpPr/>
          <p:nvPr userDrawn="1"/>
        </p:nvSpPr>
        <p:spPr>
          <a:xfrm>
            <a:off x="2" y="0"/>
            <a:ext cx="2020388" cy="6858000"/>
          </a:xfrm>
          <a:prstGeom prst="rect">
            <a:avLst/>
          </a:prstGeom>
          <a:solidFill>
            <a:srgbClr val="A9101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accent1">
                  <a:lumMod val="60000"/>
                  <a:lumOff val="40000"/>
                </a:schemeClr>
              </a:solidFill>
              <a:cs typeface="+mn-ea"/>
              <a:sym typeface="+mn-lt"/>
            </a:endParaRPr>
          </a:p>
        </p:txBody>
      </p:sp>
      <p:pic>
        <p:nvPicPr>
          <p:cNvPr id="8" name="图片 7">
            <a:extLst>
              <a:ext uri="{FF2B5EF4-FFF2-40B4-BE49-F238E27FC236}">
                <a16:creationId xmlns:a16="http://schemas.microsoft.com/office/drawing/2014/main" id="{51A7B8EC-6A69-4107-B8C0-B8ABA152FFC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7487" b="-4870"/>
          <a:stretch>
            <a:fillRect/>
          </a:stretch>
        </p:blipFill>
        <p:spPr>
          <a:xfrm>
            <a:off x="221927" y="565541"/>
            <a:ext cx="1576537" cy="1286998"/>
          </a:xfrm>
          <a:prstGeom prst="rect">
            <a:avLst/>
          </a:prstGeom>
        </p:spPr>
      </p:pic>
      <p:sp>
        <p:nvSpPr>
          <p:cNvPr id="9" name="矩形 8">
            <a:extLst>
              <a:ext uri="{FF2B5EF4-FFF2-40B4-BE49-F238E27FC236}">
                <a16:creationId xmlns:a16="http://schemas.microsoft.com/office/drawing/2014/main" id="{AC68352C-EC51-4961-B5C6-B87947600A69}"/>
              </a:ext>
            </a:extLst>
          </p:cNvPr>
          <p:cNvSpPr/>
          <p:nvPr userDrawn="1"/>
        </p:nvSpPr>
        <p:spPr>
          <a:xfrm>
            <a:off x="71120" y="2011680"/>
            <a:ext cx="1888309" cy="759097"/>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a:extLst>
              <a:ext uri="{FF2B5EF4-FFF2-40B4-BE49-F238E27FC236}">
                <a16:creationId xmlns:a16="http://schemas.microsoft.com/office/drawing/2014/main" id="{F136C9A7-AE3A-4349-86B6-2872D641098D}"/>
              </a:ext>
            </a:extLst>
          </p:cNvPr>
          <p:cNvCxnSpPr>
            <a:cxnSpLocks/>
          </p:cNvCxnSpPr>
          <p:nvPr userDrawn="1"/>
        </p:nvCxnSpPr>
        <p:spPr>
          <a:xfrm>
            <a:off x="2218361" y="947776"/>
            <a:ext cx="8870550" cy="0"/>
          </a:xfrm>
          <a:prstGeom prst="line">
            <a:avLst/>
          </a:prstGeom>
          <a:ln w="28575">
            <a:solidFill>
              <a:srgbClr val="A91015"/>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4162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FDC73B5-26FA-412A-828F-24122F7565E3}"/>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5" name="页脚占位符 4">
            <a:extLst>
              <a:ext uri="{FF2B5EF4-FFF2-40B4-BE49-F238E27FC236}">
                <a16:creationId xmlns:a16="http://schemas.microsoft.com/office/drawing/2014/main" id="{C56F6B47-5541-4AE0-930F-CF149840BC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60A4E3-BB78-491E-9143-32B29CA296DB}"/>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
        <p:nvSpPr>
          <p:cNvPr id="7" name="矩形 6">
            <a:extLst>
              <a:ext uri="{FF2B5EF4-FFF2-40B4-BE49-F238E27FC236}">
                <a16:creationId xmlns:a16="http://schemas.microsoft.com/office/drawing/2014/main" id="{42F30C93-1438-4400-847E-15CA1BA09BA8}"/>
              </a:ext>
            </a:extLst>
          </p:cNvPr>
          <p:cNvSpPr/>
          <p:nvPr userDrawn="1"/>
        </p:nvSpPr>
        <p:spPr>
          <a:xfrm>
            <a:off x="2" y="0"/>
            <a:ext cx="2020388" cy="6858000"/>
          </a:xfrm>
          <a:prstGeom prst="rect">
            <a:avLst/>
          </a:prstGeom>
          <a:solidFill>
            <a:srgbClr val="A9101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accent1">
                  <a:lumMod val="60000"/>
                  <a:lumOff val="40000"/>
                </a:schemeClr>
              </a:solidFill>
              <a:cs typeface="+mn-ea"/>
              <a:sym typeface="+mn-lt"/>
            </a:endParaRPr>
          </a:p>
        </p:txBody>
      </p:sp>
      <p:pic>
        <p:nvPicPr>
          <p:cNvPr id="8" name="图片 7">
            <a:extLst>
              <a:ext uri="{FF2B5EF4-FFF2-40B4-BE49-F238E27FC236}">
                <a16:creationId xmlns:a16="http://schemas.microsoft.com/office/drawing/2014/main" id="{51A7B8EC-6A69-4107-B8C0-B8ABA152FFC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7487" b="-4870"/>
          <a:stretch>
            <a:fillRect/>
          </a:stretch>
        </p:blipFill>
        <p:spPr>
          <a:xfrm>
            <a:off x="221927" y="565541"/>
            <a:ext cx="1576537" cy="1286998"/>
          </a:xfrm>
          <a:prstGeom prst="rect">
            <a:avLst/>
          </a:prstGeom>
        </p:spPr>
      </p:pic>
      <p:sp>
        <p:nvSpPr>
          <p:cNvPr id="9" name="矩形 8">
            <a:extLst>
              <a:ext uri="{FF2B5EF4-FFF2-40B4-BE49-F238E27FC236}">
                <a16:creationId xmlns:a16="http://schemas.microsoft.com/office/drawing/2014/main" id="{AC68352C-EC51-4961-B5C6-B87947600A69}"/>
              </a:ext>
            </a:extLst>
          </p:cNvPr>
          <p:cNvSpPr/>
          <p:nvPr userDrawn="1"/>
        </p:nvSpPr>
        <p:spPr>
          <a:xfrm>
            <a:off x="71120" y="2835095"/>
            <a:ext cx="1888309" cy="759097"/>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a:extLst>
              <a:ext uri="{FF2B5EF4-FFF2-40B4-BE49-F238E27FC236}">
                <a16:creationId xmlns:a16="http://schemas.microsoft.com/office/drawing/2014/main" id="{F136C9A7-AE3A-4349-86B6-2872D641098D}"/>
              </a:ext>
            </a:extLst>
          </p:cNvPr>
          <p:cNvCxnSpPr>
            <a:cxnSpLocks/>
          </p:cNvCxnSpPr>
          <p:nvPr userDrawn="1"/>
        </p:nvCxnSpPr>
        <p:spPr>
          <a:xfrm>
            <a:off x="2218361" y="947776"/>
            <a:ext cx="8870550" cy="0"/>
          </a:xfrm>
          <a:prstGeom prst="line">
            <a:avLst/>
          </a:prstGeom>
          <a:ln w="28575">
            <a:solidFill>
              <a:srgbClr val="A91015"/>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1025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FDC73B5-26FA-412A-828F-24122F7565E3}"/>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5" name="页脚占位符 4">
            <a:extLst>
              <a:ext uri="{FF2B5EF4-FFF2-40B4-BE49-F238E27FC236}">
                <a16:creationId xmlns:a16="http://schemas.microsoft.com/office/drawing/2014/main" id="{C56F6B47-5541-4AE0-930F-CF149840BC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60A4E3-BB78-491E-9143-32B29CA296DB}"/>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
        <p:nvSpPr>
          <p:cNvPr id="7" name="矩形 6">
            <a:extLst>
              <a:ext uri="{FF2B5EF4-FFF2-40B4-BE49-F238E27FC236}">
                <a16:creationId xmlns:a16="http://schemas.microsoft.com/office/drawing/2014/main" id="{42F30C93-1438-4400-847E-15CA1BA09BA8}"/>
              </a:ext>
            </a:extLst>
          </p:cNvPr>
          <p:cNvSpPr/>
          <p:nvPr userDrawn="1"/>
        </p:nvSpPr>
        <p:spPr>
          <a:xfrm>
            <a:off x="2" y="0"/>
            <a:ext cx="2020388" cy="6858000"/>
          </a:xfrm>
          <a:prstGeom prst="rect">
            <a:avLst/>
          </a:prstGeom>
          <a:solidFill>
            <a:srgbClr val="A9101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accent1">
                  <a:lumMod val="60000"/>
                  <a:lumOff val="40000"/>
                </a:schemeClr>
              </a:solidFill>
              <a:cs typeface="+mn-ea"/>
              <a:sym typeface="+mn-lt"/>
            </a:endParaRPr>
          </a:p>
        </p:txBody>
      </p:sp>
      <p:pic>
        <p:nvPicPr>
          <p:cNvPr id="8" name="图片 7">
            <a:extLst>
              <a:ext uri="{FF2B5EF4-FFF2-40B4-BE49-F238E27FC236}">
                <a16:creationId xmlns:a16="http://schemas.microsoft.com/office/drawing/2014/main" id="{51A7B8EC-6A69-4107-B8C0-B8ABA152FFC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7487" b="-4870"/>
          <a:stretch>
            <a:fillRect/>
          </a:stretch>
        </p:blipFill>
        <p:spPr>
          <a:xfrm>
            <a:off x="221927" y="565541"/>
            <a:ext cx="1576537" cy="1286998"/>
          </a:xfrm>
          <a:prstGeom prst="rect">
            <a:avLst/>
          </a:prstGeom>
        </p:spPr>
      </p:pic>
      <p:sp>
        <p:nvSpPr>
          <p:cNvPr id="9" name="矩形 8">
            <a:extLst>
              <a:ext uri="{FF2B5EF4-FFF2-40B4-BE49-F238E27FC236}">
                <a16:creationId xmlns:a16="http://schemas.microsoft.com/office/drawing/2014/main" id="{AC68352C-EC51-4961-B5C6-B87947600A69}"/>
              </a:ext>
            </a:extLst>
          </p:cNvPr>
          <p:cNvSpPr/>
          <p:nvPr userDrawn="1"/>
        </p:nvSpPr>
        <p:spPr>
          <a:xfrm>
            <a:off x="71120" y="3549328"/>
            <a:ext cx="1888309" cy="759097"/>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a:extLst>
              <a:ext uri="{FF2B5EF4-FFF2-40B4-BE49-F238E27FC236}">
                <a16:creationId xmlns:a16="http://schemas.microsoft.com/office/drawing/2014/main" id="{F136C9A7-AE3A-4349-86B6-2872D641098D}"/>
              </a:ext>
            </a:extLst>
          </p:cNvPr>
          <p:cNvCxnSpPr>
            <a:cxnSpLocks/>
          </p:cNvCxnSpPr>
          <p:nvPr userDrawn="1"/>
        </p:nvCxnSpPr>
        <p:spPr>
          <a:xfrm>
            <a:off x="2218361" y="947776"/>
            <a:ext cx="8870550" cy="0"/>
          </a:xfrm>
          <a:prstGeom prst="line">
            <a:avLst/>
          </a:prstGeom>
          <a:ln w="28575">
            <a:solidFill>
              <a:srgbClr val="A91015"/>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9199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FDC73B5-26FA-412A-828F-24122F7565E3}"/>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5" name="页脚占位符 4">
            <a:extLst>
              <a:ext uri="{FF2B5EF4-FFF2-40B4-BE49-F238E27FC236}">
                <a16:creationId xmlns:a16="http://schemas.microsoft.com/office/drawing/2014/main" id="{C56F6B47-5541-4AE0-930F-CF149840BC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60A4E3-BB78-491E-9143-32B29CA296DB}"/>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
        <p:nvSpPr>
          <p:cNvPr id="7" name="矩形 6">
            <a:extLst>
              <a:ext uri="{FF2B5EF4-FFF2-40B4-BE49-F238E27FC236}">
                <a16:creationId xmlns:a16="http://schemas.microsoft.com/office/drawing/2014/main" id="{42F30C93-1438-4400-847E-15CA1BA09BA8}"/>
              </a:ext>
            </a:extLst>
          </p:cNvPr>
          <p:cNvSpPr/>
          <p:nvPr userDrawn="1"/>
        </p:nvSpPr>
        <p:spPr>
          <a:xfrm>
            <a:off x="2" y="0"/>
            <a:ext cx="2020388" cy="6858000"/>
          </a:xfrm>
          <a:prstGeom prst="rect">
            <a:avLst/>
          </a:prstGeom>
          <a:solidFill>
            <a:srgbClr val="A9101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accent1">
                  <a:lumMod val="60000"/>
                  <a:lumOff val="40000"/>
                </a:schemeClr>
              </a:solidFill>
              <a:cs typeface="+mn-ea"/>
              <a:sym typeface="+mn-lt"/>
            </a:endParaRPr>
          </a:p>
        </p:txBody>
      </p:sp>
      <p:pic>
        <p:nvPicPr>
          <p:cNvPr id="8" name="图片 7">
            <a:extLst>
              <a:ext uri="{FF2B5EF4-FFF2-40B4-BE49-F238E27FC236}">
                <a16:creationId xmlns:a16="http://schemas.microsoft.com/office/drawing/2014/main" id="{51A7B8EC-6A69-4107-B8C0-B8ABA152FFC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7487" b="-4870"/>
          <a:stretch>
            <a:fillRect/>
          </a:stretch>
        </p:blipFill>
        <p:spPr>
          <a:xfrm>
            <a:off x="221927" y="565541"/>
            <a:ext cx="1576537" cy="1286998"/>
          </a:xfrm>
          <a:prstGeom prst="rect">
            <a:avLst/>
          </a:prstGeom>
        </p:spPr>
      </p:pic>
      <p:sp>
        <p:nvSpPr>
          <p:cNvPr id="9" name="矩形 8">
            <a:extLst>
              <a:ext uri="{FF2B5EF4-FFF2-40B4-BE49-F238E27FC236}">
                <a16:creationId xmlns:a16="http://schemas.microsoft.com/office/drawing/2014/main" id="{AC68352C-EC51-4961-B5C6-B87947600A69}"/>
              </a:ext>
            </a:extLst>
          </p:cNvPr>
          <p:cNvSpPr/>
          <p:nvPr userDrawn="1"/>
        </p:nvSpPr>
        <p:spPr>
          <a:xfrm>
            <a:off x="71120" y="4322701"/>
            <a:ext cx="1888309" cy="759097"/>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a:extLst>
              <a:ext uri="{FF2B5EF4-FFF2-40B4-BE49-F238E27FC236}">
                <a16:creationId xmlns:a16="http://schemas.microsoft.com/office/drawing/2014/main" id="{F136C9A7-AE3A-4349-86B6-2872D641098D}"/>
              </a:ext>
            </a:extLst>
          </p:cNvPr>
          <p:cNvCxnSpPr>
            <a:cxnSpLocks/>
          </p:cNvCxnSpPr>
          <p:nvPr userDrawn="1"/>
        </p:nvCxnSpPr>
        <p:spPr>
          <a:xfrm>
            <a:off x="2218361" y="947776"/>
            <a:ext cx="8870550" cy="0"/>
          </a:xfrm>
          <a:prstGeom prst="line">
            <a:avLst/>
          </a:prstGeom>
          <a:ln w="28575">
            <a:solidFill>
              <a:srgbClr val="A91015"/>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0210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FDC73B5-26FA-412A-828F-24122F7565E3}"/>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5" name="页脚占位符 4">
            <a:extLst>
              <a:ext uri="{FF2B5EF4-FFF2-40B4-BE49-F238E27FC236}">
                <a16:creationId xmlns:a16="http://schemas.microsoft.com/office/drawing/2014/main" id="{C56F6B47-5541-4AE0-930F-CF149840BC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60A4E3-BB78-491E-9143-32B29CA296DB}"/>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
        <p:nvSpPr>
          <p:cNvPr id="7" name="矩形 6">
            <a:extLst>
              <a:ext uri="{FF2B5EF4-FFF2-40B4-BE49-F238E27FC236}">
                <a16:creationId xmlns:a16="http://schemas.microsoft.com/office/drawing/2014/main" id="{42F30C93-1438-4400-847E-15CA1BA09BA8}"/>
              </a:ext>
            </a:extLst>
          </p:cNvPr>
          <p:cNvSpPr/>
          <p:nvPr userDrawn="1"/>
        </p:nvSpPr>
        <p:spPr>
          <a:xfrm>
            <a:off x="2" y="0"/>
            <a:ext cx="2020388" cy="6858000"/>
          </a:xfrm>
          <a:prstGeom prst="rect">
            <a:avLst/>
          </a:prstGeom>
          <a:solidFill>
            <a:srgbClr val="A9101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accent1">
                  <a:lumMod val="60000"/>
                  <a:lumOff val="40000"/>
                </a:schemeClr>
              </a:solidFill>
              <a:cs typeface="+mn-ea"/>
              <a:sym typeface="+mn-lt"/>
            </a:endParaRPr>
          </a:p>
        </p:txBody>
      </p:sp>
      <p:pic>
        <p:nvPicPr>
          <p:cNvPr id="8" name="图片 7">
            <a:extLst>
              <a:ext uri="{FF2B5EF4-FFF2-40B4-BE49-F238E27FC236}">
                <a16:creationId xmlns:a16="http://schemas.microsoft.com/office/drawing/2014/main" id="{51A7B8EC-6A69-4107-B8C0-B8ABA152FFC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7487" b="-4870"/>
          <a:stretch>
            <a:fillRect/>
          </a:stretch>
        </p:blipFill>
        <p:spPr>
          <a:xfrm>
            <a:off x="221927" y="565541"/>
            <a:ext cx="1576537" cy="1286998"/>
          </a:xfrm>
          <a:prstGeom prst="rect">
            <a:avLst/>
          </a:prstGeom>
        </p:spPr>
      </p:pic>
      <p:sp>
        <p:nvSpPr>
          <p:cNvPr id="9" name="矩形 8">
            <a:extLst>
              <a:ext uri="{FF2B5EF4-FFF2-40B4-BE49-F238E27FC236}">
                <a16:creationId xmlns:a16="http://schemas.microsoft.com/office/drawing/2014/main" id="{AC68352C-EC51-4961-B5C6-B87947600A69}"/>
              </a:ext>
            </a:extLst>
          </p:cNvPr>
          <p:cNvSpPr/>
          <p:nvPr userDrawn="1"/>
        </p:nvSpPr>
        <p:spPr>
          <a:xfrm>
            <a:off x="71120" y="5091525"/>
            <a:ext cx="1888309" cy="759097"/>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a:extLst>
              <a:ext uri="{FF2B5EF4-FFF2-40B4-BE49-F238E27FC236}">
                <a16:creationId xmlns:a16="http://schemas.microsoft.com/office/drawing/2014/main" id="{F136C9A7-AE3A-4349-86B6-2872D641098D}"/>
              </a:ext>
            </a:extLst>
          </p:cNvPr>
          <p:cNvCxnSpPr>
            <a:cxnSpLocks/>
          </p:cNvCxnSpPr>
          <p:nvPr userDrawn="1"/>
        </p:nvCxnSpPr>
        <p:spPr>
          <a:xfrm>
            <a:off x="2218361" y="947776"/>
            <a:ext cx="8870550" cy="0"/>
          </a:xfrm>
          <a:prstGeom prst="line">
            <a:avLst/>
          </a:prstGeom>
          <a:ln w="28575">
            <a:solidFill>
              <a:srgbClr val="A91015"/>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8006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12132B-54CC-4BB3-B7FB-CE8ABEF5D84C}"/>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3" name="页脚占位符 2">
            <a:extLst>
              <a:ext uri="{FF2B5EF4-FFF2-40B4-BE49-F238E27FC236}">
                <a16:creationId xmlns:a16="http://schemas.microsoft.com/office/drawing/2014/main" id="{C05029E4-2297-4AB4-98F3-6CC2FF62F0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C6BA4A0-3211-4A61-9BCE-49E65717FF6E}"/>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
        <p:nvSpPr>
          <p:cNvPr id="5" name="矩形 4">
            <a:extLst>
              <a:ext uri="{FF2B5EF4-FFF2-40B4-BE49-F238E27FC236}">
                <a16:creationId xmlns:a16="http://schemas.microsoft.com/office/drawing/2014/main" id="{F2D25AB1-E937-438F-9742-BDF074722B8E}"/>
              </a:ext>
            </a:extLst>
          </p:cNvPr>
          <p:cNvSpPr/>
          <p:nvPr userDrawn="1"/>
        </p:nvSpPr>
        <p:spPr>
          <a:xfrm>
            <a:off x="0" y="0"/>
            <a:ext cx="12192000" cy="1147084"/>
          </a:xfrm>
          <a:prstGeom prst="rect">
            <a:avLst/>
          </a:prstGeom>
          <a:solidFill>
            <a:srgbClr val="A9101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accent1">
                  <a:lumMod val="60000"/>
                  <a:lumOff val="40000"/>
                </a:schemeClr>
              </a:solidFill>
              <a:cs typeface="+mn-ea"/>
              <a:sym typeface="+mn-lt"/>
            </a:endParaRPr>
          </a:p>
        </p:txBody>
      </p:sp>
      <p:sp>
        <p:nvSpPr>
          <p:cNvPr id="6" name="矩形 5">
            <a:extLst>
              <a:ext uri="{FF2B5EF4-FFF2-40B4-BE49-F238E27FC236}">
                <a16:creationId xmlns:a16="http://schemas.microsoft.com/office/drawing/2014/main" id="{0FD07896-5367-40FB-8177-204F7A36AAC9}"/>
              </a:ext>
            </a:extLst>
          </p:cNvPr>
          <p:cNvSpPr/>
          <p:nvPr userDrawn="1"/>
        </p:nvSpPr>
        <p:spPr>
          <a:xfrm>
            <a:off x="0" y="5710916"/>
            <a:ext cx="12192000" cy="1147084"/>
          </a:xfrm>
          <a:prstGeom prst="rect">
            <a:avLst/>
          </a:prstGeom>
          <a:solidFill>
            <a:srgbClr val="A9101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accent1">
                  <a:lumMod val="60000"/>
                  <a:lumOff val="40000"/>
                </a:schemeClr>
              </a:solidFill>
              <a:cs typeface="+mn-ea"/>
              <a:sym typeface="+mn-lt"/>
            </a:endParaRPr>
          </a:p>
        </p:txBody>
      </p:sp>
      <p:pic>
        <p:nvPicPr>
          <p:cNvPr id="9" name="图片 8">
            <a:extLst>
              <a:ext uri="{FF2B5EF4-FFF2-40B4-BE49-F238E27FC236}">
                <a16:creationId xmlns:a16="http://schemas.microsoft.com/office/drawing/2014/main" id="{1B526267-5A2B-41DC-8C97-496DD9B660EC}"/>
              </a:ext>
            </a:extLst>
          </p:cNvPr>
          <p:cNvPicPr>
            <a:picLocks noChangeAspect="1"/>
          </p:cNvPicPr>
          <p:nvPr userDrawn="1"/>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36647" y="125621"/>
            <a:ext cx="2725063" cy="895841"/>
          </a:xfrm>
          <a:prstGeom prst="rect">
            <a:avLst/>
          </a:prstGeom>
        </p:spPr>
      </p:pic>
    </p:spTree>
    <p:extLst>
      <p:ext uri="{BB962C8B-B14F-4D97-AF65-F5344CB8AC3E}">
        <p14:creationId xmlns:p14="http://schemas.microsoft.com/office/powerpoint/2010/main" val="15683790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32CC4-A20D-4FB6-AA59-24F8AA46AB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37BED8-2ABB-4EF4-9908-26FA1A3358D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11FD12D-E764-4A27-902A-3139174A496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920451-BD06-44A4-A245-F62A2941557E}"/>
              </a:ext>
            </a:extLst>
          </p:cNvPr>
          <p:cNvSpPr>
            <a:spLocks noGrp="1"/>
          </p:cNvSpPr>
          <p:nvPr>
            <p:ph type="dt" sz="half" idx="10"/>
          </p:nvPr>
        </p:nvSpPr>
        <p:spPr/>
        <p:txBody>
          <a:bodyPr/>
          <a:lstStyle/>
          <a:p>
            <a:fld id="{213BB1BE-9AE6-40A9-A825-0F87813F9819}" type="datetimeFigureOut">
              <a:rPr lang="zh-CN" altLang="en-US" smtClean="0"/>
              <a:t>2022/6/18</a:t>
            </a:fld>
            <a:endParaRPr lang="zh-CN" altLang="en-US"/>
          </a:p>
        </p:txBody>
      </p:sp>
      <p:sp>
        <p:nvSpPr>
          <p:cNvPr id="6" name="页脚占位符 5">
            <a:extLst>
              <a:ext uri="{FF2B5EF4-FFF2-40B4-BE49-F238E27FC236}">
                <a16:creationId xmlns:a16="http://schemas.microsoft.com/office/drawing/2014/main" id="{4E57C8B7-9FC4-4585-A2FC-4D7B0F3BA3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E9E432-8FEE-42E1-9E36-A7D49D996549}"/>
              </a:ext>
            </a:extLst>
          </p:cNvPr>
          <p:cNvSpPr>
            <a:spLocks noGrp="1"/>
          </p:cNvSpPr>
          <p:nvPr>
            <p:ph type="sldNum" sz="quarter" idx="12"/>
          </p:nvPr>
        </p:nvSpPr>
        <p:spPr/>
        <p:txBody>
          <a:bodyPr/>
          <a:lstStyle/>
          <a:p>
            <a:fld id="{E6B8E9B8-47CC-4BFE-B0AB-CD4D2E5065C3}" type="slidenum">
              <a:rPr lang="zh-CN" altLang="en-US" smtClean="0"/>
              <a:t>‹#›</a:t>
            </a:fld>
            <a:endParaRPr lang="zh-CN" altLang="en-US"/>
          </a:p>
        </p:txBody>
      </p:sp>
    </p:spTree>
    <p:extLst>
      <p:ext uri="{BB962C8B-B14F-4D97-AF65-F5344CB8AC3E}">
        <p14:creationId xmlns:p14="http://schemas.microsoft.com/office/powerpoint/2010/main" val="26426989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0D422D7-18CE-4D25-8957-425395BE07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0DDFFC0-70A2-4F04-8FEF-6B209AED32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8B71C0-3370-41B5-B814-0C08FD07D7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BB1BE-9AE6-40A9-A825-0F87813F9819}" type="datetimeFigureOut">
              <a:rPr lang="zh-CN" altLang="en-US" smtClean="0"/>
              <a:t>2022/6/18</a:t>
            </a:fld>
            <a:endParaRPr lang="zh-CN" altLang="en-US"/>
          </a:p>
        </p:txBody>
      </p:sp>
      <p:sp>
        <p:nvSpPr>
          <p:cNvPr id="5" name="页脚占位符 4">
            <a:extLst>
              <a:ext uri="{FF2B5EF4-FFF2-40B4-BE49-F238E27FC236}">
                <a16:creationId xmlns:a16="http://schemas.microsoft.com/office/drawing/2014/main" id="{C452E2AB-6AB2-4864-AAA1-046AE9480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C67E720-8927-49E2-BA06-9464E2D77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8E9B8-47CC-4BFE-B0AB-CD4D2E5065C3}" type="slidenum">
              <a:rPr lang="zh-CN" altLang="en-US" smtClean="0"/>
              <a:t>‹#›</a:t>
            </a:fld>
            <a:endParaRPr lang="zh-CN" altLang="en-US"/>
          </a:p>
        </p:txBody>
      </p:sp>
    </p:spTree>
    <p:extLst>
      <p:ext uri="{BB962C8B-B14F-4D97-AF65-F5344CB8AC3E}">
        <p14:creationId xmlns:p14="http://schemas.microsoft.com/office/powerpoint/2010/main" val="853109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55" r:id="rId8"/>
    <p:sldLayoutId id="2147483652" r:id="rId9"/>
    <p:sldLayoutId id="2147483653" r:id="rId10"/>
    <p:sldLayoutId id="2147483654" r:id="rId11"/>
    <p:sldLayoutId id="2147483656" r:id="rId12"/>
    <p:sldLayoutId id="2147483657" r:id="rId13"/>
    <p:sldLayoutId id="2147483658" r:id="rId14"/>
    <p:sldLayoutId id="2147483659" r:id="rId15"/>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C2C3EE7-0C8B-4018-B3FB-2E3FD513528A}"/>
              </a:ext>
            </a:extLst>
          </p:cNvPr>
          <p:cNvSpPr txBox="1"/>
          <p:nvPr/>
        </p:nvSpPr>
        <p:spPr>
          <a:xfrm>
            <a:off x="2008840" y="936169"/>
            <a:ext cx="9908177" cy="1231106"/>
          </a:xfrm>
          <a:prstGeom prst="rect">
            <a:avLst/>
          </a:prstGeom>
          <a:noFill/>
        </p:spPr>
        <p:txBody>
          <a:bodyPr wrap="square" rtlCol="0">
            <a:spAutoFit/>
          </a:bodyPr>
          <a:lstStyle/>
          <a:p>
            <a:r>
              <a:rPr lang="zh-CN" altLang="en-US" sz="5400" dirty="0">
                <a:cs typeface="+mn-ea"/>
                <a:sym typeface="+mn-lt"/>
              </a:rPr>
              <a:t>在线文档工具</a:t>
            </a:r>
            <a:r>
              <a:rPr lang="en-US" altLang="zh-CN" sz="5400" dirty="0">
                <a:cs typeface="+mn-ea"/>
                <a:sym typeface="+mn-lt"/>
              </a:rPr>
              <a:t>——</a:t>
            </a:r>
            <a:r>
              <a:rPr lang="zh-CN" altLang="en-US" sz="5400" dirty="0">
                <a:cs typeface="+mn-ea"/>
                <a:sym typeface="+mn-lt"/>
              </a:rPr>
              <a:t>水源文档</a:t>
            </a:r>
            <a:endParaRPr lang="en-US" altLang="zh-CN" sz="5400" dirty="0">
              <a:cs typeface="+mn-ea"/>
              <a:sym typeface="+mn-lt"/>
            </a:endParaRPr>
          </a:p>
          <a:p>
            <a:r>
              <a:rPr lang="en-US" altLang="zh-CN" sz="2000" dirty="0">
                <a:cs typeface="+mn-ea"/>
                <a:sym typeface="+mn-lt"/>
              </a:rPr>
              <a:t>Collaborative Text Editor ——</a:t>
            </a:r>
            <a:r>
              <a:rPr lang="zh-CN" altLang="en-US" sz="2000" dirty="0">
                <a:cs typeface="+mn-ea"/>
                <a:sym typeface="+mn-lt"/>
              </a:rPr>
              <a:t> </a:t>
            </a:r>
            <a:r>
              <a:rPr lang="en-US" altLang="zh-CN" sz="2000" dirty="0" err="1">
                <a:cs typeface="+mn-ea"/>
                <a:sym typeface="+mn-lt"/>
              </a:rPr>
              <a:t>syDoc</a:t>
            </a:r>
            <a:endParaRPr lang="zh-CN" altLang="en-US" sz="2000" dirty="0">
              <a:cs typeface="+mn-ea"/>
              <a:sym typeface="+mn-lt"/>
            </a:endParaRPr>
          </a:p>
        </p:txBody>
      </p:sp>
      <p:sp>
        <p:nvSpPr>
          <p:cNvPr id="8" name="文本框 7">
            <a:extLst>
              <a:ext uri="{FF2B5EF4-FFF2-40B4-BE49-F238E27FC236}">
                <a16:creationId xmlns:a16="http://schemas.microsoft.com/office/drawing/2014/main" id="{7054D3A9-BC7B-4B85-A1A2-E2DE87108686}"/>
              </a:ext>
            </a:extLst>
          </p:cNvPr>
          <p:cNvSpPr txBox="1"/>
          <p:nvPr/>
        </p:nvSpPr>
        <p:spPr>
          <a:xfrm>
            <a:off x="159026" y="3575928"/>
            <a:ext cx="6952942" cy="1484830"/>
          </a:xfrm>
          <a:prstGeom prst="rect">
            <a:avLst/>
          </a:prstGeom>
          <a:noFill/>
        </p:spPr>
        <p:txBody>
          <a:bodyPr wrap="square">
            <a:spAutoFit/>
          </a:bodyPr>
          <a:lstStyle/>
          <a:p>
            <a:pPr algn="ctr">
              <a:lnSpc>
                <a:spcPct val="130000"/>
              </a:lnSpc>
            </a:pPr>
            <a:r>
              <a:rPr lang="zh-CN" altLang="en-US" sz="2400" dirty="0">
                <a:cs typeface="+mn-ea"/>
                <a:sym typeface="+mn-lt"/>
              </a:rPr>
              <a:t>第</a:t>
            </a:r>
            <a:r>
              <a:rPr lang="en-US" altLang="zh-CN" sz="2400" dirty="0">
                <a:cs typeface="+mn-ea"/>
                <a:sym typeface="+mn-lt"/>
              </a:rPr>
              <a:t>12</a:t>
            </a:r>
            <a:r>
              <a:rPr lang="zh-CN" altLang="en-US" sz="2400" dirty="0">
                <a:cs typeface="+mn-ea"/>
                <a:sym typeface="+mn-lt"/>
              </a:rPr>
              <a:t>小组：</a:t>
            </a:r>
            <a:endParaRPr lang="en-US" altLang="zh-CN" sz="2400" dirty="0">
              <a:cs typeface="+mn-ea"/>
              <a:sym typeface="+mn-lt"/>
            </a:endParaRPr>
          </a:p>
          <a:p>
            <a:pPr algn="ctr">
              <a:lnSpc>
                <a:spcPct val="130000"/>
              </a:lnSpc>
            </a:pPr>
            <a:r>
              <a:rPr lang="zh-CN" altLang="en-US" sz="2400" dirty="0">
                <a:cs typeface="+mn-ea"/>
                <a:sym typeface="+mn-lt"/>
              </a:rPr>
              <a:t>刘容川 林雨萱 沈钰婷 倪祯旸 辛惟承</a:t>
            </a:r>
            <a:endParaRPr lang="en-US" altLang="zh-CN" sz="2400" dirty="0">
              <a:cs typeface="+mn-ea"/>
              <a:sym typeface="+mn-lt"/>
            </a:endParaRPr>
          </a:p>
          <a:p>
            <a:pPr algn="ctr">
              <a:lnSpc>
                <a:spcPct val="130000"/>
              </a:lnSpc>
            </a:pPr>
            <a:r>
              <a:rPr lang="zh-CN" altLang="en-US" sz="2400" dirty="0">
                <a:cs typeface="+mn-ea"/>
                <a:sym typeface="+mn-lt"/>
              </a:rPr>
              <a:t>答辩人：倪祯旸</a:t>
            </a:r>
            <a:endParaRPr lang="en-US" altLang="zh-CN" sz="2400" dirty="0">
              <a:cs typeface="+mn-ea"/>
              <a:sym typeface="+mn-lt"/>
            </a:endParaRPr>
          </a:p>
        </p:txBody>
      </p:sp>
      <p:pic>
        <p:nvPicPr>
          <p:cNvPr id="2" name="图片 1">
            <a:extLst>
              <a:ext uri="{FF2B5EF4-FFF2-40B4-BE49-F238E27FC236}">
                <a16:creationId xmlns:a16="http://schemas.microsoft.com/office/drawing/2014/main" id="{9447AC37-C2AD-4755-A971-5C36B9FFC2C0}"/>
              </a:ext>
            </a:extLst>
          </p:cNvPr>
          <p:cNvPicPr>
            <a:picLocks noChangeAspect="1"/>
          </p:cNvPicPr>
          <p:nvPr/>
        </p:nvPicPr>
        <p:blipFill>
          <a:blip r:embed="rId3"/>
          <a:stretch>
            <a:fillRect/>
          </a:stretch>
        </p:blipFill>
        <p:spPr>
          <a:xfrm>
            <a:off x="0" y="-572493"/>
            <a:ext cx="1351722" cy="572494"/>
          </a:xfrm>
          <a:prstGeom prst="rect">
            <a:avLst/>
          </a:prstGeom>
        </p:spPr>
      </p:pic>
    </p:spTree>
    <p:extLst>
      <p:ext uri="{BB962C8B-B14F-4D97-AF65-F5344CB8AC3E}">
        <p14:creationId xmlns:p14="http://schemas.microsoft.com/office/powerpoint/2010/main" val="10888398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75E807B-E021-4FC8-81A6-194C063E7286}"/>
              </a:ext>
            </a:extLst>
          </p:cNvPr>
          <p:cNvGrpSpPr/>
          <p:nvPr/>
        </p:nvGrpSpPr>
        <p:grpSpPr>
          <a:xfrm>
            <a:off x="435260" y="2425955"/>
            <a:ext cx="2436094" cy="1785104"/>
            <a:chOff x="435260" y="2425955"/>
            <a:chExt cx="2436094" cy="1785104"/>
          </a:xfrm>
        </p:grpSpPr>
        <p:sp>
          <p:nvSpPr>
            <p:cNvPr id="7" name="文本框 6">
              <a:extLst>
                <a:ext uri="{FF2B5EF4-FFF2-40B4-BE49-F238E27FC236}">
                  <a16:creationId xmlns:a16="http://schemas.microsoft.com/office/drawing/2014/main" id="{1EDC9AB6-7A40-4AC1-8C94-29AECEE3B432}"/>
                </a:ext>
              </a:extLst>
            </p:cNvPr>
            <p:cNvSpPr txBox="1"/>
            <p:nvPr/>
          </p:nvSpPr>
          <p:spPr>
            <a:xfrm>
              <a:off x="435260" y="2425955"/>
              <a:ext cx="2436094" cy="1200329"/>
            </a:xfrm>
            <a:prstGeom prst="rect">
              <a:avLst/>
            </a:prstGeom>
            <a:noFill/>
          </p:spPr>
          <p:txBody>
            <a:bodyPr wrap="square">
              <a:spAutoFit/>
            </a:bodyPr>
            <a:lstStyle/>
            <a:p>
              <a:pPr algn="just"/>
              <a:r>
                <a:rPr lang="zh-CN" altLang="en-US" sz="7200" dirty="0">
                  <a:solidFill>
                    <a:schemeClr val="bg1"/>
                  </a:solidFill>
                  <a:cs typeface="+mn-ea"/>
                  <a:sym typeface="+mn-lt"/>
                </a:rPr>
                <a:t>目 录</a:t>
              </a:r>
            </a:p>
          </p:txBody>
        </p:sp>
        <p:sp>
          <p:nvSpPr>
            <p:cNvPr id="8" name="文本框 7">
              <a:extLst>
                <a:ext uri="{FF2B5EF4-FFF2-40B4-BE49-F238E27FC236}">
                  <a16:creationId xmlns:a16="http://schemas.microsoft.com/office/drawing/2014/main" id="{B7748870-8D2B-42CE-9130-7816195AB468}"/>
                </a:ext>
              </a:extLst>
            </p:cNvPr>
            <p:cNvSpPr txBox="1"/>
            <p:nvPr/>
          </p:nvSpPr>
          <p:spPr>
            <a:xfrm>
              <a:off x="435260" y="3626284"/>
              <a:ext cx="2436094" cy="584775"/>
            </a:xfrm>
            <a:prstGeom prst="rect">
              <a:avLst/>
            </a:prstGeom>
            <a:noFill/>
          </p:spPr>
          <p:txBody>
            <a:bodyPr wrap="square">
              <a:spAutoFit/>
            </a:bodyPr>
            <a:lstStyle/>
            <a:p>
              <a:pPr algn="just"/>
              <a:r>
                <a:rPr lang="en-US" altLang="zh-CN" sz="3200" dirty="0">
                  <a:solidFill>
                    <a:schemeClr val="bg1"/>
                  </a:solidFill>
                  <a:cs typeface="+mn-ea"/>
                  <a:sym typeface="+mn-lt"/>
                </a:rPr>
                <a:t>CONTENTS</a:t>
              </a:r>
              <a:endParaRPr lang="zh-CN" altLang="en-US" sz="3200" dirty="0">
                <a:solidFill>
                  <a:schemeClr val="bg1"/>
                </a:solidFill>
                <a:cs typeface="+mn-ea"/>
                <a:sym typeface="+mn-lt"/>
              </a:endParaRPr>
            </a:p>
          </p:txBody>
        </p:sp>
      </p:grpSp>
      <p:grpSp>
        <p:nvGrpSpPr>
          <p:cNvPr id="44" name="组合 43">
            <a:extLst>
              <a:ext uri="{FF2B5EF4-FFF2-40B4-BE49-F238E27FC236}">
                <a16:creationId xmlns:a16="http://schemas.microsoft.com/office/drawing/2014/main" id="{F7167BB6-04D1-4F04-BB8D-FDD80DD7BA24}"/>
              </a:ext>
            </a:extLst>
          </p:cNvPr>
          <p:cNvGrpSpPr/>
          <p:nvPr/>
        </p:nvGrpSpPr>
        <p:grpSpPr>
          <a:xfrm>
            <a:off x="6368282" y="1197676"/>
            <a:ext cx="2775718" cy="4462648"/>
            <a:chOff x="6273391" y="1312317"/>
            <a:chExt cx="2775718" cy="4462648"/>
          </a:xfrm>
        </p:grpSpPr>
        <p:grpSp>
          <p:nvGrpSpPr>
            <p:cNvPr id="22" name="组合 21">
              <a:extLst>
                <a:ext uri="{FF2B5EF4-FFF2-40B4-BE49-F238E27FC236}">
                  <a16:creationId xmlns:a16="http://schemas.microsoft.com/office/drawing/2014/main" id="{2F4622CD-F06C-4721-B96E-BE8AC8CF82C6}"/>
                </a:ext>
              </a:extLst>
            </p:cNvPr>
            <p:cNvGrpSpPr/>
            <p:nvPr/>
          </p:nvGrpSpPr>
          <p:grpSpPr>
            <a:xfrm>
              <a:off x="6273391" y="1312317"/>
              <a:ext cx="612000" cy="612000"/>
              <a:chOff x="7010399" y="2045140"/>
              <a:chExt cx="587230" cy="609805"/>
            </a:xfrm>
          </p:grpSpPr>
          <p:sp>
            <p:nvSpPr>
              <p:cNvPr id="18" name="矩形: 圆角 17">
                <a:extLst>
                  <a:ext uri="{FF2B5EF4-FFF2-40B4-BE49-F238E27FC236}">
                    <a16:creationId xmlns:a16="http://schemas.microsoft.com/office/drawing/2014/main" id="{1475B480-4AF6-4F82-9FF7-5A6F701B481C}"/>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a:extLst>
                  <a:ext uri="{FF2B5EF4-FFF2-40B4-BE49-F238E27FC236}">
                    <a16:creationId xmlns:a16="http://schemas.microsoft.com/office/drawing/2014/main" id="{9A22EFEC-1CFE-465B-AB94-237AD39CCC77}"/>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1</a:t>
                </a:r>
                <a:endParaRPr lang="zh-CN" altLang="en-US" sz="3200" dirty="0">
                  <a:cs typeface="+mn-ea"/>
                  <a:sym typeface="+mn-lt"/>
                </a:endParaRPr>
              </a:p>
            </p:txBody>
          </p:sp>
        </p:grpSp>
        <p:grpSp>
          <p:nvGrpSpPr>
            <p:cNvPr id="23" name="组合 22">
              <a:extLst>
                <a:ext uri="{FF2B5EF4-FFF2-40B4-BE49-F238E27FC236}">
                  <a16:creationId xmlns:a16="http://schemas.microsoft.com/office/drawing/2014/main" id="{60FD5BA8-7CC4-4BBA-9BCC-6E1C3A3AE34C}"/>
                </a:ext>
              </a:extLst>
            </p:cNvPr>
            <p:cNvGrpSpPr/>
            <p:nvPr/>
          </p:nvGrpSpPr>
          <p:grpSpPr>
            <a:xfrm>
              <a:off x="6277377" y="5162965"/>
              <a:ext cx="612000" cy="612000"/>
              <a:chOff x="7010399" y="2045140"/>
              <a:chExt cx="587230" cy="609805"/>
            </a:xfrm>
          </p:grpSpPr>
          <p:sp>
            <p:nvSpPr>
              <p:cNvPr id="24" name="矩形: 圆角 23">
                <a:extLst>
                  <a:ext uri="{FF2B5EF4-FFF2-40B4-BE49-F238E27FC236}">
                    <a16:creationId xmlns:a16="http://schemas.microsoft.com/office/drawing/2014/main" id="{16F6369C-5DFA-405D-93EE-CFBBB0DB0B24}"/>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8E086720-9C37-46B4-A078-6E3463D4EF8B}"/>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5</a:t>
                </a:r>
                <a:endParaRPr lang="zh-CN" altLang="en-US" sz="3200" dirty="0">
                  <a:cs typeface="+mn-ea"/>
                  <a:sym typeface="+mn-lt"/>
                </a:endParaRPr>
              </a:p>
            </p:txBody>
          </p:sp>
        </p:grpSp>
        <p:grpSp>
          <p:nvGrpSpPr>
            <p:cNvPr id="29" name="组合 28">
              <a:extLst>
                <a:ext uri="{FF2B5EF4-FFF2-40B4-BE49-F238E27FC236}">
                  <a16:creationId xmlns:a16="http://schemas.microsoft.com/office/drawing/2014/main" id="{C4C630DB-5ACB-4B8E-BEB2-021F288ADF41}"/>
                </a:ext>
              </a:extLst>
            </p:cNvPr>
            <p:cNvGrpSpPr/>
            <p:nvPr/>
          </p:nvGrpSpPr>
          <p:grpSpPr>
            <a:xfrm>
              <a:off x="6285349" y="2274979"/>
              <a:ext cx="612000" cy="612000"/>
              <a:chOff x="7010399" y="2045140"/>
              <a:chExt cx="587230" cy="609805"/>
            </a:xfrm>
          </p:grpSpPr>
          <p:sp>
            <p:nvSpPr>
              <p:cNvPr id="30" name="矩形: 圆角 29">
                <a:extLst>
                  <a:ext uri="{FF2B5EF4-FFF2-40B4-BE49-F238E27FC236}">
                    <a16:creationId xmlns:a16="http://schemas.microsoft.com/office/drawing/2014/main" id="{B15B0C35-A37C-49D3-8B0C-9B83A78A058A}"/>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a:extLst>
                  <a:ext uri="{FF2B5EF4-FFF2-40B4-BE49-F238E27FC236}">
                    <a16:creationId xmlns:a16="http://schemas.microsoft.com/office/drawing/2014/main" id="{D4F540DC-FDFF-4205-901C-80536F404420}"/>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2</a:t>
                </a:r>
                <a:endParaRPr lang="zh-CN" altLang="en-US" sz="3200" dirty="0">
                  <a:cs typeface="+mn-ea"/>
                  <a:sym typeface="+mn-lt"/>
                </a:endParaRPr>
              </a:p>
            </p:txBody>
          </p:sp>
        </p:grpSp>
        <p:grpSp>
          <p:nvGrpSpPr>
            <p:cNvPr id="32" name="组合 31">
              <a:extLst>
                <a:ext uri="{FF2B5EF4-FFF2-40B4-BE49-F238E27FC236}">
                  <a16:creationId xmlns:a16="http://schemas.microsoft.com/office/drawing/2014/main" id="{64CB4392-4C36-45C4-AA2D-68ABD25577EB}"/>
                </a:ext>
              </a:extLst>
            </p:cNvPr>
            <p:cNvGrpSpPr/>
            <p:nvPr/>
          </p:nvGrpSpPr>
          <p:grpSpPr>
            <a:xfrm>
              <a:off x="6289335" y="3237641"/>
              <a:ext cx="612000" cy="612000"/>
              <a:chOff x="7010399" y="2045140"/>
              <a:chExt cx="587230" cy="609805"/>
            </a:xfrm>
          </p:grpSpPr>
          <p:sp>
            <p:nvSpPr>
              <p:cNvPr id="33" name="矩形: 圆角 32">
                <a:extLst>
                  <a:ext uri="{FF2B5EF4-FFF2-40B4-BE49-F238E27FC236}">
                    <a16:creationId xmlns:a16="http://schemas.microsoft.com/office/drawing/2014/main" id="{C9F927FF-AFCE-44B4-A741-DF921630101B}"/>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D8975A98-5A9B-4157-BD52-4456EEA6AC0C}"/>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3</a:t>
                </a:r>
                <a:endParaRPr lang="zh-CN" altLang="en-US" sz="3200" dirty="0">
                  <a:cs typeface="+mn-ea"/>
                  <a:sym typeface="+mn-lt"/>
                </a:endParaRPr>
              </a:p>
            </p:txBody>
          </p:sp>
        </p:grpSp>
        <p:grpSp>
          <p:nvGrpSpPr>
            <p:cNvPr id="35" name="组合 34">
              <a:extLst>
                <a:ext uri="{FF2B5EF4-FFF2-40B4-BE49-F238E27FC236}">
                  <a16:creationId xmlns:a16="http://schemas.microsoft.com/office/drawing/2014/main" id="{F09616D3-71D5-4506-8E86-45E7F2EC6CA3}"/>
                </a:ext>
              </a:extLst>
            </p:cNvPr>
            <p:cNvGrpSpPr/>
            <p:nvPr/>
          </p:nvGrpSpPr>
          <p:grpSpPr>
            <a:xfrm>
              <a:off x="6281363" y="4200303"/>
              <a:ext cx="612000" cy="612000"/>
              <a:chOff x="7010399" y="2045140"/>
              <a:chExt cx="587230" cy="609805"/>
            </a:xfrm>
          </p:grpSpPr>
          <p:sp>
            <p:nvSpPr>
              <p:cNvPr id="36" name="矩形: 圆角 35">
                <a:extLst>
                  <a:ext uri="{FF2B5EF4-FFF2-40B4-BE49-F238E27FC236}">
                    <a16:creationId xmlns:a16="http://schemas.microsoft.com/office/drawing/2014/main" id="{AA2C4F45-050D-4A3E-904B-E27AC8FC93CE}"/>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a:extLst>
                  <a:ext uri="{FF2B5EF4-FFF2-40B4-BE49-F238E27FC236}">
                    <a16:creationId xmlns:a16="http://schemas.microsoft.com/office/drawing/2014/main" id="{A92B0D04-1E05-4DF9-B9A5-8A343D61B1C7}"/>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4</a:t>
                </a:r>
                <a:endParaRPr lang="zh-CN" altLang="en-US" sz="3200" dirty="0">
                  <a:cs typeface="+mn-ea"/>
                  <a:sym typeface="+mn-lt"/>
                </a:endParaRPr>
              </a:p>
            </p:txBody>
          </p:sp>
        </p:grpSp>
        <p:sp>
          <p:nvSpPr>
            <p:cNvPr id="39" name="文本框 38">
              <a:extLst>
                <a:ext uri="{FF2B5EF4-FFF2-40B4-BE49-F238E27FC236}">
                  <a16:creationId xmlns:a16="http://schemas.microsoft.com/office/drawing/2014/main" id="{BD91D239-096D-4F51-A430-A9912B9F4747}"/>
                </a:ext>
              </a:extLst>
            </p:cNvPr>
            <p:cNvSpPr txBox="1"/>
            <p:nvPr/>
          </p:nvSpPr>
          <p:spPr>
            <a:xfrm>
              <a:off x="7153870" y="1312317"/>
              <a:ext cx="1676578" cy="523220"/>
            </a:xfrm>
            <a:prstGeom prst="rect">
              <a:avLst/>
            </a:prstGeom>
            <a:noFill/>
          </p:spPr>
          <p:txBody>
            <a:bodyPr wrap="square">
              <a:spAutoFit/>
            </a:bodyPr>
            <a:lstStyle/>
            <a:p>
              <a:r>
                <a:rPr lang="zh-CN" altLang="en-US" sz="2800" dirty="0">
                  <a:cs typeface="+mn-ea"/>
                  <a:sym typeface="+mn-lt"/>
                </a:rPr>
                <a:t>完成情况</a:t>
              </a:r>
            </a:p>
          </p:txBody>
        </p:sp>
        <p:sp>
          <p:nvSpPr>
            <p:cNvPr id="40" name="文本框 39">
              <a:extLst>
                <a:ext uri="{FF2B5EF4-FFF2-40B4-BE49-F238E27FC236}">
                  <a16:creationId xmlns:a16="http://schemas.microsoft.com/office/drawing/2014/main" id="{A802BF82-37BD-433C-AE78-AB71D8A792C2}"/>
                </a:ext>
              </a:extLst>
            </p:cNvPr>
            <p:cNvSpPr txBox="1"/>
            <p:nvPr/>
          </p:nvSpPr>
          <p:spPr>
            <a:xfrm>
              <a:off x="7153868" y="2282847"/>
              <a:ext cx="1676580" cy="523220"/>
            </a:xfrm>
            <a:prstGeom prst="rect">
              <a:avLst/>
            </a:prstGeom>
            <a:noFill/>
          </p:spPr>
          <p:txBody>
            <a:bodyPr wrap="square">
              <a:spAutoFit/>
            </a:bodyPr>
            <a:lstStyle/>
            <a:p>
              <a:r>
                <a:rPr lang="zh-CN" altLang="en-US" sz="2800" dirty="0">
                  <a:cs typeface="+mn-ea"/>
                  <a:sym typeface="+mn-lt"/>
                </a:rPr>
                <a:t>技术架构</a:t>
              </a:r>
            </a:p>
          </p:txBody>
        </p:sp>
        <p:sp>
          <p:nvSpPr>
            <p:cNvPr id="41" name="文本框 40">
              <a:extLst>
                <a:ext uri="{FF2B5EF4-FFF2-40B4-BE49-F238E27FC236}">
                  <a16:creationId xmlns:a16="http://schemas.microsoft.com/office/drawing/2014/main" id="{07212F57-F48F-456E-A11E-59CA277F9216}"/>
                </a:ext>
              </a:extLst>
            </p:cNvPr>
            <p:cNvSpPr txBox="1"/>
            <p:nvPr/>
          </p:nvSpPr>
          <p:spPr>
            <a:xfrm>
              <a:off x="7153868" y="3253377"/>
              <a:ext cx="1775971" cy="523220"/>
            </a:xfrm>
            <a:prstGeom prst="rect">
              <a:avLst/>
            </a:prstGeom>
            <a:noFill/>
          </p:spPr>
          <p:txBody>
            <a:bodyPr wrap="square">
              <a:spAutoFit/>
            </a:bodyPr>
            <a:lstStyle/>
            <a:p>
              <a:r>
                <a:rPr lang="zh-CN" altLang="en-US" sz="2800" dirty="0">
                  <a:cs typeface="+mn-ea"/>
                  <a:sym typeface="+mn-lt"/>
                </a:rPr>
                <a:t>特色创新</a:t>
              </a:r>
            </a:p>
          </p:txBody>
        </p:sp>
        <p:sp>
          <p:nvSpPr>
            <p:cNvPr id="42" name="文本框 41">
              <a:extLst>
                <a:ext uri="{FF2B5EF4-FFF2-40B4-BE49-F238E27FC236}">
                  <a16:creationId xmlns:a16="http://schemas.microsoft.com/office/drawing/2014/main" id="{A193B7FE-EEDF-4514-BCDC-0905ADB574A0}"/>
                </a:ext>
              </a:extLst>
            </p:cNvPr>
            <p:cNvSpPr txBox="1"/>
            <p:nvPr/>
          </p:nvSpPr>
          <p:spPr>
            <a:xfrm>
              <a:off x="7153868" y="4222939"/>
              <a:ext cx="1676580" cy="523220"/>
            </a:xfrm>
            <a:prstGeom prst="rect">
              <a:avLst/>
            </a:prstGeom>
            <a:noFill/>
          </p:spPr>
          <p:txBody>
            <a:bodyPr wrap="square">
              <a:spAutoFit/>
            </a:bodyPr>
            <a:lstStyle/>
            <a:p>
              <a:r>
                <a:rPr lang="zh-CN" altLang="en-US" sz="2800" dirty="0">
                  <a:cs typeface="+mn-ea"/>
                  <a:sym typeface="+mn-lt"/>
                </a:rPr>
                <a:t>经验教训</a:t>
              </a:r>
            </a:p>
          </p:txBody>
        </p:sp>
        <p:sp>
          <p:nvSpPr>
            <p:cNvPr id="43" name="文本框 42">
              <a:extLst>
                <a:ext uri="{FF2B5EF4-FFF2-40B4-BE49-F238E27FC236}">
                  <a16:creationId xmlns:a16="http://schemas.microsoft.com/office/drawing/2014/main" id="{52F82E8F-D5E2-4B12-875E-BF6A898411BC}"/>
                </a:ext>
              </a:extLst>
            </p:cNvPr>
            <p:cNvSpPr txBox="1"/>
            <p:nvPr/>
          </p:nvSpPr>
          <p:spPr>
            <a:xfrm>
              <a:off x="7153868" y="5192501"/>
              <a:ext cx="1895241" cy="523220"/>
            </a:xfrm>
            <a:prstGeom prst="rect">
              <a:avLst/>
            </a:prstGeom>
            <a:noFill/>
          </p:spPr>
          <p:txBody>
            <a:bodyPr wrap="square">
              <a:spAutoFit/>
            </a:bodyPr>
            <a:lstStyle/>
            <a:p>
              <a:r>
                <a:rPr lang="zh-CN" altLang="en-US" sz="2800" dirty="0">
                  <a:cs typeface="+mn-ea"/>
                  <a:sym typeface="+mn-lt"/>
                </a:rPr>
                <a:t>成员贡献</a:t>
              </a:r>
            </a:p>
          </p:txBody>
        </p:sp>
      </p:grpSp>
      <p:grpSp>
        <p:nvGrpSpPr>
          <p:cNvPr id="47" name="组合 46">
            <a:extLst>
              <a:ext uri="{FF2B5EF4-FFF2-40B4-BE49-F238E27FC236}">
                <a16:creationId xmlns:a16="http://schemas.microsoft.com/office/drawing/2014/main" id="{5788A836-3C40-4D59-9789-F19059926958}"/>
              </a:ext>
            </a:extLst>
          </p:cNvPr>
          <p:cNvGrpSpPr/>
          <p:nvPr/>
        </p:nvGrpSpPr>
        <p:grpSpPr>
          <a:xfrm>
            <a:off x="4908496" y="4080222"/>
            <a:ext cx="648000" cy="648000"/>
            <a:chOff x="4468159" y="1345024"/>
            <a:chExt cx="648000" cy="648000"/>
          </a:xfrm>
          <a:solidFill>
            <a:srgbClr val="A91015"/>
          </a:solidFill>
        </p:grpSpPr>
        <p:sp>
          <p:nvSpPr>
            <p:cNvPr id="45" name="泪滴形 44">
              <a:extLst>
                <a:ext uri="{FF2B5EF4-FFF2-40B4-BE49-F238E27FC236}">
                  <a16:creationId xmlns:a16="http://schemas.microsoft.com/office/drawing/2014/main" id="{3533D27F-2E1B-49F8-B14A-77413FF24677}"/>
                </a:ext>
              </a:extLst>
            </p:cNvPr>
            <p:cNvSpPr/>
            <p:nvPr/>
          </p:nvSpPr>
          <p:spPr>
            <a:xfrm rot="8093212">
              <a:off x="4468159" y="1345024"/>
              <a:ext cx="648000" cy="64800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a:extLst>
                <a:ext uri="{FF2B5EF4-FFF2-40B4-BE49-F238E27FC236}">
                  <a16:creationId xmlns:a16="http://schemas.microsoft.com/office/drawing/2014/main" id="{3F509ED7-E0CC-48D7-A37E-3A67193085BA}"/>
                </a:ext>
              </a:extLst>
            </p:cNvPr>
            <p:cNvSpPr/>
            <p:nvPr/>
          </p:nvSpPr>
          <p:spPr>
            <a:xfrm>
              <a:off x="4540159" y="1417024"/>
              <a:ext cx="504000" cy="50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9519943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a:extLst>
              <a:ext uri="{FF2B5EF4-FFF2-40B4-BE49-F238E27FC236}">
                <a16:creationId xmlns:a16="http://schemas.microsoft.com/office/drawing/2014/main" id="{BD91D239-096D-4F51-A430-A9912B9F4747}"/>
              </a:ext>
            </a:extLst>
          </p:cNvPr>
          <p:cNvSpPr txBox="1"/>
          <p:nvPr/>
        </p:nvSpPr>
        <p:spPr>
          <a:xfrm>
            <a:off x="358233" y="1898985"/>
            <a:ext cx="1420872" cy="3807132"/>
          </a:xfrm>
          <a:prstGeom prst="rect">
            <a:avLst/>
          </a:prstGeom>
          <a:noFill/>
        </p:spPr>
        <p:txBody>
          <a:bodyPr wrap="square">
            <a:spAutoFit/>
          </a:bodyPr>
          <a:lstStyle/>
          <a:p>
            <a:pPr algn="ctr">
              <a:lnSpc>
                <a:spcPct val="250000"/>
              </a:lnSpc>
            </a:pPr>
            <a:r>
              <a:rPr lang="zh-CN" altLang="en-US" sz="2000" dirty="0">
                <a:solidFill>
                  <a:schemeClr val="bg1"/>
                </a:solidFill>
                <a:cs typeface="+mn-ea"/>
                <a:sym typeface="+mn-lt"/>
              </a:rPr>
              <a:t>完成情况</a:t>
            </a:r>
            <a:endParaRPr lang="en-US" altLang="zh-CN" sz="2000" dirty="0">
              <a:solidFill>
                <a:schemeClr val="bg1"/>
              </a:solidFill>
              <a:cs typeface="+mn-ea"/>
              <a:sym typeface="+mn-lt"/>
            </a:endParaRPr>
          </a:p>
          <a:p>
            <a:pPr algn="ctr">
              <a:lnSpc>
                <a:spcPct val="250000"/>
              </a:lnSpc>
            </a:pPr>
            <a:r>
              <a:rPr lang="zh-CN" altLang="en-US" sz="2000" b="1" dirty="0">
                <a:solidFill>
                  <a:schemeClr val="bg1"/>
                </a:solidFill>
                <a:cs typeface="+mn-ea"/>
                <a:sym typeface="+mn-lt"/>
              </a:rPr>
              <a:t>技术架构</a:t>
            </a:r>
            <a:endParaRPr lang="en-US" altLang="zh-CN" sz="2000" b="1" dirty="0">
              <a:solidFill>
                <a:schemeClr val="bg1"/>
              </a:solidFill>
              <a:cs typeface="+mn-ea"/>
              <a:sym typeface="+mn-lt"/>
            </a:endParaRPr>
          </a:p>
          <a:p>
            <a:pPr algn="ctr">
              <a:lnSpc>
                <a:spcPct val="250000"/>
              </a:lnSpc>
            </a:pPr>
            <a:r>
              <a:rPr lang="zh-CN" altLang="en-US" sz="2000" dirty="0">
                <a:solidFill>
                  <a:schemeClr val="bg1"/>
                </a:solidFill>
                <a:cs typeface="+mn-ea"/>
                <a:sym typeface="+mn-lt"/>
              </a:rPr>
              <a:t>特色创新</a:t>
            </a:r>
            <a:endParaRPr lang="en-US" altLang="zh-CN" sz="2000" dirty="0">
              <a:solidFill>
                <a:schemeClr val="bg1"/>
              </a:solidFill>
              <a:cs typeface="+mn-ea"/>
              <a:sym typeface="+mn-lt"/>
            </a:endParaRPr>
          </a:p>
          <a:p>
            <a:pPr algn="ctr">
              <a:lnSpc>
                <a:spcPct val="250000"/>
              </a:lnSpc>
            </a:pPr>
            <a:r>
              <a:rPr lang="zh-CN" altLang="en-US" sz="2000" dirty="0">
                <a:cs typeface="+mn-ea"/>
                <a:sym typeface="+mn-lt"/>
              </a:rPr>
              <a:t>经验教训</a:t>
            </a:r>
            <a:endParaRPr lang="en-US" altLang="zh-CN" sz="2000" dirty="0">
              <a:cs typeface="+mn-ea"/>
              <a:sym typeface="+mn-lt"/>
            </a:endParaRPr>
          </a:p>
          <a:p>
            <a:pPr algn="ctr">
              <a:lnSpc>
                <a:spcPct val="250000"/>
              </a:lnSpc>
            </a:pPr>
            <a:r>
              <a:rPr lang="zh-CN" altLang="en-US" sz="2000" dirty="0">
                <a:solidFill>
                  <a:schemeClr val="bg1"/>
                </a:solidFill>
                <a:cs typeface="+mn-ea"/>
                <a:sym typeface="+mn-lt"/>
              </a:rPr>
              <a:t>成员贡献</a:t>
            </a:r>
            <a:endParaRPr lang="zh-CN" altLang="en-US" sz="2800" dirty="0">
              <a:solidFill>
                <a:schemeClr val="bg1"/>
              </a:solidFill>
              <a:cs typeface="+mn-ea"/>
              <a:sym typeface="+mn-lt"/>
            </a:endParaRPr>
          </a:p>
        </p:txBody>
      </p:sp>
      <p:sp>
        <p:nvSpPr>
          <p:cNvPr id="38" name="文本框 37">
            <a:extLst>
              <a:ext uri="{FF2B5EF4-FFF2-40B4-BE49-F238E27FC236}">
                <a16:creationId xmlns:a16="http://schemas.microsoft.com/office/drawing/2014/main" id="{797B8F14-359C-4A2D-AD2A-EE27BAF07DCC}"/>
              </a:ext>
            </a:extLst>
          </p:cNvPr>
          <p:cNvSpPr txBox="1"/>
          <p:nvPr/>
        </p:nvSpPr>
        <p:spPr>
          <a:xfrm>
            <a:off x="2218361" y="-162739"/>
            <a:ext cx="2800900" cy="1032655"/>
          </a:xfrm>
          <a:prstGeom prst="rect">
            <a:avLst/>
          </a:prstGeom>
          <a:noFill/>
        </p:spPr>
        <p:txBody>
          <a:bodyPr wrap="square">
            <a:spAutoFit/>
          </a:bodyPr>
          <a:lstStyle/>
          <a:p>
            <a:pPr>
              <a:lnSpc>
                <a:spcPct val="200000"/>
              </a:lnSpc>
            </a:pPr>
            <a:r>
              <a:rPr lang="zh-CN" altLang="en-US" sz="3600" b="1" dirty="0">
                <a:cs typeface="+mn-ea"/>
                <a:sym typeface="+mn-lt"/>
              </a:rPr>
              <a:t>经验教训</a:t>
            </a:r>
            <a:endParaRPr lang="en-US" altLang="zh-CN" sz="3600" b="1" dirty="0">
              <a:cs typeface="+mn-ea"/>
              <a:sym typeface="+mn-lt"/>
            </a:endParaRPr>
          </a:p>
        </p:txBody>
      </p:sp>
      <p:sp>
        <p:nvSpPr>
          <p:cNvPr id="5" name="矩形 4">
            <a:extLst>
              <a:ext uri="{FF2B5EF4-FFF2-40B4-BE49-F238E27FC236}">
                <a16:creationId xmlns:a16="http://schemas.microsoft.com/office/drawing/2014/main" id="{E2B9C026-1047-3AD8-99B4-C5CA3CF43174}"/>
              </a:ext>
            </a:extLst>
          </p:cNvPr>
          <p:cNvSpPr/>
          <p:nvPr/>
        </p:nvSpPr>
        <p:spPr>
          <a:xfrm>
            <a:off x="2377109" y="1391153"/>
            <a:ext cx="7437782"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a:t>经验</a:t>
            </a:r>
            <a:endParaRPr lang="en-US" altLang="zh-CN" sz="2000" dirty="0"/>
          </a:p>
          <a:p>
            <a:pPr marL="742950" lvl="1" indent="-285750">
              <a:buFont typeface="Arial" panose="020B0604020202020204" pitchFamily="34" charset="0"/>
              <a:buChar char="•"/>
            </a:pPr>
            <a:r>
              <a:rPr lang="zh-CN" altLang="en-US" sz="2000" dirty="0"/>
              <a:t>使用</a:t>
            </a:r>
            <a:r>
              <a:rPr lang="en-US" altLang="zh-CN" sz="2000" dirty="0" err="1">
                <a:latin typeface="Gill Sans MT" panose="020B0502020104020203" pitchFamily="34" charset="0"/>
              </a:rPr>
              <a:t>Github</a:t>
            </a:r>
            <a:r>
              <a:rPr lang="zh-CN" altLang="en-US" sz="2000" dirty="0"/>
              <a:t>进行版本控制，协作编码</a:t>
            </a:r>
            <a:endParaRPr lang="en-US" altLang="zh-CN" sz="2000" dirty="0"/>
          </a:p>
          <a:p>
            <a:pPr marL="742950" lvl="1" indent="-285750">
              <a:buFont typeface="Arial" panose="020B0604020202020204" pitchFamily="34" charset="0"/>
              <a:buChar char="•"/>
            </a:pPr>
            <a:r>
              <a:rPr lang="zh-CN" altLang="en-US" sz="2000" dirty="0"/>
              <a:t>模块化，分层，接口与实现分离</a:t>
            </a:r>
            <a:endParaRPr lang="en-US" altLang="zh-CN" sz="2000" dirty="0"/>
          </a:p>
        </p:txBody>
      </p:sp>
      <p:pic>
        <p:nvPicPr>
          <p:cNvPr id="2" name="图片 1">
            <a:extLst>
              <a:ext uri="{FF2B5EF4-FFF2-40B4-BE49-F238E27FC236}">
                <a16:creationId xmlns:a16="http://schemas.microsoft.com/office/drawing/2014/main" id="{28DAEB9C-C4F2-486C-0478-BE86AAD5ADCA}"/>
              </a:ext>
            </a:extLst>
          </p:cNvPr>
          <p:cNvPicPr>
            <a:picLocks noChangeAspect="1"/>
          </p:cNvPicPr>
          <p:nvPr/>
        </p:nvPicPr>
        <p:blipFill>
          <a:blip r:embed="rId3"/>
          <a:stretch>
            <a:fillRect/>
          </a:stretch>
        </p:blipFill>
        <p:spPr>
          <a:xfrm>
            <a:off x="6533323" y="2736685"/>
            <a:ext cx="1828800" cy="3429000"/>
          </a:xfrm>
          <a:prstGeom prst="rect">
            <a:avLst/>
          </a:prstGeom>
        </p:spPr>
      </p:pic>
      <p:pic>
        <p:nvPicPr>
          <p:cNvPr id="3" name="图片 2">
            <a:extLst>
              <a:ext uri="{FF2B5EF4-FFF2-40B4-BE49-F238E27FC236}">
                <a16:creationId xmlns:a16="http://schemas.microsoft.com/office/drawing/2014/main" id="{42E1B0D7-08BD-94AA-9466-A73766F45E6B}"/>
              </a:ext>
            </a:extLst>
          </p:cNvPr>
          <p:cNvPicPr>
            <a:picLocks noChangeAspect="1"/>
          </p:cNvPicPr>
          <p:nvPr/>
        </p:nvPicPr>
        <p:blipFill>
          <a:blip r:embed="rId4"/>
          <a:stretch>
            <a:fillRect/>
          </a:stretch>
        </p:blipFill>
        <p:spPr>
          <a:xfrm>
            <a:off x="8795302" y="3206088"/>
            <a:ext cx="3160487" cy="2768489"/>
          </a:xfrm>
          <a:prstGeom prst="rect">
            <a:avLst/>
          </a:prstGeom>
        </p:spPr>
      </p:pic>
      <p:pic>
        <p:nvPicPr>
          <p:cNvPr id="4" name="图片 3">
            <a:extLst>
              <a:ext uri="{FF2B5EF4-FFF2-40B4-BE49-F238E27FC236}">
                <a16:creationId xmlns:a16="http://schemas.microsoft.com/office/drawing/2014/main" id="{F9682F94-D827-48EE-075C-3E35187E40C5}"/>
              </a:ext>
            </a:extLst>
          </p:cNvPr>
          <p:cNvPicPr>
            <a:picLocks noChangeAspect="1"/>
          </p:cNvPicPr>
          <p:nvPr/>
        </p:nvPicPr>
        <p:blipFill>
          <a:blip r:embed="rId5"/>
          <a:stretch>
            <a:fillRect/>
          </a:stretch>
        </p:blipFill>
        <p:spPr>
          <a:xfrm>
            <a:off x="2987972" y="2695643"/>
            <a:ext cx="2670707" cy="3609189"/>
          </a:xfrm>
          <a:prstGeom prst="rect">
            <a:avLst/>
          </a:prstGeom>
        </p:spPr>
      </p:pic>
      <p:sp>
        <p:nvSpPr>
          <p:cNvPr id="6" name="文本框 5">
            <a:extLst>
              <a:ext uri="{FF2B5EF4-FFF2-40B4-BE49-F238E27FC236}">
                <a16:creationId xmlns:a16="http://schemas.microsoft.com/office/drawing/2014/main" id="{7579DBED-3941-AA7B-A3C1-12D57A8FCDBF}"/>
              </a:ext>
            </a:extLst>
          </p:cNvPr>
          <p:cNvSpPr txBox="1"/>
          <p:nvPr/>
        </p:nvSpPr>
        <p:spPr>
          <a:xfrm>
            <a:off x="3245413" y="6408993"/>
            <a:ext cx="2155824" cy="369332"/>
          </a:xfrm>
          <a:prstGeom prst="rect">
            <a:avLst/>
          </a:prstGeom>
          <a:noFill/>
        </p:spPr>
        <p:txBody>
          <a:bodyPr wrap="square" rtlCol="0">
            <a:spAutoFit/>
          </a:bodyPr>
          <a:lstStyle/>
          <a:p>
            <a:r>
              <a:rPr kumimoji="1" lang="en-US" altLang="zh-CN" dirty="0" err="1"/>
              <a:t>Github</a:t>
            </a:r>
            <a:r>
              <a:rPr kumimoji="1" lang="en-US" altLang="zh-CN" dirty="0"/>
              <a:t> commit</a:t>
            </a:r>
            <a:r>
              <a:rPr kumimoji="1" lang="zh-CN" altLang="en-US" dirty="0"/>
              <a:t>记录</a:t>
            </a:r>
          </a:p>
        </p:txBody>
      </p:sp>
      <p:sp>
        <p:nvSpPr>
          <p:cNvPr id="9" name="文本框 8">
            <a:extLst>
              <a:ext uri="{FF2B5EF4-FFF2-40B4-BE49-F238E27FC236}">
                <a16:creationId xmlns:a16="http://schemas.microsoft.com/office/drawing/2014/main" id="{9A29ACDE-814C-2405-D233-5A08148D5CC1}"/>
              </a:ext>
            </a:extLst>
          </p:cNvPr>
          <p:cNvSpPr txBox="1"/>
          <p:nvPr/>
        </p:nvSpPr>
        <p:spPr>
          <a:xfrm>
            <a:off x="6444837" y="6408993"/>
            <a:ext cx="2155824" cy="369332"/>
          </a:xfrm>
          <a:prstGeom prst="rect">
            <a:avLst/>
          </a:prstGeom>
          <a:noFill/>
        </p:spPr>
        <p:txBody>
          <a:bodyPr wrap="square" rtlCol="0">
            <a:spAutoFit/>
          </a:bodyPr>
          <a:lstStyle/>
          <a:p>
            <a:r>
              <a:rPr kumimoji="1" lang="zh-CN" altLang="en-US" dirty="0"/>
              <a:t>前端代码结构</a:t>
            </a:r>
          </a:p>
        </p:txBody>
      </p:sp>
      <p:sp>
        <p:nvSpPr>
          <p:cNvPr id="10" name="文本框 9">
            <a:extLst>
              <a:ext uri="{FF2B5EF4-FFF2-40B4-BE49-F238E27FC236}">
                <a16:creationId xmlns:a16="http://schemas.microsoft.com/office/drawing/2014/main" id="{B9AB04C7-459D-38DB-1E9E-BB7716703847}"/>
              </a:ext>
            </a:extLst>
          </p:cNvPr>
          <p:cNvSpPr txBox="1"/>
          <p:nvPr/>
        </p:nvSpPr>
        <p:spPr>
          <a:xfrm>
            <a:off x="9509402" y="6404517"/>
            <a:ext cx="2155824" cy="369332"/>
          </a:xfrm>
          <a:prstGeom prst="rect">
            <a:avLst/>
          </a:prstGeom>
          <a:noFill/>
        </p:spPr>
        <p:txBody>
          <a:bodyPr wrap="square" rtlCol="0">
            <a:spAutoFit/>
          </a:bodyPr>
          <a:lstStyle/>
          <a:p>
            <a:r>
              <a:rPr kumimoji="1" lang="zh-CN" altLang="en-US" dirty="0"/>
              <a:t>后端代码结构</a:t>
            </a:r>
          </a:p>
        </p:txBody>
      </p:sp>
      <p:pic>
        <p:nvPicPr>
          <p:cNvPr id="7" name="图片 6">
            <a:extLst>
              <a:ext uri="{FF2B5EF4-FFF2-40B4-BE49-F238E27FC236}">
                <a16:creationId xmlns:a16="http://schemas.microsoft.com/office/drawing/2014/main" id="{1A86339F-4ADE-1F0A-9813-1845A6790296}"/>
              </a:ext>
            </a:extLst>
          </p:cNvPr>
          <p:cNvPicPr>
            <a:picLocks noChangeAspect="1"/>
          </p:cNvPicPr>
          <p:nvPr/>
        </p:nvPicPr>
        <p:blipFill>
          <a:blip r:embed="rId6"/>
          <a:stretch>
            <a:fillRect/>
          </a:stretch>
        </p:blipFill>
        <p:spPr>
          <a:xfrm>
            <a:off x="2598259" y="4894804"/>
            <a:ext cx="3450131" cy="1144085"/>
          </a:xfrm>
          <a:prstGeom prst="rect">
            <a:avLst/>
          </a:prstGeom>
        </p:spPr>
      </p:pic>
    </p:spTree>
    <p:extLst>
      <p:ext uri="{BB962C8B-B14F-4D97-AF65-F5344CB8AC3E}">
        <p14:creationId xmlns:p14="http://schemas.microsoft.com/office/powerpoint/2010/main" val="641639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a:extLst>
              <a:ext uri="{FF2B5EF4-FFF2-40B4-BE49-F238E27FC236}">
                <a16:creationId xmlns:a16="http://schemas.microsoft.com/office/drawing/2014/main" id="{BD91D239-096D-4F51-A430-A9912B9F4747}"/>
              </a:ext>
            </a:extLst>
          </p:cNvPr>
          <p:cNvSpPr txBox="1"/>
          <p:nvPr/>
        </p:nvSpPr>
        <p:spPr>
          <a:xfrm>
            <a:off x="358233" y="1898985"/>
            <a:ext cx="1420872" cy="3807132"/>
          </a:xfrm>
          <a:prstGeom prst="rect">
            <a:avLst/>
          </a:prstGeom>
          <a:noFill/>
        </p:spPr>
        <p:txBody>
          <a:bodyPr wrap="square">
            <a:spAutoFit/>
          </a:bodyPr>
          <a:lstStyle/>
          <a:p>
            <a:pPr algn="ctr">
              <a:lnSpc>
                <a:spcPct val="250000"/>
              </a:lnSpc>
            </a:pPr>
            <a:r>
              <a:rPr lang="zh-CN" altLang="en-US" sz="2000" dirty="0">
                <a:solidFill>
                  <a:schemeClr val="bg1"/>
                </a:solidFill>
                <a:cs typeface="+mn-ea"/>
                <a:sym typeface="+mn-lt"/>
              </a:rPr>
              <a:t>完成情况</a:t>
            </a:r>
            <a:endParaRPr lang="en-US" altLang="zh-CN" sz="2000" dirty="0">
              <a:solidFill>
                <a:schemeClr val="bg1"/>
              </a:solidFill>
              <a:cs typeface="+mn-ea"/>
              <a:sym typeface="+mn-lt"/>
            </a:endParaRPr>
          </a:p>
          <a:p>
            <a:pPr algn="ctr">
              <a:lnSpc>
                <a:spcPct val="250000"/>
              </a:lnSpc>
            </a:pPr>
            <a:r>
              <a:rPr lang="zh-CN" altLang="en-US" sz="2000" b="1" dirty="0">
                <a:solidFill>
                  <a:schemeClr val="bg1"/>
                </a:solidFill>
                <a:cs typeface="+mn-ea"/>
                <a:sym typeface="+mn-lt"/>
              </a:rPr>
              <a:t>技术架构</a:t>
            </a:r>
            <a:endParaRPr lang="en-US" altLang="zh-CN" sz="2000" b="1" dirty="0">
              <a:solidFill>
                <a:schemeClr val="bg1"/>
              </a:solidFill>
              <a:cs typeface="+mn-ea"/>
              <a:sym typeface="+mn-lt"/>
            </a:endParaRPr>
          </a:p>
          <a:p>
            <a:pPr algn="ctr">
              <a:lnSpc>
                <a:spcPct val="250000"/>
              </a:lnSpc>
            </a:pPr>
            <a:r>
              <a:rPr lang="zh-CN" altLang="en-US" sz="2000" dirty="0">
                <a:solidFill>
                  <a:schemeClr val="bg1"/>
                </a:solidFill>
                <a:cs typeface="+mn-ea"/>
                <a:sym typeface="+mn-lt"/>
              </a:rPr>
              <a:t>特色创新</a:t>
            </a:r>
            <a:endParaRPr lang="en-US" altLang="zh-CN" sz="2000" dirty="0">
              <a:solidFill>
                <a:schemeClr val="bg1"/>
              </a:solidFill>
              <a:cs typeface="+mn-ea"/>
              <a:sym typeface="+mn-lt"/>
            </a:endParaRPr>
          </a:p>
          <a:p>
            <a:pPr algn="ctr">
              <a:lnSpc>
                <a:spcPct val="250000"/>
              </a:lnSpc>
            </a:pPr>
            <a:r>
              <a:rPr lang="zh-CN" altLang="en-US" sz="2000" dirty="0">
                <a:cs typeface="+mn-ea"/>
                <a:sym typeface="+mn-lt"/>
              </a:rPr>
              <a:t>经验教训</a:t>
            </a:r>
            <a:endParaRPr lang="en-US" altLang="zh-CN" sz="2000" dirty="0">
              <a:cs typeface="+mn-ea"/>
              <a:sym typeface="+mn-lt"/>
            </a:endParaRPr>
          </a:p>
          <a:p>
            <a:pPr algn="ctr">
              <a:lnSpc>
                <a:spcPct val="250000"/>
              </a:lnSpc>
            </a:pPr>
            <a:r>
              <a:rPr lang="zh-CN" altLang="en-US" sz="2000" dirty="0">
                <a:solidFill>
                  <a:schemeClr val="bg1"/>
                </a:solidFill>
                <a:cs typeface="+mn-ea"/>
                <a:sym typeface="+mn-lt"/>
              </a:rPr>
              <a:t>成员贡献</a:t>
            </a:r>
            <a:endParaRPr lang="zh-CN" altLang="en-US" sz="2800" dirty="0">
              <a:solidFill>
                <a:schemeClr val="bg1"/>
              </a:solidFill>
              <a:cs typeface="+mn-ea"/>
              <a:sym typeface="+mn-lt"/>
            </a:endParaRPr>
          </a:p>
        </p:txBody>
      </p:sp>
      <p:sp>
        <p:nvSpPr>
          <p:cNvPr id="38" name="文本框 37">
            <a:extLst>
              <a:ext uri="{FF2B5EF4-FFF2-40B4-BE49-F238E27FC236}">
                <a16:creationId xmlns:a16="http://schemas.microsoft.com/office/drawing/2014/main" id="{797B8F14-359C-4A2D-AD2A-EE27BAF07DCC}"/>
              </a:ext>
            </a:extLst>
          </p:cNvPr>
          <p:cNvSpPr txBox="1"/>
          <p:nvPr/>
        </p:nvSpPr>
        <p:spPr>
          <a:xfrm>
            <a:off x="2218361" y="-162739"/>
            <a:ext cx="2800900" cy="1032655"/>
          </a:xfrm>
          <a:prstGeom prst="rect">
            <a:avLst/>
          </a:prstGeom>
          <a:noFill/>
        </p:spPr>
        <p:txBody>
          <a:bodyPr wrap="square">
            <a:spAutoFit/>
          </a:bodyPr>
          <a:lstStyle/>
          <a:p>
            <a:pPr>
              <a:lnSpc>
                <a:spcPct val="200000"/>
              </a:lnSpc>
            </a:pPr>
            <a:r>
              <a:rPr lang="zh-CN" altLang="en-US" sz="3600" b="1" dirty="0">
                <a:cs typeface="+mn-ea"/>
                <a:sym typeface="+mn-lt"/>
              </a:rPr>
              <a:t>经验教训</a:t>
            </a:r>
            <a:endParaRPr lang="en-US" altLang="zh-CN" sz="3600" b="1" dirty="0">
              <a:cs typeface="+mn-ea"/>
              <a:sym typeface="+mn-lt"/>
            </a:endParaRPr>
          </a:p>
        </p:txBody>
      </p:sp>
      <p:sp>
        <p:nvSpPr>
          <p:cNvPr id="5" name="矩形 4">
            <a:extLst>
              <a:ext uri="{FF2B5EF4-FFF2-40B4-BE49-F238E27FC236}">
                <a16:creationId xmlns:a16="http://schemas.microsoft.com/office/drawing/2014/main" id="{E2B9C026-1047-3AD8-99B4-C5CA3CF43174}"/>
              </a:ext>
            </a:extLst>
          </p:cNvPr>
          <p:cNvSpPr/>
          <p:nvPr/>
        </p:nvSpPr>
        <p:spPr>
          <a:xfrm>
            <a:off x="2377109" y="1391153"/>
            <a:ext cx="7437782" cy="2862322"/>
          </a:xfrm>
          <a:prstGeom prst="rect">
            <a:avLst/>
          </a:prstGeom>
        </p:spPr>
        <p:txBody>
          <a:bodyPr wrap="square">
            <a:spAutoFit/>
          </a:bodyPr>
          <a:lstStyle/>
          <a:p>
            <a:pPr marL="285750" indent="-285750">
              <a:buFont typeface="Arial" panose="020B0604020202020204" pitchFamily="34" charset="0"/>
              <a:buChar char="•"/>
            </a:pPr>
            <a:r>
              <a:rPr lang="zh-CN" altLang="en-US" sz="2000" dirty="0"/>
              <a:t>教训</a:t>
            </a:r>
            <a:endParaRPr lang="en-US" altLang="zh-CN" sz="2000" dirty="0"/>
          </a:p>
          <a:p>
            <a:pPr marL="742950" lvl="1" indent="-285750">
              <a:buFont typeface="Arial" panose="020B0604020202020204" pitchFamily="34" charset="0"/>
              <a:buChar char="•"/>
            </a:pPr>
            <a:r>
              <a:rPr lang="zh-CN" altLang="en-US" sz="2000" dirty="0"/>
              <a:t>已经完成不一致性解决算法设计</a:t>
            </a:r>
            <a:endParaRPr lang="en-US" altLang="zh-CN" sz="2000" dirty="0"/>
          </a:p>
          <a:p>
            <a:pPr marL="1200150" lvl="2" indent="-285750">
              <a:buFont typeface="Arial" panose="020B0604020202020204" pitchFamily="34" charset="0"/>
              <a:buChar char="•"/>
            </a:pPr>
            <a:r>
              <a:rPr lang="zh-CN" altLang="en-US" sz="2000" dirty="0"/>
              <a:t>文档：后端对增量操作进行编号</a:t>
            </a:r>
            <a:endParaRPr lang="en-US" altLang="zh-CN" sz="2000" dirty="0"/>
          </a:p>
          <a:p>
            <a:pPr marL="1200150" lvl="2" indent="-285750">
              <a:buFont typeface="Arial" panose="020B0604020202020204" pitchFamily="34" charset="0"/>
              <a:buChar char="•"/>
            </a:pPr>
            <a:r>
              <a:rPr lang="zh-CN" altLang="en-US" sz="2000" dirty="0"/>
              <a:t>表格：编辑单元格前需拿锁</a:t>
            </a:r>
            <a:endParaRPr lang="en-US" altLang="zh-CN" sz="2000" dirty="0"/>
          </a:p>
          <a:p>
            <a:pPr marL="742950" lvl="1" indent="-285750">
              <a:buFont typeface="Arial" panose="020B0604020202020204" pitchFamily="34" charset="0"/>
              <a:buChar char="•"/>
            </a:pPr>
            <a:r>
              <a:rPr lang="zh-CN" altLang="en-US" sz="2000" dirty="0"/>
              <a:t>没有实现代码的原因</a:t>
            </a:r>
            <a:endParaRPr lang="en-US" altLang="zh-CN" sz="2000" dirty="0"/>
          </a:p>
          <a:p>
            <a:pPr marL="1200150" lvl="2" indent="-285750">
              <a:buFont typeface="Arial" panose="020B0604020202020204" pitchFamily="34" charset="0"/>
              <a:buChar char="•"/>
            </a:pPr>
            <a:r>
              <a:rPr lang="zh-CN" altLang="en-US" sz="2000" dirty="0"/>
              <a:t>两种组件机制较为复杂</a:t>
            </a:r>
            <a:endParaRPr lang="en-US" altLang="zh-CN" sz="2000" dirty="0"/>
          </a:p>
          <a:p>
            <a:pPr marL="1200150" lvl="2" indent="-285750">
              <a:buFont typeface="Arial" panose="020B0604020202020204" pitchFamily="34" charset="0"/>
              <a:buChar char="•"/>
            </a:pPr>
            <a:r>
              <a:rPr lang="en-US" altLang="zh-CN" sz="2000" dirty="0"/>
              <a:t>Vue</a:t>
            </a:r>
            <a:r>
              <a:rPr lang="zh-CN" altLang="en-US" sz="2000" dirty="0"/>
              <a:t>不熟悉</a:t>
            </a:r>
            <a:endParaRPr lang="en-US" altLang="zh-CN" sz="2000" dirty="0"/>
          </a:p>
          <a:p>
            <a:pPr marL="1200150" lvl="2" indent="-285750">
              <a:buFont typeface="Arial" panose="020B0604020202020204" pitchFamily="34" charset="0"/>
              <a:buChar char="•"/>
            </a:pPr>
            <a:r>
              <a:rPr lang="zh-CN" altLang="en-US" sz="2000" dirty="0"/>
              <a:t>时间不够</a:t>
            </a:r>
            <a:endParaRPr lang="en-US" altLang="zh-CN" sz="2000" dirty="0"/>
          </a:p>
          <a:p>
            <a:pPr marL="742950" lvl="1" indent="-285750">
              <a:buFont typeface="Arial" panose="020B0604020202020204" pitchFamily="34" charset="0"/>
              <a:buChar char="•"/>
            </a:pPr>
            <a:r>
              <a:rPr lang="zh-CN" altLang="en-US" sz="2000" dirty="0"/>
              <a:t>优先级存在问题，没有成功解决进度风险</a:t>
            </a:r>
            <a:endParaRPr lang="en-US" altLang="zh-CN" sz="2000" dirty="0"/>
          </a:p>
        </p:txBody>
      </p:sp>
    </p:spTree>
    <p:extLst>
      <p:ext uri="{BB962C8B-B14F-4D97-AF65-F5344CB8AC3E}">
        <p14:creationId xmlns:p14="http://schemas.microsoft.com/office/powerpoint/2010/main" val="9229260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75E807B-E021-4FC8-81A6-194C063E7286}"/>
              </a:ext>
            </a:extLst>
          </p:cNvPr>
          <p:cNvGrpSpPr/>
          <p:nvPr/>
        </p:nvGrpSpPr>
        <p:grpSpPr>
          <a:xfrm>
            <a:off x="435260" y="2425955"/>
            <a:ext cx="2436094" cy="1785104"/>
            <a:chOff x="435260" y="2425955"/>
            <a:chExt cx="2436094" cy="1785104"/>
          </a:xfrm>
        </p:grpSpPr>
        <p:sp>
          <p:nvSpPr>
            <p:cNvPr id="7" name="文本框 6">
              <a:extLst>
                <a:ext uri="{FF2B5EF4-FFF2-40B4-BE49-F238E27FC236}">
                  <a16:creationId xmlns:a16="http://schemas.microsoft.com/office/drawing/2014/main" id="{1EDC9AB6-7A40-4AC1-8C94-29AECEE3B432}"/>
                </a:ext>
              </a:extLst>
            </p:cNvPr>
            <p:cNvSpPr txBox="1"/>
            <p:nvPr/>
          </p:nvSpPr>
          <p:spPr>
            <a:xfrm>
              <a:off x="435260" y="2425955"/>
              <a:ext cx="2436094" cy="1200329"/>
            </a:xfrm>
            <a:prstGeom prst="rect">
              <a:avLst/>
            </a:prstGeom>
            <a:noFill/>
          </p:spPr>
          <p:txBody>
            <a:bodyPr wrap="square">
              <a:spAutoFit/>
            </a:bodyPr>
            <a:lstStyle/>
            <a:p>
              <a:pPr algn="just"/>
              <a:r>
                <a:rPr lang="zh-CN" altLang="en-US" sz="7200" dirty="0">
                  <a:solidFill>
                    <a:schemeClr val="bg1"/>
                  </a:solidFill>
                  <a:cs typeface="+mn-ea"/>
                  <a:sym typeface="+mn-lt"/>
                </a:rPr>
                <a:t>目 录</a:t>
              </a:r>
            </a:p>
          </p:txBody>
        </p:sp>
        <p:sp>
          <p:nvSpPr>
            <p:cNvPr id="8" name="文本框 7">
              <a:extLst>
                <a:ext uri="{FF2B5EF4-FFF2-40B4-BE49-F238E27FC236}">
                  <a16:creationId xmlns:a16="http://schemas.microsoft.com/office/drawing/2014/main" id="{B7748870-8D2B-42CE-9130-7816195AB468}"/>
                </a:ext>
              </a:extLst>
            </p:cNvPr>
            <p:cNvSpPr txBox="1"/>
            <p:nvPr/>
          </p:nvSpPr>
          <p:spPr>
            <a:xfrm>
              <a:off x="435260" y="3626284"/>
              <a:ext cx="2436094" cy="584775"/>
            </a:xfrm>
            <a:prstGeom prst="rect">
              <a:avLst/>
            </a:prstGeom>
            <a:noFill/>
          </p:spPr>
          <p:txBody>
            <a:bodyPr wrap="square">
              <a:spAutoFit/>
            </a:bodyPr>
            <a:lstStyle/>
            <a:p>
              <a:pPr algn="just"/>
              <a:r>
                <a:rPr lang="en-US" altLang="zh-CN" sz="3200" dirty="0">
                  <a:solidFill>
                    <a:schemeClr val="bg1"/>
                  </a:solidFill>
                  <a:cs typeface="+mn-ea"/>
                  <a:sym typeface="+mn-lt"/>
                </a:rPr>
                <a:t>CONTENTS</a:t>
              </a:r>
              <a:endParaRPr lang="zh-CN" altLang="en-US" sz="3200" dirty="0">
                <a:solidFill>
                  <a:schemeClr val="bg1"/>
                </a:solidFill>
                <a:cs typeface="+mn-ea"/>
                <a:sym typeface="+mn-lt"/>
              </a:endParaRPr>
            </a:p>
          </p:txBody>
        </p:sp>
      </p:grpSp>
      <p:grpSp>
        <p:nvGrpSpPr>
          <p:cNvPr id="44" name="组合 43">
            <a:extLst>
              <a:ext uri="{FF2B5EF4-FFF2-40B4-BE49-F238E27FC236}">
                <a16:creationId xmlns:a16="http://schemas.microsoft.com/office/drawing/2014/main" id="{F7167BB6-04D1-4F04-BB8D-FDD80DD7BA24}"/>
              </a:ext>
            </a:extLst>
          </p:cNvPr>
          <p:cNvGrpSpPr/>
          <p:nvPr/>
        </p:nvGrpSpPr>
        <p:grpSpPr>
          <a:xfrm>
            <a:off x="6368282" y="1197676"/>
            <a:ext cx="2775718" cy="4462648"/>
            <a:chOff x="6273391" y="1312317"/>
            <a:chExt cx="2775718" cy="4462648"/>
          </a:xfrm>
        </p:grpSpPr>
        <p:grpSp>
          <p:nvGrpSpPr>
            <p:cNvPr id="22" name="组合 21">
              <a:extLst>
                <a:ext uri="{FF2B5EF4-FFF2-40B4-BE49-F238E27FC236}">
                  <a16:creationId xmlns:a16="http://schemas.microsoft.com/office/drawing/2014/main" id="{2F4622CD-F06C-4721-B96E-BE8AC8CF82C6}"/>
                </a:ext>
              </a:extLst>
            </p:cNvPr>
            <p:cNvGrpSpPr/>
            <p:nvPr/>
          </p:nvGrpSpPr>
          <p:grpSpPr>
            <a:xfrm>
              <a:off x="6273391" y="1312317"/>
              <a:ext cx="612000" cy="612000"/>
              <a:chOff x="7010399" y="2045140"/>
              <a:chExt cx="587230" cy="609805"/>
            </a:xfrm>
          </p:grpSpPr>
          <p:sp>
            <p:nvSpPr>
              <p:cNvPr id="18" name="矩形: 圆角 17">
                <a:extLst>
                  <a:ext uri="{FF2B5EF4-FFF2-40B4-BE49-F238E27FC236}">
                    <a16:creationId xmlns:a16="http://schemas.microsoft.com/office/drawing/2014/main" id="{1475B480-4AF6-4F82-9FF7-5A6F701B481C}"/>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a:extLst>
                  <a:ext uri="{FF2B5EF4-FFF2-40B4-BE49-F238E27FC236}">
                    <a16:creationId xmlns:a16="http://schemas.microsoft.com/office/drawing/2014/main" id="{9A22EFEC-1CFE-465B-AB94-237AD39CCC77}"/>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1</a:t>
                </a:r>
                <a:endParaRPr lang="zh-CN" altLang="en-US" sz="3200" dirty="0">
                  <a:cs typeface="+mn-ea"/>
                  <a:sym typeface="+mn-lt"/>
                </a:endParaRPr>
              </a:p>
            </p:txBody>
          </p:sp>
        </p:grpSp>
        <p:grpSp>
          <p:nvGrpSpPr>
            <p:cNvPr id="23" name="组合 22">
              <a:extLst>
                <a:ext uri="{FF2B5EF4-FFF2-40B4-BE49-F238E27FC236}">
                  <a16:creationId xmlns:a16="http://schemas.microsoft.com/office/drawing/2014/main" id="{60FD5BA8-7CC4-4BBA-9BCC-6E1C3A3AE34C}"/>
                </a:ext>
              </a:extLst>
            </p:cNvPr>
            <p:cNvGrpSpPr/>
            <p:nvPr/>
          </p:nvGrpSpPr>
          <p:grpSpPr>
            <a:xfrm>
              <a:off x="6277377" y="5162965"/>
              <a:ext cx="612000" cy="612000"/>
              <a:chOff x="7010399" y="2045140"/>
              <a:chExt cx="587230" cy="609805"/>
            </a:xfrm>
          </p:grpSpPr>
          <p:sp>
            <p:nvSpPr>
              <p:cNvPr id="24" name="矩形: 圆角 23">
                <a:extLst>
                  <a:ext uri="{FF2B5EF4-FFF2-40B4-BE49-F238E27FC236}">
                    <a16:creationId xmlns:a16="http://schemas.microsoft.com/office/drawing/2014/main" id="{16F6369C-5DFA-405D-93EE-CFBBB0DB0B24}"/>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8E086720-9C37-46B4-A078-6E3463D4EF8B}"/>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5</a:t>
                </a:r>
                <a:endParaRPr lang="zh-CN" altLang="en-US" sz="3200" dirty="0">
                  <a:cs typeface="+mn-ea"/>
                  <a:sym typeface="+mn-lt"/>
                </a:endParaRPr>
              </a:p>
            </p:txBody>
          </p:sp>
        </p:grpSp>
        <p:grpSp>
          <p:nvGrpSpPr>
            <p:cNvPr id="29" name="组合 28">
              <a:extLst>
                <a:ext uri="{FF2B5EF4-FFF2-40B4-BE49-F238E27FC236}">
                  <a16:creationId xmlns:a16="http://schemas.microsoft.com/office/drawing/2014/main" id="{C4C630DB-5ACB-4B8E-BEB2-021F288ADF41}"/>
                </a:ext>
              </a:extLst>
            </p:cNvPr>
            <p:cNvGrpSpPr/>
            <p:nvPr/>
          </p:nvGrpSpPr>
          <p:grpSpPr>
            <a:xfrm>
              <a:off x="6285349" y="2274979"/>
              <a:ext cx="612000" cy="612000"/>
              <a:chOff x="7010399" y="2045140"/>
              <a:chExt cx="587230" cy="609805"/>
            </a:xfrm>
          </p:grpSpPr>
          <p:sp>
            <p:nvSpPr>
              <p:cNvPr id="30" name="矩形: 圆角 29">
                <a:extLst>
                  <a:ext uri="{FF2B5EF4-FFF2-40B4-BE49-F238E27FC236}">
                    <a16:creationId xmlns:a16="http://schemas.microsoft.com/office/drawing/2014/main" id="{B15B0C35-A37C-49D3-8B0C-9B83A78A058A}"/>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a:extLst>
                  <a:ext uri="{FF2B5EF4-FFF2-40B4-BE49-F238E27FC236}">
                    <a16:creationId xmlns:a16="http://schemas.microsoft.com/office/drawing/2014/main" id="{D4F540DC-FDFF-4205-901C-80536F404420}"/>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2</a:t>
                </a:r>
                <a:endParaRPr lang="zh-CN" altLang="en-US" sz="3200" dirty="0">
                  <a:cs typeface="+mn-ea"/>
                  <a:sym typeface="+mn-lt"/>
                </a:endParaRPr>
              </a:p>
            </p:txBody>
          </p:sp>
        </p:grpSp>
        <p:grpSp>
          <p:nvGrpSpPr>
            <p:cNvPr id="32" name="组合 31">
              <a:extLst>
                <a:ext uri="{FF2B5EF4-FFF2-40B4-BE49-F238E27FC236}">
                  <a16:creationId xmlns:a16="http://schemas.microsoft.com/office/drawing/2014/main" id="{64CB4392-4C36-45C4-AA2D-68ABD25577EB}"/>
                </a:ext>
              </a:extLst>
            </p:cNvPr>
            <p:cNvGrpSpPr/>
            <p:nvPr/>
          </p:nvGrpSpPr>
          <p:grpSpPr>
            <a:xfrm>
              <a:off x="6289335" y="3237641"/>
              <a:ext cx="612000" cy="612000"/>
              <a:chOff x="7010399" y="2045140"/>
              <a:chExt cx="587230" cy="609805"/>
            </a:xfrm>
          </p:grpSpPr>
          <p:sp>
            <p:nvSpPr>
              <p:cNvPr id="33" name="矩形: 圆角 32">
                <a:extLst>
                  <a:ext uri="{FF2B5EF4-FFF2-40B4-BE49-F238E27FC236}">
                    <a16:creationId xmlns:a16="http://schemas.microsoft.com/office/drawing/2014/main" id="{C9F927FF-AFCE-44B4-A741-DF921630101B}"/>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D8975A98-5A9B-4157-BD52-4456EEA6AC0C}"/>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3</a:t>
                </a:r>
                <a:endParaRPr lang="zh-CN" altLang="en-US" sz="3200" dirty="0">
                  <a:cs typeface="+mn-ea"/>
                  <a:sym typeface="+mn-lt"/>
                </a:endParaRPr>
              </a:p>
            </p:txBody>
          </p:sp>
        </p:grpSp>
        <p:grpSp>
          <p:nvGrpSpPr>
            <p:cNvPr id="35" name="组合 34">
              <a:extLst>
                <a:ext uri="{FF2B5EF4-FFF2-40B4-BE49-F238E27FC236}">
                  <a16:creationId xmlns:a16="http://schemas.microsoft.com/office/drawing/2014/main" id="{F09616D3-71D5-4506-8E86-45E7F2EC6CA3}"/>
                </a:ext>
              </a:extLst>
            </p:cNvPr>
            <p:cNvGrpSpPr/>
            <p:nvPr/>
          </p:nvGrpSpPr>
          <p:grpSpPr>
            <a:xfrm>
              <a:off x="6281363" y="4200303"/>
              <a:ext cx="612000" cy="612000"/>
              <a:chOff x="7010399" y="2045140"/>
              <a:chExt cx="587230" cy="609805"/>
            </a:xfrm>
          </p:grpSpPr>
          <p:sp>
            <p:nvSpPr>
              <p:cNvPr id="36" name="矩形: 圆角 35">
                <a:extLst>
                  <a:ext uri="{FF2B5EF4-FFF2-40B4-BE49-F238E27FC236}">
                    <a16:creationId xmlns:a16="http://schemas.microsoft.com/office/drawing/2014/main" id="{AA2C4F45-050D-4A3E-904B-E27AC8FC93CE}"/>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a:extLst>
                  <a:ext uri="{FF2B5EF4-FFF2-40B4-BE49-F238E27FC236}">
                    <a16:creationId xmlns:a16="http://schemas.microsoft.com/office/drawing/2014/main" id="{A92B0D04-1E05-4DF9-B9A5-8A343D61B1C7}"/>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4</a:t>
                </a:r>
                <a:endParaRPr lang="zh-CN" altLang="en-US" sz="3200" dirty="0">
                  <a:cs typeface="+mn-ea"/>
                  <a:sym typeface="+mn-lt"/>
                </a:endParaRPr>
              </a:p>
            </p:txBody>
          </p:sp>
        </p:grpSp>
        <p:sp>
          <p:nvSpPr>
            <p:cNvPr id="39" name="文本框 38">
              <a:extLst>
                <a:ext uri="{FF2B5EF4-FFF2-40B4-BE49-F238E27FC236}">
                  <a16:creationId xmlns:a16="http://schemas.microsoft.com/office/drawing/2014/main" id="{BD91D239-096D-4F51-A430-A9912B9F4747}"/>
                </a:ext>
              </a:extLst>
            </p:cNvPr>
            <p:cNvSpPr txBox="1"/>
            <p:nvPr/>
          </p:nvSpPr>
          <p:spPr>
            <a:xfrm>
              <a:off x="7153870" y="1312317"/>
              <a:ext cx="1676578" cy="523220"/>
            </a:xfrm>
            <a:prstGeom prst="rect">
              <a:avLst/>
            </a:prstGeom>
            <a:noFill/>
          </p:spPr>
          <p:txBody>
            <a:bodyPr wrap="square">
              <a:spAutoFit/>
            </a:bodyPr>
            <a:lstStyle/>
            <a:p>
              <a:r>
                <a:rPr lang="zh-CN" altLang="en-US" sz="2800" dirty="0">
                  <a:cs typeface="+mn-ea"/>
                  <a:sym typeface="+mn-lt"/>
                </a:rPr>
                <a:t>完成情况</a:t>
              </a:r>
            </a:p>
          </p:txBody>
        </p:sp>
        <p:sp>
          <p:nvSpPr>
            <p:cNvPr id="40" name="文本框 39">
              <a:extLst>
                <a:ext uri="{FF2B5EF4-FFF2-40B4-BE49-F238E27FC236}">
                  <a16:creationId xmlns:a16="http://schemas.microsoft.com/office/drawing/2014/main" id="{A802BF82-37BD-433C-AE78-AB71D8A792C2}"/>
                </a:ext>
              </a:extLst>
            </p:cNvPr>
            <p:cNvSpPr txBox="1"/>
            <p:nvPr/>
          </p:nvSpPr>
          <p:spPr>
            <a:xfrm>
              <a:off x="7153868" y="2282847"/>
              <a:ext cx="1676580" cy="523220"/>
            </a:xfrm>
            <a:prstGeom prst="rect">
              <a:avLst/>
            </a:prstGeom>
            <a:noFill/>
          </p:spPr>
          <p:txBody>
            <a:bodyPr wrap="square">
              <a:spAutoFit/>
            </a:bodyPr>
            <a:lstStyle/>
            <a:p>
              <a:r>
                <a:rPr lang="zh-CN" altLang="en-US" sz="2800" dirty="0">
                  <a:cs typeface="+mn-ea"/>
                  <a:sym typeface="+mn-lt"/>
                </a:rPr>
                <a:t>技术架构</a:t>
              </a:r>
            </a:p>
          </p:txBody>
        </p:sp>
        <p:sp>
          <p:nvSpPr>
            <p:cNvPr id="41" name="文本框 40">
              <a:extLst>
                <a:ext uri="{FF2B5EF4-FFF2-40B4-BE49-F238E27FC236}">
                  <a16:creationId xmlns:a16="http://schemas.microsoft.com/office/drawing/2014/main" id="{07212F57-F48F-456E-A11E-59CA277F9216}"/>
                </a:ext>
              </a:extLst>
            </p:cNvPr>
            <p:cNvSpPr txBox="1"/>
            <p:nvPr/>
          </p:nvSpPr>
          <p:spPr>
            <a:xfrm>
              <a:off x="7153868" y="3253377"/>
              <a:ext cx="1775971" cy="523220"/>
            </a:xfrm>
            <a:prstGeom prst="rect">
              <a:avLst/>
            </a:prstGeom>
            <a:noFill/>
          </p:spPr>
          <p:txBody>
            <a:bodyPr wrap="square">
              <a:spAutoFit/>
            </a:bodyPr>
            <a:lstStyle/>
            <a:p>
              <a:r>
                <a:rPr lang="zh-CN" altLang="en-US" sz="2800" dirty="0">
                  <a:cs typeface="+mn-ea"/>
                  <a:sym typeface="+mn-lt"/>
                </a:rPr>
                <a:t>特色创新</a:t>
              </a:r>
            </a:p>
          </p:txBody>
        </p:sp>
        <p:sp>
          <p:nvSpPr>
            <p:cNvPr id="42" name="文本框 41">
              <a:extLst>
                <a:ext uri="{FF2B5EF4-FFF2-40B4-BE49-F238E27FC236}">
                  <a16:creationId xmlns:a16="http://schemas.microsoft.com/office/drawing/2014/main" id="{A193B7FE-EEDF-4514-BCDC-0905ADB574A0}"/>
                </a:ext>
              </a:extLst>
            </p:cNvPr>
            <p:cNvSpPr txBox="1"/>
            <p:nvPr/>
          </p:nvSpPr>
          <p:spPr>
            <a:xfrm>
              <a:off x="7153868" y="4222939"/>
              <a:ext cx="1676580" cy="523220"/>
            </a:xfrm>
            <a:prstGeom prst="rect">
              <a:avLst/>
            </a:prstGeom>
            <a:noFill/>
          </p:spPr>
          <p:txBody>
            <a:bodyPr wrap="square">
              <a:spAutoFit/>
            </a:bodyPr>
            <a:lstStyle/>
            <a:p>
              <a:r>
                <a:rPr lang="zh-CN" altLang="en-US" sz="2800" dirty="0">
                  <a:cs typeface="+mn-ea"/>
                  <a:sym typeface="+mn-lt"/>
                </a:rPr>
                <a:t>经验教训</a:t>
              </a:r>
            </a:p>
          </p:txBody>
        </p:sp>
        <p:sp>
          <p:nvSpPr>
            <p:cNvPr id="43" name="文本框 42">
              <a:extLst>
                <a:ext uri="{FF2B5EF4-FFF2-40B4-BE49-F238E27FC236}">
                  <a16:creationId xmlns:a16="http://schemas.microsoft.com/office/drawing/2014/main" id="{52F82E8F-D5E2-4B12-875E-BF6A898411BC}"/>
                </a:ext>
              </a:extLst>
            </p:cNvPr>
            <p:cNvSpPr txBox="1"/>
            <p:nvPr/>
          </p:nvSpPr>
          <p:spPr>
            <a:xfrm>
              <a:off x="7153868" y="5192501"/>
              <a:ext cx="1895241" cy="523220"/>
            </a:xfrm>
            <a:prstGeom prst="rect">
              <a:avLst/>
            </a:prstGeom>
            <a:noFill/>
          </p:spPr>
          <p:txBody>
            <a:bodyPr wrap="square">
              <a:spAutoFit/>
            </a:bodyPr>
            <a:lstStyle/>
            <a:p>
              <a:r>
                <a:rPr lang="zh-CN" altLang="en-US" sz="2800" dirty="0">
                  <a:cs typeface="+mn-ea"/>
                  <a:sym typeface="+mn-lt"/>
                </a:rPr>
                <a:t>成员贡献</a:t>
              </a:r>
            </a:p>
          </p:txBody>
        </p:sp>
      </p:grpSp>
      <p:grpSp>
        <p:nvGrpSpPr>
          <p:cNvPr id="47" name="组合 46">
            <a:extLst>
              <a:ext uri="{FF2B5EF4-FFF2-40B4-BE49-F238E27FC236}">
                <a16:creationId xmlns:a16="http://schemas.microsoft.com/office/drawing/2014/main" id="{5788A836-3C40-4D59-9789-F19059926958}"/>
              </a:ext>
            </a:extLst>
          </p:cNvPr>
          <p:cNvGrpSpPr/>
          <p:nvPr/>
        </p:nvGrpSpPr>
        <p:grpSpPr>
          <a:xfrm>
            <a:off x="4898557" y="5014273"/>
            <a:ext cx="648000" cy="648000"/>
            <a:chOff x="4468159" y="1345024"/>
            <a:chExt cx="648000" cy="648000"/>
          </a:xfrm>
          <a:solidFill>
            <a:srgbClr val="A91015"/>
          </a:solidFill>
        </p:grpSpPr>
        <p:sp>
          <p:nvSpPr>
            <p:cNvPr id="45" name="泪滴形 44">
              <a:extLst>
                <a:ext uri="{FF2B5EF4-FFF2-40B4-BE49-F238E27FC236}">
                  <a16:creationId xmlns:a16="http://schemas.microsoft.com/office/drawing/2014/main" id="{3533D27F-2E1B-49F8-B14A-77413FF24677}"/>
                </a:ext>
              </a:extLst>
            </p:cNvPr>
            <p:cNvSpPr/>
            <p:nvPr/>
          </p:nvSpPr>
          <p:spPr>
            <a:xfrm rot="8093212">
              <a:off x="4468159" y="1345024"/>
              <a:ext cx="648000" cy="64800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a:extLst>
                <a:ext uri="{FF2B5EF4-FFF2-40B4-BE49-F238E27FC236}">
                  <a16:creationId xmlns:a16="http://schemas.microsoft.com/office/drawing/2014/main" id="{3F509ED7-E0CC-48D7-A37E-3A67193085BA}"/>
                </a:ext>
              </a:extLst>
            </p:cNvPr>
            <p:cNvSpPr/>
            <p:nvPr/>
          </p:nvSpPr>
          <p:spPr>
            <a:xfrm>
              <a:off x="4540159" y="1417024"/>
              <a:ext cx="504000" cy="50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5847585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97B8F14-359C-4A2D-AD2A-EE27BAF07DCC}"/>
              </a:ext>
            </a:extLst>
          </p:cNvPr>
          <p:cNvSpPr txBox="1"/>
          <p:nvPr/>
        </p:nvSpPr>
        <p:spPr>
          <a:xfrm>
            <a:off x="2218361" y="-162739"/>
            <a:ext cx="2959926" cy="1032655"/>
          </a:xfrm>
          <a:prstGeom prst="rect">
            <a:avLst/>
          </a:prstGeom>
          <a:noFill/>
        </p:spPr>
        <p:txBody>
          <a:bodyPr wrap="square">
            <a:spAutoFit/>
          </a:bodyPr>
          <a:lstStyle/>
          <a:p>
            <a:pPr>
              <a:lnSpc>
                <a:spcPct val="200000"/>
              </a:lnSpc>
            </a:pPr>
            <a:r>
              <a:rPr lang="zh-CN" altLang="en-US" sz="3600" b="1" dirty="0">
                <a:cs typeface="+mn-ea"/>
                <a:sym typeface="+mn-lt"/>
              </a:rPr>
              <a:t>成员贡献</a:t>
            </a:r>
            <a:endParaRPr lang="en-US" altLang="zh-CN" sz="3600" b="1" dirty="0">
              <a:cs typeface="+mn-ea"/>
              <a:sym typeface="+mn-lt"/>
            </a:endParaRPr>
          </a:p>
        </p:txBody>
      </p:sp>
      <p:cxnSp>
        <p:nvCxnSpPr>
          <p:cNvPr id="17" name="直接连接符 16">
            <a:extLst>
              <a:ext uri="{FF2B5EF4-FFF2-40B4-BE49-F238E27FC236}">
                <a16:creationId xmlns:a16="http://schemas.microsoft.com/office/drawing/2014/main" id="{17452E40-4CF7-49CD-B2F7-78535396D8C1}"/>
              </a:ext>
            </a:extLst>
          </p:cNvPr>
          <p:cNvCxnSpPr>
            <a:cxnSpLocks/>
          </p:cNvCxnSpPr>
          <p:nvPr/>
        </p:nvCxnSpPr>
        <p:spPr>
          <a:xfrm>
            <a:off x="2218361" y="947776"/>
            <a:ext cx="8870550" cy="0"/>
          </a:xfrm>
          <a:prstGeom prst="line">
            <a:avLst/>
          </a:prstGeom>
          <a:ln w="28575">
            <a:solidFill>
              <a:srgbClr val="A91015"/>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B89BEC09-F41D-6E88-6290-666053EB3BC0}"/>
              </a:ext>
            </a:extLst>
          </p:cNvPr>
          <p:cNvSpPr/>
          <p:nvPr/>
        </p:nvSpPr>
        <p:spPr>
          <a:xfrm>
            <a:off x="2590799" y="1192769"/>
            <a:ext cx="8024191" cy="5940088"/>
          </a:xfrm>
          <a:prstGeom prst="rect">
            <a:avLst/>
          </a:prstGeom>
        </p:spPr>
        <p:txBody>
          <a:bodyPr wrap="square">
            <a:spAutoFit/>
          </a:bodyPr>
          <a:lstStyle/>
          <a:p>
            <a:pPr marL="285750" indent="-285750">
              <a:buFont typeface="Arial" panose="020B0604020202020204" pitchFamily="34" charset="0"/>
              <a:buChar char="•"/>
            </a:pPr>
            <a:r>
              <a:rPr lang="zh-CN" altLang="en-US" sz="2000" dirty="0"/>
              <a:t>倪祯旸</a:t>
            </a:r>
            <a:r>
              <a:rPr lang="zh-CN" altLang="zh-CN" sz="2000" dirty="0"/>
              <a:t>：</a:t>
            </a:r>
            <a:endParaRPr lang="en-US" altLang="zh-CN" sz="2000" dirty="0"/>
          </a:p>
          <a:p>
            <a:pPr marL="742950" lvl="1" indent="-285750">
              <a:buFont typeface="Arial" panose="020B0604020202020204" pitchFamily="34" charset="0"/>
              <a:buChar char="•"/>
            </a:pPr>
            <a:r>
              <a:rPr lang="zh-CN" altLang="en-US" sz="2000" dirty="0"/>
              <a:t>核心算法设计：消息转发，心跳检测</a:t>
            </a:r>
            <a:endParaRPr lang="en-US" altLang="zh-CN" sz="2000" dirty="0"/>
          </a:p>
          <a:p>
            <a:pPr marL="742950" lvl="1" indent="-285750">
              <a:buFont typeface="Arial" panose="020B0604020202020204" pitchFamily="34" charset="0"/>
              <a:buChar char="•"/>
            </a:pPr>
            <a:r>
              <a:rPr lang="zh-CN" altLang="en-US" sz="2000" dirty="0"/>
              <a:t>后端：</a:t>
            </a:r>
            <a:r>
              <a:rPr lang="en-US" altLang="zh-CN" sz="2000" dirty="0" err="1"/>
              <a:t>Websocket</a:t>
            </a:r>
            <a:r>
              <a:rPr lang="en-US" altLang="zh-CN" sz="2000" dirty="0"/>
              <a:t> </a:t>
            </a:r>
            <a:r>
              <a:rPr lang="zh-CN" altLang="en-US" sz="2000" dirty="0"/>
              <a:t>转发，</a:t>
            </a:r>
            <a:r>
              <a:rPr lang="en-US" altLang="zh-CN" sz="2000" dirty="0"/>
              <a:t>MongoDB</a:t>
            </a:r>
            <a:r>
              <a:rPr lang="zh-CN" altLang="en-US" sz="2000" dirty="0"/>
              <a:t>读写，云端部署</a:t>
            </a:r>
            <a:endParaRPr lang="en-US" altLang="zh-CN" sz="2000" dirty="0"/>
          </a:p>
          <a:p>
            <a:pPr marL="742950" lvl="1" indent="-285750">
              <a:buFont typeface="Arial" panose="020B0604020202020204" pitchFamily="34" charset="0"/>
              <a:buChar char="•"/>
            </a:pPr>
            <a:r>
              <a:rPr lang="zh-CN" altLang="en-US" sz="2000" dirty="0"/>
              <a:t>前端：</a:t>
            </a:r>
            <a:r>
              <a:rPr lang="en-US" altLang="zh-CN" sz="2000" dirty="0"/>
              <a:t>Quill , </a:t>
            </a:r>
            <a:r>
              <a:rPr lang="en-US" altLang="zh-CN" sz="2000" dirty="0" err="1"/>
              <a:t>Luckysheet</a:t>
            </a:r>
            <a:endParaRPr lang="en-US" altLang="zh-CN" sz="2000" dirty="0"/>
          </a:p>
          <a:p>
            <a:pPr marL="742950" lvl="1" indent="-285750">
              <a:buFont typeface="Arial" panose="020B0604020202020204" pitchFamily="34" charset="0"/>
              <a:buChar char="•"/>
            </a:pPr>
            <a:r>
              <a:rPr lang="zh-CN" altLang="en-US" sz="2000" dirty="0"/>
              <a:t>转发性能测试</a:t>
            </a:r>
            <a:endParaRPr lang="en-US" altLang="zh-CN" sz="2000" dirty="0"/>
          </a:p>
          <a:p>
            <a:pPr marL="285750" indent="-285750">
              <a:buFont typeface="Arial" panose="020B0604020202020204" pitchFamily="34" charset="0"/>
              <a:buChar char="•"/>
            </a:pPr>
            <a:r>
              <a:rPr lang="zh-CN" altLang="en-US" sz="2000" dirty="0"/>
              <a:t>刘容川：</a:t>
            </a:r>
            <a:endParaRPr lang="en-US" altLang="zh-CN" sz="2000" dirty="0"/>
          </a:p>
          <a:p>
            <a:pPr marL="742950" lvl="1" indent="-285750">
              <a:buFont typeface="Arial" panose="020B0604020202020204" pitchFamily="34" charset="0"/>
              <a:buChar char="•"/>
            </a:pPr>
            <a:r>
              <a:rPr lang="zh-CN" altLang="en-US" sz="2000" dirty="0"/>
              <a:t>后端：账号，文档，权限控制，</a:t>
            </a:r>
            <a:r>
              <a:rPr lang="en-US" altLang="zh-CN" sz="2000" dirty="0"/>
              <a:t>MySQL</a:t>
            </a:r>
            <a:r>
              <a:rPr lang="zh-CN" altLang="en-US" sz="2000" dirty="0"/>
              <a:t>读写</a:t>
            </a:r>
            <a:endParaRPr lang="en-US" altLang="zh-CN" sz="2000" dirty="0"/>
          </a:p>
          <a:p>
            <a:pPr marL="742950" lvl="1" indent="-285750">
              <a:buFont typeface="Arial" panose="020B0604020202020204" pitchFamily="34" charset="0"/>
              <a:buChar char="•"/>
            </a:pPr>
            <a:r>
              <a:rPr lang="zh-CN" altLang="en-US" sz="2000" dirty="0"/>
              <a:t>前端：界面美化</a:t>
            </a:r>
            <a:endParaRPr lang="en-US" altLang="zh-CN" sz="2000" dirty="0"/>
          </a:p>
          <a:p>
            <a:pPr marL="285750" indent="-285750">
              <a:buFont typeface="Arial" panose="020B0604020202020204" pitchFamily="34" charset="0"/>
              <a:buChar char="•"/>
            </a:pPr>
            <a:r>
              <a:rPr lang="zh-CN" altLang="en-US" sz="2000" dirty="0"/>
              <a:t>林雨萱：</a:t>
            </a:r>
            <a:endParaRPr lang="en-US" altLang="zh-CN" sz="2000" dirty="0"/>
          </a:p>
          <a:p>
            <a:pPr marL="742950" lvl="1" indent="-285750">
              <a:buFont typeface="Arial" panose="020B0604020202020204" pitchFamily="34" charset="0"/>
              <a:buChar char="•"/>
            </a:pPr>
            <a:r>
              <a:rPr lang="zh-CN" altLang="en-US" sz="2000" dirty="0"/>
              <a:t>前端：账号登陆，注册，文档管理，权限管理，</a:t>
            </a:r>
            <a:r>
              <a:rPr lang="en-US" altLang="zh-CN" sz="2000" dirty="0" err="1"/>
              <a:t>LuckySheet</a:t>
            </a:r>
            <a:endParaRPr lang="en-US" altLang="zh-CN" sz="2000" dirty="0"/>
          </a:p>
          <a:p>
            <a:pPr marL="742950" lvl="1" indent="-285750">
              <a:buFont typeface="Arial" panose="020B0604020202020204" pitchFamily="34" charset="0"/>
              <a:buChar char="•"/>
            </a:pPr>
            <a:r>
              <a:rPr lang="zh-CN" altLang="en-US" sz="2000" dirty="0"/>
              <a:t>网络：</a:t>
            </a:r>
            <a:r>
              <a:rPr lang="en-US" altLang="zh-CN" sz="2000" dirty="0" err="1"/>
              <a:t>Axios</a:t>
            </a:r>
            <a:r>
              <a:rPr lang="zh-CN" altLang="en-US" sz="2000" dirty="0"/>
              <a:t>请求发送</a:t>
            </a:r>
            <a:r>
              <a:rPr lang="en-US" altLang="zh-CN" sz="2000" dirty="0"/>
              <a:t>, </a:t>
            </a:r>
            <a:r>
              <a:rPr lang="zh-CN" altLang="en-US" sz="2000" dirty="0"/>
              <a:t>网络故障检测</a:t>
            </a:r>
            <a:endParaRPr lang="en-US" altLang="zh-CN" sz="2000" dirty="0"/>
          </a:p>
          <a:p>
            <a:pPr marL="285750" indent="-285750">
              <a:buFont typeface="Arial" panose="020B0604020202020204" pitchFamily="34" charset="0"/>
              <a:buChar char="•"/>
            </a:pPr>
            <a:r>
              <a:rPr lang="zh-CN" altLang="en-US" sz="2000" dirty="0"/>
              <a:t>沈钰婷：</a:t>
            </a:r>
            <a:endParaRPr lang="en-US" altLang="zh-CN" sz="2000" dirty="0"/>
          </a:p>
          <a:p>
            <a:pPr marL="742950" lvl="1" indent="-285750">
              <a:buFont typeface="Arial" panose="020B0604020202020204" pitchFamily="34" charset="0"/>
              <a:buChar char="•"/>
            </a:pPr>
            <a:r>
              <a:rPr lang="zh-CN" altLang="en-US" sz="2000" dirty="0"/>
              <a:t>前端：</a:t>
            </a:r>
            <a:r>
              <a:rPr lang="en-US" altLang="zh-CN" sz="2000" dirty="0"/>
              <a:t> Quill</a:t>
            </a:r>
            <a:r>
              <a:rPr lang="zh-CN" altLang="en-US" sz="2000" dirty="0"/>
              <a:t>，导出</a:t>
            </a:r>
            <a:r>
              <a:rPr lang="en-US" altLang="zh-CN" sz="2000" dirty="0"/>
              <a:t>PDF,</a:t>
            </a:r>
            <a:r>
              <a:rPr lang="zh-CN" altLang="en-US" sz="2000" dirty="0"/>
              <a:t>文档模板</a:t>
            </a:r>
            <a:endParaRPr lang="en-US" altLang="zh-CN" sz="2000" dirty="0"/>
          </a:p>
          <a:p>
            <a:pPr marL="742950" lvl="1" indent="-285750">
              <a:buFont typeface="Arial" panose="020B0604020202020204" pitchFamily="34" charset="0"/>
              <a:buChar char="•"/>
            </a:pPr>
            <a:r>
              <a:rPr lang="zh-CN" altLang="en-US" sz="2000" dirty="0"/>
              <a:t>网络：</a:t>
            </a:r>
            <a:r>
              <a:rPr lang="en-US" altLang="zh-CN" sz="2000" dirty="0"/>
              <a:t>WebSocket</a:t>
            </a:r>
            <a:r>
              <a:rPr lang="zh-CN" altLang="en-US" sz="2000" dirty="0"/>
              <a:t>请求发送</a:t>
            </a:r>
            <a:endParaRPr lang="en-US" altLang="zh-CN" sz="2000" dirty="0"/>
          </a:p>
          <a:p>
            <a:pPr marL="285750" indent="-285750">
              <a:buFont typeface="Arial" panose="020B0604020202020204" pitchFamily="34" charset="0"/>
              <a:buChar char="•"/>
            </a:pPr>
            <a:r>
              <a:rPr lang="zh-CN" altLang="en-US" sz="2000" dirty="0"/>
              <a:t>辛惟承：</a:t>
            </a:r>
            <a:endParaRPr lang="en-US" altLang="zh-CN" sz="2000" dirty="0"/>
          </a:p>
          <a:p>
            <a:pPr marL="742950" lvl="1" indent="-285750">
              <a:buFont typeface="Arial" panose="020B0604020202020204" pitchFamily="34" charset="0"/>
              <a:buChar char="•"/>
            </a:pPr>
            <a:r>
              <a:rPr lang="zh-CN" altLang="en-US" sz="2000" dirty="0"/>
              <a:t>前端界面</a:t>
            </a:r>
            <a:endParaRPr lang="en-US" altLang="zh-CN" sz="2000" dirty="0"/>
          </a:p>
          <a:p>
            <a:pPr marL="742950" lvl="1" indent="-285750">
              <a:buFont typeface="Arial" panose="020B0604020202020204" pitchFamily="34" charset="0"/>
              <a:buChar char="•"/>
            </a:pPr>
            <a:r>
              <a:rPr lang="zh-CN" altLang="en-US" sz="2000" dirty="0"/>
              <a:t>代码测试</a:t>
            </a:r>
            <a:endParaRPr lang="en-US" altLang="zh-CN" sz="2000" dirty="0"/>
          </a:p>
          <a:p>
            <a:pPr marL="742950" lvl="1" indent="-285750">
              <a:buFont typeface="Arial" panose="020B0604020202020204" pitchFamily="34" charset="0"/>
              <a:buChar char="•"/>
            </a:pPr>
            <a:r>
              <a:rPr lang="zh-CN" altLang="en-US" sz="2000" dirty="0"/>
              <a:t>设计图</a:t>
            </a:r>
            <a:endParaRPr lang="en-US" altLang="zh-CN" sz="2000" dirty="0"/>
          </a:p>
          <a:p>
            <a:pPr marL="742950" lvl="1" indent="-285750">
              <a:buFont typeface="Arial" panose="020B0604020202020204" pitchFamily="34" charset="0"/>
              <a:buChar char="•"/>
            </a:pPr>
            <a:endParaRPr lang="zh-CN" altLang="zh-CN" sz="2000" dirty="0"/>
          </a:p>
        </p:txBody>
      </p:sp>
      <p:sp>
        <p:nvSpPr>
          <p:cNvPr id="8" name="文本框 7">
            <a:extLst>
              <a:ext uri="{FF2B5EF4-FFF2-40B4-BE49-F238E27FC236}">
                <a16:creationId xmlns:a16="http://schemas.microsoft.com/office/drawing/2014/main" id="{FF13F892-83CB-615C-1A32-7BA770527283}"/>
              </a:ext>
            </a:extLst>
          </p:cNvPr>
          <p:cNvSpPr txBox="1"/>
          <p:nvPr/>
        </p:nvSpPr>
        <p:spPr>
          <a:xfrm>
            <a:off x="358233" y="1898985"/>
            <a:ext cx="1420872" cy="3807132"/>
          </a:xfrm>
          <a:prstGeom prst="rect">
            <a:avLst/>
          </a:prstGeom>
          <a:noFill/>
        </p:spPr>
        <p:txBody>
          <a:bodyPr wrap="square">
            <a:spAutoFit/>
          </a:bodyPr>
          <a:lstStyle/>
          <a:p>
            <a:pPr algn="ctr">
              <a:lnSpc>
                <a:spcPct val="250000"/>
              </a:lnSpc>
            </a:pPr>
            <a:r>
              <a:rPr lang="zh-CN" altLang="en-US" sz="2000" dirty="0">
                <a:solidFill>
                  <a:schemeClr val="bg1"/>
                </a:solidFill>
                <a:cs typeface="+mn-ea"/>
                <a:sym typeface="+mn-lt"/>
              </a:rPr>
              <a:t>完成情况</a:t>
            </a:r>
            <a:endParaRPr lang="en-US" altLang="zh-CN" sz="2000" dirty="0">
              <a:solidFill>
                <a:schemeClr val="bg1"/>
              </a:solidFill>
              <a:cs typeface="+mn-ea"/>
              <a:sym typeface="+mn-lt"/>
            </a:endParaRPr>
          </a:p>
          <a:p>
            <a:pPr algn="ctr">
              <a:lnSpc>
                <a:spcPct val="250000"/>
              </a:lnSpc>
            </a:pPr>
            <a:r>
              <a:rPr lang="zh-CN" altLang="en-US" sz="2000" b="1" dirty="0">
                <a:solidFill>
                  <a:schemeClr val="bg1"/>
                </a:solidFill>
                <a:cs typeface="+mn-ea"/>
                <a:sym typeface="+mn-lt"/>
              </a:rPr>
              <a:t>技术架构</a:t>
            </a:r>
            <a:endParaRPr lang="en-US" altLang="zh-CN" sz="2000" b="1" dirty="0">
              <a:solidFill>
                <a:schemeClr val="bg1"/>
              </a:solidFill>
              <a:cs typeface="+mn-ea"/>
              <a:sym typeface="+mn-lt"/>
            </a:endParaRPr>
          </a:p>
          <a:p>
            <a:pPr algn="ctr">
              <a:lnSpc>
                <a:spcPct val="250000"/>
              </a:lnSpc>
            </a:pPr>
            <a:r>
              <a:rPr lang="zh-CN" altLang="en-US" sz="2000" dirty="0">
                <a:solidFill>
                  <a:schemeClr val="bg1"/>
                </a:solidFill>
                <a:cs typeface="+mn-ea"/>
                <a:sym typeface="+mn-lt"/>
              </a:rPr>
              <a:t>特色创新</a:t>
            </a:r>
            <a:endParaRPr lang="en-US" altLang="zh-CN" sz="2000" dirty="0">
              <a:solidFill>
                <a:schemeClr val="bg1"/>
              </a:solidFill>
              <a:cs typeface="+mn-ea"/>
              <a:sym typeface="+mn-lt"/>
            </a:endParaRPr>
          </a:p>
          <a:p>
            <a:pPr algn="ctr">
              <a:lnSpc>
                <a:spcPct val="250000"/>
              </a:lnSpc>
            </a:pPr>
            <a:r>
              <a:rPr lang="zh-CN" altLang="en-US" sz="2000" dirty="0">
                <a:solidFill>
                  <a:schemeClr val="bg1"/>
                </a:solidFill>
                <a:cs typeface="+mn-ea"/>
                <a:sym typeface="+mn-lt"/>
              </a:rPr>
              <a:t>经验教训</a:t>
            </a:r>
            <a:endParaRPr lang="en-US" altLang="zh-CN" sz="2000" dirty="0">
              <a:solidFill>
                <a:schemeClr val="bg1"/>
              </a:solidFill>
              <a:cs typeface="+mn-ea"/>
              <a:sym typeface="+mn-lt"/>
            </a:endParaRPr>
          </a:p>
          <a:p>
            <a:pPr algn="ctr">
              <a:lnSpc>
                <a:spcPct val="250000"/>
              </a:lnSpc>
            </a:pPr>
            <a:r>
              <a:rPr lang="zh-CN" altLang="en-US" sz="2000" dirty="0">
                <a:cs typeface="+mn-ea"/>
                <a:sym typeface="+mn-lt"/>
              </a:rPr>
              <a:t>成员贡献</a:t>
            </a:r>
            <a:endParaRPr lang="zh-CN" altLang="en-US" sz="2800" dirty="0">
              <a:cs typeface="+mn-ea"/>
              <a:sym typeface="+mn-lt"/>
            </a:endParaRPr>
          </a:p>
        </p:txBody>
      </p:sp>
    </p:spTree>
    <p:extLst>
      <p:ext uri="{BB962C8B-B14F-4D97-AF65-F5344CB8AC3E}">
        <p14:creationId xmlns:p14="http://schemas.microsoft.com/office/powerpoint/2010/main" val="36443680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20647A-EF3E-4155-AA0A-FBAEAD67DFD9}"/>
              </a:ext>
            </a:extLst>
          </p:cNvPr>
          <p:cNvSpPr/>
          <p:nvPr/>
        </p:nvSpPr>
        <p:spPr>
          <a:xfrm>
            <a:off x="0" y="0"/>
            <a:ext cx="12192000" cy="1147084"/>
          </a:xfrm>
          <a:prstGeom prst="rect">
            <a:avLst/>
          </a:prstGeom>
          <a:solidFill>
            <a:srgbClr val="A9101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accent1">
                  <a:lumMod val="60000"/>
                  <a:lumOff val="40000"/>
                </a:schemeClr>
              </a:solidFill>
              <a:cs typeface="+mn-ea"/>
              <a:sym typeface="+mn-lt"/>
            </a:endParaRPr>
          </a:p>
        </p:txBody>
      </p:sp>
      <p:sp>
        <p:nvSpPr>
          <p:cNvPr id="4" name="矩形 3">
            <a:extLst>
              <a:ext uri="{FF2B5EF4-FFF2-40B4-BE49-F238E27FC236}">
                <a16:creationId xmlns:a16="http://schemas.microsoft.com/office/drawing/2014/main" id="{88CC7180-4294-4F72-A354-549792F80B0B}"/>
              </a:ext>
            </a:extLst>
          </p:cNvPr>
          <p:cNvSpPr/>
          <p:nvPr/>
        </p:nvSpPr>
        <p:spPr>
          <a:xfrm>
            <a:off x="0" y="5710916"/>
            <a:ext cx="12192000" cy="1147084"/>
          </a:xfrm>
          <a:prstGeom prst="rect">
            <a:avLst/>
          </a:prstGeom>
          <a:solidFill>
            <a:srgbClr val="A9101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accent1">
                  <a:lumMod val="60000"/>
                  <a:lumOff val="40000"/>
                </a:schemeClr>
              </a:solidFill>
              <a:cs typeface="+mn-ea"/>
              <a:sym typeface="+mn-lt"/>
            </a:endParaRPr>
          </a:p>
        </p:txBody>
      </p:sp>
      <p:sp>
        <p:nvSpPr>
          <p:cNvPr id="6" name="文本框 5">
            <a:extLst>
              <a:ext uri="{FF2B5EF4-FFF2-40B4-BE49-F238E27FC236}">
                <a16:creationId xmlns:a16="http://schemas.microsoft.com/office/drawing/2014/main" id="{B85EA23B-5B68-405F-B89E-946C100F5F5D}"/>
              </a:ext>
            </a:extLst>
          </p:cNvPr>
          <p:cNvSpPr txBox="1"/>
          <p:nvPr/>
        </p:nvSpPr>
        <p:spPr>
          <a:xfrm>
            <a:off x="4429739" y="1566952"/>
            <a:ext cx="6334131" cy="1862048"/>
          </a:xfrm>
          <a:prstGeom prst="rect">
            <a:avLst/>
          </a:prstGeom>
          <a:noFill/>
        </p:spPr>
        <p:txBody>
          <a:bodyPr wrap="square">
            <a:spAutoFit/>
          </a:bodyPr>
          <a:lstStyle/>
          <a:p>
            <a:pPr algn="just"/>
            <a:r>
              <a:rPr lang="zh-CN" altLang="en-US" sz="11500" kern="2000" spc="500" dirty="0">
                <a:cs typeface="+mn-ea"/>
                <a:sym typeface="+mn-lt"/>
              </a:rPr>
              <a:t>谢谢</a:t>
            </a:r>
          </a:p>
        </p:txBody>
      </p:sp>
      <p:sp>
        <p:nvSpPr>
          <p:cNvPr id="7" name="文本框 6">
            <a:extLst>
              <a:ext uri="{FF2B5EF4-FFF2-40B4-BE49-F238E27FC236}">
                <a16:creationId xmlns:a16="http://schemas.microsoft.com/office/drawing/2014/main" id="{C09ADCAF-A25D-4101-80A1-1418AAE7F8C1}"/>
              </a:ext>
            </a:extLst>
          </p:cNvPr>
          <p:cNvSpPr txBox="1"/>
          <p:nvPr/>
        </p:nvSpPr>
        <p:spPr>
          <a:xfrm>
            <a:off x="2928931" y="3429000"/>
            <a:ext cx="6334131" cy="769441"/>
          </a:xfrm>
          <a:prstGeom prst="rect">
            <a:avLst/>
          </a:prstGeom>
          <a:noFill/>
        </p:spPr>
        <p:txBody>
          <a:bodyPr wrap="square">
            <a:spAutoFit/>
          </a:bodyPr>
          <a:lstStyle/>
          <a:p>
            <a:pPr algn="ctr"/>
            <a:r>
              <a:rPr lang="zh-CN" altLang="en-US" sz="4400" kern="2000" spc="150" dirty="0">
                <a:cs typeface="+mn-ea"/>
                <a:sym typeface="+mn-lt"/>
              </a:rPr>
              <a:t>请各位老师批评指正</a:t>
            </a:r>
          </a:p>
        </p:txBody>
      </p:sp>
      <p:pic>
        <p:nvPicPr>
          <p:cNvPr id="5" name="图片 4">
            <a:extLst>
              <a:ext uri="{FF2B5EF4-FFF2-40B4-BE49-F238E27FC236}">
                <a16:creationId xmlns:a16="http://schemas.microsoft.com/office/drawing/2014/main" id="{CB0FBE23-64F3-48D0-80A8-453882215721}"/>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36647" y="125621"/>
            <a:ext cx="2725063" cy="895841"/>
          </a:xfrm>
          <a:prstGeom prst="rect">
            <a:avLst/>
          </a:prstGeom>
        </p:spPr>
      </p:pic>
    </p:spTree>
    <p:extLst>
      <p:ext uri="{BB962C8B-B14F-4D97-AF65-F5344CB8AC3E}">
        <p14:creationId xmlns:p14="http://schemas.microsoft.com/office/powerpoint/2010/main" val="16194247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75E807B-E021-4FC8-81A6-194C063E7286}"/>
              </a:ext>
            </a:extLst>
          </p:cNvPr>
          <p:cNvGrpSpPr/>
          <p:nvPr/>
        </p:nvGrpSpPr>
        <p:grpSpPr>
          <a:xfrm>
            <a:off x="435260" y="2425955"/>
            <a:ext cx="2436094" cy="1785104"/>
            <a:chOff x="435260" y="2425955"/>
            <a:chExt cx="2436094" cy="1785104"/>
          </a:xfrm>
        </p:grpSpPr>
        <p:sp>
          <p:nvSpPr>
            <p:cNvPr id="7" name="文本框 6">
              <a:extLst>
                <a:ext uri="{FF2B5EF4-FFF2-40B4-BE49-F238E27FC236}">
                  <a16:creationId xmlns:a16="http://schemas.microsoft.com/office/drawing/2014/main" id="{1EDC9AB6-7A40-4AC1-8C94-29AECEE3B432}"/>
                </a:ext>
              </a:extLst>
            </p:cNvPr>
            <p:cNvSpPr txBox="1"/>
            <p:nvPr/>
          </p:nvSpPr>
          <p:spPr>
            <a:xfrm>
              <a:off x="435260" y="2425955"/>
              <a:ext cx="2436094" cy="1200329"/>
            </a:xfrm>
            <a:prstGeom prst="rect">
              <a:avLst/>
            </a:prstGeom>
            <a:noFill/>
          </p:spPr>
          <p:txBody>
            <a:bodyPr wrap="square">
              <a:spAutoFit/>
            </a:bodyPr>
            <a:lstStyle/>
            <a:p>
              <a:pPr algn="just"/>
              <a:r>
                <a:rPr lang="zh-CN" altLang="en-US" sz="7200" dirty="0">
                  <a:solidFill>
                    <a:schemeClr val="bg1"/>
                  </a:solidFill>
                  <a:cs typeface="+mn-ea"/>
                  <a:sym typeface="+mn-lt"/>
                </a:rPr>
                <a:t>目 录</a:t>
              </a:r>
            </a:p>
          </p:txBody>
        </p:sp>
        <p:sp>
          <p:nvSpPr>
            <p:cNvPr id="8" name="文本框 7">
              <a:extLst>
                <a:ext uri="{FF2B5EF4-FFF2-40B4-BE49-F238E27FC236}">
                  <a16:creationId xmlns:a16="http://schemas.microsoft.com/office/drawing/2014/main" id="{B7748870-8D2B-42CE-9130-7816195AB468}"/>
                </a:ext>
              </a:extLst>
            </p:cNvPr>
            <p:cNvSpPr txBox="1"/>
            <p:nvPr/>
          </p:nvSpPr>
          <p:spPr>
            <a:xfrm>
              <a:off x="435260" y="3626284"/>
              <a:ext cx="2436094" cy="584775"/>
            </a:xfrm>
            <a:prstGeom prst="rect">
              <a:avLst/>
            </a:prstGeom>
            <a:noFill/>
          </p:spPr>
          <p:txBody>
            <a:bodyPr wrap="square">
              <a:spAutoFit/>
            </a:bodyPr>
            <a:lstStyle/>
            <a:p>
              <a:pPr algn="just"/>
              <a:r>
                <a:rPr lang="en-US" altLang="zh-CN" sz="3200" dirty="0">
                  <a:solidFill>
                    <a:schemeClr val="bg1"/>
                  </a:solidFill>
                  <a:cs typeface="+mn-ea"/>
                  <a:sym typeface="+mn-lt"/>
                </a:rPr>
                <a:t>CONTENTS</a:t>
              </a:r>
              <a:endParaRPr lang="zh-CN" altLang="en-US" sz="3200" dirty="0">
                <a:solidFill>
                  <a:schemeClr val="bg1"/>
                </a:solidFill>
                <a:cs typeface="+mn-ea"/>
                <a:sym typeface="+mn-lt"/>
              </a:endParaRPr>
            </a:p>
          </p:txBody>
        </p:sp>
      </p:grpSp>
      <p:grpSp>
        <p:nvGrpSpPr>
          <p:cNvPr id="44" name="组合 43">
            <a:extLst>
              <a:ext uri="{FF2B5EF4-FFF2-40B4-BE49-F238E27FC236}">
                <a16:creationId xmlns:a16="http://schemas.microsoft.com/office/drawing/2014/main" id="{F7167BB6-04D1-4F04-BB8D-FDD80DD7BA24}"/>
              </a:ext>
            </a:extLst>
          </p:cNvPr>
          <p:cNvGrpSpPr/>
          <p:nvPr/>
        </p:nvGrpSpPr>
        <p:grpSpPr>
          <a:xfrm>
            <a:off x="6368282" y="1197676"/>
            <a:ext cx="2775718" cy="4462648"/>
            <a:chOff x="6273391" y="1312317"/>
            <a:chExt cx="2775718" cy="4462648"/>
          </a:xfrm>
        </p:grpSpPr>
        <p:grpSp>
          <p:nvGrpSpPr>
            <p:cNvPr id="22" name="组合 21">
              <a:extLst>
                <a:ext uri="{FF2B5EF4-FFF2-40B4-BE49-F238E27FC236}">
                  <a16:creationId xmlns:a16="http://schemas.microsoft.com/office/drawing/2014/main" id="{2F4622CD-F06C-4721-B96E-BE8AC8CF82C6}"/>
                </a:ext>
              </a:extLst>
            </p:cNvPr>
            <p:cNvGrpSpPr/>
            <p:nvPr/>
          </p:nvGrpSpPr>
          <p:grpSpPr>
            <a:xfrm>
              <a:off x="6273391" y="1312317"/>
              <a:ext cx="612000" cy="612000"/>
              <a:chOff x="7010399" y="2045140"/>
              <a:chExt cx="587230" cy="609805"/>
            </a:xfrm>
          </p:grpSpPr>
          <p:sp>
            <p:nvSpPr>
              <p:cNvPr id="18" name="矩形: 圆角 17">
                <a:extLst>
                  <a:ext uri="{FF2B5EF4-FFF2-40B4-BE49-F238E27FC236}">
                    <a16:creationId xmlns:a16="http://schemas.microsoft.com/office/drawing/2014/main" id="{1475B480-4AF6-4F82-9FF7-5A6F701B481C}"/>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a:extLst>
                  <a:ext uri="{FF2B5EF4-FFF2-40B4-BE49-F238E27FC236}">
                    <a16:creationId xmlns:a16="http://schemas.microsoft.com/office/drawing/2014/main" id="{9A22EFEC-1CFE-465B-AB94-237AD39CCC77}"/>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1</a:t>
                </a:r>
                <a:endParaRPr lang="zh-CN" altLang="en-US" sz="3200" dirty="0">
                  <a:cs typeface="+mn-ea"/>
                  <a:sym typeface="+mn-lt"/>
                </a:endParaRPr>
              </a:p>
            </p:txBody>
          </p:sp>
        </p:grpSp>
        <p:grpSp>
          <p:nvGrpSpPr>
            <p:cNvPr id="23" name="组合 22">
              <a:extLst>
                <a:ext uri="{FF2B5EF4-FFF2-40B4-BE49-F238E27FC236}">
                  <a16:creationId xmlns:a16="http://schemas.microsoft.com/office/drawing/2014/main" id="{60FD5BA8-7CC4-4BBA-9BCC-6E1C3A3AE34C}"/>
                </a:ext>
              </a:extLst>
            </p:cNvPr>
            <p:cNvGrpSpPr/>
            <p:nvPr/>
          </p:nvGrpSpPr>
          <p:grpSpPr>
            <a:xfrm>
              <a:off x="6277377" y="5162965"/>
              <a:ext cx="612000" cy="612000"/>
              <a:chOff x="7010399" y="2045140"/>
              <a:chExt cx="587230" cy="609805"/>
            </a:xfrm>
          </p:grpSpPr>
          <p:sp>
            <p:nvSpPr>
              <p:cNvPr id="24" name="矩形: 圆角 23">
                <a:extLst>
                  <a:ext uri="{FF2B5EF4-FFF2-40B4-BE49-F238E27FC236}">
                    <a16:creationId xmlns:a16="http://schemas.microsoft.com/office/drawing/2014/main" id="{16F6369C-5DFA-405D-93EE-CFBBB0DB0B24}"/>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8E086720-9C37-46B4-A078-6E3463D4EF8B}"/>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5</a:t>
                </a:r>
                <a:endParaRPr lang="zh-CN" altLang="en-US" sz="3200" dirty="0">
                  <a:cs typeface="+mn-ea"/>
                  <a:sym typeface="+mn-lt"/>
                </a:endParaRPr>
              </a:p>
            </p:txBody>
          </p:sp>
        </p:grpSp>
        <p:grpSp>
          <p:nvGrpSpPr>
            <p:cNvPr id="29" name="组合 28">
              <a:extLst>
                <a:ext uri="{FF2B5EF4-FFF2-40B4-BE49-F238E27FC236}">
                  <a16:creationId xmlns:a16="http://schemas.microsoft.com/office/drawing/2014/main" id="{C4C630DB-5ACB-4B8E-BEB2-021F288ADF41}"/>
                </a:ext>
              </a:extLst>
            </p:cNvPr>
            <p:cNvGrpSpPr/>
            <p:nvPr/>
          </p:nvGrpSpPr>
          <p:grpSpPr>
            <a:xfrm>
              <a:off x="6285349" y="2274979"/>
              <a:ext cx="612000" cy="612000"/>
              <a:chOff x="7010399" y="2045140"/>
              <a:chExt cx="587230" cy="609805"/>
            </a:xfrm>
          </p:grpSpPr>
          <p:sp>
            <p:nvSpPr>
              <p:cNvPr id="30" name="矩形: 圆角 29">
                <a:extLst>
                  <a:ext uri="{FF2B5EF4-FFF2-40B4-BE49-F238E27FC236}">
                    <a16:creationId xmlns:a16="http://schemas.microsoft.com/office/drawing/2014/main" id="{B15B0C35-A37C-49D3-8B0C-9B83A78A058A}"/>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a:extLst>
                  <a:ext uri="{FF2B5EF4-FFF2-40B4-BE49-F238E27FC236}">
                    <a16:creationId xmlns:a16="http://schemas.microsoft.com/office/drawing/2014/main" id="{D4F540DC-FDFF-4205-901C-80536F404420}"/>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2</a:t>
                </a:r>
                <a:endParaRPr lang="zh-CN" altLang="en-US" sz="3200" dirty="0">
                  <a:cs typeface="+mn-ea"/>
                  <a:sym typeface="+mn-lt"/>
                </a:endParaRPr>
              </a:p>
            </p:txBody>
          </p:sp>
        </p:grpSp>
        <p:grpSp>
          <p:nvGrpSpPr>
            <p:cNvPr id="32" name="组合 31">
              <a:extLst>
                <a:ext uri="{FF2B5EF4-FFF2-40B4-BE49-F238E27FC236}">
                  <a16:creationId xmlns:a16="http://schemas.microsoft.com/office/drawing/2014/main" id="{64CB4392-4C36-45C4-AA2D-68ABD25577EB}"/>
                </a:ext>
              </a:extLst>
            </p:cNvPr>
            <p:cNvGrpSpPr/>
            <p:nvPr/>
          </p:nvGrpSpPr>
          <p:grpSpPr>
            <a:xfrm>
              <a:off x="6289335" y="3237641"/>
              <a:ext cx="612000" cy="612000"/>
              <a:chOff x="7010399" y="2045140"/>
              <a:chExt cx="587230" cy="609805"/>
            </a:xfrm>
          </p:grpSpPr>
          <p:sp>
            <p:nvSpPr>
              <p:cNvPr id="33" name="矩形: 圆角 32">
                <a:extLst>
                  <a:ext uri="{FF2B5EF4-FFF2-40B4-BE49-F238E27FC236}">
                    <a16:creationId xmlns:a16="http://schemas.microsoft.com/office/drawing/2014/main" id="{C9F927FF-AFCE-44B4-A741-DF921630101B}"/>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D8975A98-5A9B-4157-BD52-4456EEA6AC0C}"/>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3</a:t>
                </a:r>
                <a:endParaRPr lang="zh-CN" altLang="en-US" sz="3200" dirty="0">
                  <a:cs typeface="+mn-ea"/>
                  <a:sym typeface="+mn-lt"/>
                </a:endParaRPr>
              </a:p>
            </p:txBody>
          </p:sp>
        </p:grpSp>
        <p:grpSp>
          <p:nvGrpSpPr>
            <p:cNvPr id="35" name="组合 34">
              <a:extLst>
                <a:ext uri="{FF2B5EF4-FFF2-40B4-BE49-F238E27FC236}">
                  <a16:creationId xmlns:a16="http://schemas.microsoft.com/office/drawing/2014/main" id="{F09616D3-71D5-4506-8E86-45E7F2EC6CA3}"/>
                </a:ext>
              </a:extLst>
            </p:cNvPr>
            <p:cNvGrpSpPr/>
            <p:nvPr/>
          </p:nvGrpSpPr>
          <p:grpSpPr>
            <a:xfrm>
              <a:off x="6281363" y="4200303"/>
              <a:ext cx="612000" cy="612000"/>
              <a:chOff x="7010399" y="2045140"/>
              <a:chExt cx="587230" cy="609805"/>
            </a:xfrm>
          </p:grpSpPr>
          <p:sp>
            <p:nvSpPr>
              <p:cNvPr id="36" name="矩形: 圆角 35">
                <a:extLst>
                  <a:ext uri="{FF2B5EF4-FFF2-40B4-BE49-F238E27FC236}">
                    <a16:creationId xmlns:a16="http://schemas.microsoft.com/office/drawing/2014/main" id="{AA2C4F45-050D-4A3E-904B-E27AC8FC93CE}"/>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a:extLst>
                  <a:ext uri="{FF2B5EF4-FFF2-40B4-BE49-F238E27FC236}">
                    <a16:creationId xmlns:a16="http://schemas.microsoft.com/office/drawing/2014/main" id="{A92B0D04-1E05-4DF9-B9A5-8A343D61B1C7}"/>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4</a:t>
                </a:r>
                <a:endParaRPr lang="zh-CN" altLang="en-US" sz="3200" dirty="0">
                  <a:cs typeface="+mn-ea"/>
                  <a:sym typeface="+mn-lt"/>
                </a:endParaRPr>
              </a:p>
            </p:txBody>
          </p:sp>
        </p:grpSp>
        <p:sp>
          <p:nvSpPr>
            <p:cNvPr id="39" name="文本框 38">
              <a:extLst>
                <a:ext uri="{FF2B5EF4-FFF2-40B4-BE49-F238E27FC236}">
                  <a16:creationId xmlns:a16="http://schemas.microsoft.com/office/drawing/2014/main" id="{BD91D239-096D-4F51-A430-A9912B9F4747}"/>
                </a:ext>
              </a:extLst>
            </p:cNvPr>
            <p:cNvSpPr txBox="1"/>
            <p:nvPr/>
          </p:nvSpPr>
          <p:spPr>
            <a:xfrm>
              <a:off x="7153870" y="1312317"/>
              <a:ext cx="1676578" cy="523220"/>
            </a:xfrm>
            <a:prstGeom prst="rect">
              <a:avLst/>
            </a:prstGeom>
            <a:noFill/>
          </p:spPr>
          <p:txBody>
            <a:bodyPr wrap="square">
              <a:spAutoFit/>
            </a:bodyPr>
            <a:lstStyle/>
            <a:p>
              <a:r>
                <a:rPr lang="zh-CN" altLang="en-US" sz="2800" dirty="0">
                  <a:cs typeface="+mn-ea"/>
                  <a:sym typeface="+mn-lt"/>
                </a:rPr>
                <a:t>完成情况</a:t>
              </a:r>
            </a:p>
          </p:txBody>
        </p:sp>
        <p:sp>
          <p:nvSpPr>
            <p:cNvPr id="40" name="文本框 39">
              <a:extLst>
                <a:ext uri="{FF2B5EF4-FFF2-40B4-BE49-F238E27FC236}">
                  <a16:creationId xmlns:a16="http://schemas.microsoft.com/office/drawing/2014/main" id="{A802BF82-37BD-433C-AE78-AB71D8A792C2}"/>
                </a:ext>
              </a:extLst>
            </p:cNvPr>
            <p:cNvSpPr txBox="1"/>
            <p:nvPr/>
          </p:nvSpPr>
          <p:spPr>
            <a:xfrm>
              <a:off x="7153868" y="2282847"/>
              <a:ext cx="1676580" cy="523220"/>
            </a:xfrm>
            <a:prstGeom prst="rect">
              <a:avLst/>
            </a:prstGeom>
            <a:noFill/>
          </p:spPr>
          <p:txBody>
            <a:bodyPr wrap="square">
              <a:spAutoFit/>
            </a:bodyPr>
            <a:lstStyle/>
            <a:p>
              <a:r>
                <a:rPr lang="zh-CN" altLang="en-US" sz="2800" dirty="0">
                  <a:cs typeface="+mn-ea"/>
                  <a:sym typeface="+mn-lt"/>
                </a:rPr>
                <a:t>技术架构</a:t>
              </a:r>
            </a:p>
          </p:txBody>
        </p:sp>
        <p:sp>
          <p:nvSpPr>
            <p:cNvPr id="41" name="文本框 40">
              <a:extLst>
                <a:ext uri="{FF2B5EF4-FFF2-40B4-BE49-F238E27FC236}">
                  <a16:creationId xmlns:a16="http://schemas.microsoft.com/office/drawing/2014/main" id="{07212F57-F48F-456E-A11E-59CA277F9216}"/>
                </a:ext>
              </a:extLst>
            </p:cNvPr>
            <p:cNvSpPr txBox="1"/>
            <p:nvPr/>
          </p:nvSpPr>
          <p:spPr>
            <a:xfrm>
              <a:off x="7153868" y="3253377"/>
              <a:ext cx="1775971" cy="523220"/>
            </a:xfrm>
            <a:prstGeom prst="rect">
              <a:avLst/>
            </a:prstGeom>
            <a:noFill/>
          </p:spPr>
          <p:txBody>
            <a:bodyPr wrap="square">
              <a:spAutoFit/>
            </a:bodyPr>
            <a:lstStyle/>
            <a:p>
              <a:r>
                <a:rPr lang="zh-CN" altLang="en-US" sz="2800" dirty="0">
                  <a:cs typeface="+mn-ea"/>
                  <a:sym typeface="+mn-lt"/>
                </a:rPr>
                <a:t>特色创新</a:t>
              </a:r>
            </a:p>
          </p:txBody>
        </p:sp>
        <p:sp>
          <p:nvSpPr>
            <p:cNvPr id="42" name="文本框 41">
              <a:extLst>
                <a:ext uri="{FF2B5EF4-FFF2-40B4-BE49-F238E27FC236}">
                  <a16:creationId xmlns:a16="http://schemas.microsoft.com/office/drawing/2014/main" id="{A193B7FE-EEDF-4514-BCDC-0905ADB574A0}"/>
                </a:ext>
              </a:extLst>
            </p:cNvPr>
            <p:cNvSpPr txBox="1"/>
            <p:nvPr/>
          </p:nvSpPr>
          <p:spPr>
            <a:xfrm>
              <a:off x="7153868" y="4222939"/>
              <a:ext cx="1676580" cy="523220"/>
            </a:xfrm>
            <a:prstGeom prst="rect">
              <a:avLst/>
            </a:prstGeom>
            <a:noFill/>
          </p:spPr>
          <p:txBody>
            <a:bodyPr wrap="square">
              <a:spAutoFit/>
            </a:bodyPr>
            <a:lstStyle/>
            <a:p>
              <a:r>
                <a:rPr lang="zh-CN" altLang="en-US" sz="2800" dirty="0">
                  <a:cs typeface="+mn-ea"/>
                  <a:sym typeface="+mn-lt"/>
                </a:rPr>
                <a:t>经验教训</a:t>
              </a:r>
            </a:p>
          </p:txBody>
        </p:sp>
        <p:sp>
          <p:nvSpPr>
            <p:cNvPr id="43" name="文本框 42">
              <a:extLst>
                <a:ext uri="{FF2B5EF4-FFF2-40B4-BE49-F238E27FC236}">
                  <a16:creationId xmlns:a16="http://schemas.microsoft.com/office/drawing/2014/main" id="{52F82E8F-D5E2-4B12-875E-BF6A898411BC}"/>
                </a:ext>
              </a:extLst>
            </p:cNvPr>
            <p:cNvSpPr txBox="1"/>
            <p:nvPr/>
          </p:nvSpPr>
          <p:spPr>
            <a:xfrm>
              <a:off x="7153868" y="5192501"/>
              <a:ext cx="1895241" cy="523220"/>
            </a:xfrm>
            <a:prstGeom prst="rect">
              <a:avLst/>
            </a:prstGeom>
            <a:noFill/>
          </p:spPr>
          <p:txBody>
            <a:bodyPr wrap="square">
              <a:spAutoFit/>
            </a:bodyPr>
            <a:lstStyle/>
            <a:p>
              <a:r>
                <a:rPr lang="zh-CN" altLang="en-US" sz="2800" dirty="0">
                  <a:cs typeface="+mn-ea"/>
                  <a:sym typeface="+mn-lt"/>
                </a:rPr>
                <a:t>成员贡献</a:t>
              </a:r>
            </a:p>
          </p:txBody>
        </p:sp>
      </p:grpSp>
      <p:grpSp>
        <p:nvGrpSpPr>
          <p:cNvPr id="47" name="组合 46">
            <a:extLst>
              <a:ext uri="{FF2B5EF4-FFF2-40B4-BE49-F238E27FC236}">
                <a16:creationId xmlns:a16="http://schemas.microsoft.com/office/drawing/2014/main" id="{5788A836-3C40-4D59-9789-F19059926958}"/>
              </a:ext>
            </a:extLst>
          </p:cNvPr>
          <p:cNvGrpSpPr/>
          <p:nvPr/>
        </p:nvGrpSpPr>
        <p:grpSpPr>
          <a:xfrm>
            <a:off x="5027765" y="1052335"/>
            <a:ext cx="648000" cy="648000"/>
            <a:chOff x="4468159" y="1345024"/>
            <a:chExt cx="648000" cy="648000"/>
          </a:xfrm>
          <a:solidFill>
            <a:srgbClr val="A91015"/>
          </a:solidFill>
        </p:grpSpPr>
        <p:sp>
          <p:nvSpPr>
            <p:cNvPr id="45" name="泪滴形 44">
              <a:extLst>
                <a:ext uri="{FF2B5EF4-FFF2-40B4-BE49-F238E27FC236}">
                  <a16:creationId xmlns:a16="http://schemas.microsoft.com/office/drawing/2014/main" id="{3533D27F-2E1B-49F8-B14A-77413FF24677}"/>
                </a:ext>
              </a:extLst>
            </p:cNvPr>
            <p:cNvSpPr/>
            <p:nvPr/>
          </p:nvSpPr>
          <p:spPr>
            <a:xfrm rot="8093212">
              <a:off x="4468159" y="1345024"/>
              <a:ext cx="648000" cy="64800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a:extLst>
                <a:ext uri="{FF2B5EF4-FFF2-40B4-BE49-F238E27FC236}">
                  <a16:creationId xmlns:a16="http://schemas.microsoft.com/office/drawing/2014/main" id="{3F509ED7-E0CC-48D7-A37E-3A67193085BA}"/>
                </a:ext>
              </a:extLst>
            </p:cNvPr>
            <p:cNvSpPr/>
            <p:nvPr/>
          </p:nvSpPr>
          <p:spPr>
            <a:xfrm>
              <a:off x="4540159" y="1417024"/>
              <a:ext cx="504000" cy="50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20169589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a:extLst>
              <a:ext uri="{FF2B5EF4-FFF2-40B4-BE49-F238E27FC236}">
                <a16:creationId xmlns:a16="http://schemas.microsoft.com/office/drawing/2014/main" id="{BD91D239-096D-4F51-A430-A9912B9F4747}"/>
              </a:ext>
            </a:extLst>
          </p:cNvPr>
          <p:cNvSpPr txBox="1"/>
          <p:nvPr/>
        </p:nvSpPr>
        <p:spPr>
          <a:xfrm>
            <a:off x="397989" y="1908924"/>
            <a:ext cx="1291663" cy="3807902"/>
          </a:xfrm>
          <a:prstGeom prst="rect">
            <a:avLst/>
          </a:prstGeom>
          <a:noFill/>
        </p:spPr>
        <p:txBody>
          <a:bodyPr wrap="square">
            <a:spAutoFit/>
          </a:bodyPr>
          <a:lstStyle/>
          <a:p>
            <a:pPr algn="ctr">
              <a:lnSpc>
                <a:spcPct val="250000"/>
              </a:lnSpc>
            </a:pPr>
            <a:r>
              <a:rPr lang="zh-CN" altLang="en-US" sz="2000" b="1" dirty="0">
                <a:cs typeface="+mn-ea"/>
                <a:sym typeface="+mn-lt"/>
              </a:rPr>
              <a:t>完成情况</a:t>
            </a:r>
            <a:r>
              <a:rPr lang="zh-CN" altLang="en-US" sz="2000" dirty="0">
                <a:solidFill>
                  <a:schemeClr val="bg1"/>
                </a:solidFill>
                <a:cs typeface="+mn-ea"/>
                <a:sym typeface="+mn-lt"/>
              </a:rPr>
              <a:t>技术架构特色创新经验教训成员贡献</a:t>
            </a:r>
            <a:endParaRPr lang="zh-CN" altLang="en-US" sz="2800" dirty="0">
              <a:solidFill>
                <a:schemeClr val="bg1"/>
              </a:solidFill>
              <a:cs typeface="+mn-ea"/>
              <a:sym typeface="+mn-lt"/>
            </a:endParaRPr>
          </a:p>
        </p:txBody>
      </p:sp>
      <p:sp>
        <p:nvSpPr>
          <p:cNvPr id="38" name="文本框 37">
            <a:extLst>
              <a:ext uri="{FF2B5EF4-FFF2-40B4-BE49-F238E27FC236}">
                <a16:creationId xmlns:a16="http://schemas.microsoft.com/office/drawing/2014/main" id="{797B8F14-359C-4A2D-AD2A-EE27BAF07DCC}"/>
              </a:ext>
            </a:extLst>
          </p:cNvPr>
          <p:cNvSpPr txBox="1"/>
          <p:nvPr/>
        </p:nvSpPr>
        <p:spPr>
          <a:xfrm>
            <a:off x="2218361" y="-162739"/>
            <a:ext cx="2800900" cy="1032655"/>
          </a:xfrm>
          <a:prstGeom prst="rect">
            <a:avLst/>
          </a:prstGeom>
          <a:noFill/>
        </p:spPr>
        <p:txBody>
          <a:bodyPr wrap="square">
            <a:spAutoFit/>
          </a:bodyPr>
          <a:lstStyle/>
          <a:p>
            <a:pPr>
              <a:lnSpc>
                <a:spcPct val="200000"/>
              </a:lnSpc>
            </a:pPr>
            <a:r>
              <a:rPr lang="zh-CN" altLang="en-US" sz="3600" b="1" dirty="0">
                <a:cs typeface="+mn-ea"/>
                <a:sym typeface="+mn-lt"/>
              </a:rPr>
              <a:t>完成情况</a:t>
            </a:r>
            <a:endParaRPr lang="en-US" altLang="zh-CN" sz="3600" b="1" dirty="0">
              <a:cs typeface="+mn-ea"/>
              <a:sym typeface="+mn-lt"/>
            </a:endParaRPr>
          </a:p>
        </p:txBody>
      </p:sp>
      <p:sp>
        <p:nvSpPr>
          <p:cNvPr id="3" name="文本框 2">
            <a:extLst>
              <a:ext uri="{FF2B5EF4-FFF2-40B4-BE49-F238E27FC236}">
                <a16:creationId xmlns:a16="http://schemas.microsoft.com/office/drawing/2014/main" id="{C68DC911-6EE6-D648-333A-B8F479022C31}"/>
              </a:ext>
            </a:extLst>
          </p:cNvPr>
          <p:cNvSpPr txBox="1"/>
          <p:nvPr/>
        </p:nvSpPr>
        <p:spPr>
          <a:xfrm>
            <a:off x="2544416" y="1043609"/>
            <a:ext cx="9114183" cy="6555641"/>
          </a:xfrm>
          <a:prstGeom prst="rect">
            <a:avLst/>
          </a:prstGeom>
          <a:noFill/>
        </p:spPr>
        <p:txBody>
          <a:bodyPr wrap="square" rtlCol="0">
            <a:spAutoFit/>
          </a:bodyPr>
          <a:lstStyle/>
          <a:p>
            <a:pPr marL="285750" indent="-285750">
              <a:buFont typeface="Arial" panose="020B0604020202020204" pitchFamily="34" charset="0"/>
              <a:buChar char="•"/>
            </a:pPr>
            <a:r>
              <a:rPr lang="zh-CN" altLang="zh-CN" sz="2000" b="1" dirty="0"/>
              <a:t>基本要求：</a:t>
            </a:r>
            <a:endParaRPr lang="zh-CN" altLang="zh-CN" sz="2000" dirty="0"/>
          </a:p>
          <a:p>
            <a:pPr marL="742950" lvl="1" indent="-285750">
              <a:buFont typeface="Arial" panose="020B0604020202020204" pitchFamily="34" charset="0"/>
              <a:buChar char="•"/>
            </a:pPr>
            <a:r>
              <a:rPr lang="zh-CN" altLang="zh-CN" sz="2000" b="1" dirty="0"/>
              <a:t>文档编辑：编辑文本、图片、表格</a:t>
            </a:r>
          </a:p>
          <a:p>
            <a:pPr marL="742950" lvl="1" indent="-285750">
              <a:buFont typeface="Arial" panose="020B0604020202020204" pitchFamily="34" charset="0"/>
              <a:buChar char="•"/>
            </a:pPr>
            <a:r>
              <a:rPr lang="zh-CN" altLang="zh-CN" sz="2000" b="1" dirty="0"/>
              <a:t>在线协作：多人同时在线协作进行文档编辑</a:t>
            </a:r>
            <a:endParaRPr lang="zh-CN" altLang="zh-CN" sz="2000" dirty="0"/>
          </a:p>
          <a:p>
            <a:pPr marL="742950" lvl="1" indent="-285750">
              <a:buFont typeface="Arial" panose="020B0604020202020204" pitchFamily="34" charset="0"/>
              <a:buChar char="•"/>
            </a:pPr>
            <a:r>
              <a:rPr lang="zh-CN" altLang="zh-CN" sz="2000" b="1" dirty="0"/>
              <a:t>团队管理：增减团队成员，并进行权限管理</a:t>
            </a:r>
          </a:p>
          <a:p>
            <a:pPr marL="742950" lvl="1" indent="-285750">
              <a:buFont typeface="Arial" panose="020B0604020202020204" pitchFamily="34" charset="0"/>
              <a:buChar char="•"/>
            </a:pPr>
            <a:r>
              <a:rPr lang="zh-CN" altLang="zh-CN" sz="2000" b="1" dirty="0"/>
              <a:t>网络故障处理：网络无法连接至服务器时能及时提醒，并在网络恢复时重新同步</a:t>
            </a:r>
          </a:p>
          <a:p>
            <a:pPr marL="742950" lvl="1" indent="-285750">
              <a:buFont typeface="Arial" panose="020B0604020202020204" pitchFamily="34" charset="0"/>
              <a:buChar char="•"/>
            </a:pPr>
            <a:r>
              <a:rPr lang="zh-CN" altLang="zh-CN" sz="2000" b="1" dirty="0"/>
              <a:t>性能：支持</a:t>
            </a:r>
            <a:r>
              <a:rPr lang="en-US" altLang="zh-CN" sz="2000" b="1" dirty="0"/>
              <a:t>3</a:t>
            </a:r>
            <a:r>
              <a:rPr lang="zh-CN" altLang="zh-CN" sz="2000" b="1" dirty="0"/>
              <a:t>个文档同时编辑，</a:t>
            </a:r>
            <a:r>
              <a:rPr lang="en-US" altLang="zh-CN" sz="2000" b="1" dirty="0"/>
              <a:t>5</a:t>
            </a:r>
            <a:r>
              <a:rPr lang="zh-CN" altLang="zh-CN" sz="2000" b="1" dirty="0"/>
              <a:t>人协作编辑同一个文档，系统的响应时间不超过</a:t>
            </a:r>
            <a:r>
              <a:rPr lang="en-US" altLang="zh-CN" sz="2000" b="1" dirty="0"/>
              <a:t>3</a:t>
            </a:r>
            <a:r>
              <a:rPr lang="zh-CN" altLang="zh-CN" sz="2000" b="1" dirty="0"/>
              <a:t>秒。</a:t>
            </a:r>
          </a:p>
          <a:p>
            <a:pPr marL="285750" indent="-285750">
              <a:buFont typeface="Arial" panose="020B0604020202020204" pitchFamily="34" charset="0"/>
              <a:buChar char="•"/>
            </a:pPr>
            <a:r>
              <a:rPr lang="zh-CN" altLang="zh-CN" sz="2000" b="1" dirty="0"/>
              <a:t>进阶要求：</a:t>
            </a:r>
            <a:endParaRPr lang="zh-CN" altLang="zh-CN" sz="2000" dirty="0"/>
          </a:p>
          <a:p>
            <a:pPr marL="742950" lvl="1" indent="-285750">
              <a:buFont typeface="Arial" panose="020B0604020202020204" pitchFamily="34" charset="0"/>
              <a:buChar char="•"/>
            </a:pPr>
            <a:r>
              <a:rPr lang="zh-CN" altLang="zh-CN" sz="2000" b="1" dirty="0"/>
              <a:t>生成</a:t>
            </a:r>
            <a:r>
              <a:rPr lang="en-US" altLang="zh-CN" sz="2000" b="1" dirty="0"/>
              <a:t>PDF</a:t>
            </a:r>
            <a:r>
              <a:rPr lang="zh-CN" altLang="zh-CN" sz="2000" b="1" dirty="0"/>
              <a:t>文件</a:t>
            </a:r>
          </a:p>
          <a:p>
            <a:pPr marL="742950" lvl="1" indent="-285750">
              <a:buFont typeface="Arial" panose="020B0604020202020204" pitchFamily="34" charset="0"/>
              <a:buChar char="•"/>
            </a:pPr>
            <a:r>
              <a:rPr lang="zh-CN" altLang="zh-CN" sz="2000" b="1" dirty="0"/>
              <a:t>并发数：支持</a:t>
            </a:r>
            <a:r>
              <a:rPr lang="en-US" altLang="zh-CN" sz="2000" b="1" dirty="0"/>
              <a:t>10</a:t>
            </a:r>
            <a:r>
              <a:rPr lang="zh-CN" altLang="zh-CN" sz="2000" b="1" dirty="0"/>
              <a:t>个文档同时编辑，每个文档为</a:t>
            </a:r>
            <a:r>
              <a:rPr lang="en-US" altLang="zh-CN" sz="2000" b="1" dirty="0"/>
              <a:t>10</a:t>
            </a:r>
            <a:r>
              <a:rPr lang="zh-CN" altLang="zh-CN" sz="2000" b="1" dirty="0"/>
              <a:t>人协作编辑</a:t>
            </a:r>
          </a:p>
          <a:p>
            <a:pPr marL="742950" lvl="1" indent="-285750">
              <a:buFont typeface="Arial" panose="020B0604020202020204" pitchFamily="34" charset="0"/>
              <a:buChar char="•"/>
            </a:pPr>
            <a:r>
              <a:rPr lang="zh-CN" altLang="zh-CN" sz="2000" b="1" dirty="0"/>
              <a:t>提供内置模板</a:t>
            </a:r>
            <a:r>
              <a:rPr lang="zh-CN" altLang="en-US" sz="2000" b="1" dirty="0"/>
              <a:t>，导出</a:t>
            </a:r>
            <a:r>
              <a:rPr lang="en-US" altLang="zh-CN" sz="2000" b="1" dirty="0"/>
              <a:t>excel</a:t>
            </a:r>
            <a:r>
              <a:rPr lang="zh-CN" altLang="en-US" sz="2000" b="1" dirty="0"/>
              <a:t>表格，云端部署</a:t>
            </a:r>
            <a:endParaRPr lang="en-US" altLang="zh-CN" sz="2000" b="1" dirty="0"/>
          </a:p>
          <a:p>
            <a:pPr marL="285750" indent="-285750">
              <a:buFont typeface="Arial" panose="020B0604020202020204" pitchFamily="34" charset="0"/>
              <a:buChar char="•"/>
            </a:pPr>
            <a:r>
              <a:rPr lang="zh-CN" altLang="en-US" sz="2000" b="1" dirty="0"/>
              <a:t>协同编辑性能测试（串行脚本）：</a:t>
            </a:r>
            <a:endParaRPr lang="en-US" altLang="zh-CN" sz="2000" b="1" dirty="0"/>
          </a:p>
          <a:p>
            <a:pPr marL="742950" lvl="1" indent="-285750">
              <a:buFont typeface="Arial" panose="020B0604020202020204" pitchFamily="34" charset="0"/>
              <a:buChar char="•"/>
            </a:pPr>
            <a:r>
              <a:rPr lang="zh-CN" altLang="en-US" sz="2000" b="1" dirty="0"/>
              <a:t>本地端（</a:t>
            </a:r>
            <a:r>
              <a:rPr lang="en-US" altLang="zh-CN" sz="2000" b="1" dirty="0"/>
              <a:t>Apple M1</a:t>
            </a:r>
            <a:r>
              <a:rPr lang="zh-CN" altLang="en-US" sz="2000" b="1" dirty="0"/>
              <a:t> </a:t>
            </a:r>
            <a:r>
              <a:rPr lang="en-US" altLang="zh-CN" sz="2000" b="1" dirty="0"/>
              <a:t>Pro 10</a:t>
            </a:r>
            <a:r>
              <a:rPr lang="zh-CN" altLang="en-US" sz="2000" b="1" dirty="0"/>
              <a:t>核 </a:t>
            </a:r>
            <a:r>
              <a:rPr lang="en-US" altLang="zh-CN" sz="2000" b="1" dirty="0"/>
              <a:t>16GB</a:t>
            </a:r>
            <a:r>
              <a:rPr lang="zh-CN" altLang="en-US" sz="2000" b="1" dirty="0"/>
              <a:t>）：</a:t>
            </a:r>
            <a:endParaRPr lang="en-US" altLang="zh-CN" sz="2000" b="1" dirty="0"/>
          </a:p>
          <a:p>
            <a:pPr marL="1200150" lvl="2" indent="-285750">
              <a:buFont typeface="Arial" panose="020B0604020202020204" pitchFamily="34" charset="0"/>
              <a:buChar char="•"/>
            </a:pPr>
            <a:r>
              <a:rPr lang="en-US" altLang="zh-CN" sz="2000" b="1" dirty="0"/>
              <a:t>3</a:t>
            </a:r>
            <a:r>
              <a:rPr lang="zh-CN" altLang="zh-CN" sz="2000" b="1" dirty="0"/>
              <a:t>个文档同时编辑，每个文档为</a:t>
            </a:r>
            <a:r>
              <a:rPr lang="en-US" altLang="zh-CN" sz="2000" b="1" dirty="0"/>
              <a:t>5</a:t>
            </a:r>
            <a:r>
              <a:rPr lang="zh-CN" altLang="zh-CN" sz="2000" b="1" dirty="0"/>
              <a:t>人协作编辑</a:t>
            </a:r>
            <a:r>
              <a:rPr lang="en-US" altLang="zh-CN" sz="2000" b="1" dirty="0"/>
              <a:t>——</a:t>
            </a:r>
            <a:r>
              <a:rPr lang="zh-CN" altLang="en-US" sz="2000" b="1" dirty="0"/>
              <a:t>响应时间 </a:t>
            </a:r>
            <a:r>
              <a:rPr lang="en-US" altLang="zh-CN" sz="2000" b="1" dirty="0"/>
              <a:t>25ms</a:t>
            </a:r>
          </a:p>
          <a:p>
            <a:pPr marL="1200150" lvl="2" indent="-285750">
              <a:buFont typeface="Arial" panose="020B0604020202020204" pitchFamily="34" charset="0"/>
              <a:buChar char="•"/>
            </a:pPr>
            <a:r>
              <a:rPr lang="en-US" altLang="zh-CN" sz="2000" b="1" dirty="0"/>
              <a:t>10</a:t>
            </a:r>
            <a:r>
              <a:rPr lang="zh-CN" altLang="zh-CN" sz="2000" b="1" dirty="0"/>
              <a:t>个文档同时编辑，每个文档为</a:t>
            </a:r>
            <a:r>
              <a:rPr lang="en-US" altLang="zh-CN" sz="2000" b="1" dirty="0"/>
              <a:t>10</a:t>
            </a:r>
            <a:r>
              <a:rPr lang="zh-CN" altLang="zh-CN" sz="2000" b="1" dirty="0"/>
              <a:t>人协作编辑</a:t>
            </a:r>
            <a:r>
              <a:rPr lang="en-US" altLang="zh-CN" sz="2000" b="1" dirty="0"/>
              <a:t>——</a:t>
            </a:r>
            <a:r>
              <a:rPr lang="zh-CN" altLang="en-US" sz="2000" b="1" dirty="0"/>
              <a:t>响应时间 </a:t>
            </a:r>
            <a:r>
              <a:rPr lang="en-US" altLang="zh-CN" sz="2000" b="1" dirty="0"/>
              <a:t>66ms</a:t>
            </a:r>
          </a:p>
          <a:p>
            <a:pPr marL="742950" lvl="1" indent="-285750">
              <a:buFont typeface="Arial" panose="020B0604020202020204" pitchFamily="34" charset="0"/>
              <a:buChar char="•"/>
            </a:pPr>
            <a:r>
              <a:rPr lang="zh-CN" altLang="en-US" sz="2000" b="1" dirty="0"/>
              <a:t>云端</a:t>
            </a:r>
            <a:r>
              <a:rPr lang="en-US" altLang="zh-CN" sz="2000" b="1" dirty="0"/>
              <a:t>(</a:t>
            </a:r>
            <a:r>
              <a:rPr lang="zh-CN" altLang="en-US" sz="2000" b="1" dirty="0"/>
              <a:t>阿里云</a:t>
            </a:r>
            <a:r>
              <a:rPr lang="en-US" altLang="zh-CN" sz="2000" b="1" dirty="0"/>
              <a:t>ECS</a:t>
            </a:r>
            <a:r>
              <a:rPr lang="zh-CN" altLang="en-US" sz="2000" b="1" dirty="0"/>
              <a:t>服务器 </a:t>
            </a:r>
            <a:r>
              <a:rPr lang="en-US" altLang="zh-CN" sz="2000" b="1" dirty="0"/>
              <a:t>2</a:t>
            </a:r>
            <a:r>
              <a:rPr lang="zh-CN" altLang="en-US" sz="2000" b="1" dirty="0"/>
              <a:t>核 </a:t>
            </a:r>
            <a:r>
              <a:rPr lang="en-US" altLang="zh-CN" sz="2000" b="1" dirty="0"/>
              <a:t>4GB 3Mbps)</a:t>
            </a:r>
            <a:r>
              <a:rPr lang="zh-CN" altLang="en-US" sz="2000" b="1" dirty="0"/>
              <a:t>：</a:t>
            </a:r>
            <a:endParaRPr lang="en-US" altLang="zh-CN" sz="2000" b="1" dirty="0"/>
          </a:p>
          <a:p>
            <a:pPr marL="1200150" lvl="2" indent="-285750">
              <a:buFont typeface="Arial" panose="020B0604020202020204" pitchFamily="34" charset="0"/>
              <a:buChar char="•"/>
            </a:pPr>
            <a:r>
              <a:rPr lang="en-US" altLang="zh-CN" sz="2000" b="1" dirty="0"/>
              <a:t>3</a:t>
            </a:r>
            <a:r>
              <a:rPr lang="zh-CN" altLang="zh-CN" sz="2000" b="1" dirty="0"/>
              <a:t>个文档同时编辑，每个文档为</a:t>
            </a:r>
            <a:r>
              <a:rPr lang="en-US" altLang="zh-CN" sz="2000" b="1" dirty="0"/>
              <a:t>5</a:t>
            </a:r>
            <a:r>
              <a:rPr lang="zh-CN" altLang="zh-CN" sz="2000" b="1" dirty="0"/>
              <a:t>人协作编辑</a:t>
            </a:r>
            <a:r>
              <a:rPr lang="en-US" altLang="zh-CN" sz="2000" b="1" dirty="0"/>
              <a:t>——</a:t>
            </a:r>
            <a:r>
              <a:rPr lang="zh-CN" altLang="en-US" sz="2000" b="1" dirty="0"/>
              <a:t>响应时间 </a:t>
            </a:r>
            <a:r>
              <a:rPr lang="en-US" altLang="zh-CN" sz="2000" b="1" dirty="0"/>
              <a:t>99ms</a:t>
            </a:r>
          </a:p>
          <a:p>
            <a:pPr marL="1200150" lvl="2" indent="-285750">
              <a:buFont typeface="Arial" panose="020B0604020202020204" pitchFamily="34" charset="0"/>
              <a:buChar char="•"/>
            </a:pPr>
            <a:endParaRPr lang="en-US" altLang="zh-CN" sz="2000" b="1" dirty="0"/>
          </a:p>
          <a:p>
            <a:pPr marL="1200150" lvl="2" indent="-285750">
              <a:buFont typeface="Arial" panose="020B0604020202020204" pitchFamily="34" charset="0"/>
              <a:buChar char="•"/>
            </a:pPr>
            <a:endParaRPr lang="en-US" altLang="zh-CN" sz="2000" b="1" dirty="0"/>
          </a:p>
          <a:p>
            <a:pPr marL="1200150" lvl="2" indent="-285750">
              <a:buFont typeface="Arial" panose="020B0604020202020204" pitchFamily="34" charset="0"/>
              <a:buChar char="•"/>
            </a:pPr>
            <a:endParaRPr lang="zh-CN" altLang="zh-CN" sz="2000" b="1" u="sng" dirty="0"/>
          </a:p>
        </p:txBody>
      </p:sp>
    </p:spTree>
    <p:extLst>
      <p:ext uri="{BB962C8B-B14F-4D97-AF65-F5344CB8AC3E}">
        <p14:creationId xmlns:p14="http://schemas.microsoft.com/office/powerpoint/2010/main" val="2744687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75E807B-E021-4FC8-81A6-194C063E7286}"/>
              </a:ext>
            </a:extLst>
          </p:cNvPr>
          <p:cNvGrpSpPr/>
          <p:nvPr/>
        </p:nvGrpSpPr>
        <p:grpSpPr>
          <a:xfrm>
            <a:off x="435260" y="2425955"/>
            <a:ext cx="2436094" cy="1785104"/>
            <a:chOff x="435260" y="2425955"/>
            <a:chExt cx="2436094" cy="1785104"/>
          </a:xfrm>
        </p:grpSpPr>
        <p:sp>
          <p:nvSpPr>
            <p:cNvPr id="7" name="文本框 6">
              <a:extLst>
                <a:ext uri="{FF2B5EF4-FFF2-40B4-BE49-F238E27FC236}">
                  <a16:creationId xmlns:a16="http://schemas.microsoft.com/office/drawing/2014/main" id="{1EDC9AB6-7A40-4AC1-8C94-29AECEE3B432}"/>
                </a:ext>
              </a:extLst>
            </p:cNvPr>
            <p:cNvSpPr txBox="1"/>
            <p:nvPr/>
          </p:nvSpPr>
          <p:spPr>
            <a:xfrm>
              <a:off x="435260" y="2425955"/>
              <a:ext cx="2436094" cy="1200329"/>
            </a:xfrm>
            <a:prstGeom prst="rect">
              <a:avLst/>
            </a:prstGeom>
            <a:noFill/>
          </p:spPr>
          <p:txBody>
            <a:bodyPr wrap="square">
              <a:spAutoFit/>
            </a:bodyPr>
            <a:lstStyle/>
            <a:p>
              <a:pPr algn="just"/>
              <a:r>
                <a:rPr lang="zh-CN" altLang="en-US" sz="7200" dirty="0">
                  <a:solidFill>
                    <a:schemeClr val="bg1"/>
                  </a:solidFill>
                  <a:cs typeface="+mn-ea"/>
                  <a:sym typeface="+mn-lt"/>
                </a:rPr>
                <a:t>目 录</a:t>
              </a:r>
            </a:p>
          </p:txBody>
        </p:sp>
        <p:sp>
          <p:nvSpPr>
            <p:cNvPr id="8" name="文本框 7">
              <a:extLst>
                <a:ext uri="{FF2B5EF4-FFF2-40B4-BE49-F238E27FC236}">
                  <a16:creationId xmlns:a16="http://schemas.microsoft.com/office/drawing/2014/main" id="{B7748870-8D2B-42CE-9130-7816195AB468}"/>
                </a:ext>
              </a:extLst>
            </p:cNvPr>
            <p:cNvSpPr txBox="1"/>
            <p:nvPr/>
          </p:nvSpPr>
          <p:spPr>
            <a:xfrm>
              <a:off x="435260" y="3626284"/>
              <a:ext cx="2436094" cy="584775"/>
            </a:xfrm>
            <a:prstGeom prst="rect">
              <a:avLst/>
            </a:prstGeom>
            <a:noFill/>
          </p:spPr>
          <p:txBody>
            <a:bodyPr wrap="square">
              <a:spAutoFit/>
            </a:bodyPr>
            <a:lstStyle/>
            <a:p>
              <a:pPr algn="just"/>
              <a:r>
                <a:rPr lang="en-US" altLang="zh-CN" sz="3200" dirty="0">
                  <a:solidFill>
                    <a:schemeClr val="bg1"/>
                  </a:solidFill>
                  <a:cs typeface="+mn-ea"/>
                  <a:sym typeface="+mn-lt"/>
                </a:rPr>
                <a:t>CONTENTS</a:t>
              </a:r>
              <a:endParaRPr lang="zh-CN" altLang="en-US" sz="3200" dirty="0">
                <a:solidFill>
                  <a:schemeClr val="bg1"/>
                </a:solidFill>
                <a:cs typeface="+mn-ea"/>
                <a:sym typeface="+mn-lt"/>
              </a:endParaRPr>
            </a:p>
          </p:txBody>
        </p:sp>
      </p:grpSp>
      <p:grpSp>
        <p:nvGrpSpPr>
          <p:cNvPr id="44" name="组合 43">
            <a:extLst>
              <a:ext uri="{FF2B5EF4-FFF2-40B4-BE49-F238E27FC236}">
                <a16:creationId xmlns:a16="http://schemas.microsoft.com/office/drawing/2014/main" id="{F7167BB6-04D1-4F04-BB8D-FDD80DD7BA24}"/>
              </a:ext>
            </a:extLst>
          </p:cNvPr>
          <p:cNvGrpSpPr/>
          <p:nvPr/>
        </p:nvGrpSpPr>
        <p:grpSpPr>
          <a:xfrm>
            <a:off x="6368282" y="1197676"/>
            <a:ext cx="2775718" cy="4462648"/>
            <a:chOff x="6273391" y="1312317"/>
            <a:chExt cx="2775718" cy="4462648"/>
          </a:xfrm>
        </p:grpSpPr>
        <p:grpSp>
          <p:nvGrpSpPr>
            <p:cNvPr id="22" name="组合 21">
              <a:extLst>
                <a:ext uri="{FF2B5EF4-FFF2-40B4-BE49-F238E27FC236}">
                  <a16:creationId xmlns:a16="http://schemas.microsoft.com/office/drawing/2014/main" id="{2F4622CD-F06C-4721-B96E-BE8AC8CF82C6}"/>
                </a:ext>
              </a:extLst>
            </p:cNvPr>
            <p:cNvGrpSpPr/>
            <p:nvPr/>
          </p:nvGrpSpPr>
          <p:grpSpPr>
            <a:xfrm>
              <a:off x="6273391" y="1312317"/>
              <a:ext cx="612000" cy="612000"/>
              <a:chOff x="7010399" y="2045140"/>
              <a:chExt cx="587230" cy="609805"/>
            </a:xfrm>
          </p:grpSpPr>
          <p:sp>
            <p:nvSpPr>
              <p:cNvPr id="18" name="矩形: 圆角 17">
                <a:extLst>
                  <a:ext uri="{FF2B5EF4-FFF2-40B4-BE49-F238E27FC236}">
                    <a16:creationId xmlns:a16="http://schemas.microsoft.com/office/drawing/2014/main" id="{1475B480-4AF6-4F82-9FF7-5A6F701B481C}"/>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a:extLst>
                  <a:ext uri="{FF2B5EF4-FFF2-40B4-BE49-F238E27FC236}">
                    <a16:creationId xmlns:a16="http://schemas.microsoft.com/office/drawing/2014/main" id="{9A22EFEC-1CFE-465B-AB94-237AD39CCC77}"/>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1</a:t>
                </a:r>
                <a:endParaRPr lang="zh-CN" altLang="en-US" sz="3200" dirty="0">
                  <a:cs typeface="+mn-ea"/>
                  <a:sym typeface="+mn-lt"/>
                </a:endParaRPr>
              </a:p>
            </p:txBody>
          </p:sp>
        </p:grpSp>
        <p:grpSp>
          <p:nvGrpSpPr>
            <p:cNvPr id="23" name="组合 22">
              <a:extLst>
                <a:ext uri="{FF2B5EF4-FFF2-40B4-BE49-F238E27FC236}">
                  <a16:creationId xmlns:a16="http://schemas.microsoft.com/office/drawing/2014/main" id="{60FD5BA8-7CC4-4BBA-9BCC-6E1C3A3AE34C}"/>
                </a:ext>
              </a:extLst>
            </p:cNvPr>
            <p:cNvGrpSpPr/>
            <p:nvPr/>
          </p:nvGrpSpPr>
          <p:grpSpPr>
            <a:xfrm>
              <a:off x="6277377" y="5162965"/>
              <a:ext cx="612000" cy="612000"/>
              <a:chOff x="7010399" y="2045140"/>
              <a:chExt cx="587230" cy="609805"/>
            </a:xfrm>
          </p:grpSpPr>
          <p:sp>
            <p:nvSpPr>
              <p:cNvPr id="24" name="矩形: 圆角 23">
                <a:extLst>
                  <a:ext uri="{FF2B5EF4-FFF2-40B4-BE49-F238E27FC236}">
                    <a16:creationId xmlns:a16="http://schemas.microsoft.com/office/drawing/2014/main" id="{16F6369C-5DFA-405D-93EE-CFBBB0DB0B24}"/>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8E086720-9C37-46B4-A078-6E3463D4EF8B}"/>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5</a:t>
                </a:r>
                <a:endParaRPr lang="zh-CN" altLang="en-US" sz="3200" dirty="0">
                  <a:cs typeface="+mn-ea"/>
                  <a:sym typeface="+mn-lt"/>
                </a:endParaRPr>
              </a:p>
            </p:txBody>
          </p:sp>
        </p:grpSp>
        <p:grpSp>
          <p:nvGrpSpPr>
            <p:cNvPr id="29" name="组合 28">
              <a:extLst>
                <a:ext uri="{FF2B5EF4-FFF2-40B4-BE49-F238E27FC236}">
                  <a16:creationId xmlns:a16="http://schemas.microsoft.com/office/drawing/2014/main" id="{C4C630DB-5ACB-4B8E-BEB2-021F288ADF41}"/>
                </a:ext>
              </a:extLst>
            </p:cNvPr>
            <p:cNvGrpSpPr/>
            <p:nvPr/>
          </p:nvGrpSpPr>
          <p:grpSpPr>
            <a:xfrm>
              <a:off x="6285349" y="2274979"/>
              <a:ext cx="612000" cy="612000"/>
              <a:chOff x="7010399" y="2045140"/>
              <a:chExt cx="587230" cy="609805"/>
            </a:xfrm>
          </p:grpSpPr>
          <p:sp>
            <p:nvSpPr>
              <p:cNvPr id="30" name="矩形: 圆角 29">
                <a:extLst>
                  <a:ext uri="{FF2B5EF4-FFF2-40B4-BE49-F238E27FC236}">
                    <a16:creationId xmlns:a16="http://schemas.microsoft.com/office/drawing/2014/main" id="{B15B0C35-A37C-49D3-8B0C-9B83A78A058A}"/>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a:extLst>
                  <a:ext uri="{FF2B5EF4-FFF2-40B4-BE49-F238E27FC236}">
                    <a16:creationId xmlns:a16="http://schemas.microsoft.com/office/drawing/2014/main" id="{D4F540DC-FDFF-4205-901C-80536F404420}"/>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2</a:t>
                </a:r>
                <a:endParaRPr lang="zh-CN" altLang="en-US" sz="3200" dirty="0">
                  <a:cs typeface="+mn-ea"/>
                  <a:sym typeface="+mn-lt"/>
                </a:endParaRPr>
              </a:p>
            </p:txBody>
          </p:sp>
        </p:grpSp>
        <p:grpSp>
          <p:nvGrpSpPr>
            <p:cNvPr id="32" name="组合 31">
              <a:extLst>
                <a:ext uri="{FF2B5EF4-FFF2-40B4-BE49-F238E27FC236}">
                  <a16:creationId xmlns:a16="http://schemas.microsoft.com/office/drawing/2014/main" id="{64CB4392-4C36-45C4-AA2D-68ABD25577EB}"/>
                </a:ext>
              </a:extLst>
            </p:cNvPr>
            <p:cNvGrpSpPr/>
            <p:nvPr/>
          </p:nvGrpSpPr>
          <p:grpSpPr>
            <a:xfrm>
              <a:off x="6289335" y="3237641"/>
              <a:ext cx="612000" cy="612000"/>
              <a:chOff x="7010399" y="2045140"/>
              <a:chExt cx="587230" cy="609805"/>
            </a:xfrm>
          </p:grpSpPr>
          <p:sp>
            <p:nvSpPr>
              <p:cNvPr id="33" name="矩形: 圆角 32">
                <a:extLst>
                  <a:ext uri="{FF2B5EF4-FFF2-40B4-BE49-F238E27FC236}">
                    <a16:creationId xmlns:a16="http://schemas.microsoft.com/office/drawing/2014/main" id="{C9F927FF-AFCE-44B4-A741-DF921630101B}"/>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D8975A98-5A9B-4157-BD52-4456EEA6AC0C}"/>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3</a:t>
                </a:r>
                <a:endParaRPr lang="zh-CN" altLang="en-US" sz="3200" dirty="0">
                  <a:cs typeface="+mn-ea"/>
                  <a:sym typeface="+mn-lt"/>
                </a:endParaRPr>
              </a:p>
            </p:txBody>
          </p:sp>
        </p:grpSp>
        <p:grpSp>
          <p:nvGrpSpPr>
            <p:cNvPr id="35" name="组合 34">
              <a:extLst>
                <a:ext uri="{FF2B5EF4-FFF2-40B4-BE49-F238E27FC236}">
                  <a16:creationId xmlns:a16="http://schemas.microsoft.com/office/drawing/2014/main" id="{F09616D3-71D5-4506-8E86-45E7F2EC6CA3}"/>
                </a:ext>
              </a:extLst>
            </p:cNvPr>
            <p:cNvGrpSpPr/>
            <p:nvPr/>
          </p:nvGrpSpPr>
          <p:grpSpPr>
            <a:xfrm>
              <a:off x="6281363" y="4200303"/>
              <a:ext cx="612000" cy="612000"/>
              <a:chOff x="7010399" y="2045140"/>
              <a:chExt cx="587230" cy="609805"/>
            </a:xfrm>
          </p:grpSpPr>
          <p:sp>
            <p:nvSpPr>
              <p:cNvPr id="36" name="矩形: 圆角 35">
                <a:extLst>
                  <a:ext uri="{FF2B5EF4-FFF2-40B4-BE49-F238E27FC236}">
                    <a16:creationId xmlns:a16="http://schemas.microsoft.com/office/drawing/2014/main" id="{AA2C4F45-050D-4A3E-904B-E27AC8FC93CE}"/>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a:extLst>
                  <a:ext uri="{FF2B5EF4-FFF2-40B4-BE49-F238E27FC236}">
                    <a16:creationId xmlns:a16="http://schemas.microsoft.com/office/drawing/2014/main" id="{A92B0D04-1E05-4DF9-B9A5-8A343D61B1C7}"/>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4</a:t>
                </a:r>
                <a:endParaRPr lang="zh-CN" altLang="en-US" sz="3200" dirty="0">
                  <a:cs typeface="+mn-ea"/>
                  <a:sym typeface="+mn-lt"/>
                </a:endParaRPr>
              </a:p>
            </p:txBody>
          </p:sp>
        </p:grpSp>
        <p:sp>
          <p:nvSpPr>
            <p:cNvPr id="39" name="文本框 38">
              <a:extLst>
                <a:ext uri="{FF2B5EF4-FFF2-40B4-BE49-F238E27FC236}">
                  <a16:creationId xmlns:a16="http://schemas.microsoft.com/office/drawing/2014/main" id="{BD91D239-096D-4F51-A430-A9912B9F4747}"/>
                </a:ext>
              </a:extLst>
            </p:cNvPr>
            <p:cNvSpPr txBox="1"/>
            <p:nvPr/>
          </p:nvSpPr>
          <p:spPr>
            <a:xfrm>
              <a:off x="7153870" y="1312317"/>
              <a:ext cx="1676578" cy="523220"/>
            </a:xfrm>
            <a:prstGeom prst="rect">
              <a:avLst/>
            </a:prstGeom>
            <a:noFill/>
          </p:spPr>
          <p:txBody>
            <a:bodyPr wrap="square">
              <a:spAutoFit/>
            </a:bodyPr>
            <a:lstStyle/>
            <a:p>
              <a:r>
                <a:rPr lang="zh-CN" altLang="en-US" sz="2800" dirty="0">
                  <a:cs typeface="+mn-ea"/>
                  <a:sym typeface="+mn-lt"/>
                </a:rPr>
                <a:t>完成情况</a:t>
              </a:r>
            </a:p>
          </p:txBody>
        </p:sp>
        <p:sp>
          <p:nvSpPr>
            <p:cNvPr id="40" name="文本框 39">
              <a:extLst>
                <a:ext uri="{FF2B5EF4-FFF2-40B4-BE49-F238E27FC236}">
                  <a16:creationId xmlns:a16="http://schemas.microsoft.com/office/drawing/2014/main" id="{A802BF82-37BD-433C-AE78-AB71D8A792C2}"/>
                </a:ext>
              </a:extLst>
            </p:cNvPr>
            <p:cNvSpPr txBox="1"/>
            <p:nvPr/>
          </p:nvSpPr>
          <p:spPr>
            <a:xfrm>
              <a:off x="7153868" y="2282847"/>
              <a:ext cx="1676580" cy="523220"/>
            </a:xfrm>
            <a:prstGeom prst="rect">
              <a:avLst/>
            </a:prstGeom>
            <a:noFill/>
          </p:spPr>
          <p:txBody>
            <a:bodyPr wrap="square">
              <a:spAutoFit/>
            </a:bodyPr>
            <a:lstStyle/>
            <a:p>
              <a:r>
                <a:rPr lang="zh-CN" altLang="en-US" sz="2800" dirty="0">
                  <a:cs typeface="+mn-ea"/>
                  <a:sym typeface="+mn-lt"/>
                </a:rPr>
                <a:t>技术架构</a:t>
              </a:r>
            </a:p>
          </p:txBody>
        </p:sp>
        <p:sp>
          <p:nvSpPr>
            <p:cNvPr id="41" name="文本框 40">
              <a:extLst>
                <a:ext uri="{FF2B5EF4-FFF2-40B4-BE49-F238E27FC236}">
                  <a16:creationId xmlns:a16="http://schemas.microsoft.com/office/drawing/2014/main" id="{07212F57-F48F-456E-A11E-59CA277F9216}"/>
                </a:ext>
              </a:extLst>
            </p:cNvPr>
            <p:cNvSpPr txBox="1"/>
            <p:nvPr/>
          </p:nvSpPr>
          <p:spPr>
            <a:xfrm>
              <a:off x="7153868" y="3253377"/>
              <a:ext cx="1775971" cy="523220"/>
            </a:xfrm>
            <a:prstGeom prst="rect">
              <a:avLst/>
            </a:prstGeom>
            <a:noFill/>
          </p:spPr>
          <p:txBody>
            <a:bodyPr wrap="square">
              <a:spAutoFit/>
            </a:bodyPr>
            <a:lstStyle/>
            <a:p>
              <a:r>
                <a:rPr lang="zh-CN" altLang="en-US" sz="2800" dirty="0">
                  <a:cs typeface="+mn-ea"/>
                  <a:sym typeface="+mn-lt"/>
                </a:rPr>
                <a:t>特色创新</a:t>
              </a:r>
            </a:p>
          </p:txBody>
        </p:sp>
        <p:sp>
          <p:nvSpPr>
            <p:cNvPr id="42" name="文本框 41">
              <a:extLst>
                <a:ext uri="{FF2B5EF4-FFF2-40B4-BE49-F238E27FC236}">
                  <a16:creationId xmlns:a16="http://schemas.microsoft.com/office/drawing/2014/main" id="{A193B7FE-EEDF-4514-BCDC-0905ADB574A0}"/>
                </a:ext>
              </a:extLst>
            </p:cNvPr>
            <p:cNvSpPr txBox="1"/>
            <p:nvPr/>
          </p:nvSpPr>
          <p:spPr>
            <a:xfrm>
              <a:off x="7153868" y="4222939"/>
              <a:ext cx="1676580" cy="523220"/>
            </a:xfrm>
            <a:prstGeom prst="rect">
              <a:avLst/>
            </a:prstGeom>
            <a:noFill/>
          </p:spPr>
          <p:txBody>
            <a:bodyPr wrap="square">
              <a:spAutoFit/>
            </a:bodyPr>
            <a:lstStyle/>
            <a:p>
              <a:r>
                <a:rPr lang="zh-CN" altLang="en-US" sz="2800" dirty="0">
                  <a:cs typeface="+mn-ea"/>
                  <a:sym typeface="+mn-lt"/>
                </a:rPr>
                <a:t>经验教训</a:t>
              </a:r>
            </a:p>
          </p:txBody>
        </p:sp>
        <p:sp>
          <p:nvSpPr>
            <p:cNvPr id="43" name="文本框 42">
              <a:extLst>
                <a:ext uri="{FF2B5EF4-FFF2-40B4-BE49-F238E27FC236}">
                  <a16:creationId xmlns:a16="http://schemas.microsoft.com/office/drawing/2014/main" id="{52F82E8F-D5E2-4B12-875E-BF6A898411BC}"/>
                </a:ext>
              </a:extLst>
            </p:cNvPr>
            <p:cNvSpPr txBox="1"/>
            <p:nvPr/>
          </p:nvSpPr>
          <p:spPr>
            <a:xfrm>
              <a:off x="7153868" y="5192501"/>
              <a:ext cx="1895241" cy="523220"/>
            </a:xfrm>
            <a:prstGeom prst="rect">
              <a:avLst/>
            </a:prstGeom>
            <a:noFill/>
          </p:spPr>
          <p:txBody>
            <a:bodyPr wrap="square">
              <a:spAutoFit/>
            </a:bodyPr>
            <a:lstStyle/>
            <a:p>
              <a:r>
                <a:rPr lang="zh-CN" altLang="en-US" sz="2800" dirty="0">
                  <a:cs typeface="+mn-ea"/>
                  <a:sym typeface="+mn-lt"/>
                </a:rPr>
                <a:t>成员贡献</a:t>
              </a:r>
            </a:p>
          </p:txBody>
        </p:sp>
      </p:grpSp>
      <p:grpSp>
        <p:nvGrpSpPr>
          <p:cNvPr id="47" name="组合 46">
            <a:extLst>
              <a:ext uri="{FF2B5EF4-FFF2-40B4-BE49-F238E27FC236}">
                <a16:creationId xmlns:a16="http://schemas.microsoft.com/office/drawing/2014/main" id="{5788A836-3C40-4D59-9789-F19059926958}"/>
              </a:ext>
            </a:extLst>
          </p:cNvPr>
          <p:cNvGrpSpPr/>
          <p:nvPr/>
        </p:nvGrpSpPr>
        <p:grpSpPr>
          <a:xfrm>
            <a:off x="4968131" y="2092236"/>
            <a:ext cx="648000" cy="648000"/>
            <a:chOff x="4468159" y="1345024"/>
            <a:chExt cx="648000" cy="648000"/>
          </a:xfrm>
          <a:solidFill>
            <a:srgbClr val="A91015"/>
          </a:solidFill>
        </p:grpSpPr>
        <p:sp>
          <p:nvSpPr>
            <p:cNvPr id="45" name="泪滴形 44">
              <a:extLst>
                <a:ext uri="{FF2B5EF4-FFF2-40B4-BE49-F238E27FC236}">
                  <a16:creationId xmlns:a16="http://schemas.microsoft.com/office/drawing/2014/main" id="{3533D27F-2E1B-49F8-B14A-77413FF24677}"/>
                </a:ext>
              </a:extLst>
            </p:cNvPr>
            <p:cNvSpPr/>
            <p:nvPr/>
          </p:nvSpPr>
          <p:spPr>
            <a:xfrm rot="8093212">
              <a:off x="4468159" y="1345024"/>
              <a:ext cx="648000" cy="64800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a:extLst>
                <a:ext uri="{FF2B5EF4-FFF2-40B4-BE49-F238E27FC236}">
                  <a16:creationId xmlns:a16="http://schemas.microsoft.com/office/drawing/2014/main" id="{3F509ED7-E0CC-48D7-A37E-3A67193085BA}"/>
                </a:ext>
              </a:extLst>
            </p:cNvPr>
            <p:cNvSpPr/>
            <p:nvPr/>
          </p:nvSpPr>
          <p:spPr>
            <a:xfrm>
              <a:off x="4540159" y="1417024"/>
              <a:ext cx="504000" cy="50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5159847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a:extLst>
              <a:ext uri="{FF2B5EF4-FFF2-40B4-BE49-F238E27FC236}">
                <a16:creationId xmlns:a16="http://schemas.microsoft.com/office/drawing/2014/main" id="{BD91D239-096D-4F51-A430-A9912B9F4747}"/>
              </a:ext>
            </a:extLst>
          </p:cNvPr>
          <p:cNvSpPr txBox="1"/>
          <p:nvPr/>
        </p:nvSpPr>
        <p:spPr>
          <a:xfrm>
            <a:off x="199205" y="1918864"/>
            <a:ext cx="1681224" cy="3807902"/>
          </a:xfrm>
          <a:prstGeom prst="rect">
            <a:avLst/>
          </a:prstGeom>
          <a:noFill/>
        </p:spPr>
        <p:txBody>
          <a:bodyPr wrap="square">
            <a:spAutoFit/>
          </a:bodyPr>
          <a:lstStyle/>
          <a:p>
            <a:pPr algn="ctr">
              <a:lnSpc>
                <a:spcPct val="250000"/>
              </a:lnSpc>
            </a:pPr>
            <a:r>
              <a:rPr lang="zh-CN" altLang="en-US" sz="2000" dirty="0">
                <a:solidFill>
                  <a:schemeClr val="bg1"/>
                </a:solidFill>
                <a:cs typeface="+mn-ea"/>
                <a:sym typeface="+mn-lt"/>
              </a:rPr>
              <a:t>完成情况</a:t>
            </a:r>
            <a:endParaRPr lang="en-US" altLang="zh-CN" sz="2000" dirty="0">
              <a:solidFill>
                <a:schemeClr val="bg1"/>
              </a:solidFill>
              <a:cs typeface="+mn-ea"/>
              <a:sym typeface="+mn-lt"/>
            </a:endParaRPr>
          </a:p>
          <a:p>
            <a:pPr algn="ctr">
              <a:lnSpc>
                <a:spcPct val="250000"/>
              </a:lnSpc>
            </a:pPr>
            <a:r>
              <a:rPr lang="zh-CN" altLang="en-US" sz="2000" b="1" dirty="0">
                <a:cs typeface="+mn-ea"/>
                <a:sym typeface="+mn-lt"/>
              </a:rPr>
              <a:t>技术架构</a:t>
            </a:r>
            <a:endParaRPr lang="en-US" altLang="zh-CN" sz="2000" b="1" dirty="0">
              <a:cs typeface="+mn-ea"/>
              <a:sym typeface="+mn-lt"/>
            </a:endParaRPr>
          </a:p>
          <a:p>
            <a:pPr algn="ctr">
              <a:lnSpc>
                <a:spcPct val="250000"/>
              </a:lnSpc>
            </a:pPr>
            <a:r>
              <a:rPr lang="zh-CN" altLang="en-US" sz="2000" dirty="0">
                <a:solidFill>
                  <a:schemeClr val="bg1"/>
                </a:solidFill>
                <a:cs typeface="+mn-ea"/>
                <a:sym typeface="+mn-lt"/>
              </a:rPr>
              <a:t>特色创新</a:t>
            </a:r>
            <a:endParaRPr lang="en-US" altLang="zh-CN" sz="2000" dirty="0">
              <a:solidFill>
                <a:schemeClr val="bg1"/>
              </a:solidFill>
              <a:cs typeface="+mn-ea"/>
              <a:sym typeface="+mn-lt"/>
            </a:endParaRPr>
          </a:p>
          <a:p>
            <a:pPr algn="ctr">
              <a:lnSpc>
                <a:spcPct val="250000"/>
              </a:lnSpc>
            </a:pPr>
            <a:r>
              <a:rPr lang="zh-CN" altLang="en-US" sz="2000" dirty="0">
                <a:solidFill>
                  <a:schemeClr val="bg1"/>
                </a:solidFill>
                <a:cs typeface="+mn-ea"/>
                <a:sym typeface="+mn-lt"/>
              </a:rPr>
              <a:t>经验教训</a:t>
            </a:r>
            <a:endParaRPr lang="en-US" altLang="zh-CN" sz="2000" dirty="0">
              <a:solidFill>
                <a:schemeClr val="bg1"/>
              </a:solidFill>
              <a:cs typeface="+mn-ea"/>
              <a:sym typeface="+mn-lt"/>
            </a:endParaRPr>
          </a:p>
          <a:p>
            <a:pPr algn="ctr">
              <a:lnSpc>
                <a:spcPct val="250000"/>
              </a:lnSpc>
            </a:pPr>
            <a:r>
              <a:rPr lang="zh-CN" altLang="en-US" sz="2000" dirty="0">
                <a:solidFill>
                  <a:schemeClr val="bg1"/>
                </a:solidFill>
                <a:cs typeface="+mn-ea"/>
                <a:sym typeface="+mn-lt"/>
              </a:rPr>
              <a:t>成员贡献</a:t>
            </a:r>
            <a:endParaRPr lang="zh-CN" altLang="en-US" sz="2800" dirty="0">
              <a:solidFill>
                <a:schemeClr val="bg1"/>
              </a:solidFill>
              <a:cs typeface="+mn-ea"/>
              <a:sym typeface="+mn-lt"/>
            </a:endParaRPr>
          </a:p>
        </p:txBody>
      </p:sp>
      <p:sp>
        <p:nvSpPr>
          <p:cNvPr id="38" name="文本框 37">
            <a:extLst>
              <a:ext uri="{FF2B5EF4-FFF2-40B4-BE49-F238E27FC236}">
                <a16:creationId xmlns:a16="http://schemas.microsoft.com/office/drawing/2014/main" id="{797B8F14-359C-4A2D-AD2A-EE27BAF07DCC}"/>
              </a:ext>
            </a:extLst>
          </p:cNvPr>
          <p:cNvSpPr txBox="1"/>
          <p:nvPr/>
        </p:nvSpPr>
        <p:spPr>
          <a:xfrm>
            <a:off x="2218361" y="-162739"/>
            <a:ext cx="2453030" cy="1032655"/>
          </a:xfrm>
          <a:prstGeom prst="rect">
            <a:avLst/>
          </a:prstGeom>
          <a:noFill/>
        </p:spPr>
        <p:txBody>
          <a:bodyPr wrap="square">
            <a:spAutoFit/>
          </a:bodyPr>
          <a:lstStyle/>
          <a:p>
            <a:pPr>
              <a:lnSpc>
                <a:spcPct val="200000"/>
              </a:lnSpc>
            </a:pPr>
            <a:r>
              <a:rPr lang="zh-CN" altLang="en-US" sz="3600" b="1" dirty="0">
                <a:cs typeface="+mn-ea"/>
                <a:sym typeface="+mn-lt"/>
              </a:rPr>
              <a:t>技术架构</a:t>
            </a:r>
            <a:endParaRPr lang="en-US" altLang="zh-CN" sz="3600" b="1" dirty="0">
              <a:cs typeface="+mn-ea"/>
              <a:sym typeface="+mn-lt"/>
            </a:endParaRPr>
          </a:p>
        </p:txBody>
      </p:sp>
      <p:sp>
        <p:nvSpPr>
          <p:cNvPr id="2" name="矩形 1">
            <a:extLst>
              <a:ext uri="{FF2B5EF4-FFF2-40B4-BE49-F238E27FC236}">
                <a16:creationId xmlns:a16="http://schemas.microsoft.com/office/drawing/2014/main" id="{59987141-3E7F-43FB-376F-C8C714F25E09}"/>
              </a:ext>
            </a:extLst>
          </p:cNvPr>
          <p:cNvSpPr/>
          <p:nvPr/>
        </p:nvSpPr>
        <p:spPr>
          <a:xfrm>
            <a:off x="2590799" y="1192769"/>
            <a:ext cx="8024191" cy="4401205"/>
          </a:xfrm>
          <a:prstGeom prst="rect">
            <a:avLst/>
          </a:prstGeom>
        </p:spPr>
        <p:txBody>
          <a:bodyPr wrap="square">
            <a:spAutoFit/>
          </a:bodyPr>
          <a:lstStyle/>
          <a:p>
            <a:pPr marL="285750" indent="-285750">
              <a:buFont typeface="Arial" panose="020B0604020202020204" pitchFamily="34" charset="0"/>
              <a:buChar char="•"/>
            </a:pPr>
            <a:r>
              <a:rPr lang="zh-CN" altLang="en-US" sz="2000" dirty="0"/>
              <a:t>前端</a:t>
            </a:r>
            <a:r>
              <a:rPr lang="zh-CN" altLang="zh-CN" sz="2000" dirty="0"/>
              <a:t>：</a:t>
            </a:r>
            <a:endParaRPr lang="en-US" altLang="zh-CN" sz="2000" dirty="0"/>
          </a:p>
          <a:p>
            <a:pPr marL="742950" lvl="1" indent="-285750">
              <a:buFont typeface="Arial" panose="020B0604020202020204" pitchFamily="34" charset="0"/>
              <a:buChar char="•"/>
            </a:pPr>
            <a:r>
              <a:rPr lang="zh-CN" altLang="en-US" sz="2000" dirty="0"/>
              <a:t>框架</a:t>
            </a:r>
            <a:r>
              <a:rPr lang="en-US" altLang="zh-CN" sz="2000" dirty="0"/>
              <a:t>: </a:t>
            </a:r>
            <a:r>
              <a:rPr lang="en-US" altLang="zh-CN" sz="2000" dirty="0">
                <a:latin typeface="Gill Sans MT" panose="020B0502020104020203" pitchFamily="34" charset="0"/>
              </a:rPr>
              <a:t>Vue</a:t>
            </a:r>
          </a:p>
          <a:p>
            <a:pPr marL="742950" lvl="1" indent="-285750">
              <a:buFont typeface="Arial" panose="020B0604020202020204" pitchFamily="34" charset="0"/>
              <a:buChar char="•"/>
            </a:pPr>
            <a:r>
              <a:rPr lang="zh-CN" altLang="en-US" sz="2000" dirty="0"/>
              <a:t>富文本编辑器组件：</a:t>
            </a:r>
            <a:r>
              <a:rPr lang="en-US" altLang="zh-CN" sz="2000" dirty="0">
                <a:latin typeface="Gill Sans MT" panose="020B0502020104020203" pitchFamily="34" charset="0"/>
              </a:rPr>
              <a:t>Quill</a:t>
            </a:r>
          </a:p>
          <a:p>
            <a:pPr marL="742950" lvl="1" indent="-285750">
              <a:buFont typeface="Arial" panose="020B0604020202020204" pitchFamily="34" charset="0"/>
              <a:buChar char="•"/>
            </a:pPr>
            <a:r>
              <a:rPr lang="zh-CN" altLang="en-US" sz="2000" dirty="0"/>
              <a:t>表格组件：</a:t>
            </a:r>
            <a:r>
              <a:rPr lang="en-US" altLang="zh-CN" sz="2000" dirty="0" err="1">
                <a:latin typeface="Gill Sans MT" panose="020B0502020104020203" pitchFamily="34" charset="0"/>
              </a:rPr>
              <a:t>LuckySheet</a:t>
            </a:r>
            <a:endParaRPr lang="en-US" altLang="zh-CN" sz="2000" dirty="0">
              <a:latin typeface="Gill Sans MT" panose="020B0502020104020203" pitchFamily="34" charset="0"/>
            </a:endParaRPr>
          </a:p>
          <a:p>
            <a:pPr marL="285750" indent="-285750">
              <a:buFont typeface="Arial" panose="020B0604020202020204" pitchFamily="34" charset="0"/>
              <a:buChar char="•"/>
            </a:pPr>
            <a:r>
              <a:rPr lang="zh-CN" altLang="en-US" sz="2000" dirty="0"/>
              <a:t>后端：</a:t>
            </a:r>
            <a:endParaRPr lang="en-US" altLang="zh-CN" sz="2000" dirty="0"/>
          </a:p>
          <a:p>
            <a:pPr marL="742950" lvl="1" indent="-285750">
              <a:buFont typeface="Arial" panose="020B0604020202020204" pitchFamily="34" charset="0"/>
              <a:buChar char="•"/>
            </a:pPr>
            <a:r>
              <a:rPr lang="zh-CN" altLang="en-US" sz="2000" dirty="0"/>
              <a:t>框架：</a:t>
            </a:r>
            <a:r>
              <a:rPr lang="en-US" altLang="zh-CN" sz="2000" dirty="0">
                <a:latin typeface="Gill Sans MT" panose="020B0502020104020203" pitchFamily="34" charset="0"/>
              </a:rPr>
              <a:t>Spring</a:t>
            </a:r>
            <a:r>
              <a:rPr lang="zh-CN" altLang="en-US" sz="2000" dirty="0">
                <a:latin typeface="Gill Sans MT" panose="020B0502020104020203" pitchFamily="34" charset="0"/>
              </a:rPr>
              <a:t> </a:t>
            </a:r>
            <a:r>
              <a:rPr lang="en-US" altLang="zh-CN" sz="2000" dirty="0">
                <a:latin typeface="Gill Sans MT" panose="020B0502020104020203" pitchFamily="34" charset="0"/>
              </a:rPr>
              <a:t>Boot</a:t>
            </a:r>
          </a:p>
          <a:p>
            <a:pPr marL="742950" lvl="1" indent="-285750">
              <a:buFont typeface="Arial" panose="020B0604020202020204" pitchFamily="34" charset="0"/>
              <a:buChar char="•"/>
            </a:pPr>
            <a:r>
              <a:rPr lang="en-US" altLang="zh-CN" sz="2000" dirty="0"/>
              <a:t>O-R</a:t>
            </a:r>
            <a:r>
              <a:rPr lang="zh-CN" altLang="en-US" sz="2000" dirty="0"/>
              <a:t>映射：</a:t>
            </a:r>
            <a:r>
              <a:rPr lang="en-US" altLang="zh-CN" sz="2000" dirty="0" err="1">
                <a:latin typeface="Gill Sans MT" panose="020B0502020104020203" pitchFamily="34" charset="0"/>
              </a:rPr>
              <a:t>Hibernet</a:t>
            </a:r>
            <a:endParaRPr lang="en-US" altLang="zh-CN" sz="2000" dirty="0">
              <a:latin typeface="Gill Sans MT" panose="020B0502020104020203" pitchFamily="34" charset="0"/>
            </a:endParaRPr>
          </a:p>
          <a:p>
            <a:pPr marL="285750" indent="-285750">
              <a:buFont typeface="Arial" panose="020B0604020202020204" pitchFamily="34" charset="0"/>
              <a:buChar char="•"/>
            </a:pPr>
            <a:r>
              <a:rPr lang="zh-CN" altLang="en-US" sz="2000" dirty="0"/>
              <a:t>数据库：</a:t>
            </a:r>
            <a:endParaRPr lang="en-US" altLang="zh-CN" sz="2000" dirty="0"/>
          </a:p>
          <a:p>
            <a:pPr marL="742950" lvl="1" indent="-285750">
              <a:buFont typeface="Arial" panose="020B0604020202020204" pitchFamily="34" charset="0"/>
              <a:buChar char="•"/>
            </a:pPr>
            <a:r>
              <a:rPr lang="zh-CN" altLang="en-US" sz="2000" dirty="0"/>
              <a:t>关系型数据库：</a:t>
            </a:r>
            <a:r>
              <a:rPr lang="en-US" altLang="zh-CN" sz="2000" dirty="0" err="1">
                <a:latin typeface="Gill Sans MT" panose="020B0502020104020203" pitchFamily="34" charset="0"/>
              </a:rPr>
              <a:t>mysql</a:t>
            </a:r>
            <a:endParaRPr lang="en-US" altLang="zh-CN" sz="2000" dirty="0">
              <a:latin typeface="Gill Sans MT" panose="020B0502020104020203" pitchFamily="34" charset="0"/>
            </a:endParaRPr>
          </a:p>
          <a:p>
            <a:pPr marL="742950" lvl="1" indent="-285750">
              <a:buFont typeface="Arial" panose="020B0604020202020204" pitchFamily="34" charset="0"/>
              <a:buChar char="•"/>
            </a:pPr>
            <a:r>
              <a:rPr lang="zh-CN" altLang="en-US" sz="2000" dirty="0"/>
              <a:t>文档型数据库： </a:t>
            </a:r>
            <a:r>
              <a:rPr lang="en-US" altLang="zh-CN" sz="2000" dirty="0" err="1">
                <a:latin typeface="Gill Sans MT" panose="020B0502020104020203" pitchFamily="34" charset="0"/>
              </a:rPr>
              <a:t>mongoDB</a:t>
            </a:r>
            <a:endParaRPr lang="en-US" altLang="zh-CN" sz="2000" dirty="0">
              <a:latin typeface="Gill Sans MT" panose="020B0502020104020203" pitchFamily="34" charset="0"/>
            </a:endParaRPr>
          </a:p>
          <a:p>
            <a:pPr marL="285750" indent="-285750">
              <a:buFont typeface="Arial" panose="020B0604020202020204" pitchFamily="34" charset="0"/>
              <a:buChar char="•"/>
            </a:pPr>
            <a:r>
              <a:rPr lang="zh-CN" altLang="en-US" sz="2000" dirty="0"/>
              <a:t>网络：</a:t>
            </a:r>
            <a:endParaRPr lang="en-US" altLang="zh-CN" sz="2000" dirty="0"/>
          </a:p>
          <a:p>
            <a:pPr marL="742950" lvl="1" indent="-285750">
              <a:buFont typeface="Arial" panose="020B0604020202020204" pitchFamily="34" charset="0"/>
              <a:buChar char="•"/>
            </a:pPr>
            <a:r>
              <a:rPr lang="en-US" altLang="zh-CN" sz="2000" dirty="0" err="1">
                <a:latin typeface="Gill Sans MT" panose="020B0502020104020203" pitchFamily="34" charset="0"/>
              </a:rPr>
              <a:t>Axios</a:t>
            </a:r>
            <a:endParaRPr lang="en-US" altLang="zh-CN" sz="2000" dirty="0">
              <a:latin typeface="Gill Sans MT" panose="020B0502020104020203" pitchFamily="34" charset="0"/>
            </a:endParaRPr>
          </a:p>
          <a:p>
            <a:pPr marL="742950" lvl="1" indent="-285750">
              <a:buFont typeface="Arial" panose="020B0604020202020204" pitchFamily="34" charset="0"/>
              <a:buChar char="•"/>
            </a:pPr>
            <a:r>
              <a:rPr lang="en-US" altLang="zh-CN" sz="2000" dirty="0" err="1">
                <a:latin typeface="Gill Sans MT" panose="020B0502020104020203" pitchFamily="34" charset="0"/>
              </a:rPr>
              <a:t>Websocket</a:t>
            </a:r>
            <a:endParaRPr lang="en-US" altLang="zh-CN" sz="2000" dirty="0">
              <a:latin typeface="Gill Sans MT" panose="020B0502020104020203" pitchFamily="34" charset="0"/>
            </a:endParaRPr>
          </a:p>
          <a:p>
            <a:pPr marL="285750" indent="-285750">
              <a:buFont typeface="Arial" panose="020B0604020202020204" pitchFamily="34" charset="0"/>
              <a:buChar char="•"/>
            </a:pPr>
            <a:endParaRPr lang="zh-CN" altLang="zh-CN" sz="2000" dirty="0"/>
          </a:p>
        </p:txBody>
      </p:sp>
      <p:pic>
        <p:nvPicPr>
          <p:cNvPr id="3" name="图片 2">
            <a:extLst>
              <a:ext uri="{FF2B5EF4-FFF2-40B4-BE49-F238E27FC236}">
                <a16:creationId xmlns:a16="http://schemas.microsoft.com/office/drawing/2014/main" id="{BE9F8DA8-5F16-8868-00AB-B648CBCD891D}"/>
              </a:ext>
            </a:extLst>
          </p:cNvPr>
          <p:cNvPicPr>
            <a:picLocks noChangeAspect="1"/>
          </p:cNvPicPr>
          <p:nvPr/>
        </p:nvPicPr>
        <p:blipFill>
          <a:blip r:embed="rId3"/>
          <a:stretch>
            <a:fillRect/>
          </a:stretch>
        </p:blipFill>
        <p:spPr>
          <a:xfrm>
            <a:off x="6696243" y="1174750"/>
            <a:ext cx="1689100" cy="1612900"/>
          </a:xfrm>
          <a:prstGeom prst="rect">
            <a:avLst/>
          </a:prstGeom>
        </p:spPr>
      </p:pic>
      <p:pic>
        <p:nvPicPr>
          <p:cNvPr id="4" name="图片 3">
            <a:extLst>
              <a:ext uri="{FF2B5EF4-FFF2-40B4-BE49-F238E27FC236}">
                <a16:creationId xmlns:a16="http://schemas.microsoft.com/office/drawing/2014/main" id="{6F6589A2-1433-0199-E902-1A903D9A8DDE}"/>
              </a:ext>
            </a:extLst>
          </p:cNvPr>
          <p:cNvPicPr>
            <a:picLocks noChangeAspect="1"/>
          </p:cNvPicPr>
          <p:nvPr/>
        </p:nvPicPr>
        <p:blipFill>
          <a:blip r:embed="rId4"/>
          <a:stretch>
            <a:fillRect/>
          </a:stretch>
        </p:blipFill>
        <p:spPr>
          <a:xfrm>
            <a:off x="7566712" y="2787650"/>
            <a:ext cx="3619500" cy="1612900"/>
          </a:xfrm>
          <a:prstGeom prst="rect">
            <a:avLst/>
          </a:prstGeom>
        </p:spPr>
      </p:pic>
      <p:pic>
        <p:nvPicPr>
          <p:cNvPr id="5" name="图片 4">
            <a:extLst>
              <a:ext uri="{FF2B5EF4-FFF2-40B4-BE49-F238E27FC236}">
                <a16:creationId xmlns:a16="http://schemas.microsoft.com/office/drawing/2014/main" id="{509AAF7D-6558-83BD-891D-BFB648A40DF8}"/>
              </a:ext>
            </a:extLst>
          </p:cNvPr>
          <p:cNvPicPr>
            <a:picLocks noChangeAspect="1"/>
          </p:cNvPicPr>
          <p:nvPr/>
        </p:nvPicPr>
        <p:blipFill>
          <a:blip r:embed="rId5"/>
          <a:stretch>
            <a:fillRect/>
          </a:stretch>
        </p:blipFill>
        <p:spPr>
          <a:xfrm>
            <a:off x="7452152" y="4896063"/>
            <a:ext cx="1751620" cy="1395822"/>
          </a:xfrm>
          <a:prstGeom prst="rect">
            <a:avLst/>
          </a:prstGeom>
        </p:spPr>
      </p:pic>
      <p:pic>
        <p:nvPicPr>
          <p:cNvPr id="6" name="图片 5">
            <a:extLst>
              <a:ext uri="{FF2B5EF4-FFF2-40B4-BE49-F238E27FC236}">
                <a16:creationId xmlns:a16="http://schemas.microsoft.com/office/drawing/2014/main" id="{D164EF20-E3A7-7F6F-E5F7-71B786A3281B}"/>
              </a:ext>
            </a:extLst>
          </p:cNvPr>
          <p:cNvPicPr>
            <a:picLocks noChangeAspect="1"/>
          </p:cNvPicPr>
          <p:nvPr/>
        </p:nvPicPr>
        <p:blipFill>
          <a:blip r:embed="rId6"/>
          <a:stretch>
            <a:fillRect/>
          </a:stretch>
        </p:blipFill>
        <p:spPr>
          <a:xfrm>
            <a:off x="9774994" y="4281721"/>
            <a:ext cx="1853788" cy="1929674"/>
          </a:xfrm>
          <a:prstGeom prst="rect">
            <a:avLst/>
          </a:prstGeom>
        </p:spPr>
      </p:pic>
      <p:pic>
        <p:nvPicPr>
          <p:cNvPr id="7" name="图片 6">
            <a:extLst>
              <a:ext uri="{FF2B5EF4-FFF2-40B4-BE49-F238E27FC236}">
                <a16:creationId xmlns:a16="http://schemas.microsoft.com/office/drawing/2014/main" id="{03857A9A-2560-A6A5-481D-079E929C4A90}"/>
              </a:ext>
            </a:extLst>
          </p:cNvPr>
          <p:cNvPicPr>
            <a:picLocks noChangeAspect="1"/>
          </p:cNvPicPr>
          <p:nvPr/>
        </p:nvPicPr>
        <p:blipFill>
          <a:blip r:embed="rId7"/>
          <a:stretch>
            <a:fillRect/>
          </a:stretch>
        </p:blipFill>
        <p:spPr>
          <a:xfrm>
            <a:off x="8385343" y="1396787"/>
            <a:ext cx="1894161" cy="1287656"/>
          </a:xfrm>
          <a:prstGeom prst="rect">
            <a:avLst/>
          </a:prstGeom>
        </p:spPr>
      </p:pic>
      <p:pic>
        <p:nvPicPr>
          <p:cNvPr id="8" name="图片 7">
            <a:extLst>
              <a:ext uri="{FF2B5EF4-FFF2-40B4-BE49-F238E27FC236}">
                <a16:creationId xmlns:a16="http://schemas.microsoft.com/office/drawing/2014/main" id="{68BF886D-D066-2D1D-FD13-837092D0A42E}"/>
              </a:ext>
            </a:extLst>
          </p:cNvPr>
          <p:cNvPicPr>
            <a:picLocks noChangeAspect="1"/>
          </p:cNvPicPr>
          <p:nvPr/>
        </p:nvPicPr>
        <p:blipFill>
          <a:blip r:embed="rId8"/>
          <a:stretch>
            <a:fillRect/>
          </a:stretch>
        </p:blipFill>
        <p:spPr>
          <a:xfrm>
            <a:off x="10434035" y="1472950"/>
            <a:ext cx="1194747" cy="1048024"/>
          </a:xfrm>
          <a:prstGeom prst="rect">
            <a:avLst/>
          </a:prstGeom>
        </p:spPr>
      </p:pic>
    </p:spTree>
    <p:extLst>
      <p:ext uri="{BB962C8B-B14F-4D97-AF65-F5344CB8AC3E}">
        <p14:creationId xmlns:p14="http://schemas.microsoft.com/office/powerpoint/2010/main" val="1854934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a:extLst>
              <a:ext uri="{FF2B5EF4-FFF2-40B4-BE49-F238E27FC236}">
                <a16:creationId xmlns:a16="http://schemas.microsoft.com/office/drawing/2014/main" id="{BD91D239-096D-4F51-A430-A9912B9F4747}"/>
              </a:ext>
            </a:extLst>
          </p:cNvPr>
          <p:cNvSpPr txBox="1"/>
          <p:nvPr/>
        </p:nvSpPr>
        <p:spPr>
          <a:xfrm>
            <a:off x="199205" y="1918864"/>
            <a:ext cx="1681224" cy="3807902"/>
          </a:xfrm>
          <a:prstGeom prst="rect">
            <a:avLst/>
          </a:prstGeom>
          <a:noFill/>
        </p:spPr>
        <p:txBody>
          <a:bodyPr wrap="square">
            <a:spAutoFit/>
          </a:bodyPr>
          <a:lstStyle/>
          <a:p>
            <a:pPr algn="ctr">
              <a:lnSpc>
                <a:spcPct val="250000"/>
              </a:lnSpc>
            </a:pPr>
            <a:r>
              <a:rPr lang="zh-CN" altLang="en-US" sz="2000" dirty="0">
                <a:solidFill>
                  <a:schemeClr val="bg1"/>
                </a:solidFill>
                <a:cs typeface="+mn-ea"/>
                <a:sym typeface="+mn-lt"/>
              </a:rPr>
              <a:t>完成情况</a:t>
            </a:r>
            <a:endParaRPr lang="en-US" altLang="zh-CN" sz="2000" dirty="0">
              <a:solidFill>
                <a:schemeClr val="bg1"/>
              </a:solidFill>
              <a:cs typeface="+mn-ea"/>
              <a:sym typeface="+mn-lt"/>
            </a:endParaRPr>
          </a:p>
          <a:p>
            <a:pPr algn="ctr">
              <a:lnSpc>
                <a:spcPct val="250000"/>
              </a:lnSpc>
            </a:pPr>
            <a:r>
              <a:rPr lang="zh-CN" altLang="en-US" sz="2000" b="1" dirty="0">
                <a:cs typeface="+mn-ea"/>
                <a:sym typeface="+mn-lt"/>
              </a:rPr>
              <a:t>技术架构</a:t>
            </a:r>
            <a:endParaRPr lang="en-US" altLang="zh-CN" sz="2000" b="1" dirty="0">
              <a:cs typeface="+mn-ea"/>
              <a:sym typeface="+mn-lt"/>
            </a:endParaRPr>
          </a:p>
          <a:p>
            <a:pPr algn="ctr">
              <a:lnSpc>
                <a:spcPct val="250000"/>
              </a:lnSpc>
            </a:pPr>
            <a:r>
              <a:rPr lang="zh-CN" altLang="en-US" sz="2000" dirty="0">
                <a:solidFill>
                  <a:schemeClr val="bg1"/>
                </a:solidFill>
                <a:cs typeface="+mn-ea"/>
                <a:sym typeface="+mn-lt"/>
              </a:rPr>
              <a:t>特色创新</a:t>
            </a:r>
            <a:endParaRPr lang="en-US" altLang="zh-CN" sz="2000" dirty="0">
              <a:solidFill>
                <a:schemeClr val="bg1"/>
              </a:solidFill>
              <a:cs typeface="+mn-ea"/>
              <a:sym typeface="+mn-lt"/>
            </a:endParaRPr>
          </a:p>
          <a:p>
            <a:pPr algn="ctr">
              <a:lnSpc>
                <a:spcPct val="250000"/>
              </a:lnSpc>
            </a:pPr>
            <a:r>
              <a:rPr lang="zh-CN" altLang="en-US" sz="2000" dirty="0">
                <a:solidFill>
                  <a:schemeClr val="bg1"/>
                </a:solidFill>
                <a:cs typeface="+mn-ea"/>
                <a:sym typeface="+mn-lt"/>
              </a:rPr>
              <a:t>经验教训</a:t>
            </a:r>
            <a:endParaRPr lang="en-US" altLang="zh-CN" sz="2000" dirty="0">
              <a:solidFill>
                <a:schemeClr val="bg1"/>
              </a:solidFill>
              <a:cs typeface="+mn-ea"/>
              <a:sym typeface="+mn-lt"/>
            </a:endParaRPr>
          </a:p>
          <a:p>
            <a:pPr algn="ctr">
              <a:lnSpc>
                <a:spcPct val="250000"/>
              </a:lnSpc>
            </a:pPr>
            <a:r>
              <a:rPr lang="zh-CN" altLang="en-US" sz="2000" dirty="0">
                <a:solidFill>
                  <a:schemeClr val="bg1"/>
                </a:solidFill>
                <a:cs typeface="+mn-ea"/>
                <a:sym typeface="+mn-lt"/>
              </a:rPr>
              <a:t>成员贡献</a:t>
            </a:r>
            <a:endParaRPr lang="zh-CN" altLang="en-US" sz="2800" dirty="0">
              <a:solidFill>
                <a:schemeClr val="bg1"/>
              </a:solidFill>
              <a:cs typeface="+mn-ea"/>
              <a:sym typeface="+mn-lt"/>
            </a:endParaRPr>
          </a:p>
        </p:txBody>
      </p:sp>
      <p:sp>
        <p:nvSpPr>
          <p:cNvPr id="38" name="文本框 37">
            <a:extLst>
              <a:ext uri="{FF2B5EF4-FFF2-40B4-BE49-F238E27FC236}">
                <a16:creationId xmlns:a16="http://schemas.microsoft.com/office/drawing/2014/main" id="{797B8F14-359C-4A2D-AD2A-EE27BAF07DCC}"/>
              </a:ext>
            </a:extLst>
          </p:cNvPr>
          <p:cNvSpPr txBox="1"/>
          <p:nvPr/>
        </p:nvSpPr>
        <p:spPr>
          <a:xfrm>
            <a:off x="2218361" y="-162739"/>
            <a:ext cx="3767512" cy="1032655"/>
          </a:xfrm>
          <a:prstGeom prst="rect">
            <a:avLst/>
          </a:prstGeom>
          <a:noFill/>
        </p:spPr>
        <p:txBody>
          <a:bodyPr wrap="square">
            <a:spAutoFit/>
          </a:bodyPr>
          <a:lstStyle/>
          <a:p>
            <a:pPr>
              <a:lnSpc>
                <a:spcPct val="200000"/>
              </a:lnSpc>
            </a:pPr>
            <a:r>
              <a:rPr lang="zh-CN" altLang="en-US" sz="3600" b="1" dirty="0">
                <a:cs typeface="+mn-ea"/>
                <a:sym typeface="+mn-lt"/>
              </a:rPr>
              <a:t>数据库设计</a:t>
            </a:r>
            <a:endParaRPr lang="en-US" altLang="zh-CN" sz="3600" b="1" dirty="0">
              <a:cs typeface="+mn-ea"/>
              <a:sym typeface="+mn-lt"/>
            </a:endParaRPr>
          </a:p>
        </p:txBody>
      </p:sp>
      <p:sp>
        <p:nvSpPr>
          <p:cNvPr id="2" name="矩形 1">
            <a:extLst>
              <a:ext uri="{FF2B5EF4-FFF2-40B4-BE49-F238E27FC236}">
                <a16:creationId xmlns:a16="http://schemas.microsoft.com/office/drawing/2014/main" id="{59987141-3E7F-43FB-376F-C8C714F25E09}"/>
              </a:ext>
            </a:extLst>
          </p:cNvPr>
          <p:cNvSpPr/>
          <p:nvPr/>
        </p:nvSpPr>
        <p:spPr>
          <a:xfrm>
            <a:off x="2661855" y="2119526"/>
            <a:ext cx="3871785" cy="2236231"/>
          </a:xfrm>
          <a:prstGeom prst="rect">
            <a:avLst/>
          </a:prstGeom>
        </p:spPr>
        <p:txBody>
          <a:bodyPr wrap="square">
            <a:spAutoFit/>
          </a:bodyPr>
          <a:lstStyle/>
          <a:p>
            <a:pPr marL="285750" indent="-285750">
              <a:buFont typeface="Arial" panose="020B0604020202020204" pitchFamily="34" charset="0"/>
              <a:buChar char="•"/>
            </a:pPr>
            <a:r>
              <a:rPr lang="zh-CN" altLang="en-US" sz="2000" dirty="0"/>
              <a:t>实体类</a:t>
            </a:r>
            <a:r>
              <a:rPr lang="zh-CN" altLang="zh-CN" sz="2000" dirty="0"/>
              <a:t>：</a:t>
            </a:r>
            <a:endParaRPr lang="en-US" altLang="zh-CN" sz="2000" dirty="0"/>
          </a:p>
          <a:p>
            <a:pPr marL="742950" lvl="1" indent="-285750">
              <a:buFont typeface="Arial" panose="020B0604020202020204" pitchFamily="34" charset="0"/>
              <a:buChar char="•"/>
            </a:pPr>
            <a:r>
              <a:rPr lang="zh-CN" altLang="en-US" sz="2000" dirty="0"/>
              <a:t>账户</a:t>
            </a:r>
            <a:r>
              <a:rPr lang="zh-CN" altLang="en-US" sz="2000" dirty="0">
                <a:latin typeface="Gill Sans MT" panose="020B0502020104020203" pitchFamily="34" charset="0"/>
              </a:rPr>
              <a:t>（</a:t>
            </a:r>
            <a:r>
              <a:rPr lang="en-US" altLang="zh-CN" sz="2000" dirty="0">
                <a:latin typeface="Gill Sans MT" panose="020B0502020104020203" pitchFamily="34" charset="0"/>
                <a:ea typeface="SimHei" panose="02010609060101010101" pitchFamily="49" charset="-122"/>
              </a:rPr>
              <a:t>MySQL</a:t>
            </a:r>
            <a:r>
              <a:rPr lang="zh-CN" altLang="en-US" sz="2000" dirty="0">
                <a:latin typeface="Gill Sans MT" panose="020B0502020104020203" pitchFamily="34" charset="0"/>
              </a:rPr>
              <a:t>）</a:t>
            </a:r>
            <a:endParaRPr lang="en-US" altLang="zh-CN" sz="2000" dirty="0">
              <a:latin typeface="Gill Sans MT" panose="020B0502020104020203" pitchFamily="34" charset="0"/>
            </a:endParaRPr>
          </a:p>
          <a:p>
            <a:pPr marL="742950" lvl="1" indent="-285750">
              <a:buFont typeface="Arial" panose="020B0604020202020204" pitchFamily="34" charset="0"/>
              <a:buChar char="•"/>
            </a:pPr>
            <a:r>
              <a:rPr lang="zh-CN" altLang="en-US" sz="2000" dirty="0"/>
              <a:t>文档</a:t>
            </a:r>
            <a:r>
              <a:rPr lang="zh-CN" altLang="en-US" sz="2000" dirty="0">
                <a:latin typeface="Gill Sans MT" panose="020B0502020104020203" pitchFamily="34" charset="0"/>
              </a:rPr>
              <a:t>（</a:t>
            </a:r>
            <a:r>
              <a:rPr lang="en-US" altLang="zh-CN" sz="2000" dirty="0">
                <a:latin typeface="Gill Sans MT" panose="020B0502020104020203" pitchFamily="34" charset="0"/>
                <a:ea typeface="SimHei" panose="02010609060101010101" pitchFamily="49" charset="-122"/>
              </a:rPr>
              <a:t> MySQL </a:t>
            </a:r>
            <a:r>
              <a:rPr lang="zh-CN" altLang="en-US" sz="2000" dirty="0">
                <a:latin typeface="Gill Sans MT" panose="020B0502020104020203" pitchFamily="34" charset="0"/>
              </a:rPr>
              <a:t>）</a:t>
            </a:r>
            <a:endParaRPr lang="en-US" altLang="zh-CN" sz="2000" dirty="0"/>
          </a:p>
          <a:p>
            <a:pPr marL="742950" lvl="1" indent="-285750">
              <a:buFont typeface="Arial" panose="020B0604020202020204" pitchFamily="34" charset="0"/>
              <a:buChar char="•"/>
            </a:pPr>
            <a:r>
              <a:rPr lang="zh-CN" altLang="en-US" sz="2000" dirty="0"/>
              <a:t>文档条目</a:t>
            </a:r>
            <a:r>
              <a:rPr lang="zh-CN" altLang="en-US" sz="2000" dirty="0">
                <a:latin typeface="Gill Sans MT" panose="020B0502020104020203" pitchFamily="34" charset="0"/>
              </a:rPr>
              <a:t>（</a:t>
            </a:r>
            <a:r>
              <a:rPr lang="en-US" altLang="zh-CN" sz="2000" dirty="0" err="1">
                <a:latin typeface="Gill Sans MT" panose="020B0502020104020203" pitchFamily="34" charset="0"/>
                <a:ea typeface="SimHei" panose="02010609060101010101" pitchFamily="49" charset="-122"/>
              </a:rPr>
              <a:t>mongoDB</a:t>
            </a:r>
            <a:r>
              <a:rPr lang="zh-CN" altLang="en-US" sz="2000" dirty="0">
                <a:latin typeface="Gill Sans MT" panose="020B0502020104020203" pitchFamily="34" charset="0"/>
              </a:rPr>
              <a:t>）</a:t>
            </a:r>
            <a:endParaRPr lang="en-US" altLang="zh-CN" sz="2000" dirty="0"/>
          </a:p>
          <a:p>
            <a:pPr marL="285750" indent="-285750">
              <a:buFont typeface="Arial" panose="020B0604020202020204" pitchFamily="34" charset="0"/>
              <a:buChar char="•"/>
            </a:pPr>
            <a:r>
              <a:rPr lang="zh-CN" altLang="en-US" sz="2000" dirty="0"/>
              <a:t>关系类</a:t>
            </a:r>
            <a:endParaRPr lang="en-US" altLang="zh-CN" sz="2000" dirty="0"/>
          </a:p>
          <a:p>
            <a:pPr marL="742950" lvl="1" indent="-285750">
              <a:buFont typeface="Arial" panose="020B0604020202020204" pitchFamily="34" charset="0"/>
              <a:buChar char="•"/>
            </a:pPr>
            <a:r>
              <a:rPr lang="zh-CN" altLang="en-US" sz="2000" dirty="0"/>
              <a:t>权限</a:t>
            </a:r>
            <a:r>
              <a:rPr lang="zh-CN" altLang="en-US" sz="2000" dirty="0">
                <a:latin typeface="Gill Sans MT" panose="020B0502020104020203" pitchFamily="34" charset="0"/>
              </a:rPr>
              <a:t>（</a:t>
            </a:r>
            <a:r>
              <a:rPr lang="en-US" altLang="zh-CN" sz="2000" dirty="0">
                <a:latin typeface="Gill Sans MT" panose="020B0502020104020203" pitchFamily="34" charset="0"/>
                <a:ea typeface="SimHei" panose="02010609060101010101" pitchFamily="49" charset="-122"/>
              </a:rPr>
              <a:t> MySQL </a:t>
            </a:r>
            <a:r>
              <a:rPr lang="zh-CN" altLang="en-US" sz="2000" dirty="0">
                <a:latin typeface="Gill Sans MT" panose="020B0502020104020203" pitchFamily="34" charset="0"/>
              </a:rPr>
              <a:t>）</a:t>
            </a:r>
            <a:endParaRPr lang="en-US" altLang="zh-CN" sz="2000" dirty="0">
              <a:latin typeface="Gill Sans MT" panose="020B0502020104020203" pitchFamily="34" charset="0"/>
            </a:endParaRPr>
          </a:p>
          <a:p>
            <a:pPr lvl="1"/>
            <a:endParaRPr lang="en-US" altLang="zh-CN" sz="2000" dirty="0"/>
          </a:p>
        </p:txBody>
      </p:sp>
      <p:pic>
        <p:nvPicPr>
          <p:cNvPr id="9" name="图片 8">
            <a:extLst>
              <a:ext uri="{FF2B5EF4-FFF2-40B4-BE49-F238E27FC236}">
                <a16:creationId xmlns:a16="http://schemas.microsoft.com/office/drawing/2014/main" id="{BECDD711-A0AD-3433-E6C1-45AEF88D5490}"/>
              </a:ext>
            </a:extLst>
          </p:cNvPr>
          <p:cNvPicPr>
            <a:picLocks noChangeAspect="1"/>
          </p:cNvPicPr>
          <p:nvPr/>
        </p:nvPicPr>
        <p:blipFill>
          <a:blip r:embed="rId3"/>
          <a:stretch>
            <a:fillRect/>
          </a:stretch>
        </p:blipFill>
        <p:spPr>
          <a:xfrm>
            <a:off x="6533640" y="1742426"/>
            <a:ext cx="4811182" cy="3807902"/>
          </a:xfrm>
          <a:prstGeom prst="rect">
            <a:avLst/>
          </a:prstGeom>
        </p:spPr>
      </p:pic>
      <p:sp>
        <p:nvSpPr>
          <p:cNvPr id="10" name="文本框 9">
            <a:extLst>
              <a:ext uri="{FF2B5EF4-FFF2-40B4-BE49-F238E27FC236}">
                <a16:creationId xmlns:a16="http://schemas.microsoft.com/office/drawing/2014/main" id="{F5EC52FD-2577-984A-7BFB-542CA35EB2F0}"/>
              </a:ext>
            </a:extLst>
          </p:cNvPr>
          <p:cNvSpPr txBox="1"/>
          <p:nvPr/>
        </p:nvSpPr>
        <p:spPr>
          <a:xfrm>
            <a:off x="8516453" y="5844745"/>
            <a:ext cx="845555" cy="369332"/>
          </a:xfrm>
          <a:prstGeom prst="rect">
            <a:avLst/>
          </a:prstGeom>
          <a:noFill/>
        </p:spPr>
        <p:txBody>
          <a:bodyPr wrap="square" rtlCol="0">
            <a:spAutoFit/>
          </a:bodyPr>
          <a:lstStyle/>
          <a:p>
            <a:r>
              <a:rPr kumimoji="1" lang="zh-CN" altLang="en-US" dirty="0"/>
              <a:t>类图</a:t>
            </a:r>
          </a:p>
        </p:txBody>
      </p:sp>
    </p:spTree>
    <p:extLst>
      <p:ext uri="{BB962C8B-B14F-4D97-AF65-F5344CB8AC3E}">
        <p14:creationId xmlns:p14="http://schemas.microsoft.com/office/powerpoint/2010/main" val="27457373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75E807B-E021-4FC8-81A6-194C063E7286}"/>
              </a:ext>
            </a:extLst>
          </p:cNvPr>
          <p:cNvGrpSpPr/>
          <p:nvPr/>
        </p:nvGrpSpPr>
        <p:grpSpPr>
          <a:xfrm>
            <a:off x="435260" y="2425955"/>
            <a:ext cx="2436094" cy="1785104"/>
            <a:chOff x="435260" y="2425955"/>
            <a:chExt cx="2436094" cy="1785104"/>
          </a:xfrm>
        </p:grpSpPr>
        <p:sp>
          <p:nvSpPr>
            <p:cNvPr id="7" name="文本框 6">
              <a:extLst>
                <a:ext uri="{FF2B5EF4-FFF2-40B4-BE49-F238E27FC236}">
                  <a16:creationId xmlns:a16="http://schemas.microsoft.com/office/drawing/2014/main" id="{1EDC9AB6-7A40-4AC1-8C94-29AECEE3B432}"/>
                </a:ext>
              </a:extLst>
            </p:cNvPr>
            <p:cNvSpPr txBox="1"/>
            <p:nvPr/>
          </p:nvSpPr>
          <p:spPr>
            <a:xfrm>
              <a:off x="435260" y="2425955"/>
              <a:ext cx="2436094" cy="1200329"/>
            </a:xfrm>
            <a:prstGeom prst="rect">
              <a:avLst/>
            </a:prstGeom>
            <a:noFill/>
          </p:spPr>
          <p:txBody>
            <a:bodyPr wrap="square">
              <a:spAutoFit/>
            </a:bodyPr>
            <a:lstStyle/>
            <a:p>
              <a:pPr algn="just"/>
              <a:r>
                <a:rPr lang="zh-CN" altLang="en-US" sz="7200" dirty="0">
                  <a:solidFill>
                    <a:schemeClr val="bg1"/>
                  </a:solidFill>
                  <a:cs typeface="+mn-ea"/>
                  <a:sym typeface="+mn-lt"/>
                </a:rPr>
                <a:t>目 录</a:t>
              </a:r>
            </a:p>
          </p:txBody>
        </p:sp>
        <p:sp>
          <p:nvSpPr>
            <p:cNvPr id="8" name="文本框 7">
              <a:extLst>
                <a:ext uri="{FF2B5EF4-FFF2-40B4-BE49-F238E27FC236}">
                  <a16:creationId xmlns:a16="http://schemas.microsoft.com/office/drawing/2014/main" id="{B7748870-8D2B-42CE-9130-7816195AB468}"/>
                </a:ext>
              </a:extLst>
            </p:cNvPr>
            <p:cNvSpPr txBox="1"/>
            <p:nvPr/>
          </p:nvSpPr>
          <p:spPr>
            <a:xfrm>
              <a:off x="435260" y="3626284"/>
              <a:ext cx="2436094" cy="584775"/>
            </a:xfrm>
            <a:prstGeom prst="rect">
              <a:avLst/>
            </a:prstGeom>
            <a:noFill/>
          </p:spPr>
          <p:txBody>
            <a:bodyPr wrap="square">
              <a:spAutoFit/>
            </a:bodyPr>
            <a:lstStyle/>
            <a:p>
              <a:pPr algn="just"/>
              <a:r>
                <a:rPr lang="en-US" altLang="zh-CN" sz="3200" dirty="0">
                  <a:solidFill>
                    <a:schemeClr val="bg1"/>
                  </a:solidFill>
                  <a:cs typeface="+mn-ea"/>
                  <a:sym typeface="+mn-lt"/>
                </a:rPr>
                <a:t>CONTENTS</a:t>
              </a:r>
              <a:endParaRPr lang="zh-CN" altLang="en-US" sz="3200" dirty="0">
                <a:solidFill>
                  <a:schemeClr val="bg1"/>
                </a:solidFill>
                <a:cs typeface="+mn-ea"/>
                <a:sym typeface="+mn-lt"/>
              </a:endParaRPr>
            </a:p>
          </p:txBody>
        </p:sp>
      </p:grpSp>
      <p:grpSp>
        <p:nvGrpSpPr>
          <p:cNvPr id="44" name="组合 43">
            <a:extLst>
              <a:ext uri="{FF2B5EF4-FFF2-40B4-BE49-F238E27FC236}">
                <a16:creationId xmlns:a16="http://schemas.microsoft.com/office/drawing/2014/main" id="{F7167BB6-04D1-4F04-BB8D-FDD80DD7BA24}"/>
              </a:ext>
            </a:extLst>
          </p:cNvPr>
          <p:cNvGrpSpPr/>
          <p:nvPr/>
        </p:nvGrpSpPr>
        <p:grpSpPr>
          <a:xfrm>
            <a:off x="6368282" y="1197676"/>
            <a:ext cx="2775718" cy="4462648"/>
            <a:chOff x="6273391" y="1312317"/>
            <a:chExt cx="2775718" cy="4462648"/>
          </a:xfrm>
        </p:grpSpPr>
        <p:grpSp>
          <p:nvGrpSpPr>
            <p:cNvPr id="22" name="组合 21">
              <a:extLst>
                <a:ext uri="{FF2B5EF4-FFF2-40B4-BE49-F238E27FC236}">
                  <a16:creationId xmlns:a16="http://schemas.microsoft.com/office/drawing/2014/main" id="{2F4622CD-F06C-4721-B96E-BE8AC8CF82C6}"/>
                </a:ext>
              </a:extLst>
            </p:cNvPr>
            <p:cNvGrpSpPr/>
            <p:nvPr/>
          </p:nvGrpSpPr>
          <p:grpSpPr>
            <a:xfrm>
              <a:off x="6273391" y="1312317"/>
              <a:ext cx="612000" cy="612000"/>
              <a:chOff x="7010399" y="2045140"/>
              <a:chExt cx="587230" cy="609805"/>
            </a:xfrm>
          </p:grpSpPr>
          <p:sp>
            <p:nvSpPr>
              <p:cNvPr id="18" name="矩形: 圆角 17">
                <a:extLst>
                  <a:ext uri="{FF2B5EF4-FFF2-40B4-BE49-F238E27FC236}">
                    <a16:creationId xmlns:a16="http://schemas.microsoft.com/office/drawing/2014/main" id="{1475B480-4AF6-4F82-9FF7-5A6F701B481C}"/>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a:extLst>
                  <a:ext uri="{FF2B5EF4-FFF2-40B4-BE49-F238E27FC236}">
                    <a16:creationId xmlns:a16="http://schemas.microsoft.com/office/drawing/2014/main" id="{9A22EFEC-1CFE-465B-AB94-237AD39CCC77}"/>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1</a:t>
                </a:r>
                <a:endParaRPr lang="zh-CN" altLang="en-US" sz="3200" dirty="0">
                  <a:cs typeface="+mn-ea"/>
                  <a:sym typeface="+mn-lt"/>
                </a:endParaRPr>
              </a:p>
            </p:txBody>
          </p:sp>
        </p:grpSp>
        <p:grpSp>
          <p:nvGrpSpPr>
            <p:cNvPr id="23" name="组合 22">
              <a:extLst>
                <a:ext uri="{FF2B5EF4-FFF2-40B4-BE49-F238E27FC236}">
                  <a16:creationId xmlns:a16="http://schemas.microsoft.com/office/drawing/2014/main" id="{60FD5BA8-7CC4-4BBA-9BCC-6E1C3A3AE34C}"/>
                </a:ext>
              </a:extLst>
            </p:cNvPr>
            <p:cNvGrpSpPr/>
            <p:nvPr/>
          </p:nvGrpSpPr>
          <p:grpSpPr>
            <a:xfrm>
              <a:off x="6277377" y="5162965"/>
              <a:ext cx="612000" cy="612000"/>
              <a:chOff x="7010399" y="2045140"/>
              <a:chExt cx="587230" cy="609805"/>
            </a:xfrm>
          </p:grpSpPr>
          <p:sp>
            <p:nvSpPr>
              <p:cNvPr id="24" name="矩形: 圆角 23">
                <a:extLst>
                  <a:ext uri="{FF2B5EF4-FFF2-40B4-BE49-F238E27FC236}">
                    <a16:creationId xmlns:a16="http://schemas.microsoft.com/office/drawing/2014/main" id="{16F6369C-5DFA-405D-93EE-CFBBB0DB0B24}"/>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8E086720-9C37-46B4-A078-6E3463D4EF8B}"/>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5</a:t>
                </a:r>
                <a:endParaRPr lang="zh-CN" altLang="en-US" sz="3200" dirty="0">
                  <a:cs typeface="+mn-ea"/>
                  <a:sym typeface="+mn-lt"/>
                </a:endParaRPr>
              </a:p>
            </p:txBody>
          </p:sp>
        </p:grpSp>
        <p:grpSp>
          <p:nvGrpSpPr>
            <p:cNvPr id="29" name="组合 28">
              <a:extLst>
                <a:ext uri="{FF2B5EF4-FFF2-40B4-BE49-F238E27FC236}">
                  <a16:creationId xmlns:a16="http://schemas.microsoft.com/office/drawing/2014/main" id="{C4C630DB-5ACB-4B8E-BEB2-021F288ADF41}"/>
                </a:ext>
              </a:extLst>
            </p:cNvPr>
            <p:cNvGrpSpPr/>
            <p:nvPr/>
          </p:nvGrpSpPr>
          <p:grpSpPr>
            <a:xfrm>
              <a:off x="6285349" y="2274979"/>
              <a:ext cx="612000" cy="612000"/>
              <a:chOff x="7010399" y="2045140"/>
              <a:chExt cx="587230" cy="609805"/>
            </a:xfrm>
          </p:grpSpPr>
          <p:sp>
            <p:nvSpPr>
              <p:cNvPr id="30" name="矩形: 圆角 29">
                <a:extLst>
                  <a:ext uri="{FF2B5EF4-FFF2-40B4-BE49-F238E27FC236}">
                    <a16:creationId xmlns:a16="http://schemas.microsoft.com/office/drawing/2014/main" id="{B15B0C35-A37C-49D3-8B0C-9B83A78A058A}"/>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a:extLst>
                  <a:ext uri="{FF2B5EF4-FFF2-40B4-BE49-F238E27FC236}">
                    <a16:creationId xmlns:a16="http://schemas.microsoft.com/office/drawing/2014/main" id="{D4F540DC-FDFF-4205-901C-80536F404420}"/>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2</a:t>
                </a:r>
                <a:endParaRPr lang="zh-CN" altLang="en-US" sz="3200" dirty="0">
                  <a:cs typeface="+mn-ea"/>
                  <a:sym typeface="+mn-lt"/>
                </a:endParaRPr>
              </a:p>
            </p:txBody>
          </p:sp>
        </p:grpSp>
        <p:grpSp>
          <p:nvGrpSpPr>
            <p:cNvPr id="32" name="组合 31">
              <a:extLst>
                <a:ext uri="{FF2B5EF4-FFF2-40B4-BE49-F238E27FC236}">
                  <a16:creationId xmlns:a16="http://schemas.microsoft.com/office/drawing/2014/main" id="{64CB4392-4C36-45C4-AA2D-68ABD25577EB}"/>
                </a:ext>
              </a:extLst>
            </p:cNvPr>
            <p:cNvGrpSpPr/>
            <p:nvPr/>
          </p:nvGrpSpPr>
          <p:grpSpPr>
            <a:xfrm>
              <a:off x="6289335" y="3237641"/>
              <a:ext cx="612000" cy="612000"/>
              <a:chOff x="7010399" y="2045140"/>
              <a:chExt cx="587230" cy="609805"/>
            </a:xfrm>
          </p:grpSpPr>
          <p:sp>
            <p:nvSpPr>
              <p:cNvPr id="33" name="矩形: 圆角 32">
                <a:extLst>
                  <a:ext uri="{FF2B5EF4-FFF2-40B4-BE49-F238E27FC236}">
                    <a16:creationId xmlns:a16="http://schemas.microsoft.com/office/drawing/2014/main" id="{C9F927FF-AFCE-44B4-A741-DF921630101B}"/>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D8975A98-5A9B-4157-BD52-4456EEA6AC0C}"/>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3</a:t>
                </a:r>
                <a:endParaRPr lang="zh-CN" altLang="en-US" sz="3200" dirty="0">
                  <a:cs typeface="+mn-ea"/>
                  <a:sym typeface="+mn-lt"/>
                </a:endParaRPr>
              </a:p>
            </p:txBody>
          </p:sp>
        </p:grpSp>
        <p:grpSp>
          <p:nvGrpSpPr>
            <p:cNvPr id="35" name="组合 34">
              <a:extLst>
                <a:ext uri="{FF2B5EF4-FFF2-40B4-BE49-F238E27FC236}">
                  <a16:creationId xmlns:a16="http://schemas.microsoft.com/office/drawing/2014/main" id="{F09616D3-71D5-4506-8E86-45E7F2EC6CA3}"/>
                </a:ext>
              </a:extLst>
            </p:cNvPr>
            <p:cNvGrpSpPr/>
            <p:nvPr/>
          </p:nvGrpSpPr>
          <p:grpSpPr>
            <a:xfrm>
              <a:off x="6281363" y="4200303"/>
              <a:ext cx="612000" cy="612000"/>
              <a:chOff x="7010399" y="2045140"/>
              <a:chExt cx="587230" cy="609805"/>
            </a:xfrm>
          </p:grpSpPr>
          <p:sp>
            <p:nvSpPr>
              <p:cNvPr id="36" name="矩形: 圆角 35">
                <a:extLst>
                  <a:ext uri="{FF2B5EF4-FFF2-40B4-BE49-F238E27FC236}">
                    <a16:creationId xmlns:a16="http://schemas.microsoft.com/office/drawing/2014/main" id="{AA2C4F45-050D-4A3E-904B-E27AC8FC93CE}"/>
                  </a:ext>
                </a:extLst>
              </p:cNvPr>
              <p:cNvSpPr/>
              <p:nvPr/>
            </p:nvSpPr>
            <p:spPr>
              <a:xfrm>
                <a:off x="7010399" y="2045140"/>
                <a:ext cx="587230" cy="577818"/>
              </a:xfrm>
              <a:prstGeom prst="roundRect">
                <a:avLst/>
              </a:prstGeom>
              <a:solidFill>
                <a:srgbClr val="A910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a:extLst>
                  <a:ext uri="{FF2B5EF4-FFF2-40B4-BE49-F238E27FC236}">
                    <a16:creationId xmlns:a16="http://schemas.microsoft.com/office/drawing/2014/main" id="{A92B0D04-1E05-4DF9-B9A5-8A343D61B1C7}"/>
                  </a:ext>
                </a:extLst>
              </p:cNvPr>
              <p:cNvSpPr txBox="1"/>
              <p:nvPr/>
            </p:nvSpPr>
            <p:spPr>
              <a:xfrm>
                <a:off x="7120875" y="2070170"/>
                <a:ext cx="358629" cy="584775"/>
              </a:xfrm>
              <a:prstGeom prst="rect">
                <a:avLst/>
              </a:prstGeom>
              <a:noFill/>
            </p:spPr>
            <p:txBody>
              <a:bodyPr wrap="square">
                <a:spAutoFit/>
              </a:bodyPr>
              <a:lstStyle/>
              <a:p>
                <a:r>
                  <a:rPr lang="en-US" altLang="zh-CN" sz="3200" dirty="0">
                    <a:solidFill>
                      <a:schemeClr val="bg1"/>
                    </a:solidFill>
                    <a:cs typeface="+mn-ea"/>
                    <a:sym typeface="+mn-lt"/>
                  </a:rPr>
                  <a:t>4</a:t>
                </a:r>
                <a:endParaRPr lang="zh-CN" altLang="en-US" sz="3200" dirty="0">
                  <a:cs typeface="+mn-ea"/>
                  <a:sym typeface="+mn-lt"/>
                </a:endParaRPr>
              </a:p>
            </p:txBody>
          </p:sp>
        </p:grpSp>
        <p:sp>
          <p:nvSpPr>
            <p:cNvPr id="39" name="文本框 38">
              <a:extLst>
                <a:ext uri="{FF2B5EF4-FFF2-40B4-BE49-F238E27FC236}">
                  <a16:creationId xmlns:a16="http://schemas.microsoft.com/office/drawing/2014/main" id="{BD91D239-096D-4F51-A430-A9912B9F4747}"/>
                </a:ext>
              </a:extLst>
            </p:cNvPr>
            <p:cNvSpPr txBox="1"/>
            <p:nvPr/>
          </p:nvSpPr>
          <p:spPr>
            <a:xfrm>
              <a:off x="7153870" y="1312317"/>
              <a:ext cx="1676578" cy="523220"/>
            </a:xfrm>
            <a:prstGeom prst="rect">
              <a:avLst/>
            </a:prstGeom>
            <a:noFill/>
          </p:spPr>
          <p:txBody>
            <a:bodyPr wrap="square">
              <a:spAutoFit/>
            </a:bodyPr>
            <a:lstStyle/>
            <a:p>
              <a:r>
                <a:rPr lang="zh-CN" altLang="en-US" sz="2800" dirty="0">
                  <a:cs typeface="+mn-ea"/>
                  <a:sym typeface="+mn-lt"/>
                </a:rPr>
                <a:t>完成情况</a:t>
              </a:r>
            </a:p>
          </p:txBody>
        </p:sp>
        <p:sp>
          <p:nvSpPr>
            <p:cNvPr id="40" name="文本框 39">
              <a:extLst>
                <a:ext uri="{FF2B5EF4-FFF2-40B4-BE49-F238E27FC236}">
                  <a16:creationId xmlns:a16="http://schemas.microsoft.com/office/drawing/2014/main" id="{A802BF82-37BD-433C-AE78-AB71D8A792C2}"/>
                </a:ext>
              </a:extLst>
            </p:cNvPr>
            <p:cNvSpPr txBox="1"/>
            <p:nvPr/>
          </p:nvSpPr>
          <p:spPr>
            <a:xfrm>
              <a:off x="7153868" y="2282847"/>
              <a:ext cx="1676580" cy="523220"/>
            </a:xfrm>
            <a:prstGeom prst="rect">
              <a:avLst/>
            </a:prstGeom>
            <a:noFill/>
          </p:spPr>
          <p:txBody>
            <a:bodyPr wrap="square">
              <a:spAutoFit/>
            </a:bodyPr>
            <a:lstStyle/>
            <a:p>
              <a:r>
                <a:rPr lang="zh-CN" altLang="en-US" sz="2800" dirty="0">
                  <a:cs typeface="+mn-ea"/>
                  <a:sym typeface="+mn-lt"/>
                </a:rPr>
                <a:t>技术架构</a:t>
              </a:r>
            </a:p>
          </p:txBody>
        </p:sp>
        <p:sp>
          <p:nvSpPr>
            <p:cNvPr id="41" name="文本框 40">
              <a:extLst>
                <a:ext uri="{FF2B5EF4-FFF2-40B4-BE49-F238E27FC236}">
                  <a16:creationId xmlns:a16="http://schemas.microsoft.com/office/drawing/2014/main" id="{07212F57-F48F-456E-A11E-59CA277F9216}"/>
                </a:ext>
              </a:extLst>
            </p:cNvPr>
            <p:cNvSpPr txBox="1"/>
            <p:nvPr/>
          </p:nvSpPr>
          <p:spPr>
            <a:xfrm>
              <a:off x="7153868" y="3253377"/>
              <a:ext cx="1775971" cy="523220"/>
            </a:xfrm>
            <a:prstGeom prst="rect">
              <a:avLst/>
            </a:prstGeom>
            <a:noFill/>
          </p:spPr>
          <p:txBody>
            <a:bodyPr wrap="square">
              <a:spAutoFit/>
            </a:bodyPr>
            <a:lstStyle/>
            <a:p>
              <a:r>
                <a:rPr lang="zh-CN" altLang="en-US" sz="2800" dirty="0">
                  <a:cs typeface="+mn-ea"/>
                  <a:sym typeface="+mn-lt"/>
                </a:rPr>
                <a:t>特色创新</a:t>
              </a:r>
            </a:p>
          </p:txBody>
        </p:sp>
        <p:sp>
          <p:nvSpPr>
            <p:cNvPr id="42" name="文本框 41">
              <a:extLst>
                <a:ext uri="{FF2B5EF4-FFF2-40B4-BE49-F238E27FC236}">
                  <a16:creationId xmlns:a16="http://schemas.microsoft.com/office/drawing/2014/main" id="{A193B7FE-EEDF-4514-BCDC-0905ADB574A0}"/>
                </a:ext>
              </a:extLst>
            </p:cNvPr>
            <p:cNvSpPr txBox="1"/>
            <p:nvPr/>
          </p:nvSpPr>
          <p:spPr>
            <a:xfrm>
              <a:off x="7153868" y="4222939"/>
              <a:ext cx="1676580" cy="523220"/>
            </a:xfrm>
            <a:prstGeom prst="rect">
              <a:avLst/>
            </a:prstGeom>
            <a:noFill/>
          </p:spPr>
          <p:txBody>
            <a:bodyPr wrap="square">
              <a:spAutoFit/>
            </a:bodyPr>
            <a:lstStyle/>
            <a:p>
              <a:r>
                <a:rPr lang="zh-CN" altLang="en-US" sz="2800" dirty="0">
                  <a:cs typeface="+mn-ea"/>
                  <a:sym typeface="+mn-lt"/>
                </a:rPr>
                <a:t>经验教训</a:t>
              </a:r>
            </a:p>
          </p:txBody>
        </p:sp>
        <p:sp>
          <p:nvSpPr>
            <p:cNvPr id="43" name="文本框 42">
              <a:extLst>
                <a:ext uri="{FF2B5EF4-FFF2-40B4-BE49-F238E27FC236}">
                  <a16:creationId xmlns:a16="http://schemas.microsoft.com/office/drawing/2014/main" id="{52F82E8F-D5E2-4B12-875E-BF6A898411BC}"/>
                </a:ext>
              </a:extLst>
            </p:cNvPr>
            <p:cNvSpPr txBox="1"/>
            <p:nvPr/>
          </p:nvSpPr>
          <p:spPr>
            <a:xfrm>
              <a:off x="7153868" y="5192501"/>
              <a:ext cx="1895241" cy="523220"/>
            </a:xfrm>
            <a:prstGeom prst="rect">
              <a:avLst/>
            </a:prstGeom>
            <a:noFill/>
          </p:spPr>
          <p:txBody>
            <a:bodyPr wrap="square">
              <a:spAutoFit/>
            </a:bodyPr>
            <a:lstStyle/>
            <a:p>
              <a:r>
                <a:rPr lang="zh-CN" altLang="en-US" sz="2800" dirty="0">
                  <a:cs typeface="+mn-ea"/>
                  <a:sym typeface="+mn-lt"/>
                </a:rPr>
                <a:t>成员贡献</a:t>
              </a:r>
            </a:p>
          </p:txBody>
        </p:sp>
      </p:grpSp>
      <p:grpSp>
        <p:nvGrpSpPr>
          <p:cNvPr id="47" name="组合 46">
            <a:extLst>
              <a:ext uri="{FF2B5EF4-FFF2-40B4-BE49-F238E27FC236}">
                <a16:creationId xmlns:a16="http://schemas.microsoft.com/office/drawing/2014/main" id="{5788A836-3C40-4D59-9789-F19059926958}"/>
              </a:ext>
            </a:extLst>
          </p:cNvPr>
          <p:cNvGrpSpPr/>
          <p:nvPr/>
        </p:nvGrpSpPr>
        <p:grpSpPr>
          <a:xfrm>
            <a:off x="4908496" y="3013956"/>
            <a:ext cx="648000" cy="648000"/>
            <a:chOff x="4468159" y="1345024"/>
            <a:chExt cx="648000" cy="648000"/>
          </a:xfrm>
          <a:solidFill>
            <a:srgbClr val="A91015"/>
          </a:solidFill>
        </p:grpSpPr>
        <p:sp>
          <p:nvSpPr>
            <p:cNvPr id="45" name="泪滴形 44">
              <a:extLst>
                <a:ext uri="{FF2B5EF4-FFF2-40B4-BE49-F238E27FC236}">
                  <a16:creationId xmlns:a16="http://schemas.microsoft.com/office/drawing/2014/main" id="{3533D27F-2E1B-49F8-B14A-77413FF24677}"/>
                </a:ext>
              </a:extLst>
            </p:cNvPr>
            <p:cNvSpPr/>
            <p:nvPr/>
          </p:nvSpPr>
          <p:spPr>
            <a:xfrm rot="8093212">
              <a:off x="4468159" y="1345024"/>
              <a:ext cx="648000" cy="64800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a:extLst>
                <a:ext uri="{FF2B5EF4-FFF2-40B4-BE49-F238E27FC236}">
                  <a16:creationId xmlns:a16="http://schemas.microsoft.com/office/drawing/2014/main" id="{3F509ED7-E0CC-48D7-A37E-3A67193085BA}"/>
                </a:ext>
              </a:extLst>
            </p:cNvPr>
            <p:cNvSpPr/>
            <p:nvPr/>
          </p:nvSpPr>
          <p:spPr>
            <a:xfrm>
              <a:off x="4540159" y="1417024"/>
              <a:ext cx="504000" cy="50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12361105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a:extLst>
              <a:ext uri="{FF2B5EF4-FFF2-40B4-BE49-F238E27FC236}">
                <a16:creationId xmlns:a16="http://schemas.microsoft.com/office/drawing/2014/main" id="{BD91D239-096D-4F51-A430-A9912B9F4747}"/>
              </a:ext>
            </a:extLst>
          </p:cNvPr>
          <p:cNvSpPr txBox="1"/>
          <p:nvPr/>
        </p:nvSpPr>
        <p:spPr>
          <a:xfrm>
            <a:off x="298597" y="1908924"/>
            <a:ext cx="1540141" cy="3807902"/>
          </a:xfrm>
          <a:prstGeom prst="rect">
            <a:avLst/>
          </a:prstGeom>
          <a:noFill/>
        </p:spPr>
        <p:txBody>
          <a:bodyPr wrap="square">
            <a:spAutoFit/>
          </a:bodyPr>
          <a:lstStyle/>
          <a:p>
            <a:pPr algn="ctr">
              <a:lnSpc>
                <a:spcPct val="250000"/>
              </a:lnSpc>
            </a:pPr>
            <a:r>
              <a:rPr lang="zh-CN" altLang="en-US" sz="2000" dirty="0">
                <a:solidFill>
                  <a:schemeClr val="bg1"/>
                </a:solidFill>
                <a:cs typeface="+mn-ea"/>
                <a:sym typeface="+mn-lt"/>
              </a:rPr>
              <a:t>完成情况</a:t>
            </a:r>
            <a:endParaRPr lang="en-US" altLang="zh-CN" sz="2000" dirty="0">
              <a:solidFill>
                <a:schemeClr val="bg1"/>
              </a:solidFill>
              <a:cs typeface="+mn-ea"/>
              <a:sym typeface="+mn-lt"/>
            </a:endParaRPr>
          </a:p>
          <a:p>
            <a:pPr algn="ctr">
              <a:lnSpc>
                <a:spcPct val="250000"/>
              </a:lnSpc>
            </a:pPr>
            <a:r>
              <a:rPr lang="zh-CN" altLang="en-US" sz="2000" b="1" dirty="0">
                <a:solidFill>
                  <a:schemeClr val="bg1"/>
                </a:solidFill>
                <a:cs typeface="+mn-ea"/>
                <a:sym typeface="+mn-lt"/>
              </a:rPr>
              <a:t>技术架构</a:t>
            </a:r>
            <a:endParaRPr lang="en-US" altLang="zh-CN" sz="2000" b="1" dirty="0">
              <a:solidFill>
                <a:schemeClr val="bg1"/>
              </a:solidFill>
              <a:cs typeface="+mn-ea"/>
              <a:sym typeface="+mn-lt"/>
            </a:endParaRPr>
          </a:p>
          <a:p>
            <a:pPr algn="ctr">
              <a:lnSpc>
                <a:spcPct val="250000"/>
              </a:lnSpc>
            </a:pPr>
            <a:r>
              <a:rPr lang="zh-CN" altLang="en-US" sz="2000" dirty="0">
                <a:cs typeface="+mn-ea"/>
                <a:sym typeface="+mn-lt"/>
              </a:rPr>
              <a:t>特色创新</a:t>
            </a:r>
            <a:endParaRPr lang="en-US" altLang="zh-CN" sz="2000" dirty="0">
              <a:cs typeface="+mn-ea"/>
              <a:sym typeface="+mn-lt"/>
            </a:endParaRPr>
          </a:p>
          <a:p>
            <a:pPr algn="ctr">
              <a:lnSpc>
                <a:spcPct val="250000"/>
              </a:lnSpc>
            </a:pPr>
            <a:r>
              <a:rPr lang="zh-CN" altLang="en-US" sz="2000" dirty="0">
                <a:solidFill>
                  <a:schemeClr val="bg1"/>
                </a:solidFill>
                <a:cs typeface="+mn-ea"/>
                <a:sym typeface="+mn-lt"/>
              </a:rPr>
              <a:t>经验教训</a:t>
            </a:r>
            <a:endParaRPr lang="en-US" altLang="zh-CN" sz="2000" dirty="0">
              <a:solidFill>
                <a:schemeClr val="bg1"/>
              </a:solidFill>
              <a:cs typeface="+mn-ea"/>
              <a:sym typeface="+mn-lt"/>
            </a:endParaRPr>
          </a:p>
          <a:p>
            <a:pPr algn="ctr">
              <a:lnSpc>
                <a:spcPct val="250000"/>
              </a:lnSpc>
            </a:pPr>
            <a:r>
              <a:rPr lang="zh-CN" altLang="en-US" sz="2000" dirty="0">
                <a:solidFill>
                  <a:schemeClr val="bg1"/>
                </a:solidFill>
                <a:cs typeface="+mn-ea"/>
                <a:sym typeface="+mn-lt"/>
              </a:rPr>
              <a:t>成员贡献</a:t>
            </a:r>
            <a:endParaRPr lang="zh-CN" altLang="en-US" sz="2800" dirty="0">
              <a:solidFill>
                <a:schemeClr val="bg1"/>
              </a:solidFill>
              <a:cs typeface="+mn-ea"/>
              <a:sym typeface="+mn-lt"/>
            </a:endParaRPr>
          </a:p>
        </p:txBody>
      </p:sp>
      <p:sp>
        <p:nvSpPr>
          <p:cNvPr id="38" name="文本框 37">
            <a:extLst>
              <a:ext uri="{FF2B5EF4-FFF2-40B4-BE49-F238E27FC236}">
                <a16:creationId xmlns:a16="http://schemas.microsoft.com/office/drawing/2014/main" id="{797B8F14-359C-4A2D-AD2A-EE27BAF07DCC}"/>
              </a:ext>
            </a:extLst>
          </p:cNvPr>
          <p:cNvSpPr txBox="1"/>
          <p:nvPr/>
        </p:nvSpPr>
        <p:spPr>
          <a:xfrm>
            <a:off x="2218360" y="-162739"/>
            <a:ext cx="2333761" cy="1032655"/>
          </a:xfrm>
          <a:prstGeom prst="rect">
            <a:avLst/>
          </a:prstGeom>
          <a:noFill/>
        </p:spPr>
        <p:txBody>
          <a:bodyPr wrap="square">
            <a:spAutoFit/>
          </a:bodyPr>
          <a:lstStyle/>
          <a:p>
            <a:pPr>
              <a:lnSpc>
                <a:spcPct val="200000"/>
              </a:lnSpc>
            </a:pPr>
            <a:r>
              <a:rPr lang="zh-CN" altLang="en-US" sz="3600" b="1" dirty="0">
                <a:cs typeface="+mn-ea"/>
                <a:sym typeface="+mn-lt"/>
              </a:rPr>
              <a:t>协同编辑</a:t>
            </a:r>
            <a:endParaRPr lang="en-US" altLang="zh-CN" sz="3600" b="1" dirty="0">
              <a:cs typeface="+mn-ea"/>
              <a:sym typeface="+mn-lt"/>
            </a:endParaRPr>
          </a:p>
        </p:txBody>
      </p:sp>
      <p:sp>
        <p:nvSpPr>
          <p:cNvPr id="5" name="矩形 4">
            <a:extLst>
              <a:ext uri="{FF2B5EF4-FFF2-40B4-BE49-F238E27FC236}">
                <a16:creationId xmlns:a16="http://schemas.microsoft.com/office/drawing/2014/main" id="{BCCDB250-9A67-43E0-0CD9-1C1C460F9D5D}"/>
              </a:ext>
            </a:extLst>
          </p:cNvPr>
          <p:cNvSpPr/>
          <p:nvPr/>
        </p:nvSpPr>
        <p:spPr>
          <a:xfrm>
            <a:off x="2130059" y="1100003"/>
            <a:ext cx="9342347" cy="1938992"/>
          </a:xfrm>
          <a:prstGeom prst="rect">
            <a:avLst/>
          </a:prstGeom>
        </p:spPr>
        <p:txBody>
          <a:bodyPr wrap="square">
            <a:spAutoFit/>
          </a:bodyPr>
          <a:lstStyle/>
          <a:p>
            <a:pPr marL="285750" indent="-285750">
              <a:buFont typeface="Arial" panose="020B0604020202020204" pitchFamily="34" charset="0"/>
              <a:buChar char="•"/>
            </a:pPr>
            <a:r>
              <a:rPr lang="zh-CN" altLang="en-US" sz="2000" dirty="0"/>
              <a:t>核心思路：优先提升消息转发速度</a:t>
            </a:r>
            <a:endParaRPr lang="en-US" altLang="zh-CN" sz="2000" dirty="0"/>
          </a:p>
          <a:p>
            <a:pPr marL="285750" indent="-285750">
              <a:buFont typeface="Arial" panose="020B0604020202020204" pitchFamily="34" charset="0"/>
              <a:buChar char="•"/>
            </a:pPr>
            <a:r>
              <a:rPr lang="zh-CN" altLang="en-US" sz="2000" dirty="0"/>
              <a:t>增量式消息转发</a:t>
            </a:r>
            <a:endParaRPr lang="en-US" altLang="zh-CN" sz="2000" dirty="0"/>
          </a:p>
          <a:p>
            <a:pPr marL="742950" lvl="1" indent="-285750">
              <a:buFont typeface="Arial" panose="020B0604020202020204" pitchFamily="34" charset="0"/>
              <a:buChar char="•"/>
            </a:pPr>
            <a:r>
              <a:rPr lang="zh-CN" altLang="en-US" sz="2000" dirty="0"/>
              <a:t>先转发后写数据库</a:t>
            </a:r>
            <a:endParaRPr lang="en-US" altLang="zh-CN" sz="2000" dirty="0"/>
          </a:p>
          <a:p>
            <a:pPr marL="742950" lvl="1" indent="-285750">
              <a:buFont typeface="Arial" panose="020B0604020202020204" pitchFamily="34" charset="0"/>
              <a:buChar char="•"/>
            </a:pPr>
            <a:r>
              <a:rPr lang="zh-CN" altLang="en-US" sz="2000" dirty="0"/>
              <a:t>初始化时载入所有操作记录</a:t>
            </a:r>
            <a:endParaRPr lang="en-US" altLang="zh-CN" sz="2000" dirty="0"/>
          </a:p>
          <a:p>
            <a:pPr marL="285750" indent="-285750">
              <a:buFont typeface="Arial" panose="020B0604020202020204" pitchFamily="34" charset="0"/>
              <a:buChar char="•"/>
            </a:pPr>
            <a:r>
              <a:rPr lang="zh-CN" altLang="en-US" sz="2000" dirty="0"/>
              <a:t>特点：牺牲部分初始读取速度，大幅提高协同编辑性能，方便后续历史记录功能扩展</a:t>
            </a:r>
            <a:endParaRPr lang="en-US" altLang="zh-CN" sz="2000" dirty="0"/>
          </a:p>
        </p:txBody>
      </p:sp>
      <p:pic>
        <p:nvPicPr>
          <p:cNvPr id="3" name="图形 2" descr="数据库 纯色填充">
            <a:extLst>
              <a:ext uri="{FF2B5EF4-FFF2-40B4-BE49-F238E27FC236}">
                <a16:creationId xmlns:a16="http://schemas.microsoft.com/office/drawing/2014/main" id="{EBC67AF9-3847-D493-6DBC-3C3C50397F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76642" y="4253895"/>
            <a:ext cx="914400" cy="914400"/>
          </a:xfrm>
          <a:prstGeom prst="rect">
            <a:avLst/>
          </a:prstGeom>
        </p:spPr>
      </p:pic>
      <p:pic>
        <p:nvPicPr>
          <p:cNvPr id="6" name="图形 5" descr="便携式计算机 纯色填充">
            <a:extLst>
              <a:ext uri="{FF2B5EF4-FFF2-40B4-BE49-F238E27FC236}">
                <a16:creationId xmlns:a16="http://schemas.microsoft.com/office/drawing/2014/main" id="{C3811365-260C-22D1-8B92-04738C63BA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46482" y="2959018"/>
            <a:ext cx="781600" cy="781600"/>
          </a:xfrm>
          <a:prstGeom prst="rect">
            <a:avLst/>
          </a:prstGeom>
        </p:spPr>
      </p:pic>
      <p:pic>
        <p:nvPicPr>
          <p:cNvPr id="10" name="图形 9" descr="便携式计算机 纯色填充">
            <a:extLst>
              <a:ext uri="{FF2B5EF4-FFF2-40B4-BE49-F238E27FC236}">
                <a16:creationId xmlns:a16="http://schemas.microsoft.com/office/drawing/2014/main" id="{FA68C182-D8EA-475D-343D-DEC8E1D2F1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20333" y="5451427"/>
            <a:ext cx="781600" cy="781600"/>
          </a:xfrm>
          <a:prstGeom prst="rect">
            <a:avLst/>
          </a:prstGeom>
        </p:spPr>
      </p:pic>
      <p:cxnSp>
        <p:nvCxnSpPr>
          <p:cNvPr id="8" name="直线箭头连接符 7">
            <a:extLst>
              <a:ext uri="{FF2B5EF4-FFF2-40B4-BE49-F238E27FC236}">
                <a16:creationId xmlns:a16="http://schemas.microsoft.com/office/drawing/2014/main" id="{416F429F-9B52-4078-22DE-C5CAFFD1C953}"/>
              </a:ext>
            </a:extLst>
          </p:cNvPr>
          <p:cNvCxnSpPr>
            <a:cxnSpLocks/>
          </p:cNvCxnSpPr>
          <p:nvPr/>
        </p:nvCxnSpPr>
        <p:spPr>
          <a:xfrm>
            <a:off x="4233842" y="3624185"/>
            <a:ext cx="0" cy="65678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4193EE8B-9DD9-519C-B286-00CAE7B3B391}"/>
              </a:ext>
            </a:extLst>
          </p:cNvPr>
          <p:cNvCxnSpPr>
            <a:cxnSpLocks/>
          </p:cNvCxnSpPr>
          <p:nvPr/>
        </p:nvCxnSpPr>
        <p:spPr>
          <a:xfrm flipH="1">
            <a:off x="3117241" y="5064178"/>
            <a:ext cx="729241" cy="48459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17" name="图形 16" descr="便携式计算机 纯色填充">
            <a:extLst>
              <a:ext uri="{FF2B5EF4-FFF2-40B4-BE49-F238E27FC236}">
                <a16:creationId xmlns:a16="http://schemas.microsoft.com/office/drawing/2014/main" id="{FB104E38-80AA-9421-0186-24BEA5B8D1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06278" y="5451427"/>
            <a:ext cx="781600" cy="781600"/>
          </a:xfrm>
          <a:prstGeom prst="rect">
            <a:avLst/>
          </a:prstGeom>
        </p:spPr>
      </p:pic>
      <p:cxnSp>
        <p:nvCxnSpPr>
          <p:cNvPr id="19" name="直线箭头连接符 18">
            <a:extLst>
              <a:ext uri="{FF2B5EF4-FFF2-40B4-BE49-F238E27FC236}">
                <a16:creationId xmlns:a16="http://schemas.microsoft.com/office/drawing/2014/main" id="{59606E15-E0E9-009C-55D3-ABA8A12E5555}"/>
              </a:ext>
            </a:extLst>
          </p:cNvPr>
          <p:cNvCxnSpPr>
            <a:cxnSpLocks/>
          </p:cNvCxnSpPr>
          <p:nvPr/>
        </p:nvCxnSpPr>
        <p:spPr>
          <a:xfrm>
            <a:off x="4691042" y="5019095"/>
            <a:ext cx="815236" cy="52967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 name="矩形 20">
            <a:extLst>
              <a:ext uri="{FF2B5EF4-FFF2-40B4-BE49-F238E27FC236}">
                <a16:creationId xmlns:a16="http://schemas.microsoft.com/office/drawing/2014/main" id="{C067CDC0-F97C-D4EF-5E7C-14E715D9A5F8}"/>
              </a:ext>
            </a:extLst>
          </p:cNvPr>
          <p:cNvSpPr/>
          <p:nvPr/>
        </p:nvSpPr>
        <p:spPr>
          <a:xfrm>
            <a:off x="4691042" y="2879753"/>
            <a:ext cx="805070" cy="174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a:extLst>
              <a:ext uri="{FF2B5EF4-FFF2-40B4-BE49-F238E27FC236}">
                <a16:creationId xmlns:a16="http://schemas.microsoft.com/office/drawing/2014/main" id="{353D5366-B62E-D33A-A254-BB7E5C2C5607}"/>
              </a:ext>
            </a:extLst>
          </p:cNvPr>
          <p:cNvSpPr/>
          <p:nvPr/>
        </p:nvSpPr>
        <p:spPr>
          <a:xfrm>
            <a:off x="4691042" y="3054683"/>
            <a:ext cx="805070" cy="1749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31DF90E1-F7C6-A916-E709-A4858028C8A3}"/>
              </a:ext>
            </a:extLst>
          </p:cNvPr>
          <p:cNvSpPr/>
          <p:nvPr/>
        </p:nvSpPr>
        <p:spPr>
          <a:xfrm>
            <a:off x="4691042" y="3289799"/>
            <a:ext cx="805070" cy="17493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B45CB0EF-C119-F072-F3FB-5B692175C116}"/>
              </a:ext>
            </a:extLst>
          </p:cNvPr>
          <p:cNvSpPr/>
          <p:nvPr/>
        </p:nvSpPr>
        <p:spPr>
          <a:xfrm>
            <a:off x="4306728" y="3931314"/>
            <a:ext cx="805070" cy="17493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1AA44430-CD51-F5C2-CF7B-233829A73138}"/>
              </a:ext>
            </a:extLst>
          </p:cNvPr>
          <p:cNvSpPr/>
          <p:nvPr/>
        </p:nvSpPr>
        <p:spPr>
          <a:xfrm>
            <a:off x="5151327" y="5027544"/>
            <a:ext cx="805070" cy="17493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62AEF9E6-FC79-7073-5F14-D53E38627E96}"/>
              </a:ext>
            </a:extLst>
          </p:cNvPr>
          <p:cNvSpPr/>
          <p:nvPr/>
        </p:nvSpPr>
        <p:spPr>
          <a:xfrm>
            <a:off x="2721664" y="5019095"/>
            <a:ext cx="805070" cy="17493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6194AA42-401A-1DBF-F0B8-4A672CA19A84}"/>
              </a:ext>
            </a:extLst>
          </p:cNvPr>
          <p:cNvSpPr/>
          <p:nvPr/>
        </p:nvSpPr>
        <p:spPr>
          <a:xfrm>
            <a:off x="4552121" y="4483982"/>
            <a:ext cx="805070" cy="174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a:extLst>
              <a:ext uri="{FF2B5EF4-FFF2-40B4-BE49-F238E27FC236}">
                <a16:creationId xmlns:a16="http://schemas.microsoft.com/office/drawing/2014/main" id="{F837DCCD-60CB-1AE3-58E9-58FE9879F7D1}"/>
              </a:ext>
            </a:extLst>
          </p:cNvPr>
          <p:cNvSpPr/>
          <p:nvPr/>
        </p:nvSpPr>
        <p:spPr>
          <a:xfrm>
            <a:off x="4552121" y="4658912"/>
            <a:ext cx="805070" cy="1749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a:extLst>
              <a:ext uri="{FF2B5EF4-FFF2-40B4-BE49-F238E27FC236}">
                <a16:creationId xmlns:a16="http://schemas.microsoft.com/office/drawing/2014/main" id="{CCA47A9B-0024-69E4-9CDD-0ED4C6870C6A}"/>
              </a:ext>
            </a:extLst>
          </p:cNvPr>
          <p:cNvSpPr/>
          <p:nvPr/>
        </p:nvSpPr>
        <p:spPr>
          <a:xfrm>
            <a:off x="6390408" y="5713019"/>
            <a:ext cx="805070" cy="174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a:extLst>
              <a:ext uri="{FF2B5EF4-FFF2-40B4-BE49-F238E27FC236}">
                <a16:creationId xmlns:a16="http://schemas.microsoft.com/office/drawing/2014/main" id="{74DD520F-9E43-C34D-7EA8-FA8579A59F7C}"/>
              </a:ext>
            </a:extLst>
          </p:cNvPr>
          <p:cNvSpPr/>
          <p:nvPr/>
        </p:nvSpPr>
        <p:spPr>
          <a:xfrm>
            <a:off x="6390408" y="5887949"/>
            <a:ext cx="805070" cy="1749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a:extLst>
              <a:ext uri="{FF2B5EF4-FFF2-40B4-BE49-F238E27FC236}">
                <a16:creationId xmlns:a16="http://schemas.microsoft.com/office/drawing/2014/main" id="{ADD1E751-4EA1-ECEA-06D8-DD88BE5374D0}"/>
              </a:ext>
            </a:extLst>
          </p:cNvPr>
          <p:cNvSpPr/>
          <p:nvPr/>
        </p:nvSpPr>
        <p:spPr>
          <a:xfrm>
            <a:off x="3180993" y="5733058"/>
            <a:ext cx="805070" cy="174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a:extLst>
              <a:ext uri="{FF2B5EF4-FFF2-40B4-BE49-F238E27FC236}">
                <a16:creationId xmlns:a16="http://schemas.microsoft.com/office/drawing/2014/main" id="{0EB6E88A-F7BA-BF67-E6E3-62CCFD55E4E1}"/>
              </a:ext>
            </a:extLst>
          </p:cNvPr>
          <p:cNvSpPr/>
          <p:nvPr/>
        </p:nvSpPr>
        <p:spPr>
          <a:xfrm>
            <a:off x="3180993" y="5907988"/>
            <a:ext cx="805070" cy="1749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框 36">
            <a:extLst>
              <a:ext uri="{FF2B5EF4-FFF2-40B4-BE49-F238E27FC236}">
                <a16:creationId xmlns:a16="http://schemas.microsoft.com/office/drawing/2014/main" id="{037EE844-7812-9DD8-3F9F-2ED9B130B638}"/>
              </a:ext>
            </a:extLst>
          </p:cNvPr>
          <p:cNvSpPr txBox="1"/>
          <p:nvPr/>
        </p:nvSpPr>
        <p:spPr>
          <a:xfrm>
            <a:off x="3960328" y="6472751"/>
            <a:ext cx="1183586" cy="369332"/>
          </a:xfrm>
          <a:prstGeom prst="rect">
            <a:avLst/>
          </a:prstGeom>
          <a:noFill/>
        </p:spPr>
        <p:txBody>
          <a:bodyPr wrap="square" rtlCol="0">
            <a:spAutoFit/>
          </a:bodyPr>
          <a:lstStyle/>
          <a:p>
            <a:r>
              <a:rPr kumimoji="1" lang="zh-CN" altLang="en-US" dirty="0"/>
              <a:t>消息转发</a:t>
            </a:r>
          </a:p>
        </p:txBody>
      </p:sp>
      <p:sp>
        <p:nvSpPr>
          <p:cNvPr id="40" name="文本框 39">
            <a:extLst>
              <a:ext uri="{FF2B5EF4-FFF2-40B4-BE49-F238E27FC236}">
                <a16:creationId xmlns:a16="http://schemas.microsoft.com/office/drawing/2014/main" id="{FDE756A7-3C42-2E56-B7B8-42F328B64B71}"/>
              </a:ext>
            </a:extLst>
          </p:cNvPr>
          <p:cNvSpPr txBox="1"/>
          <p:nvPr/>
        </p:nvSpPr>
        <p:spPr>
          <a:xfrm>
            <a:off x="8555520" y="6425616"/>
            <a:ext cx="1483002" cy="369332"/>
          </a:xfrm>
          <a:prstGeom prst="rect">
            <a:avLst/>
          </a:prstGeom>
          <a:noFill/>
        </p:spPr>
        <p:txBody>
          <a:bodyPr wrap="square" rtlCol="0">
            <a:spAutoFit/>
          </a:bodyPr>
          <a:lstStyle/>
          <a:p>
            <a:r>
              <a:rPr kumimoji="1" lang="zh-CN" altLang="en-US" dirty="0"/>
              <a:t>初始化载入</a:t>
            </a:r>
          </a:p>
        </p:txBody>
      </p:sp>
      <p:pic>
        <p:nvPicPr>
          <p:cNvPr id="41" name="图形 40" descr="数据库 纯色填充">
            <a:extLst>
              <a:ext uri="{FF2B5EF4-FFF2-40B4-BE49-F238E27FC236}">
                <a16:creationId xmlns:a16="http://schemas.microsoft.com/office/drawing/2014/main" id="{CDD10B42-4392-D9AB-68F6-E13F32C33B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55520" y="2983160"/>
            <a:ext cx="914400" cy="914400"/>
          </a:xfrm>
          <a:prstGeom prst="rect">
            <a:avLst/>
          </a:prstGeom>
        </p:spPr>
      </p:pic>
      <p:sp>
        <p:nvSpPr>
          <p:cNvPr id="42" name="矩形 41">
            <a:extLst>
              <a:ext uri="{FF2B5EF4-FFF2-40B4-BE49-F238E27FC236}">
                <a16:creationId xmlns:a16="http://schemas.microsoft.com/office/drawing/2014/main" id="{7353DC9D-06DD-11B5-458A-E56AFB582DA9}"/>
              </a:ext>
            </a:extLst>
          </p:cNvPr>
          <p:cNvSpPr/>
          <p:nvPr/>
        </p:nvSpPr>
        <p:spPr>
          <a:xfrm>
            <a:off x="9635987" y="3153128"/>
            <a:ext cx="805070" cy="174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a:extLst>
              <a:ext uri="{FF2B5EF4-FFF2-40B4-BE49-F238E27FC236}">
                <a16:creationId xmlns:a16="http://schemas.microsoft.com/office/drawing/2014/main" id="{8233A44D-2C41-C9A6-693F-F91FD7F879DE}"/>
              </a:ext>
            </a:extLst>
          </p:cNvPr>
          <p:cNvSpPr/>
          <p:nvPr/>
        </p:nvSpPr>
        <p:spPr>
          <a:xfrm>
            <a:off x="9635987" y="3328058"/>
            <a:ext cx="805070" cy="1749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矩形 43">
            <a:extLst>
              <a:ext uri="{FF2B5EF4-FFF2-40B4-BE49-F238E27FC236}">
                <a16:creationId xmlns:a16="http://schemas.microsoft.com/office/drawing/2014/main" id="{2115DAD9-3B2F-3E6C-683A-5842444AECEB}"/>
              </a:ext>
            </a:extLst>
          </p:cNvPr>
          <p:cNvSpPr/>
          <p:nvPr/>
        </p:nvSpPr>
        <p:spPr>
          <a:xfrm>
            <a:off x="9635987" y="3505911"/>
            <a:ext cx="805070" cy="17493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5" name="直线箭头连接符 44">
            <a:extLst>
              <a:ext uri="{FF2B5EF4-FFF2-40B4-BE49-F238E27FC236}">
                <a16:creationId xmlns:a16="http://schemas.microsoft.com/office/drawing/2014/main" id="{7780CD8A-5793-7B50-805A-520921DF3CD7}"/>
              </a:ext>
            </a:extLst>
          </p:cNvPr>
          <p:cNvCxnSpPr>
            <a:cxnSpLocks/>
          </p:cNvCxnSpPr>
          <p:nvPr/>
        </p:nvCxnSpPr>
        <p:spPr>
          <a:xfrm>
            <a:off x="9022659" y="4041288"/>
            <a:ext cx="0" cy="124124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46" name="图形 45" descr="便携式计算机 纯色填充">
            <a:extLst>
              <a:ext uri="{FF2B5EF4-FFF2-40B4-BE49-F238E27FC236}">
                <a16:creationId xmlns:a16="http://schemas.microsoft.com/office/drawing/2014/main" id="{E2F0F083-0E4D-5D2C-AEF8-099A48F932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88320" y="5388384"/>
            <a:ext cx="781600" cy="781600"/>
          </a:xfrm>
          <a:prstGeom prst="rect">
            <a:avLst/>
          </a:prstGeom>
        </p:spPr>
      </p:pic>
      <p:sp>
        <p:nvSpPr>
          <p:cNvPr id="47" name="矩形 46">
            <a:extLst>
              <a:ext uri="{FF2B5EF4-FFF2-40B4-BE49-F238E27FC236}">
                <a16:creationId xmlns:a16="http://schemas.microsoft.com/office/drawing/2014/main" id="{CCFB5806-71A0-7A77-5A9B-19151A6F14A5}"/>
              </a:ext>
            </a:extLst>
          </p:cNvPr>
          <p:cNvSpPr/>
          <p:nvPr/>
        </p:nvSpPr>
        <p:spPr>
          <a:xfrm>
            <a:off x="9198665" y="4312585"/>
            <a:ext cx="805070" cy="1749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a:extLst>
              <a:ext uri="{FF2B5EF4-FFF2-40B4-BE49-F238E27FC236}">
                <a16:creationId xmlns:a16="http://schemas.microsoft.com/office/drawing/2014/main" id="{CFC99916-19D0-A60E-B48B-8D5FAD0FE8D6}"/>
              </a:ext>
            </a:extLst>
          </p:cNvPr>
          <p:cNvSpPr/>
          <p:nvPr/>
        </p:nvSpPr>
        <p:spPr>
          <a:xfrm>
            <a:off x="9198665" y="4596844"/>
            <a:ext cx="805070" cy="1749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a:extLst>
              <a:ext uri="{FF2B5EF4-FFF2-40B4-BE49-F238E27FC236}">
                <a16:creationId xmlns:a16="http://schemas.microsoft.com/office/drawing/2014/main" id="{D00CB8D2-CBFD-5F85-04FC-D76242AB9DE0}"/>
              </a:ext>
            </a:extLst>
          </p:cNvPr>
          <p:cNvSpPr/>
          <p:nvPr/>
        </p:nvSpPr>
        <p:spPr>
          <a:xfrm>
            <a:off x="9198665" y="4893965"/>
            <a:ext cx="805070" cy="17493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353180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a:extLst>
              <a:ext uri="{FF2B5EF4-FFF2-40B4-BE49-F238E27FC236}">
                <a16:creationId xmlns:a16="http://schemas.microsoft.com/office/drawing/2014/main" id="{BD91D239-096D-4F51-A430-A9912B9F4747}"/>
              </a:ext>
            </a:extLst>
          </p:cNvPr>
          <p:cNvSpPr txBox="1"/>
          <p:nvPr/>
        </p:nvSpPr>
        <p:spPr>
          <a:xfrm>
            <a:off x="298597" y="1908924"/>
            <a:ext cx="1540141" cy="3807902"/>
          </a:xfrm>
          <a:prstGeom prst="rect">
            <a:avLst/>
          </a:prstGeom>
          <a:noFill/>
        </p:spPr>
        <p:txBody>
          <a:bodyPr wrap="square">
            <a:spAutoFit/>
          </a:bodyPr>
          <a:lstStyle/>
          <a:p>
            <a:pPr algn="ctr">
              <a:lnSpc>
                <a:spcPct val="250000"/>
              </a:lnSpc>
            </a:pPr>
            <a:r>
              <a:rPr lang="zh-CN" altLang="en-US" sz="2000" dirty="0">
                <a:solidFill>
                  <a:schemeClr val="bg1"/>
                </a:solidFill>
                <a:cs typeface="+mn-ea"/>
                <a:sym typeface="+mn-lt"/>
              </a:rPr>
              <a:t>完成情况</a:t>
            </a:r>
            <a:endParaRPr lang="en-US" altLang="zh-CN" sz="2000" dirty="0">
              <a:solidFill>
                <a:schemeClr val="bg1"/>
              </a:solidFill>
              <a:cs typeface="+mn-ea"/>
              <a:sym typeface="+mn-lt"/>
            </a:endParaRPr>
          </a:p>
          <a:p>
            <a:pPr algn="ctr">
              <a:lnSpc>
                <a:spcPct val="250000"/>
              </a:lnSpc>
            </a:pPr>
            <a:r>
              <a:rPr lang="zh-CN" altLang="en-US" sz="2000" b="1" dirty="0">
                <a:solidFill>
                  <a:schemeClr val="bg1"/>
                </a:solidFill>
                <a:cs typeface="+mn-ea"/>
                <a:sym typeface="+mn-lt"/>
              </a:rPr>
              <a:t>技术架构</a:t>
            </a:r>
            <a:endParaRPr lang="en-US" altLang="zh-CN" sz="2000" b="1" dirty="0">
              <a:solidFill>
                <a:schemeClr val="bg1"/>
              </a:solidFill>
              <a:cs typeface="+mn-ea"/>
              <a:sym typeface="+mn-lt"/>
            </a:endParaRPr>
          </a:p>
          <a:p>
            <a:pPr algn="ctr">
              <a:lnSpc>
                <a:spcPct val="250000"/>
              </a:lnSpc>
            </a:pPr>
            <a:r>
              <a:rPr lang="zh-CN" altLang="en-US" sz="2000" dirty="0">
                <a:cs typeface="+mn-ea"/>
                <a:sym typeface="+mn-lt"/>
              </a:rPr>
              <a:t>特色创新</a:t>
            </a:r>
            <a:endParaRPr lang="en-US" altLang="zh-CN" sz="2000" dirty="0">
              <a:cs typeface="+mn-ea"/>
              <a:sym typeface="+mn-lt"/>
            </a:endParaRPr>
          </a:p>
          <a:p>
            <a:pPr algn="ctr">
              <a:lnSpc>
                <a:spcPct val="250000"/>
              </a:lnSpc>
            </a:pPr>
            <a:r>
              <a:rPr lang="zh-CN" altLang="en-US" sz="2000" dirty="0">
                <a:solidFill>
                  <a:schemeClr val="bg1"/>
                </a:solidFill>
                <a:cs typeface="+mn-ea"/>
                <a:sym typeface="+mn-lt"/>
              </a:rPr>
              <a:t>经验教训</a:t>
            </a:r>
            <a:endParaRPr lang="en-US" altLang="zh-CN" sz="2000" dirty="0">
              <a:solidFill>
                <a:schemeClr val="bg1"/>
              </a:solidFill>
              <a:cs typeface="+mn-ea"/>
              <a:sym typeface="+mn-lt"/>
            </a:endParaRPr>
          </a:p>
          <a:p>
            <a:pPr algn="ctr">
              <a:lnSpc>
                <a:spcPct val="250000"/>
              </a:lnSpc>
            </a:pPr>
            <a:r>
              <a:rPr lang="zh-CN" altLang="en-US" sz="2000" dirty="0">
                <a:solidFill>
                  <a:schemeClr val="bg1"/>
                </a:solidFill>
                <a:cs typeface="+mn-ea"/>
                <a:sym typeface="+mn-lt"/>
              </a:rPr>
              <a:t>成员贡献</a:t>
            </a:r>
            <a:endParaRPr lang="zh-CN" altLang="en-US" sz="2800" dirty="0">
              <a:solidFill>
                <a:schemeClr val="bg1"/>
              </a:solidFill>
              <a:cs typeface="+mn-ea"/>
              <a:sym typeface="+mn-lt"/>
            </a:endParaRPr>
          </a:p>
        </p:txBody>
      </p:sp>
      <p:sp>
        <p:nvSpPr>
          <p:cNvPr id="38" name="文本框 37">
            <a:extLst>
              <a:ext uri="{FF2B5EF4-FFF2-40B4-BE49-F238E27FC236}">
                <a16:creationId xmlns:a16="http://schemas.microsoft.com/office/drawing/2014/main" id="{797B8F14-359C-4A2D-AD2A-EE27BAF07DCC}"/>
              </a:ext>
            </a:extLst>
          </p:cNvPr>
          <p:cNvSpPr txBox="1"/>
          <p:nvPr/>
        </p:nvSpPr>
        <p:spPr>
          <a:xfrm>
            <a:off x="2218360" y="-162739"/>
            <a:ext cx="3877640" cy="1032655"/>
          </a:xfrm>
          <a:prstGeom prst="rect">
            <a:avLst/>
          </a:prstGeom>
          <a:noFill/>
        </p:spPr>
        <p:txBody>
          <a:bodyPr wrap="square">
            <a:spAutoFit/>
          </a:bodyPr>
          <a:lstStyle/>
          <a:p>
            <a:pPr>
              <a:lnSpc>
                <a:spcPct val="200000"/>
              </a:lnSpc>
            </a:pPr>
            <a:r>
              <a:rPr lang="zh-CN" altLang="en-US" sz="3600" b="1" dirty="0">
                <a:cs typeface="+mn-ea"/>
                <a:sym typeface="+mn-lt"/>
              </a:rPr>
              <a:t>网络故障处理</a:t>
            </a:r>
            <a:endParaRPr lang="en-US" altLang="zh-CN" sz="3600" b="1" dirty="0">
              <a:cs typeface="+mn-ea"/>
              <a:sym typeface="+mn-lt"/>
            </a:endParaRPr>
          </a:p>
        </p:txBody>
      </p:sp>
      <p:sp>
        <p:nvSpPr>
          <p:cNvPr id="5" name="矩形 4">
            <a:extLst>
              <a:ext uri="{FF2B5EF4-FFF2-40B4-BE49-F238E27FC236}">
                <a16:creationId xmlns:a16="http://schemas.microsoft.com/office/drawing/2014/main" id="{BCCDB250-9A67-43E0-0CD9-1C1C460F9D5D}"/>
              </a:ext>
            </a:extLst>
          </p:cNvPr>
          <p:cNvSpPr/>
          <p:nvPr/>
        </p:nvSpPr>
        <p:spPr>
          <a:xfrm>
            <a:off x="2130060" y="1100003"/>
            <a:ext cx="8156940" cy="1631216"/>
          </a:xfrm>
          <a:prstGeom prst="rect">
            <a:avLst/>
          </a:prstGeom>
        </p:spPr>
        <p:txBody>
          <a:bodyPr wrap="square">
            <a:spAutoFit/>
          </a:bodyPr>
          <a:lstStyle/>
          <a:p>
            <a:pPr marL="285750" indent="-285750">
              <a:buFont typeface="Arial" panose="020B0604020202020204" pitchFamily="34" charset="0"/>
              <a:buChar char="•"/>
            </a:pPr>
            <a:r>
              <a:rPr lang="en-US" altLang="zh-CN" sz="2000" dirty="0">
                <a:latin typeface="Gill Sans MT" panose="020B0502020104020203" pitchFamily="34" charset="0"/>
              </a:rPr>
              <a:t>WebSocket</a:t>
            </a:r>
            <a:r>
              <a:rPr lang="zh-CN" altLang="en-US" sz="2000" dirty="0"/>
              <a:t>的</a:t>
            </a:r>
            <a:r>
              <a:rPr lang="en-US" altLang="zh-CN" sz="2000" dirty="0" err="1">
                <a:latin typeface="Gill Sans MT" panose="020B0502020104020203" pitchFamily="34" charset="0"/>
              </a:rPr>
              <a:t>onClose</a:t>
            </a:r>
            <a:r>
              <a:rPr lang="zh-CN" altLang="en-US" sz="2000" dirty="0">
                <a:latin typeface="Gill Sans MT" panose="020B0502020104020203" pitchFamily="34" charset="0"/>
              </a:rPr>
              <a:t>（）</a:t>
            </a:r>
            <a:r>
              <a:rPr lang="en-US" altLang="zh-CN" sz="2000" dirty="0">
                <a:latin typeface="Gill Sans MT" panose="020B0502020104020203" pitchFamily="34" charset="0"/>
              </a:rPr>
              <a:t>/</a:t>
            </a:r>
            <a:r>
              <a:rPr lang="en-US" altLang="zh-CN" sz="2000" dirty="0" err="1">
                <a:latin typeface="Gill Sans MT" panose="020B0502020104020203" pitchFamily="34" charset="0"/>
              </a:rPr>
              <a:t>onError</a:t>
            </a:r>
            <a:r>
              <a:rPr lang="en-US" altLang="zh-CN" sz="2000" dirty="0">
                <a:latin typeface="Gill Sans MT" panose="020B0502020104020203" pitchFamily="34" charset="0"/>
              </a:rPr>
              <a:t>()</a:t>
            </a:r>
            <a:r>
              <a:rPr lang="zh-CN" altLang="en-US" sz="2000" dirty="0"/>
              <a:t>方法不能及时响应</a:t>
            </a:r>
            <a:endParaRPr lang="en-US" altLang="zh-CN" sz="2000" dirty="0"/>
          </a:p>
          <a:p>
            <a:pPr marL="285750" indent="-285750">
              <a:buFont typeface="Arial" panose="020B0604020202020204" pitchFamily="34" charset="0"/>
              <a:buChar char="•"/>
            </a:pPr>
            <a:r>
              <a:rPr lang="zh-CN" altLang="en-US" sz="2000" dirty="0"/>
              <a:t>检测网络中断：心跳机制</a:t>
            </a:r>
            <a:endParaRPr lang="en-US" altLang="zh-CN" sz="2000" dirty="0"/>
          </a:p>
          <a:p>
            <a:pPr marL="742950" lvl="1" indent="-285750">
              <a:buFont typeface="Arial" panose="020B0604020202020204" pitchFamily="34" charset="0"/>
              <a:buChar char="•"/>
            </a:pPr>
            <a:r>
              <a:rPr lang="zh-CN" altLang="en-US" sz="2000" dirty="0"/>
              <a:t>每秒向云端发送</a:t>
            </a:r>
            <a:r>
              <a:rPr lang="en-US" altLang="zh-CN" sz="2000" dirty="0">
                <a:latin typeface="Gill Sans MT" panose="020B0502020104020203" pitchFamily="34" charset="0"/>
              </a:rPr>
              <a:t>http</a:t>
            </a:r>
            <a:r>
              <a:rPr lang="zh-CN" altLang="en-US" sz="2000" dirty="0"/>
              <a:t>请求，无响应则认为网络中断</a:t>
            </a:r>
            <a:endParaRPr lang="en-US" altLang="zh-CN" sz="2000" dirty="0"/>
          </a:p>
          <a:p>
            <a:pPr marL="285750" indent="-285750">
              <a:buFont typeface="Arial" panose="020B0604020202020204" pitchFamily="34" charset="0"/>
              <a:buChar char="•"/>
            </a:pPr>
            <a:r>
              <a:rPr lang="zh-CN" altLang="en-US" sz="2000" dirty="0"/>
              <a:t>自动重连：</a:t>
            </a:r>
            <a:endParaRPr lang="en-US" altLang="zh-CN" sz="2000" dirty="0"/>
          </a:p>
          <a:p>
            <a:pPr marL="742950" lvl="1" indent="-285750">
              <a:buFont typeface="Arial" panose="020B0604020202020204" pitchFamily="34" charset="0"/>
              <a:buChar char="•"/>
            </a:pPr>
            <a:r>
              <a:rPr lang="zh-CN" altLang="en-US" sz="2000" dirty="0"/>
              <a:t>每秒向云端发送请求，收到心跳后重新建立</a:t>
            </a:r>
            <a:r>
              <a:rPr lang="en-US" altLang="zh-CN" sz="2000" dirty="0">
                <a:latin typeface="Gill Sans MT" panose="020B0502020104020203" pitchFamily="34" charset="0"/>
              </a:rPr>
              <a:t>WebSocket</a:t>
            </a:r>
            <a:r>
              <a:rPr lang="zh-CN" altLang="en-US" sz="2000" dirty="0"/>
              <a:t>连接</a:t>
            </a:r>
            <a:endParaRPr lang="en-US" altLang="zh-CN" sz="2000" dirty="0"/>
          </a:p>
        </p:txBody>
      </p:sp>
      <p:sp>
        <p:nvSpPr>
          <p:cNvPr id="37" name="文本框 36">
            <a:extLst>
              <a:ext uri="{FF2B5EF4-FFF2-40B4-BE49-F238E27FC236}">
                <a16:creationId xmlns:a16="http://schemas.microsoft.com/office/drawing/2014/main" id="{037EE844-7812-9DD8-3F9F-2ED9B130B638}"/>
              </a:ext>
            </a:extLst>
          </p:cNvPr>
          <p:cNvSpPr txBox="1"/>
          <p:nvPr/>
        </p:nvSpPr>
        <p:spPr>
          <a:xfrm>
            <a:off x="4385513" y="5391740"/>
            <a:ext cx="1183586" cy="369332"/>
          </a:xfrm>
          <a:prstGeom prst="rect">
            <a:avLst/>
          </a:prstGeom>
          <a:noFill/>
        </p:spPr>
        <p:txBody>
          <a:bodyPr wrap="square" rtlCol="0">
            <a:spAutoFit/>
          </a:bodyPr>
          <a:lstStyle/>
          <a:p>
            <a:r>
              <a:rPr kumimoji="1" lang="zh-CN" altLang="en-US" dirty="0"/>
              <a:t>网络正常</a:t>
            </a:r>
          </a:p>
        </p:txBody>
      </p:sp>
      <p:pic>
        <p:nvPicPr>
          <p:cNvPr id="48" name="图形 47" descr="数据库 纯色填充">
            <a:extLst>
              <a:ext uri="{FF2B5EF4-FFF2-40B4-BE49-F238E27FC236}">
                <a16:creationId xmlns:a16="http://schemas.microsoft.com/office/drawing/2014/main" id="{B7B07F22-1C3D-9FA9-42D0-84554310CC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636" y="3919858"/>
            <a:ext cx="914400" cy="914400"/>
          </a:xfrm>
          <a:prstGeom prst="rect">
            <a:avLst/>
          </a:prstGeom>
        </p:spPr>
      </p:pic>
      <p:pic>
        <p:nvPicPr>
          <p:cNvPr id="51" name="图形 50" descr="便携式计算机 纯色填充">
            <a:extLst>
              <a:ext uri="{FF2B5EF4-FFF2-40B4-BE49-F238E27FC236}">
                <a16:creationId xmlns:a16="http://schemas.microsoft.com/office/drawing/2014/main" id="{8F8099EA-81C9-ED4C-C0A1-868B811234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2288" y="3998270"/>
            <a:ext cx="999177" cy="999177"/>
          </a:xfrm>
          <a:prstGeom prst="rect">
            <a:avLst/>
          </a:prstGeom>
        </p:spPr>
      </p:pic>
      <p:cxnSp>
        <p:nvCxnSpPr>
          <p:cNvPr id="52" name="直线箭头连接符 51">
            <a:extLst>
              <a:ext uri="{FF2B5EF4-FFF2-40B4-BE49-F238E27FC236}">
                <a16:creationId xmlns:a16="http://schemas.microsoft.com/office/drawing/2014/main" id="{17BB71E7-12A8-5EDD-33DE-75DDA8C6D864}"/>
              </a:ext>
            </a:extLst>
          </p:cNvPr>
          <p:cNvCxnSpPr>
            <a:cxnSpLocks/>
          </p:cNvCxnSpPr>
          <p:nvPr/>
        </p:nvCxnSpPr>
        <p:spPr>
          <a:xfrm flipV="1">
            <a:off x="4385513" y="4312463"/>
            <a:ext cx="1222039" cy="180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11" name="图形 10" descr="心跳 纯色填充">
            <a:extLst>
              <a:ext uri="{FF2B5EF4-FFF2-40B4-BE49-F238E27FC236}">
                <a16:creationId xmlns:a16="http://schemas.microsoft.com/office/drawing/2014/main" id="{8AF98435-50A2-684D-4540-264DA197D9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23887" y="4734654"/>
            <a:ext cx="493440" cy="493440"/>
          </a:xfrm>
          <a:prstGeom prst="rect">
            <a:avLst/>
          </a:prstGeom>
        </p:spPr>
      </p:pic>
      <p:cxnSp>
        <p:nvCxnSpPr>
          <p:cNvPr id="53" name="直线箭头连接符 52">
            <a:extLst>
              <a:ext uri="{FF2B5EF4-FFF2-40B4-BE49-F238E27FC236}">
                <a16:creationId xmlns:a16="http://schemas.microsoft.com/office/drawing/2014/main" id="{99DD61A3-0BE1-6544-86E7-F2AE1AA64C1F}"/>
              </a:ext>
            </a:extLst>
          </p:cNvPr>
          <p:cNvCxnSpPr>
            <a:cxnSpLocks/>
          </p:cNvCxnSpPr>
          <p:nvPr/>
        </p:nvCxnSpPr>
        <p:spPr>
          <a:xfrm flipH="1">
            <a:off x="4385513" y="4685624"/>
            <a:ext cx="122203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20" name="图形 19" descr="秒表 33% 纯色填充">
            <a:extLst>
              <a:ext uri="{FF2B5EF4-FFF2-40B4-BE49-F238E27FC236}">
                <a16:creationId xmlns:a16="http://schemas.microsoft.com/office/drawing/2014/main" id="{F1BD4F8D-43AF-E935-26DD-5CC2F7A7E6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18575" y="4083863"/>
            <a:ext cx="457200" cy="457200"/>
          </a:xfrm>
          <a:prstGeom prst="rect">
            <a:avLst/>
          </a:prstGeom>
        </p:spPr>
      </p:pic>
      <p:sp>
        <p:nvSpPr>
          <p:cNvPr id="22" name="文本框 21">
            <a:extLst>
              <a:ext uri="{FF2B5EF4-FFF2-40B4-BE49-F238E27FC236}">
                <a16:creationId xmlns:a16="http://schemas.microsoft.com/office/drawing/2014/main" id="{D01FB068-7ACF-5939-47EA-2EF0A04D034D}"/>
              </a:ext>
            </a:extLst>
          </p:cNvPr>
          <p:cNvSpPr txBox="1"/>
          <p:nvPr/>
        </p:nvSpPr>
        <p:spPr>
          <a:xfrm>
            <a:off x="3836601" y="4541063"/>
            <a:ext cx="450770" cy="369315"/>
          </a:xfrm>
          <a:prstGeom prst="rect">
            <a:avLst/>
          </a:prstGeom>
          <a:noFill/>
        </p:spPr>
        <p:txBody>
          <a:bodyPr wrap="square" rtlCol="0">
            <a:spAutoFit/>
          </a:bodyPr>
          <a:lstStyle/>
          <a:p>
            <a:r>
              <a:rPr kumimoji="1" lang="en-US" altLang="zh-CN" dirty="0">
                <a:latin typeface="Gill Sans MT" panose="020B0502020104020203" pitchFamily="34" charset="0"/>
              </a:rPr>
              <a:t>1s</a:t>
            </a:r>
            <a:endParaRPr kumimoji="1" lang="zh-CN" altLang="en-US" dirty="0">
              <a:latin typeface="Gill Sans MT" panose="020B0502020104020203" pitchFamily="34" charset="0"/>
            </a:endParaRPr>
          </a:p>
        </p:txBody>
      </p:sp>
      <p:sp>
        <p:nvSpPr>
          <p:cNvPr id="62" name="文本框 61">
            <a:extLst>
              <a:ext uri="{FF2B5EF4-FFF2-40B4-BE49-F238E27FC236}">
                <a16:creationId xmlns:a16="http://schemas.microsoft.com/office/drawing/2014/main" id="{D4765421-DAA2-5DCD-4857-B034A04C81BD}"/>
              </a:ext>
            </a:extLst>
          </p:cNvPr>
          <p:cNvSpPr txBox="1"/>
          <p:nvPr/>
        </p:nvSpPr>
        <p:spPr>
          <a:xfrm>
            <a:off x="8526341" y="5383457"/>
            <a:ext cx="1183586" cy="369332"/>
          </a:xfrm>
          <a:prstGeom prst="rect">
            <a:avLst/>
          </a:prstGeom>
          <a:noFill/>
        </p:spPr>
        <p:txBody>
          <a:bodyPr wrap="square" rtlCol="0">
            <a:spAutoFit/>
          </a:bodyPr>
          <a:lstStyle/>
          <a:p>
            <a:r>
              <a:rPr kumimoji="1" lang="zh-CN" altLang="en-US" dirty="0"/>
              <a:t>网络中断</a:t>
            </a:r>
          </a:p>
        </p:txBody>
      </p:sp>
      <p:pic>
        <p:nvPicPr>
          <p:cNvPr id="63" name="图形 62" descr="数据库 纯色填充">
            <a:extLst>
              <a:ext uri="{FF2B5EF4-FFF2-40B4-BE49-F238E27FC236}">
                <a16:creationId xmlns:a16="http://schemas.microsoft.com/office/drawing/2014/main" id="{A7C0F770-0994-9BB0-15CD-93A82D3EAE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09927" y="3928678"/>
            <a:ext cx="914400" cy="914400"/>
          </a:xfrm>
          <a:prstGeom prst="rect">
            <a:avLst/>
          </a:prstGeom>
        </p:spPr>
      </p:pic>
      <p:cxnSp>
        <p:nvCxnSpPr>
          <p:cNvPr id="64" name="直线箭头连接符 63">
            <a:extLst>
              <a:ext uri="{FF2B5EF4-FFF2-40B4-BE49-F238E27FC236}">
                <a16:creationId xmlns:a16="http://schemas.microsoft.com/office/drawing/2014/main" id="{820B33FA-0A46-67D1-84AC-6311F23828F0}"/>
              </a:ext>
            </a:extLst>
          </p:cNvPr>
          <p:cNvCxnSpPr>
            <a:cxnSpLocks/>
          </p:cNvCxnSpPr>
          <p:nvPr/>
        </p:nvCxnSpPr>
        <p:spPr>
          <a:xfrm flipV="1">
            <a:off x="8491804" y="4321283"/>
            <a:ext cx="1222039" cy="180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直线箭头连接符 65">
            <a:extLst>
              <a:ext uri="{FF2B5EF4-FFF2-40B4-BE49-F238E27FC236}">
                <a16:creationId xmlns:a16="http://schemas.microsoft.com/office/drawing/2014/main" id="{AF019C7B-639E-82DF-5E97-6B5759988CDD}"/>
              </a:ext>
            </a:extLst>
          </p:cNvPr>
          <p:cNvCxnSpPr>
            <a:cxnSpLocks/>
          </p:cNvCxnSpPr>
          <p:nvPr/>
        </p:nvCxnSpPr>
        <p:spPr>
          <a:xfrm flipH="1">
            <a:off x="8491804" y="4694444"/>
            <a:ext cx="122203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67" name="图形 66" descr="秒表 33% 纯色填充">
            <a:extLst>
              <a:ext uri="{FF2B5EF4-FFF2-40B4-BE49-F238E27FC236}">
                <a16:creationId xmlns:a16="http://schemas.microsoft.com/office/drawing/2014/main" id="{7BFF8924-A2F2-F9AB-E1AF-55C88CB1CA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24866" y="4092683"/>
            <a:ext cx="457200" cy="457200"/>
          </a:xfrm>
          <a:prstGeom prst="rect">
            <a:avLst/>
          </a:prstGeom>
        </p:spPr>
      </p:pic>
      <p:sp>
        <p:nvSpPr>
          <p:cNvPr id="68" name="文本框 67">
            <a:extLst>
              <a:ext uri="{FF2B5EF4-FFF2-40B4-BE49-F238E27FC236}">
                <a16:creationId xmlns:a16="http://schemas.microsoft.com/office/drawing/2014/main" id="{3D9A30FF-198F-ACD1-5254-F4E2D43B2A96}"/>
              </a:ext>
            </a:extLst>
          </p:cNvPr>
          <p:cNvSpPr txBox="1"/>
          <p:nvPr/>
        </p:nvSpPr>
        <p:spPr>
          <a:xfrm>
            <a:off x="7942892" y="4549883"/>
            <a:ext cx="450770" cy="369315"/>
          </a:xfrm>
          <a:prstGeom prst="rect">
            <a:avLst/>
          </a:prstGeom>
          <a:noFill/>
        </p:spPr>
        <p:txBody>
          <a:bodyPr wrap="square" rtlCol="0">
            <a:spAutoFit/>
          </a:bodyPr>
          <a:lstStyle/>
          <a:p>
            <a:r>
              <a:rPr kumimoji="1" lang="en-US" altLang="zh-CN" dirty="0">
                <a:latin typeface="Gill Sans MT" panose="020B0502020104020203" pitchFamily="34" charset="0"/>
              </a:rPr>
              <a:t>1s</a:t>
            </a:r>
            <a:endParaRPr kumimoji="1" lang="zh-CN" altLang="en-US" dirty="0">
              <a:latin typeface="Gill Sans MT" panose="020B0502020104020203" pitchFamily="34" charset="0"/>
            </a:endParaRPr>
          </a:p>
        </p:txBody>
      </p:sp>
      <p:pic>
        <p:nvPicPr>
          <p:cNvPr id="69" name="图形 68" descr="便携式计算机 纯色填充">
            <a:extLst>
              <a:ext uri="{FF2B5EF4-FFF2-40B4-BE49-F238E27FC236}">
                <a16:creationId xmlns:a16="http://schemas.microsoft.com/office/drawing/2014/main" id="{DEAE9433-EFD6-4B4F-3D08-FC0F12D93B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06787" y="3998270"/>
            <a:ext cx="999177" cy="999177"/>
          </a:xfrm>
          <a:prstGeom prst="rect">
            <a:avLst/>
          </a:prstGeom>
        </p:spPr>
      </p:pic>
      <p:pic>
        <p:nvPicPr>
          <p:cNvPr id="73" name="图形 72" descr="闪电 纯色填充">
            <a:extLst>
              <a:ext uri="{FF2B5EF4-FFF2-40B4-BE49-F238E27FC236}">
                <a16:creationId xmlns:a16="http://schemas.microsoft.com/office/drawing/2014/main" id="{F2D91130-890A-E23C-8A8A-4D05F354540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86209" y="4163393"/>
            <a:ext cx="908971" cy="908971"/>
          </a:xfrm>
          <a:prstGeom prst="rect">
            <a:avLst/>
          </a:prstGeom>
        </p:spPr>
      </p:pic>
    </p:spTree>
    <p:extLst>
      <p:ext uri="{BB962C8B-B14F-4D97-AF65-F5344CB8AC3E}">
        <p14:creationId xmlns:p14="http://schemas.microsoft.com/office/powerpoint/2010/main" val="21644839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h53w3id">
      <a:majorFont>
        <a:latin typeface="Times New Roman" panose="020F0302020204030204"/>
        <a:ea typeface="华文中宋"/>
        <a:cs typeface=""/>
      </a:majorFont>
      <a:minorFont>
        <a:latin typeface="Times New Roman" panose="020F0502020204030204"/>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1482</Words>
  <Application>Microsoft Macintosh PowerPoint</Application>
  <PresentationFormat>宽屏</PresentationFormat>
  <Paragraphs>223</Paragraphs>
  <Slides>15</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Arial</vt:lpstr>
      <vt:lpstr>Gill Sans MT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 继中;Ezic</dc:creator>
  <cp:lastModifiedBy>倪祯旸</cp:lastModifiedBy>
  <cp:revision>33</cp:revision>
  <dcterms:created xsi:type="dcterms:W3CDTF">2021-12-20T13:37:43Z</dcterms:created>
  <dcterms:modified xsi:type="dcterms:W3CDTF">2022-06-18T08:44:26Z</dcterms:modified>
</cp:coreProperties>
</file>