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83" r:id="rId5"/>
    <p:sldId id="284" r:id="rId6"/>
    <p:sldId id="293" r:id="rId7"/>
    <p:sldId id="285" r:id="rId8"/>
    <p:sldId id="286" r:id="rId9"/>
    <p:sldId id="291" r:id="rId10"/>
    <p:sldId id="287" r:id="rId11"/>
    <p:sldId id="288" r:id="rId12"/>
    <p:sldId id="289" r:id="rId13"/>
    <p:sldId id="290" r:id="rId14"/>
    <p:sldId id="282" r:id="rId15"/>
    <p:sldId id="26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1015"/>
    <a:srgbClr val="F2F2F2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320" autoAdjust="0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F70B1-FFE8-419B-9D8F-2333EBC6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B1BE-9AE6-40A9-A825-0F87813F9819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2F642B-D4D6-49A7-A37B-CBB387AF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8997E-F3AF-42B8-BDAA-77086C7B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E9B8-47CC-4BFE-B0AB-CD4D2E5065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F2FFAA-E290-4E11-8FB6-B2832981F6BC}"/>
              </a:ext>
            </a:extLst>
          </p:cNvPr>
          <p:cNvSpPr/>
          <p:nvPr userDrawn="1"/>
        </p:nvSpPr>
        <p:spPr>
          <a:xfrm>
            <a:off x="0" y="1018768"/>
            <a:ext cx="1948874" cy="1477819"/>
          </a:xfrm>
          <a:prstGeom prst="rect">
            <a:avLst/>
          </a:prstGeom>
          <a:solidFill>
            <a:srgbClr val="A9101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FAB26D-2FF5-4045-A22C-916596DB61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87" b="-4870"/>
          <a:stretch>
            <a:fillRect/>
          </a:stretch>
        </p:blipFill>
        <p:spPr>
          <a:xfrm>
            <a:off x="167695" y="1141887"/>
            <a:ext cx="1576537" cy="128699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895CCBE-5BC8-4A87-9F0A-78E4C0A06A17}"/>
              </a:ext>
            </a:extLst>
          </p:cNvPr>
          <p:cNvSpPr/>
          <p:nvPr userDrawn="1"/>
        </p:nvSpPr>
        <p:spPr>
          <a:xfrm>
            <a:off x="6471138" y="3808676"/>
            <a:ext cx="5720863" cy="778102"/>
          </a:xfrm>
          <a:prstGeom prst="rect">
            <a:avLst/>
          </a:prstGeom>
          <a:solidFill>
            <a:srgbClr val="A9101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7554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D5A33-EC25-4C47-B93E-DBCC11FA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C377E-BF97-437B-9B59-05C745862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12BCE-BFB4-45DA-B78C-5F41F0D2A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566398-3043-4170-9D47-F0B521B93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6EA24B-7CAC-4D57-8223-653AE19AA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B4EA3F-2291-4AA8-859B-48C2948A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B1BE-9AE6-40A9-A825-0F87813F9819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DDEE0A-01E2-4EF2-9DF8-D37E0083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DABA17-1F2C-400B-8C78-372D4705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E9B8-47CC-4BFE-B0AB-CD4D2E506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656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F6B06-753C-472A-B9C5-33CA015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718463-439E-4E08-89DE-40472D3C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B1BE-9AE6-40A9-A825-0F87813F9819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720920-FCC4-46E0-ACE8-4CDAFCB4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A52DF1-6691-4D30-AA0E-DEB45531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E9B8-47CC-4BFE-B0AB-CD4D2E506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790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FD211-CF0A-457B-B7E5-C924D359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46CD4-A076-4087-B1EB-864E9CC09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67140F-0D93-480D-93F7-A3BA38696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B7B419-CC47-47B4-B088-2D6CE34A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B1BE-9AE6-40A9-A825-0F87813F9819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8E05C1-221A-4314-83CF-A60A0290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8E5E7E-01B8-41C3-89A4-0D6E937D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E9B8-47CC-4BFE-B0AB-CD4D2E506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147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A6B34-4645-4B8E-A212-5F33D5C5E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01CB48-17AD-4ABB-B3F7-438B93AFA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5643D4-9833-4F3A-B387-471752381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B77E45-AA8A-4156-BC80-52A50DA2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B1BE-9AE6-40A9-A825-0F87813F9819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9ECDD0-C87E-4ACC-B69E-F40FA81F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77345-71D2-44B0-866E-8C5C599F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E9B8-47CC-4BFE-B0AB-CD4D2E506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07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9074D-F550-4780-B9D4-8F3293C7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88EEA1-8DC8-467F-AF9F-1C1B40E8F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0451B-AFF5-46EE-9BF8-2375664E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B1BE-9AE6-40A9-A825-0F87813F9819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DA99C9-D97D-432B-9B86-F1764ED5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3437E-6A6C-45AB-8B89-D575DD6F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E9B8-47CC-4BFE-B0AB-CD4D2E506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188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A7F777-952F-4BFB-8643-AB396569B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59C421-F404-49A3-BE00-F1C1172CF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80F00-A4C9-48CF-A389-DDB0E2D2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B1BE-9AE6-40A9-A825-0F87813F9819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D5FED-93D8-4C12-A221-66123EEC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C5154-6D8B-41D7-8B20-BB0CBA17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E9B8-47CC-4BFE-B0AB-CD4D2E506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63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411BC-E822-40C0-A990-29213E81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B1BE-9AE6-40A9-A825-0F87813F9819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B4E92-82DB-41EA-8F01-47FC7EF1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F4483-B13D-418D-99EB-D3CFA250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E9B8-47CC-4BFE-B0AB-CD4D2E5065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42DC8C-3CD5-4263-AEC2-6E8FAED5FB2D}"/>
              </a:ext>
            </a:extLst>
          </p:cNvPr>
          <p:cNvSpPr/>
          <p:nvPr userDrawn="1"/>
        </p:nvSpPr>
        <p:spPr>
          <a:xfrm>
            <a:off x="0" y="0"/>
            <a:ext cx="3306619" cy="6858000"/>
          </a:xfrm>
          <a:prstGeom prst="rect">
            <a:avLst/>
          </a:prstGeom>
          <a:solidFill>
            <a:srgbClr val="A9101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10FCE4-5F99-42E9-827C-8E78064EB4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87" b="-4870"/>
          <a:stretch>
            <a:fillRect/>
          </a:stretch>
        </p:blipFill>
        <p:spPr>
          <a:xfrm>
            <a:off x="865039" y="404406"/>
            <a:ext cx="1576537" cy="128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27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C73B5-26FA-412A-828F-24122F75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B1BE-9AE6-40A9-A825-0F87813F9819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6F6B47-5541-4AE0-930F-CF149840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0A4E3-BB78-491E-9143-32B29CA2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E9B8-47CC-4BFE-B0AB-CD4D2E5065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F30C93-1438-4400-847E-15CA1BA09BA8}"/>
              </a:ext>
            </a:extLst>
          </p:cNvPr>
          <p:cNvSpPr/>
          <p:nvPr userDrawn="1"/>
        </p:nvSpPr>
        <p:spPr>
          <a:xfrm>
            <a:off x="2" y="0"/>
            <a:ext cx="2020388" cy="6858000"/>
          </a:xfrm>
          <a:prstGeom prst="rect">
            <a:avLst/>
          </a:prstGeom>
          <a:solidFill>
            <a:srgbClr val="A9101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A7B8EC-6A69-4107-B8C0-B8ABA152FF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87" b="-4870"/>
          <a:stretch>
            <a:fillRect/>
          </a:stretch>
        </p:blipFill>
        <p:spPr>
          <a:xfrm>
            <a:off x="221927" y="565541"/>
            <a:ext cx="1576537" cy="128699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C68352C-EC51-4961-B5C6-B87947600A69}"/>
              </a:ext>
            </a:extLst>
          </p:cNvPr>
          <p:cNvSpPr/>
          <p:nvPr userDrawn="1"/>
        </p:nvSpPr>
        <p:spPr>
          <a:xfrm>
            <a:off x="71120" y="2011680"/>
            <a:ext cx="1888309" cy="759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136C9A7-AE3A-4349-86B6-2872D641098D}"/>
              </a:ext>
            </a:extLst>
          </p:cNvPr>
          <p:cNvCxnSpPr>
            <a:cxnSpLocks/>
          </p:cNvCxnSpPr>
          <p:nvPr userDrawn="1"/>
        </p:nvCxnSpPr>
        <p:spPr>
          <a:xfrm>
            <a:off x="2218361" y="947776"/>
            <a:ext cx="8870550" cy="0"/>
          </a:xfrm>
          <a:prstGeom prst="line">
            <a:avLst/>
          </a:prstGeom>
          <a:ln w="28575">
            <a:solidFill>
              <a:srgbClr val="A91015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416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C73B5-26FA-412A-828F-24122F75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B1BE-9AE6-40A9-A825-0F87813F9819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6F6B47-5541-4AE0-930F-CF149840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0A4E3-BB78-491E-9143-32B29CA2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E9B8-47CC-4BFE-B0AB-CD4D2E5065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F30C93-1438-4400-847E-15CA1BA09BA8}"/>
              </a:ext>
            </a:extLst>
          </p:cNvPr>
          <p:cNvSpPr/>
          <p:nvPr userDrawn="1"/>
        </p:nvSpPr>
        <p:spPr>
          <a:xfrm>
            <a:off x="2" y="0"/>
            <a:ext cx="2020388" cy="6858000"/>
          </a:xfrm>
          <a:prstGeom prst="rect">
            <a:avLst/>
          </a:prstGeom>
          <a:solidFill>
            <a:srgbClr val="A9101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A7B8EC-6A69-4107-B8C0-B8ABA152FF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87" b="-4870"/>
          <a:stretch>
            <a:fillRect/>
          </a:stretch>
        </p:blipFill>
        <p:spPr>
          <a:xfrm>
            <a:off x="221927" y="565541"/>
            <a:ext cx="1576537" cy="128699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C68352C-EC51-4961-B5C6-B87947600A69}"/>
              </a:ext>
            </a:extLst>
          </p:cNvPr>
          <p:cNvSpPr/>
          <p:nvPr userDrawn="1"/>
        </p:nvSpPr>
        <p:spPr>
          <a:xfrm>
            <a:off x="71120" y="2835095"/>
            <a:ext cx="1888309" cy="759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136C9A7-AE3A-4349-86B6-2872D641098D}"/>
              </a:ext>
            </a:extLst>
          </p:cNvPr>
          <p:cNvCxnSpPr>
            <a:cxnSpLocks/>
          </p:cNvCxnSpPr>
          <p:nvPr userDrawn="1"/>
        </p:nvCxnSpPr>
        <p:spPr>
          <a:xfrm>
            <a:off x="2218361" y="947776"/>
            <a:ext cx="8870550" cy="0"/>
          </a:xfrm>
          <a:prstGeom prst="line">
            <a:avLst/>
          </a:prstGeom>
          <a:ln w="28575">
            <a:solidFill>
              <a:srgbClr val="A91015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102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C73B5-26FA-412A-828F-24122F75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B1BE-9AE6-40A9-A825-0F87813F9819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6F6B47-5541-4AE0-930F-CF149840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0A4E3-BB78-491E-9143-32B29CA2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E9B8-47CC-4BFE-B0AB-CD4D2E5065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F30C93-1438-4400-847E-15CA1BA09BA8}"/>
              </a:ext>
            </a:extLst>
          </p:cNvPr>
          <p:cNvSpPr/>
          <p:nvPr userDrawn="1"/>
        </p:nvSpPr>
        <p:spPr>
          <a:xfrm>
            <a:off x="2" y="0"/>
            <a:ext cx="2020388" cy="6858000"/>
          </a:xfrm>
          <a:prstGeom prst="rect">
            <a:avLst/>
          </a:prstGeom>
          <a:solidFill>
            <a:srgbClr val="A9101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A7B8EC-6A69-4107-B8C0-B8ABA152FF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87" b="-4870"/>
          <a:stretch>
            <a:fillRect/>
          </a:stretch>
        </p:blipFill>
        <p:spPr>
          <a:xfrm>
            <a:off x="221927" y="565541"/>
            <a:ext cx="1576537" cy="128699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C68352C-EC51-4961-B5C6-B87947600A69}"/>
              </a:ext>
            </a:extLst>
          </p:cNvPr>
          <p:cNvSpPr/>
          <p:nvPr userDrawn="1"/>
        </p:nvSpPr>
        <p:spPr>
          <a:xfrm>
            <a:off x="71120" y="3549328"/>
            <a:ext cx="1888309" cy="759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136C9A7-AE3A-4349-86B6-2872D641098D}"/>
              </a:ext>
            </a:extLst>
          </p:cNvPr>
          <p:cNvCxnSpPr>
            <a:cxnSpLocks/>
          </p:cNvCxnSpPr>
          <p:nvPr userDrawn="1"/>
        </p:nvCxnSpPr>
        <p:spPr>
          <a:xfrm>
            <a:off x="2218361" y="947776"/>
            <a:ext cx="8870550" cy="0"/>
          </a:xfrm>
          <a:prstGeom prst="line">
            <a:avLst/>
          </a:prstGeom>
          <a:ln w="28575">
            <a:solidFill>
              <a:srgbClr val="A91015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919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C73B5-26FA-412A-828F-24122F75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B1BE-9AE6-40A9-A825-0F87813F9819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6F6B47-5541-4AE0-930F-CF149840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0A4E3-BB78-491E-9143-32B29CA2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E9B8-47CC-4BFE-B0AB-CD4D2E5065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F30C93-1438-4400-847E-15CA1BA09BA8}"/>
              </a:ext>
            </a:extLst>
          </p:cNvPr>
          <p:cNvSpPr/>
          <p:nvPr userDrawn="1"/>
        </p:nvSpPr>
        <p:spPr>
          <a:xfrm>
            <a:off x="2" y="0"/>
            <a:ext cx="2020388" cy="6858000"/>
          </a:xfrm>
          <a:prstGeom prst="rect">
            <a:avLst/>
          </a:prstGeom>
          <a:solidFill>
            <a:srgbClr val="A9101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A7B8EC-6A69-4107-B8C0-B8ABA152FF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87" b="-4870"/>
          <a:stretch>
            <a:fillRect/>
          </a:stretch>
        </p:blipFill>
        <p:spPr>
          <a:xfrm>
            <a:off x="221927" y="565541"/>
            <a:ext cx="1576537" cy="128699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C68352C-EC51-4961-B5C6-B87947600A69}"/>
              </a:ext>
            </a:extLst>
          </p:cNvPr>
          <p:cNvSpPr/>
          <p:nvPr userDrawn="1"/>
        </p:nvSpPr>
        <p:spPr>
          <a:xfrm>
            <a:off x="71120" y="4322701"/>
            <a:ext cx="1888309" cy="759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136C9A7-AE3A-4349-86B6-2872D641098D}"/>
              </a:ext>
            </a:extLst>
          </p:cNvPr>
          <p:cNvCxnSpPr>
            <a:cxnSpLocks/>
          </p:cNvCxnSpPr>
          <p:nvPr userDrawn="1"/>
        </p:nvCxnSpPr>
        <p:spPr>
          <a:xfrm>
            <a:off x="2218361" y="947776"/>
            <a:ext cx="8870550" cy="0"/>
          </a:xfrm>
          <a:prstGeom prst="line">
            <a:avLst/>
          </a:prstGeom>
          <a:ln w="28575">
            <a:solidFill>
              <a:srgbClr val="A91015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021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C73B5-26FA-412A-828F-24122F75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B1BE-9AE6-40A9-A825-0F87813F9819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6F6B47-5541-4AE0-930F-CF149840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0A4E3-BB78-491E-9143-32B29CA2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E9B8-47CC-4BFE-B0AB-CD4D2E5065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F30C93-1438-4400-847E-15CA1BA09BA8}"/>
              </a:ext>
            </a:extLst>
          </p:cNvPr>
          <p:cNvSpPr/>
          <p:nvPr userDrawn="1"/>
        </p:nvSpPr>
        <p:spPr>
          <a:xfrm>
            <a:off x="2" y="0"/>
            <a:ext cx="2020388" cy="6858000"/>
          </a:xfrm>
          <a:prstGeom prst="rect">
            <a:avLst/>
          </a:prstGeom>
          <a:solidFill>
            <a:srgbClr val="A9101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A7B8EC-6A69-4107-B8C0-B8ABA152FF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87" b="-4870"/>
          <a:stretch>
            <a:fillRect/>
          </a:stretch>
        </p:blipFill>
        <p:spPr>
          <a:xfrm>
            <a:off x="221927" y="565541"/>
            <a:ext cx="1576537" cy="128699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C68352C-EC51-4961-B5C6-B87947600A69}"/>
              </a:ext>
            </a:extLst>
          </p:cNvPr>
          <p:cNvSpPr/>
          <p:nvPr userDrawn="1"/>
        </p:nvSpPr>
        <p:spPr>
          <a:xfrm>
            <a:off x="71120" y="5091525"/>
            <a:ext cx="1888309" cy="759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136C9A7-AE3A-4349-86B6-2872D641098D}"/>
              </a:ext>
            </a:extLst>
          </p:cNvPr>
          <p:cNvCxnSpPr>
            <a:cxnSpLocks/>
          </p:cNvCxnSpPr>
          <p:nvPr userDrawn="1"/>
        </p:nvCxnSpPr>
        <p:spPr>
          <a:xfrm>
            <a:off x="2218361" y="947776"/>
            <a:ext cx="8870550" cy="0"/>
          </a:xfrm>
          <a:prstGeom prst="line">
            <a:avLst/>
          </a:prstGeom>
          <a:ln w="28575">
            <a:solidFill>
              <a:srgbClr val="A91015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800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12132B-54CC-4BB3-B7FB-CE8ABEF5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B1BE-9AE6-40A9-A825-0F87813F9819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5029E4-2297-4AB4-98F3-6CC2FF62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BA4A0-3211-4A61-9BCE-49E65717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E9B8-47CC-4BFE-B0AB-CD4D2E5065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D25AB1-E937-438F-9742-BDF074722B8E}"/>
              </a:ext>
            </a:extLst>
          </p:cNvPr>
          <p:cNvSpPr/>
          <p:nvPr userDrawn="1"/>
        </p:nvSpPr>
        <p:spPr>
          <a:xfrm>
            <a:off x="0" y="0"/>
            <a:ext cx="12192000" cy="1147084"/>
          </a:xfrm>
          <a:prstGeom prst="rect">
            <a:avLst/>
          </a:prstGeom>
          <a:solidFill>
            <a:srgbClr val="A9101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D07896-5367-40FB-8177-204F7A36AAC9}"/>
              </a:ext>
            </a:extLst>
          </p:cNvPr>
          <p:cNvSpPr/>
          <p:nvPr userDrawn="1"/>
        </p:nvSpPr>
        <p:spPr>
          <a:xfrm>
            <a:off x="0" y="5710916"/>
            <a:ext cx="12192000" cy="1147084"/>
          </a:xfrm>
          <a:prstGeom prst="rect">
            <a:avLst/>
          </a:prstGeom>
          <a:solidFill>
            <a:srgbClr val="A9101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B526267-5A2B-41DC-8C97-496DD9B660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7" y="125621"/>
            <a:ext cx="2725063" cy="89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79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32CC4-A20D-4FB6-AA59-24F8AA46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7BED8-2ABB-4EF4-9908-26FA1A335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1FD12D-E764-4A27-902A-3139174A4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920451-BD06-44A4-A245-F62A2941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B1BE-9AE6-40A9-A825-0F87813F9819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57C8B7-9FC4-4585-A2FC-4D7B0F3B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E9E432-8FEE-42E1-9E36-A7D49D99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E9B8-47CC-4BFE-B0AB-CD4D2E506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698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D422D7-18CE-4D25-8957-425395BE0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DFFC0-70A2-4F04-8FEF-6B209AED3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8B71C0-3370-41B5-B814-0C08FD07D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BB1BE-9AE6-40A9-A825-0F87813F9819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2E2AB-6AB2-4864-AAA1-046AE9480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7E720-8927-49E2-BA06-9464E2D77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8E9B8-47CC-4BFE-B0AB-CD4D2E506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0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63" r:id="rId7"/>
    <p:sldLayoutId id="2147483655" r:id="rId8"/>
    <p:sldLayoutId id="2147483652" r:id="rId9"/>
    <p:sldLayoutId id="2147483653" r:id="rId10"/>
    <p:sldLayoutId id="2147483654" r:id="rId11"/>
    <p:sldLayoutId id="2147483656" r:id="rId12"/>
    <p:sldLayoutId id="2147483657" r:id="rId13"/>
    <p:sldLayoutId id="2147483658" r:id="rId14"/>
    <p:sldLayoutId id="2147483659" r:id="rId15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C2C3EE7-0C8B-4018-B3FB-2E3FD513528A}"/>
              </a:ext>
            </a:extLst>
          </p:cNvPr>
          <p:cNvSpPr txBox="1"/>
          <p:nvPr/>
        </p:nvSpPr>
        <p:spPr>
          <a:xfrm>
            <a:off x="2008840" y="936169"/>
            <a:ext cx="990817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cs typeface="+mn-ea"/>
                <a:sym typeface="+mn-lt"/>
              </a:rPr>
              <a:t>在线文档工具</a:t>
            </a:r>
            <a:r>
              <a:rPr lang="en-US" altLang="zh-CN" sz="5400" dirty="0">
                <a:cs typeface="+mn-ea"/>
                <a:sym typeface="+mn-lt"/>
              </a:rPr>
              <a:t>——</a:t>
            </a:r>
            <a:r>
              <a:rPr lang="zh-CN" altLang="en-US" sz="5400" dirty="0">
                <a:cs typeface="+mn-ea"/>
                <a:sym typeface="+mn-lt"/>
              </a:rPr>
              <a:t>水源文档</a:t>
            </a:r>
            <a:endParaRPr lang="en-US" altLang="zh-CN" sz="5400" dirty="0">
              <a:cs typeface="+mn-ea"/>
              <a:sym typeface="+mn-lt"/>
            </a:endParaRPr>
          </a:p>
          <a:p>
            <a:r>
              <a:rPr lang="en-US" altLang="zh-CN" sz="2000" dirty="0">
                <a:cs typeface="+mn-ea"/>
                <a:sym typeface="+mn-lt"/>
              </a:rPr>
              <a:t>Collaborative Text Editor ——</a:t>
            </a:r>
            <a:r>
              <a:rPr lang="zh-CN" altLang="en-US" sz="2000" dirty="0">
                <a:cs typeface="+mn-ea"/>
                <a:sym typeface="+mn-lt"/>
              </a:rPr>
              <a:t> </a:t>
            </a:r>
            <a:r>
              <a:rPr lang="en-US" altLang="zh-CN" sz="2000" dirty="0" err="1">
                <a:cs typeface="+mn-ea"/>
                <a:sym typeface="+mn-lt"/>
              </a:rPr>
              <a:t>syDoc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54D3A9-BC7B-4B85-A1A2-E2DE87108686}"/>
              </a:ext>
            </a:extLst>
          </p:cNvPr>
          <p:cNvSpPr txBox="1"/>
          <p:nvPr/>
        </p:nvSpPr>
        <p:spPr>
          <a:xfrm>
            <a:off x="159026" y="3575928"/>
            <a:ext cx="6952942" cy="14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>
                <a:cs typeface="+mn-ea"/>
                <a:sym typeface="+mn-lt"/>
              </a:rPr>
              <a:t>第</a:t>
            </a:r>
            <a:r>
              <a:rPr lang="en-US" altLang="zh-CN" sz="2400" dirty="0">
                <a:cs typeface="+mn-ea"/>
                <a:sym typeface="+mn-lt"/>
              </a:rPr>
              <a:t>12</a:t>
            </a:r>
            <a:r>
              <a:rPr lang="zh-CN" altLang="en-US" sz="2400" dirty="0">
                <a:cs typeface="+mn-ea"/>
                <a:sym typeface="+mn-lt"/>
              </a:rPr>
              <a:t>小组：</a:t>
            </a:r>
            <a:endParaRPr lang="en-US" altLang="zh-CN" sz="2400" dirty="0"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dirty="0">
                <a:cs typeface="+mn-ea"/>
                <a:sym typeface="+mn-lt"/>
              </a:rPr>
              <a:t>刘容川 林雨萱 沈钰婷 倪祯旸 辛惟承</a:t>
            </a:r>
            <a:endParaRPr lang="en-US" altLang="zh-CN" sz="2400" dirty="0"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dirty="0">
                <a:cs typeface="+mn-ea"/>
                <a:sym typeface="+mn-lt"/>
              </a:rPr>
              <a:t>答辩人：倪祯旸</a:t>
            </a:r>
            <a:endParaRPr lang="en-US" altLang="zh-CN" sz="2400" dirty="0"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447AC37-C2AD-4755-A971-5C36B9FFC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72493"/>
            <a:ext cx="1351722" cy="57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39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75E807B-E021-4FC8-81A6-194C063E7286}"/>
              </a:ext>
            </a:extLst>
          </p:cNvPr>
          <p:cNvGrpSpPr/>
          <p:nvPr/>
        </p:nvGrpSpPr>
        <p:grpSpPr>
          <a:xfrm>
            <a:off x="435260" y="2425955"/>
            <a:ext cx="2436094" cy="1785104"/>
            <a:chOff x="435260" y="2425955"/>
            <a:chExt cx="2436094" cy="178510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EDC9AB6-7A40-4AC1-8C94-29AECEE3B432}"/>
                </a:ext>
              </a:extLst>
            </p:cNvPr>
            <p:cNvSpPr txBox="1"/>
            <p:nvPr/>
          </p:nvSpPr>
          <p:spPr>
            <a:xfrm>
              <a:off x="435260" y="2425955"/>
              <a:ext cx="243609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7200" dirty="0">
                  <a:solidFill>
                    <a:schemeClr val="bg1"/>
                  </a:solidFill>
                  <a:cs typeface="+mn-ea"/>
                  <a:sym typeface="+mn-lt"/>
                </a:rPr>
                <a:t>目 录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7748870-8D2B-42CE-9130-7816195AB468}"/>
                </a:ext>
              </a:extLst>
            </p:cNvPr>
            <p:cNvSpPr txBox="1"/>
            <p:nvPr/>
          </p:nvSpPr>
          <p:spPr>
            <a:xfrm>
              <a:off x="435260" y="3626284"/>
              <a:ext cx="24360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7167BB6-04D1-4F04-BB8D-FDD80DD7BA24}"/>
              </a:ext>
            </a:extLst>
          </p:cNvPr>
          <p:cNvGrpSpPr/>
          <p:nvPr/>
        </p:nvGrpSpPr>
        <p:grpSpPr>
          <a:xfrm>
            <a:off x="6368282" y="1197676"/>
            <a:ext cx="2775718" cy="4462648"/>
            <a:chOff x="6273391" y="1312317"/>
            <a:chExt cx="2775718" cy="4462648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F4622CD-F06C-4721-B96E-BE8AC8CF82C6}"/>
                </a:ext>
              </a:extLst>
            </p:cNvPr>
            <p:cNvGrpSpPr/>
            <p:nvPr/>
          </p:nvGrpSpPr>
          <p:grpSpPr>
            <a:xfrm>
              <a:off x="6273391" y="1312317"/>
              <a:ext cx="612000" cy="612000"/>
              <a:chOff x="7010399" y="2045140"/>
              <a:chExt cx="587230" cy="609805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1475B480-4AF6-4F82-9FF7-5A6F701B481C}"/>
                  </a:ext>
                </a:extLst>
              </p:cNvPr>
              <p:cNvSpPr/>
              <p:nvPr/>
            </p:nvSpPr>
            <p:spPr>
              <a:xfrm>
                <a:off x="7010399" y="2045140"/>
                <a:ext cx="587230" cy="577818"/>
              </a:xfrm>
              <a:prstGeom prst="roundRect">
                <a:avLst/>
              </a:prstGeom>
              <a:solidFill>
                <a:srgbClr val="A91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A22EFEC-1CFE-465B-AB94-237AD39CCC77}"/>
                  </a:ext>
                </a:extLst>
              </p:cNvPr>
              <p:cNvSpPr txBox="1"/>
              <p:nvPr/>
            </p:nvSpPr>
            <p:spPr>
              <a:xfrm>
                <a:off x="7120875" y="2070170"/>
                <a:ext cx="35862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60FD5BA8-7CC4-4BBA-9BCC-6E1C3A3AE34C}"/>
                </a:ext>
              </a:extLst>
            </p:cNvPr>
            <p:cNvGrpSpPr/>
            <p:nvPr/>
          </p:nvGrpSpPr>
          <p:grpSpPr>
            <a:xfrm>
              <a:off x="6277377" y="5162965"/>
              <a:ext cx="612000" cy="612000"/>
              <a:chOff x="7010399" y="2045140"/>
              <a:chExt cx="587230" cy="609805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16F6369C-5DFA-405D-93EE-CFBBB0DB0B24}"/>
                  </a:ext>
                </a:extLst>
              </p:cNvPr>
              <p:cNvSpPr/>
              <p:nvPr/>
            </p:nvSpPr>
            <p:spPr>
              <a:xfrm>
                <a:off x="7010399" y="2045140"/>
                <a:ext cx="587230" cy="577818"/>
              </a:xfrm>
              <a:prstGeom prst="roundRect">
                <a:avLst/>
              </a:prstGeom>
              <a:solidFill>
                <a:srgbClr val="A91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E086720-9C37-46B4-A078-6E3463D4EF8B}"/>
                  </a:ext>
                </a:extLst>
              </p:cNvPr>
              <p:cNvSpPr txBox="1"/>
              <p:nvPr/>
            </p:nvSpPr>
            <p:spPr>
              <a:xfrm>
                <a:off x="7120875" y="2070170"/>
                <a:ext cx="35862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5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C4C630DB-5ACB-4B8E-BEB2-021F288ADF41}"/>
                </a:ext>
              </a:extLst>
            </p:cNvPr>
            <p:cNvGrpSpPr/>
            <p:nvPr/>
          </p:nvGrpSpPr>
          <p:grpSpPr>
            <a:xfrm>
              <a:off x="6285349" y="2274979"/>
              <a:ext cx="612000" cy="612000"/>
              <a:chOff x="7010399" y="2045140"/>
              <a:chExt cx="587230" cy="609805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B15B0C35-A37C-49D3-8B0C-9B83A78A058A}"/>
                  </a:ext>
                </a:extLst>
              </p:cNvPr>
              <p:cNvSpPr/>
              <p:nvPr/>
            </p:nvSpPr>
            <p:spPr>
              <a:xfrm>
                <a:off x="7010399" y="2045140"/>
                <a:ext cx="587230" cy="577818"/>
              </a:xfrm>
              <a:prstGeom prst="roundRect">
                <a:avLst/>
              </a:prstGeom>
              <a:solidFill>
                <a:srgbClr val="A91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4F540DC-FDFF-4205-901C-80536F404420}"/>
                  </a:ext>
                </a:extLst>
              </p:cNvPr>
              <p:cNvSpPr txBox="1"/>
              <p:nvPr/>
            </p:nvSpPr>
            <p:spPr>
              <a:xfrm>
                <a:off x="7120875" y="2070170"/>
                <a:ext cx="35862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4CB4392-4C36-45C4-AA2D-68ABD25577EB}"/>
                </a:ext>
              </a:extLst>
            </p:cNvPr>
            <p:cNvGrpSpPr/>
            <p:nvPr/>
          </p:nvGrpSpPr>
          <p:grpSpPr>
            <a:xfrm>
              <a:off x="6289335" y="3237641"/>
              <a:ext cx="612000" cy="612000"/>
              <a:chOff x="7010399" y="2045140"/>
              <a:chExt cx="587230" cy="609805"/>
            </a:xfrm>
          </p:grpSpPr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C9F927FF-AFCE-44B4-A741-DF921630101B}"/>
                  </a:ext>
                </a:extLst>
              </p:cNvPr>
              <p:cNvSpPr/>
              <p:nvPr/>
            </p:nvSpPr>
            <p:spPr>
              <a:xfrm>
                <a:off x="7010399" y="2045140"/>
                <a:ext cx="587230" cy="577818"/>
              </a:xfrm>
              <a:prstGeom prst="roundRect">
                <a:avLst/>
              </a:prstGeom>
              <a:solidFill>
                <a:srgbClr val="A91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8975A98-5A9B-4157-BD52-4456EEA6AC0C}"/>
                  </a:ext>
                </a:extLst>
              </p:cNvPr>
              <p:cNvSpPr txBox="1"/>
              <p:nvPr/>
            </p:nvSpPr>
            <p:spPr>
              <a:xfrm>
                <a:off x="7120875" y="2070170"/>
                <a:ext cx="35862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F09616D3-71D5-4506-8E86-45E7F2EC6CA3}"/>
                </a:ext>
              </a:extLst>
            </p:cNvPr>
            <p:cNvGrpSpPr/>
            <p:nvPr/>
          </p:nvGrpSpPr>
          <p:grpSpPr>
            <a:xfrm>
              <a:off x="6281363" y="4200303"/>
              <a:ext cx="612000" cy="612000"/>
              <a:chOff x="7010399" y="2045140"/>
              <a:chExt cx="587230" cy="609805"/>
            </a:xfrm>
          </p:grpSpPr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AA2C4F45-050D-4A3E-904B-E27AC8FC93CE}"/>
                  </a:ext>
                </a:extLst>
              </p:cNvPr>
              <p:cNvSpPr/>
              <p:nvPr/>
            </p:nvSpPr>
            <p:spPr>
              <a:xfrm>
                <a:off x="7010399" y="2045140"/>
                <a:ext cx="587230" cy="577818"/>
              </a:xfrm>
              <a:prstGeom prst="roundRect">
                <a:avLst/>
              </a:prstGeom>
              <a:solidFill>
                <a:srgbClr val="A91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92B0D04-1E05-4DF9-B9A5-8A343D61B1C7}"/>
                  </a:ext>
                </a:extLst>
              </p:cNvPr>
              <p:cNvSpPr txBox="1"/>
              <p:nvPr/>
            </p:nvSpPr>
            <p:spPr>
              <a:xfrm>
                <a:off x="7120875" y="2070170"/>
                <a:ext cx="35862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4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D91D239-096D-4F51-A430-A9912B9F4747}"/>
                </a:ext>
              </a:extLst>
            </p:cNvPr>
            <p:cNvSpPr txBox="1"/>
            <p:nvPr/>
          </p:nvSpPr>
          <p:spPr>
            <a:xfrm>
              <a:off x="7153870" y="1312317"/>
              <a:ext cx="16765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完成情况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802BF82-37BD-433C-AE78-AB71D8A792C2}"/>
                </a:ext>
              </a:extLst>
            </p:cNvPr>
            <p:cNvSpPr txBox="1"/>
            <p:nvPr/>
          </p:nvSpPr>
          <p:spPr>
            <a:xfrm>
              <a:off x="7153868" y="2282847"/>
              <a:ext cx="167658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技术架构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7212F57-F48F-456E-A11E-59CA277F9216}"/>
                </a:ext>
              </a:extLst>
            </p:cNvPr>
            <p:cNvSpPr txBox="1"/>
            <p:nvPr/>
          </p:nvSpPr>
          <p:spPr>
            <a:xfrm>
              <a:off x="7153868" y="3253377"/>
              <a:ext cx="177597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特色创新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193B7FE-EEDF-4514-BCDC-0905ADB574A0}"/>
                </a:ext>
              </a:extLst>
            </p:cNvPr>
            <p:cNvSpPr txBox="1"/>
            <p:nvPr/>
          </p:nvSpPr>
          <p:spPr>
            <a:xfrm>
              <a:off x="7153868" y="4222939"/>
              <a:ext cx="167658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经验教训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2F82E8F-D5E2-4B12-875E-BF6A898411BC}"/>
                </a:ext>
              </a:extLst>
            </p:cNvPr>
            <p:cNvSpPr txBox="1"/>
            <p:nvPr/>
          </p:nvSpPr>
          <p:spPr>
            <a:xfrm>
              <a:off x="7153868" y="5192501"/>
              <a:ext cx="189524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成员贡献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788A836-3C40-4D59-9789-F19059926958}"/>
              </a:ext>
            </a:extLst>
          </p:cNvPr>
          <p:cNvGrpSpPr/>
          <p:nvPr/>
        </p:nvGrpSpPr>
        <p:grpSpPr>
          <a:xfrm>
            <a:off x="4908496" y="4080222"/>
            <a:ext cx="648000" cy="648000"/>
            <a:chOff x="4468159" y="1345024"/>
            <a:chExt cx="648000" cy="648000"/>
          </a:xfrm>
          <a:solidFill>
            <a:srgbClr val="A91015"/>
          </a:solidFill>
        </p:grpSpPr>
        <p:sp>
          <p:nvSpPr>
            <p:cNvPr id="45" name="泪滴形 44">
              <a:extLst>
                <a:ext uri="{FF2B5EF4-FFF2-40B4-BE49-F238E27FC236}">
                  <a16:creationId xmlns:a16="http://schemas.microsoft.com/office/drawing/2014/main" id="{3533D27F-2E1B-49F8-B14A-77413FF24677}"/>
                </a:ext>
              </a:extLst>
            </p:cNvPr>
            <p:cNvSpPr/>
            <p:nvPr/>
          </p:nvSpPr>
          <p:spPr>
            <a:xfrm rot="8093212">
              <a:off x="4468159" y="1345024"/>
              <a:ext cx="648000" cy="6480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F509ED7-E0CC-48D7-A37E-3A67193085BA}"/>
                </a:ext>
              </a:extLst>
            </p:cNvPr>
            <p:cNvSpPr/>
            <p:nvPr/>
          </p:nvSpPr>
          <p:spPr>
            <a:xfrm>
              <a:off x="4540159" y="1417024"/>
              <a:ext cx="504000" cy="50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994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>
            <a:extLst>
              <a:ext uri="{FF2B5EF4-FFF2-40B4-BE49-F238E27FC236}">
                <a16:creationId xmlns:a16="http://schemas.microsoft.com/office/drawing/2014/main" id="{BD91D239-096D-4F51-A430-A9912B9F4747}"/>
              </a:ext>
            </a:extLst>
          </p:cNvPr>
          <p:cNvSpPr txBox="1"/>
          <p:nvPr/>
        </p:nvSpPr>
        <p:spPr>
          <a:xfrm>
            <a:off x="358233" y="1898985"/>
            <a:ext cx="1420872" cy="3807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完成情况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250000"/>
              </a:lnSpc>
            </a:pP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技术架构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2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特色创新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250000"/>
              </a:lnSpc>
            </a:pPr>
            <a:r>
              <a:rPr lang="zh-CN" altLang="en-US" sz="2000" dirty="0">
                <a:cs typeface="+mn-ea"/>
                <a:sym typeface="+mn-lt"/>
              </a:rPr>
              <a:t>经验教训</a:t>
            </a:r>
            <a:endParaRPr lang="en-US" altLang="zh-CN" sz="2000" dirty="0">
              <a:cs typeface="+mn-ea"/>
              <a:sym typeface="+mn-lt"/>
            </a:endParaRPr>
          </a:p>
          <a:p>
            <a:pPr algn="ctr">
              <a:lnSpc>
                <a:spcPct val="2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成员贡献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97B8F14-359C-4A2D-AD2A-EE27BAF07DCC}"/>
              </a:ext>
            </a:extLst>
          </p:cNvPr>
          <p:cNvSpPr txBox="1"/>
          <p:nvPr/>
        </p:nvSpPr>
        <p:spPr>
          <a:xfrm>
            <a:off x="2218361" y="-162739"/>
            <a:ext cx="2800900" cy="1032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cs typeface="+mn-ea"/>
                <a:sym typeface="+mn-lt"/>
              </a:rPr>
              <a:t>经验教训</a:t>
            </a:r>
            <a:endParaRPr lang="en-US" altLang="zh-CN" sz="3600" b="1" dirty="0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B9C026-1047-3AD8-99B4-C5CA3CF43174}"/>
              </a:ext>
            </a:extLst>
          </p:cNvPr>
          <p:cNvSpPr/>
          <p:nvPr/>
        </p:nvSpPr>
        <p:spPr>
          <a:xfrm>
            <a:off x="2377109" y="1391153"/>
            <a:ext cx="74377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经验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使用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进行版本控制，协作编码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模块化，分层，接口与实现分离</a:t>
            </a: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8DAEB9C-C4F2-486C-0478-BE86AAD5A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323" y="2736685"/>
            <a:ext cx="1828800" cy="3429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2E1B0D7-08BD-94AA-9466-A73766F45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302" y="3206088"/>
            <a:ext cx="3160487" cy="27684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9682F94-D827-48EE-075C-3E35187E4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972" y="2695643"/>
            <a:ext cx="2670707" cy="36091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79DBED-3941-AA7B-A3C1-12D57A8FCDBF}"/>
              </a:ext>
            </a:extLst>
          </p:cNvPr>
          <p:cNvSpPr txBox="1"/>
          <p:nvPr/>
        </p:nvSpPr>
        <p:spPr>
          <a:xfrm>
            <a:off x="3245413" y="6408993"/>
            <a:ext cx="215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Github</a:t>
            </a:r>
            <a:r>
              <a:rPr kumimoji="1" lang="en-US" altLang="zh-CN" dirty="0"/>
              <a:t> commit</a:t>
            </a:r>
            <a:r>
              <a:rPr kumimoji="1" lang="zh-CN" altLang="en-US" dirty="0"/>
              <a:t>记录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29ACDE-814C-2405-D233-5A08148D5CC1}"/>
              </a:ext>
            </a:extLst>
          </p:cNvPr>
          <p:cNvSpPr txBox="1"/>
          <p:nvPr/>
        </p:nvSpPr>
        <p:spPr>
          <a:xfrm>
            <a:off x="6444837" y="6408993"/>
            <a:ext cx="215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前端代码结构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AB04C7-459D-38DB-1E9E-BB7716703847}"/>
              </a:ext>
            </a:extLst>
          </p:cNvPr>
          <p:cNvSpPr txBox="1"/>
          <p:nvPr/>
        </p:nvSpPr>
        <p:spPr>
          <a:xfrm>
            <a:off x="9509402" y="6404517"/>
            <a:ext cx="215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后端代码结构</a:t>
            </a:r>
          </a:p>
        </p:txBody>
      </p:sp>
    </p:spTree>
    <p:extLst>
      <p:ext uri="{BB962C8B-B14F-4D97-AF65-F5344CB8AC3E}">
        <p14:creationId xmlns:p14="http://schemas.microsoft.com/office/powerpoint/2010/main" val="64163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>
            <a:extLst>
              <a:ext uri="{FF2B5EF4-FFF2-40B4-BE49-F238E27FC236}">
                <a16:creationId xmlns:a16="http://schemas.microsoft.com/office/drawing/2014/main" id="{BD91D239-096D-4F51-A430-A9912B9F4747}"/>
              </a:ext>
            </a:extLst>
          </p:cNvPr>
          <p:cNvSpPr txBox="1"/>
          <p:nvPr/>
        </p:nvSpPr>
        <p:spPr>
          <a:xfrm>
            <a:off x="358233" y="1898985"/>
            <a:ext cx="1420872" cy="3807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完成情况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250000"/>
              </a:lnSpc>
            </a:pP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技术架构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2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特色创新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250000"/>
              </a:lnSpc>
            </a:pPr>
            <a:r>
              <a:rPr lang="zh-CN" altLang="en-US" sz="2000" dirty="0">
                <a:cs typeface="+mn-ea"/>
                <a:sym typeface="+mn-lt"/>
              </a:rPr>
              <a:t>经验教训</a:t>
            </a:r>
            <a:endParaRPr lang="en-US" altLang="zh-CN" sz="2000" dirty="0">
              <a:cs typeface="+mn-ea"/>
              <a:sym typeface="+mn-lt"/>
            </a:endParaRPr>
          </a:p>
          <a:p>
            <a:pPr algn="ctr">
              <a:lnSpc>
                <a:spcPct val="2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成员贡献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97B8F14-359C-4A2D-AD2A-EE27BAF07DCC}"/>
              </a:ext>
            </a:extLst>
          </p:cNvPr>
          <p:cNvSpPr txBox="1"/>
          <p:nvPr/>
        </p:nvSpPr>
        <p:spPr>
          <a:xfrm>
            <a:off x="2218361" y="-162739"/>
            <a:ext cx="2800900" cy="1032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cs typeface="+mn-ea"/>
                <a:sym typeface="+mn-lt"/>
              </a:rPr>
              <a:t>经验教训</a:t>
            </a:r>
            <a:endParaRPr lang="en-US" altLang="zh-CN" sz="3600" b="1" dirty="0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B9C026-1047-3AD8-99B4-C5CA3CF43174}"/>
              </a:ext>
            </a:extLst>
          </p:cNvPr>
          <p:cNvSpPr/>
          <p:nvPr/>
        </p:nvSpPr>
        <p:spPr>
          <a:xfrm>
            <a:off x="2377109" y="1391153"/>
            <a:ext cx="74377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教训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不一致性解决方案</a:t>
            </a:r>
            <a:endParaRPr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文档：后端对增量操作进行编号</a:t>
            </a:r>
            <a:endParaRPr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表格：编辑单元格前需拿锁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没有实现的原因</a:t>
            </a:r>
            <a:endParaRPr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时间不够</a:t>
            </a:r>
            <a:endParaRPr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两种组件机制较为复杂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优先级存在问题，没有成功解决进度风险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2292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75E807B-E021-4FC8-81A6-194C063E7286}"/>
              </a:ext>
            </a:extLst>
          </p:cNvPr>
          <p:cNvGrpSpPr/>
          <p:nvPr/>
        </p:nvGrpSpPr>
        <p:grpSpPr>
          <a:xfrm>
            <a:off x="435260" y="2425955"/>
            <a:ext cx="2436094" cy="1785104"/>
            <a:chOff x="435260" y="2425955"/>
            <a:chExt cx="2436094" cy="178510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EDC9AB6-7A40-4AC1-8C94-29AECEE3B432}"/>
                </a:ext>
              </a:extLst>
            </p:cNvPr>
            <p:cNvSpPr txBox="1"/>
            <p:nvPr/>
          </p:nvSpPr>
          <p:spPr>
            <a:xfrm>
              <a:off x="435260" y="2425955"/>
              <a:ext cx="243609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7200" dirty="0">
                  <a:solidFill>
                    <a:schemeClr val="bg1"/>
                  </a:solidFill>
                  <a:cs typeface="+mn-ea"/>
                  <a:sym typeface="+mn-lt"/>
                </a:rPr>
                <a:t>目 录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7748870-8D2B-42CE-9130-7816195AB468}"/>
                </a:ext>
              </a:extLst>
            </p:cNvPr>
            <p:cNvSpPr txBox="1"/>
            <p:nvPr/>
          </p:nvSpPr>
          <p:spPr>
            <a:xfrm>
              <a:off x="435260" y="3626284"/>
              <a:ext cx="24360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7167BB6-04D1-4F04-BB8D-FDD80DD7BA24}"/>
              </a:ext>
            </a:extLst>
          </p:cNvPr>
          <p:cNvGrpSpPr/>
          <p:nvPr/>
        </p:nvGrpSpPr>
        <p:grpSpPr>
          <a:xfrm>
            <a:off x="6368282" y="1197676"/>
            <a:ext cx="2775718" cy="4462648"/>
            <a:chOff x="6273391" y="1312317"/>
            <a:chExt cx="2775718" cy="4462648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F4622CD-F06C-4721-B96E-BE8AC8CF82C6}"/>
                </a:ext>
              </a:extLst>
            </p:cNvPr>
            <p:cNvGrpSpPr/>
            <p:nvPr/>
          </p:nvGrpSpPr>
          <p:grpSpPr>
            <a:xfrm>
              <a:off x="6273391" y="1312317"/>
              <a:ext cx="612000" cy="612000"/>
              <a:chOff x="7010399" y="2045140"/>
              <a:chExt cx="587230" cy="609805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1475B480-4AF6-4F82-9FF7-5A6F701B481C}"/>
                  </a:ext>
                </a:extLst>
              </p:cNvPr>
              <p:cNvSpPr/>
              <p:nvPr/>
            </p:nvSpPr>
            <p:spPr>
              <a:xfrm>
                <a:off x="7010399" y="2045140"/>
                <a:ext cx="587230" cy="577818"/>
              </a:xfrm>
              <a:prstGeom prst="roundRect">
                <a:avLst/>
              </a:prstGeom>
              <a:solidFill>
                <a:srgbClr val="A91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A22EFEC-1CFE-465B-AB94-237AD39CCC77}"/>
                  </a:ext>
                </a:extLst>
              </p:cNvPr>
              <p:cNvSpPr txBox="1"/>
              <p:nvPr/>
            </p:nvSpPr>
            <p:spPr>
              <a:xfrm>
                <a:off x="7120875" y="2070170"/>
                <a:ext cx="35862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60FD5BA8-7CC4-4BBA-9BCC-6E1C3A3AE34C}"/>
                </a:ext>
              </a:extLst>
            </p:cNvPr>
            <p:cNvGrpSpPr/>
            <p:nvPr/>
          </p:nvGrpSpPr>
          <p:grpSpPr>
            <a:xfrm>
              <a:off x="6277377" y="5162965"/>
              <a:ext cx="612000" cy="612000"/>
              <a:chOff x="7010399" y="2045140"/>
              <a:chExt cx="587230" cy="609805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16F6369C-5DFA-405D-93EE-CFBBB0DB0B24}"/>
                  </a:ext>
                </a:extLst>
              </p:cNvPr>
              <p:cNvSpPr/>
              <p:nvPr/>
            </p:nvSpPr>
            <p:spPr>
              <a:xfrm>
                <a:off x="7010399" y="2045140"/>
                <a:ext cx="587230" cy="577818"/>
              </a:xfrm>
              <a:prstGeom prst="roundRect">
                <a:avLst/>
              </a:prstGeom>
              <a:solidFill>
                <a:srgbClr val="A91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E086720-9C37-46B4-A078-6E3463D4EF8B}"/>
                  </a:ext>
                </a:extLst>
              </p:cNvPr>
              <p:cNvSpPr txBox="1"/>
              <p:nvPr/>
            </p:nvSpPr>
            <p:spPr>
              <a:xfrm>
                <a:off x="7120875" y="2070170"/>
                <a:ext cx="35862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5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C4C630DB-5ACB-4B8E-BEB2-021F288ADF41}"/>
                </a:ext>
              </a:extLst>
            </p:cNvPr>
            <p:cNvGrpSpPr/>
            <p:nvPr/>
          </p:nvGrpSpPr>
          <p:grpSpPr>
            <a:xfrm>
              <a:off x="6285349" y="2274979"/>
              <a:ext cx="612000" cy="612000"/>
              <a:chOff x="7010399" y="2045140"/>
              <a:chExt cx="587230" cy="609805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B15B0C35-A37C-49D3-8B0C-9B83A78A058A}"/>
                  </a:ext>
                </a:extLst>
              </p:cNvPr>
              <p:cNvSpPr/>
              <p:nvPr/>
            </p:nvSpPr>
            <p:spPr>
              <a:xfrm>
                <a:off x="7010399" y="2045140"/>
                <a:ext cx="587230" cy="577818"/>
              </a:xfrm>
              <a:prstGeom prst="roundRect">
                <a:avLst/>
              </a:prstGeom>
              <a:solidFill>
                <a:srgbClr val="A91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4F540DC-FDFF-4205-901C-80536F404420}"/>
                  </a:ext>
                </a:extLst>
              </p:cNvPr>
              <p:cNvSpPr txBox="1"/>
              <p:nvPr/>
            </p:nvSpPr>
            <p:spPr>
              <a:xfrm>
                <a:off x="7120875" y="2070170"/>
                <a:ext cx="35862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4CB4392-4C36-45C4-AA2D-68ABD25577EB}"/>
                </a:ext>
              </a:extLst>
            </p:cNvPr>
            <p:cNvGrpSpPr/>
            <p:nvPr/>
          </p:nvGrpSpPr>
          <p:grpSpPr>
            <a:xfrm>
              <a:off x="6289335" y="3237641"/>
              <a:ext cx="612000" cy="612000"/>
              <a:chOff x="7010399" y="2045140"/>
              <a:chExt cx="587230" cy="609805"/>
            </a:xfrm>
          </p:grpSpPr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C9F927FF-AFCE-44B4-A741-DF921630101B}"/>
                  </a:ext>
                </a:extLst>
              </p:cNvPr>
              <p:cNvSpPr/>
              <p:nvPr/>
            </p:nvSpPr>
            <p:spPr>
              <a:xfrm>
                <a:off x="7010399" y="2045140"/>
                <a:ext cx="587230" cy="577818"/>
              </a:xfrm>
              <a:prstGeom prst="roundRect">
                <a:avLst/>
              </a:prstGeom>
              <a:solidFill>
                <a:srgbClr val="A91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8975A98-5A9B-4157-BD52-4456EEA6AC0C}"/>
                  </a:ext>
                </a:extLst>
              </p:cNvPr>
              <p:cNvSpPr txBox="1"/>
              <p:nvPr/>
            </p:nvSpPr>
            <p:spPr>
              <a:xfrm>
                <a:off x="7120875" y="2070170"/>
                <a:ext cx="35862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F09616D3-71D5-4506-8E86-45E7F2EC6CA3}"/>
                </a:ext>
              </a:extLst>
            </p:cNvPr>
            <p:cNvGrpSpPr/>
            <p:nvPr/>
          </p:nvGrpSpPr>
          <p:grpSpPr>
            <a:xfrm>
              <a:off x="6281363" y="4200303"/>
              <a:ext cx="612000" cy="612000"/>
              <a:chOff x="7010399" y="2045140"/>
              <a:chExt cx="587230" cy="609805"/>
            </a:xfrm>
          </p:grpSpPr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AA2C4F45-050D-4A3E-904B-E27AC8FC93CE}"/>
                  </a:ext>
                </a:extLst>
              </p:cNvPr>
              <p:cNvSpPr/>
              <p:nvPr/>
            </p:nvSpPr>
            <p:spPr>
              <a:xfrm>
                <a:off x="7010399" y="2045140"/>
                <a:ext cx="587230" cy="577818"/>
              </a:xfrm>
              <a:prstGeom prst="roundRect">
                <a:avLst/>
              </a:prstGeom>
              <a:solidFill>
                <a:srgbClr val="A91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92B0D04-1E05-4DF9-B9A5-8A343D61B1C7}"/>
                  </a:ext>
                </a:extLst>
              </p:cNvPr>
              <p:cNvSpPr txBox="1"/>
              <p:nvPr/>
            </p:nvSpPr>
            <p:spPr>
              <a:xfrm>
                <a:off x="7120875" y="2070170"/>
                <a:ext cx="35862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4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D91D239-096D-4F51-A430-A9912B9F4747}"/>
                </a:ext>
              </a:extLst>
            </p:cNvPr>
            <p:cNvSpPr txBox="1"/>
            <p:nvPr/>
          </p:nvSpPr>
          <p:spPr>
            <a:xfrm>
              <a:off x="7153870" y="1312317"/>
              <a:ext cx="16765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完成情况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802BF82-37BD-433C-AE78-AB71D8A792C2}"/>
                </a:ext>
              </a:extLst>
            </p:cNvPr>
            <p:cNvSpPr txBox="1"/>
            <p:nvPr/>
          </p:nvSpPr>
          <p:spPr>
            <a:xfrm>
              <a:off x="7153868" y="2282847"/>
              <a:ext cx="167658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技术架构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7212F57-F48F-456E-A11E-59CA277F9216}"/>
                </a:ext>
              </a:extLst>
            </p:cNvPr>
            <p:cNvSpPr txBox="1"/>
            <p:nvPr/>
          </p:nvSpPr>
          <p:spPr>
            <a:xfrm>
              <a:off x="7153868" y="3253377"/>
              <a:ext cx="177597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特色创新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193B7FE-EEDF-4514-BCDC-0905ADB574A0}"/>
                </a:ext>
              </a:extLst>
            </p:cNvPr>
            <p:cNvSpPr txBox="1"/>
            <p:nvPr/>
          </p:nvSpPr>
          <p:spPr>
            <a:xfrm>
              <a:off x="7153868" y="4222939"/>
              <a:ext cx="167658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经验教训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2F82E8F-D5E2-4B12-875E-BF6A898411BC}"/>
                </a:ext>
              </a:extLst>
            </p:cNvPr>
            <p:cNvSpPr txBox="1"/>
            <p:nvPr/>
          </p:nvSpPr>
          <p:spPr>
            <a:xfrm>
              <a:off x="7153868" y="5192501"/>
              <a:ext cx="189524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成员贡献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788A836-3C40-4D59-9789-F19059926958}"/>
              </a:ext>
            </a:extLst>
          </p:cNvPr>
          <p:cNvGrpSpPr/>
          <p:nvPr/>
        </p:nvGrpSpPr>
        <p:grpSpPr>
          <a:xfrm>
            <a:off x="4898557" y="5014273"/>
            <a:ext cx="648000" cy="648000"/>
            <a:chOff x="4468159" y="1345024"/>
            <a:chExt cx="648000" cy="648000"/>
          </a:xfrm>
          <a:solidFill>
            <a:srgbClr val="A91015"/>
          </a:solidFill>
        </p:grpSpPr>
        <p:sp>
          <p:nvSpPr>
            <p:cNvPr id="45" name="泪滴形 44">
              <a:extLst>
                <a:ext uri="{FF2B5EF4-FFF2-40B4-BE49-F238E27FC236}">
                  <a16:creationId xmlns:a16="http://schemas.microsoft.com/office/drawing/2014/main" id="{3533D27F-2E1B-49F8-B14A-77413FF24677}"/>
                </a:ext>
              </a:extLst>
            </p:cNvPr>
            <p:cNvSpPr/>
            <p:nvPr/>
          </p:nvSpPr>
          <p:spPr>
            <a:xfrm rot="8093212">
              <a:off x="4468159" y="1345024"/>
              <a:ext cx="648000" cy="6480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F509ED7-E0CC-48D7-A37E-3A67193085BA}"/>
                </a:ext>
              </a:extLst>
            </p:cNvPr>
            <p:cNvSpPr/>
            <p:nvPr/>
          </p:nvSpPr>
          <p:spPr>
            <a:xfrm>
              <a:off x="4540159" y="1417024"/>
              <a:ext cx="504000" cy="50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758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>
            <a:extLst>
              <a:ext uri="{FF2B5EF4-FFF2-40B4-BE49-F238E27FC236}">
                <a16:creationId xmlns:a16="http://schemas.microsoft.com/office/drawing/2014/main" id="{BD91D239-096D-4F51-A430-A9912B9F4747}"/>
              </a:ext>
            </a:extLst>
          </p:cNvPr>
          <p:cNvSpPr txBox="1"/>
          <p:nvPr/>
        </p:nvSpPr>
        <p:spPr>
          <a:xfrm>
            <a:off x="537137" y="1898985"/>
            <a:ext cx="946115" cy="3807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绪 论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2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主题二</a:t>
            </a:r>
          </a:p>
          <a:p>
            <a:pPr algn="ctr">
              <a:lnSpc>
                <a:spcPct val="2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主题三</a:t>
            </a:r>
          </a:p>
          <a:p>
            <a:pPr algn="ctr">
              <a:lnSpc>
                <a:spcPct val="2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主题四</a:t>
            </a:r>
          </a:p>
          <a:p>
            <a:pPr algn="ctr">
              <a:lnSpc>
                <a:spcPct val="250000"/>
              </a:lnSpc>
            </a:pPr>
            <a:r>
              <a:rPr lang="zh-CN" altLang="en-US" sz="2000" b="1" dirty="0">
                <a:cs typeface="+mn-ea"/>
                <a:sym typeface="+mn-lt"/>
              </a:rPr>
              <a:t>主题五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97B8F14-359C-4A2D-AD2A-EE27BAF07DCC}"/>
              </a:ext>
            </a:extLst>
          </p:cNvPr>
          <p:cNvSpPr txBox="1"/>
          <p:nvPr/>
        </p:nvSpPr>
        <p:spPr>
          <a:xfrm>
            <a:off x="2218361" y="-162739"/>
            <a:ext cx="2959926" cy="1032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cs typeface="+mn-ea"/>
                <a:sym typeface="+mn-lt"/>
              </a:rPr>
              <a:t>成员贡献</a:t>
            </a:r>
            <a:endParaRPr lang="en-US" altLang="zh-CN" sz="3600" b="1" dirty="0">
              <a:cs typeface="+mn-ea"/>
              <a:sym typeface="+mn-lt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7452E40-4CF7-49CD-B2F7-78535396D8C1}"/>
              </a:ext>
            </a:extLst>
          </p:cNvPr>
          <p:cNvCxnSpPr>
            <a:cxnSpLocks/>
          </p:cNvCxnSpPr>
          <p:nvPr/>
        </p:nvCxnSpPr>
        <p:spPr>
          <a:xfrm>
            <a:off x="2218361" y="947776"/>
            <a:ext cx="8870550" cy="0"/>
          </a:xfrm>
          <a:prstGeom prst="line">
            <a:avLst/>
          </a:prstGeom>
          <a:ln w="28575">
            <a:solidFill>
              <a:srgbClr val="A91015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B89BEC09-F41D-6E88-6290-666053EB3BC0}"/>
              </a:ext>
            </a:extLst>
          </p:cNvPr>
          <p:cNvSpPr/>
          <p:nvPr/>
        </p:nvSpPr>
        <p:spPr>
          <a:xfrm>
            <a:off x="2590799" y="1192769"/>
            <a:ext cx="80241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倪祯旸</a:t>
            </a:r>
            <a:r>
              <a:rPr lang="zh-CN" altLang="zh-CN" sz="2000" dirty="0"/>
              <a:t>：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核心算法设计：消息转发，心跳检测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后端：</a:t>
            </a:r>
            <a:r>
              <a:rPr lang="en-US" altLang="zh-CN" sz="2000" dirty="0" err="1"/>
              <a:t>Websocket</a:t>
            </a:r>
            <a:r>
              <a:rPr lang="en-US" altLang="zh-CN" sz="2000" dirty="0"/>
              <a:t> </a:t>
            </a:r>
            <a:r>
              <a:rPr lang="zh-CN" altLang="en-US" sz="2000" dirty="0"/>
              <a:t>转发，</a:t>
            </a:r>
            <a:r>
              <a:rPr lang="en-US" altLang="zh-CN" sz="2000" dirty="0"/>
              <a:t>MongoDB</a:t>
            </a:r>
            <a:r>
              <a:rPr lang="zh-CN" altLang="en-US" sz="2000" dirty="0"/>
              <a:t>读写，云端部署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前端：</a:t>
            </a:r>
            <a:r>
              <a:rPr lang="en-US" altLang="zh-CN" sz="2000" dirty="0"/>
              <a:t>Quill , </a:t>
            </a:r>
            <a:r>
              <a:rPr lang="en-US" altLang="zh-CN" sz="2000" dirty="0" err="1"/>
              <a:t>Luckysheet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刘容川：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后端：账号，文档，权限控制，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读写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前端：界面美化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林雨萱：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前端：账号登陆，注册，文档管理，权限管理，</a:t>
            </a:r>
            <a:r>
              <a:rPr lang="en-US" altLang="zh-CN" sz="2000" dirty="0" err="1"/>
              <a:t>Luckysheet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网络：</a:t>
            </a:r>
            <a:r>
              <a:rPr lang="en-US" altLang="zh-CN" sz="2000" dirty="0" err="1"/>
              <a:t>Axios</a:t>
            </a:r>
            <a:r>
              <a:rPr lang="en-US" altLang="zh-CN" sz="2000" dirty="0"/>
              <a:t>, </a:t>
            </a:r>
            <a:r>
              <a:rPr lang="zh-CN" altLang="en-US" sz="2000" dirty="0"/>
              <a:t>网络故障检测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沈钰婷：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前端：</a:t>
            </a:r>
            <a:r>
              <a:rPr lang="en-US" altLang="zh-CN" sz="2000" dirty="0"/>
              <a:t> Quill</a:t>
            </a:r>
            <a:r>
              <a:rPr lang="zh-CN" altLang="en-US" sz="2000" dirty="0"/>
              <a:t>，导出</a:t>
            </a:r>
            <a:r>
              <a:rPr lang="en-US" altLang="zh-CN" sz="2000" dirty="0"/>
              <a:t>PDF,,</a:t>
            </a:r>
            <a:r>
              <a:rPr lang="zh-CN" altLang="en-US" sz="2000" dirty="0"/>
              <a:t>文档模板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网络：</a:t>
            </a:r>
            <a:r>
              <a:rPr lang="en-US" altLang="zh-CN" sz="2000" dirty="0" err="1"/>
              <a:t>Websocket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辛惟承：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前端界面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代码测试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设计图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44368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D20647A-EF3E-4155-AA0A-FBAEAD67DFD9}"/>
              </a:ext>
            </a:extLst>
          </p:cNvPr>
          <p:cNvSpPr/>
          <p:nvPr/>
        </p:nvSpPr>
        <p:spPr>
          <a:xfrm>
            <a:off x="0" y="0"/>
            <a:ext cx="12192000" cy="1147084"/>
          </a:xfrm>
          <a:prstGeom prst="rect">
            <a:avLst/>
          </a:prstGeom>
          <a:solidFill>
            <a:srgbClr val="A9101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CC7180-4294-4F72-A354-549792F80B0B}"/>
              </a:ext>
            </a:extLst>
          </p:cNvPr>
          <p:cNvSpPr/>
          <p:nvPr/>
        </p:nvSpPr>
        <p:spPr>
          <a:xfrm>
            <a:off x="0" y="5710916"/>
            <a:ext cx="12192000" cy="1147084"/>
          </a:xfrm>
          <a:prstGeom prst="rect">
            <a:avLst/>
          </a:prstGeom>
          <a:solidFill>
            <a:srgbClr val="A9101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5EA23B-5B68-405F-B89E-946C100F5F5D}"/>
              </a:ext>
            </a:extLst>
          </p:cNvPr>
          <p:cNvSpPr txBox="1"/>
          <p:nvPr/>
        </p:nvSpPr>
        <p:spPr>
          <a:xfrm>
            <a:off x="4429739" y="1566952"/>
            <a:ext cx="6334131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1500" kern="2000" spc="500" dirty="0">
                <a:cs typeface="+mn-ea"/>
                <a:sym typeface="+mn-lt"/>
              </a:rPr>
              <a:t>谢谢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9ADCAF-A25D-4101-80A1-1418AAE7F8C1}"/>
              </a:ext>
            </a:extLst>
          </p:cNvPr>
          <p:cNvSpPr txBox="1"/>
          <p:nvPr/>
        </p:nvSpPr>
        <p:spPr>
          <a:xfrm>
            <a:off x="2928931" y="3429000"/>
            <a:ext cx="63341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kern="2000" spc="150" dirty="0">
                <a:cs typeface="+mn-ea"/>
                <a:sym typeface="+mn-lt"/>
              </a:rPr>
              <a:t>请各位老师批评指正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0FBE23-64F3-48D0-80A8-4538822157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7" y="125621"/>
            <a:ext cx="2725063" cy="89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24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75E807B-E021-4FC8-81A6-194C063E7286}"/>
              </a:ext>
            </a:extLst>
          </p:cNvPr>
          <p:cNvGrpSpPr/>
          <p:nvPr/>
        </p:nvGrpSpPr>
        <p:grpSpPr>
          <a:xfrm>
            <a:off x="435260" y="2425955"/>
            <a:ext cx="2436094" cy="1785104"/>
            <a:chOff x="435260" y="2425955"/>
            <a:chExt cx="2436094" cy="178510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EDC9AB6-7A40-4AC1-8C94-29AECEE3B432}"/>
                </a:ext>
              </a:extLst>
            </p:cNvPr>
            <p:cNvSpPr txBox="1"/>
            <p:nvPr/>
          </p:nvSpPr>
          <p:spPr>
            <a:xfrm>
              <a:off x="435260" y="2425955"/>
              <a:ext cx="243609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7200" dirty="0">
                  <a:solidFill>
                    <a:schemeClr val="bg1"/>
                  </a:solidFill>
                  <a:cs typeface="+mn-ea"/>
                  <a:sym typeface="+mn-lt"/>
                </a:rPr>
                <a:t>目 录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7748870-8D2B-42CE-9130-7816195AB468}"/>
                </a:ext>
              </a:extLst>
            </p:cNvPr>
            <p:cNvSpPr txBox="1"/>
            <p:nvPr/>
          </p:nvSpPr>
          <p:spPr>
            <a:xfrm>
              <a:off x="435260" y="3626284"/>
              <a:ext cx="24360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7167BB6-04D1-4F04-BB8D-FDD80DD7BA24}"/>
              </a:ext>
            </a:extLst>
          </p:cNvPr>
          <p:cNvGrpSpPr/>
          <p:nvPr/>
        </p:nvGrpSpPr>
        <p:grpSpPr>
          <a:xfrm>
            <a:off x="6368282" y="1197676"/>
            <a:ext cx="2775718" cy="4462648"/>
            <a:chOff x="6273391" y="1312317"/>
            <a:chExt cx="2775718" cy="4462648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F4622CD-F06C-4721-B96E-BE8AC8CF82C6}"/>
                </a:ext>
              </a:extLst>
            </p:cNvPr>
            <p:cNvGrpSpPr/>
            <p:nvPr/>
          </p:nvGrpSpPr>
          <p:grpSpPr>
            <a:xfrm>
              <a:off x="6273391" y="1312317"/>
              <a:ext cx="612000" cy="612000"/>
              <a:chOff x="7010399" y="2045140"/>
              <a:chExt cx="587230" cy="609805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1475B480-4AF6-4F82-9FF7-5A6F701B481C}"/>
                  </a:ext>
                </a:extLst>
              </p:cNvPr>
              <p:cNvSpPr/>
              <p:nvPr/>
            </p:nvSpPr>
            <p:spPr>
              <a:xfrm>
                <a:off x="7010399" y="2045140"/>
                <a:ext cx="587230" cy="577818"/>
              </a:xfrm>
              <a:prstGeom prst="roundRect">
                <a:avLst/>
              </a:prstGeom>
              <a:solidFill>
                <a:srgbClr val="A91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A22EFEC-1CFE-465B-AB94-237AD39CCC77}"/>
                  </a:ext>
                </a:extLst>
              </p:cNvPr>
              <p:cNvSpPr txBox="1"/>
              <p:nvPr/>
            </p:nvSpPr>
            <p:spPr>
              <a:xfrm>
                <a:off x="7120875" y="2070170"/>
                <a:ext cx="35862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60FD5BA8-7CC4-4BBA-9BCC-6E1C3A3AE34C}"/>
                </a:ext>
              </a:extLst>
            </p:cNvPr>
            <p:cNvGrpSpPr/>
            <p:nvPr/>
          </p:nvGrpSpPr>
          <p:grpSpPr>
            <a:xfrm>
              <a:off x="6277377" y="5162965"/>
              <a:ext cx="612000" cy="612000"/>
              <a:chOff x="7010399" y="2045140"/>
              <a:chExt cx="587230" cy="609805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16F6369C-5DFA-405D-93EE-CFBBB0DB0B24}"/>
                  </a:ext>
                </a:extLst>
              </p:cNvPr>
              <p:cNvSpPr/>
              <p:nvPr/>
            </p:nvSpPr>
            <p:spPr>
              <a:xfrm>
                <a:off x="7010399" y="2045140"/>
                <a:ext cx="587230" cy="577818"/>
              </a:xfrm>
              <a:prstGeom prst="roundRect">
                <a:avLst/>
              </a:prstGeom>
              <a:solidFill>
                <a:srgbClr val="A91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E086720-9C37-46B4-A078-6E3463D4EF8B}"/>
                  </a:ext>
                </a:extLst>
              </p:cNvPr>
              <p:cNvSpPr txBox="1"/>
              <p:nvPr/>
            </p:nvSpPr>
            <p:spPr>
              <a:xfrm>
                <a:off x="7120875" y="2070170"/>
                <a:ext cx="35862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5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C4C630DB-5ACB-4B8E-BEB2-021F288ADF41}"/>
                </a:ext>
              </a:extLst>
            </p:cNvPr>
            <p:cNvGrpSpPr/>
            <p:nvPr/>
          </p:nvGrpSpPr>
          <p:grpSpPr>
            <a:xfrm>
              <a:off x="6285349" y="2274979"/>
              <a:ext cx="612000" cy="612000"/>
              <a:chOff x="7010399" y="2045140"/>
              <a:chExt cx="587230" cy="609805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B15B0C35-A37C-49D3-8B0C-9B83A78A058A}"/>
                  </a:ext>
                </a:extLst>
              </p:cNvPr>
              <p:cNvSpPr/>
              <p:nvPr/>
            </p:nvSpPr>
            <p:spPr>
              <a:xfrm>
                <a:off x="7010399" y="2045140"/>
                <a:ext cx="587230" cy="577818"/>
              </a:xfrm>
              <a:prstGeom prst="roundRect">
                <a:avLst/>
              </a:prstGeom>
              <a:solidFill>
                <a:srgbClr val="A91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4F540DC-FDFF-4205-901C-80536F404420}"/>
                  </a:ext>
                </a:extLst>
              </p:cNvPr>
              <p:cNvSpPr txBox="1"/>
              <p:nvPr/>
            </p:nvSpPr>
            <p:spPr>
              <a:xfrm>
                <a:off x="7120875" y="2070170"/>
                <a:ext cx="35862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4CB4392-4C36-45C4-AA2D-68ABD25577EB}"/>
                </a:ext>
              </a:extLst>
            </p:cNvPr>
            <p:cNvGrpSpPr/>
            <p:nvPr/>
          </p:nvGrpSpPr>
          <p:grpSpPr>
            <a:xfrm>
              <a:off x="6289335" y="3237641"/>
              <a:ext cx="612000" cy="612000"/>
              <a:chOff x="7010399" y="2045140"/>
              <a:chExt cx="587230" cy="609805"/>
            </a:xfrm>
          </p:grpSpPr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C9F927FF-AFCE-44B4-A741-DF921630101B}"/>
                  </a:ext>
                </a:extLst>
              </p:cNvPr>
              <p:cNvSpPr/>
              <p:nvPr/>
            </p:nvSpPr>
            <p:spPr>
              <a:xfrm>
                <a:off x="7010399" y="2045140"/>
                <a:ext cx="587230" cy="577818"/>
              </a:xfrm>
              <a:prstGeom prst="roundRect">
                <a:avLst/>
              </a:prstGeom>
              <a:solidFill>
                <a:srgbClr val="A91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8975A98-5A9B-4157-BD52-4456EEA6AC0C}"/>
                  </a:ext>
                </a:extLst>
              </p:cNvPr>
              <p:cNvSpPr txBox="1"/>
              <p:nvPr/>
            </p:nvSpPr>
            <p:spPr>
              <a:xfrm>
                <a:off x="7120875" y="2070170"/>
                <a:ext cx="35862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F09616D3-71D5-4506-8E86-45E7F2EC6CA3}"/>
                </a:ext>
              </a:extLst>
            </p:cNvPr>
            <p:cNvGrpSpPr/>
            <p:nvPr/>
          </p:nvGrpSpPr>
          <p:grpSpPr>
            <a:xfrm>
              <a:off x="6281363" y="4200303"/>
              <a:ext cx="612000" cy="612000"/>
              <a:chOff x="7010399" y="2045140"/>
              <a:chExt cx="587230" cy="609805"/>
            </a:xfrm>
          </p:grpSpPr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AA2C4F45-050D-4A3E-904B-E27AC8FC93CE}"/>
                  </a:ext>
                </a:extLst>
              </p:cNvPr>
              <p:cNvSpPr/>
              <p:nvPr/>
            </p:nvSpPr>
            <p:spPr>
              <a:xfrm>
                <a:off x="7010399" y="2045140"/>
                <a:ext cx="587230" cy="577818"/>
              </a:xfrm>
              <a:prstGeom prst="roundRect">
                <a:avLst/>
              </a:prstGeom>
              <a:solidFill>
                <a:srgbClr val="A91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92B0D04-1E05-4DF9-B9A5-8A343D61B1C7}"/>
                  </a:ext>
                </a:extLst>
              </p:cNvPr>
              <p:cNvSpPr txBox="1"/>
              <p:nvPr/>
            </p:nvSpPr>
            <p:spPr>
              <a:xfrm>
                <a:off x="7120875" y="2070170"/>
                <a:ext cx="35862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4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D91D239-096D-4F51-A430-A9912B9F4747}"/>
                </a:ext>
              </a:extLst>
            </p:cNvPr>
            <p:cNvSpPr txBox="1"/>
            <p:nvPr/>
          </p:nvSpPr>
          <p:spPr>
            <a:xfrm>
              <a:off x="7153870" y="1312317"/>
              <a:ext cx="16765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完成情况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802BF82-37BD-433C-AE78-AB71D8A792C2}"/>
                </a:ext>
              </a:extLst>
            </p:cNvPr>
            <p:cNvSpPr txBox="1"/>
            <p:nvPr/>
          </p:nvSpPr>
          <p:spPr>
            <a:xfrm>
              <a:off x="7153868" y="2282847"/>
              <a:ext cx="167658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技术架构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7212F57-F48F-456E-A11E-59CA277F9216}"/>
                </a:ext>
              </a:extLst>
            </p:cNvPr>
            <p:cNvSpPr txBox="1"/>
            <p:nvPr/>
          </p:nvSpPr>
          <p:spPr>
            <a:xfrm>
              <a:off x="7153868" y="3253377"/>
              <a:ext cx="177597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特色创新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193B7FE-EEDF-4514-BCDC-0905ADB574A0}"/>
                </a:ext>
              </a:extLst>
            </p:cNvPr>
            <p:cNvSpPr txBox="1"/>
            <p:nvPr/>
          </p:nvSpPr>
          <p:spPr>
            <a:xfrm>
              <a:off x="7153868" y="4222939"/>
              <a:ext cx="167658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经验教训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2F82E8F-D5E2-4B12-875E-BF6A898411BC}"/>
                </a:ext>
              </a:extLst>
            </p:cNvPr>
            <p:cNvSpPr txBox="1"/>
            <p:nvPr/>
          </p:nvSpPr>
          <p:spPr>
            <a:xfrm>
              <a:off x="7153868" y="5192501"/>
              <a:ext cx="189524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成员贡献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788A836-3C40-4D59-9789-F19059926958}"/>
              </a:ext>
            </a:extLst>
          </p:cNvPr>
          <p:cNvGrpSpPr/>
          <p:nvPr/>
        </p:nvGrpSpPr>
        <p:grpSpPr>
          <a:xfrm>
            <a:off x="5027765" y="1052335"/>
            <a:ext cx="648000" cy="648000"/>
            <a:chOff x="4468159" y="1345024"/>
            <a:chExt cx="648000" cy="648000"/>
          </a:xfrm>
          <a:solidFill>
            <a:srgbClr val="A91015"/>
          </a:solidFill>
        </p:grpSpPr>
        <p:sp>
          <p:nvSpPr>
            <p:cNvPr id="45" name="泪滴形 44">
              <a:extLst>
                <a:ext uri="{FF2B5EF4-FFF2-40B4-BE49-F238E27FC236}">
                  <a16:creationId xmlns:a16="http://schemas.microsoft.com/office/drawing/2014/main" id="{3533D27F-2E1B-49F8-B14A-77413FF24677}"/>
                </a:ext>
              </a:extLst>
            </p:cNvPr>
            <p:cNvSpPr/>
            <p:nvPr/>
          </p:nvSpPr>
          <p:spPr>
            <a:xfrm rot="8093212">
              <a:off x="4468159" y="1345024"/>
              <a:ext cx="648000" cy="6480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F509ED7-E0CC-48D7-A37E-3A67193085BA}"/>
                </a:ext>
              </a:extLst>
            </p:cNvPr>
            <p:cNvSpPr/>
            <p:nvPr/>
          </p:nvSpPr>
          <p:spPr>
            <a:xfrm>
              <a:off x="4540159" y="1417024"/>
              <a:ext cx="504000" cy="50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6958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>
            <a:extLst>
              <a:ext uri="{FF2B5EF4-FFF2-40B4-BE49-F238E27FC236}">
                <a16:creationId xmlns:a16="http://schemas.microsoft.com/office/drawing/2014/main" id="{BD91D239-096D-4F51-A430-A9912B9F4747}"/>
              </a:ext>
            </a:extLst>
          </p:cNvPr>
          <p:cNvSpPr txBox="1"/>
          <p:nvPr/>
        </p:nvSpPr>
        <p:spPr>
          <a:xfrm>
            <a:off x="397989" y="1908924"/>
            <a:ext cx="1291663" cy="3807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sz="2000" b="1" dirty="0">
                <a:cs typeface="+mn-ea"/>
                <a:sym typeface="+mn-lt"/>
              </a:rPr>
              <a:t>完成情况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技术架构特色创新经验教训成员贡献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97B8F14-359C-4A2D-AD2A-EE27BAF07DCC}"/>
              </a:ext>
            </a:extLst>
          </p:cNvPr>
          <p:cNvSpPr txBox="1"/>
          <p:nvPr/>
        </p:nvSpPr>
        <p:spPr>
          <a:xfrm>
            <a:off x="2218361" y="-162739"/>
            <a:ext cx="2800900" cy="1032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cs typeface="+mn-ea"/>
                <a:sym typeface="+mn-lt"/>
              </a:rPr>
              <a:t>完成情况</a:t>
            </a:r>
            <a:endParaRPr lang="en-US" altLang="zh-CN" sz="3600" b="1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8DC911-6EE6-D648-333A-B8F479022C31}"/>
              </a:ext>
            </a:extLst>
          </p:cNvPr>
          <p:cNvSpPr txBox="1"/>
          <p:nvPr/>
        </p:nvSpPr>
        <p:spPr>
          <a:xfrm>
            <a:off x="2544416" y="1043609"/>
            <a:ext cx="911418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b="1" dirty="0"/>
              <a:t>基本要求：</a:t>
            </a:r>
            <a:endParaRPr lang="zh-CN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sz="2000" b="1" dirty="0"/>
              <a:t>文档编辑：编辑文本、图片、表格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sz="2000" b="1" dirty="0"/>
              <a:t>在线协作：多人同时在线协作进行文档编辑</a:t>
            </a:r>
            <a:endParaRPr lang="zh-CN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sz="2000" b="1" dirty="0"/>
              <a:t>团队管理：增减团队成员，并进行权限管理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sz="2000" b="1" dirty="0"/>
              <a:t>网络故障处理：网络无法连接至服务器时能及时提醒，并在网络恢复时重新同步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sz="2000" b="1" dirty="0"/>
              <a:t>性能：支持</a:t>
            </a:r>
            <a:r>
              <a:rPr lang="en-US" altLang="zh-CN" sz="2000" b="1" dirty="0"/>
              <a:t>3</a:t>
            </a:r>
            <a:r>
              <a:rPr lang="zh-CN" altLang="zh-CN" sz="2000" b="1" dirty="0"/>
              <a:t>个文档同时编辑，</a:t>
            </a:r>
            <a:r>
              <a:rPr lang="en-US" altLang="zh-CN" sz="2000" b="1" dirty="0"/>
              <a:t>5</a:t>
            </a:r>
            <a:r>
              <a:rPr lang="zh-CN" altLang="zh-CN" sz="2000" b="1" dirty="0"/>
              <a:t>人协作编辑同一个文档，系统的响应时间不超过</a:t>
            </a:r>
            <a:r>
              <a:rPr lang="en-US" altLang="zh-CN" sz="2000" b="1" dirty="0"/>
              <a:t>3</a:t>
            </a:r>
            <a:r>
              <a:rPr lang="zh-CN" altLang="zh-CN" sz="2000" b="1" dirty="0"/>
              <a:t>秒。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b="1" dirty="0"/>
              <a:t>进阶要求：</a:t>
            </a:r>
            <a:endParaRPr lang="zh-CN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sz="2000" b="1" dirty="0"/>
              <a:t>生成</a:t>
            </a:r>
            <a:r>
              <a:rPr lang="en-US" altLang="zh-CN" sz="2000" b="1" dirty="0"/>
              <a:t>PDF</a:t>
            </a:r>
            <a:r>
              <a:rPr lang="zh-CN" altLang="zh-CN" sz="2000" b="1" dirty="0"/>
              <a:t>文件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sz="2000" b="1" dirty="0"/>
              <a:t>并发数：支持</a:t>
            </a:r>
            <a:r>
              <a:rPr lang="en-US" altLang="zh-CN" sz="2000" b="1" dirty="0"/>
              <a:t>10</a:t>
            </a:r>
            <a:r>
              <a:rPr lang="zh-CN" altLang="zh-CN" sz="2000" b="1" dirty="0"/>
              <a:t>个文档同时编辑，每个文档为</a:t>
            </a:r>
            <a:r>
              <a:rPr lang="en-US" altLang="zh-CN" sz="2000" b="1" dirty="0"/>
              <a:t>10</a:t>
            </a:r>
            <a:r>
              <a:rPr lang="zh-CN" altLang="zh-CN" sz="2000" b="1" dirty="0"/>
              <a:t>人协作编辑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sz="2000" b="1" dirty="0"/>
              <a:t>提供内置模板</a:t>
            </a:r>
            <a:r>
              <a:rPr lang="zh-CN" altLang="en-US" sz="2000" b="1" dirty="0"/>
              <a:t>，导出</a:t>
            </a:r>
            <a:r>
              <a:rPr lang="en-US" altLang="zh-CN" sz="2000" b="1" dirty="0"/>
              <a:t>excel</a:t>
            </a:r>
            <a:r>
              <a:rPr lang="zh-CN" altLang="en-US" sz="2000" b="1" dirty="0"/>
              <a:t>表格，云端部署</a:t>
            </a: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协同编辑性能测试（串行）：</a:t>
            </a:r>
            <a:endParaRPr lang="en-US" altLang="zh-CN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本地端（</a:t>
            </a:r>
            <a:r>
              <a:rPr lang="en-US" altLang="zh-CN" sz="2000" b="1" dirty="0"/>
              <a:t>Apple M1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Pro 10</a:t>
            </a:r>
            <a:r>
              <a:rPr lang="zh-CN" altLang="en-US" sz="2000" b="1" dirty="0"/>
              <a:t>核 </a:t>
            </a:r>
            <a:r>
              <a:rPr lang="en-US" altLang="zh-CN" sz="2000" b="1" dirty="0"/>
              <a:t>16GB</a:t>
            </a:r>
            <a:r>
              <a:rPr lang="zh-CN" altLang="en-US" sz="2000" b="1" dirty="0"/>
              <a:t>）：</a:t>
            </a:r>
            <a:endParaRPr lang="en-US" altLang="zh-CN" sz="20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3</a:t>
            </a:r>
            <a:r>
              <a:rPr lang="zh-CN" altLang="zh-CN" sz="2000" b="1" dirty="0"/>
              <a:t>个文档同时编辑，每个文档为</a:t>
            </a:r>
            <a:r>
              <a:rPr lang="en-US" altLang="zh-CN" sz="2000" b="1" dirty="0"/>
              <a:t>5</a:t>
            </a:r>
            <a:r>
              <a:rPr lang="zh-CN" altLang="zh-CN" sz="2000" b="1" dirty="0"/>
              <a:t>人协作编辑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延迟</a:t>
            </a:r>
            <a:r>
              <a:rPr lang="en-US" altLang="zh-CN" sz="2000" b="1" dirty="0"/>
              <a:t>25ms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10</a:t>
            </a:r>
            <a:r>
              <a:rPr lang="zh-CN" altLang="zh-CN" sz="2000" b="1" dirty="0"/>
              <a:t>个文档同时编辑，每个文档为</a:t>
            </a:r>
            <a:r>
              <a:rPr lang="en-US" altLang="zh-CN" sz="2000" b="1" dirty="0"/>
              <a:t>10</a:t>
            </a:r>
            <a:r>
              <a:rPr lang="zh-CN" altLang="zh-CN" sz="2000" b="1" dirty="0"/>
              <a:t>人协作编辑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延迟</a:t>
            </a:r>
            <a:r>
              <a:rPr lang="en-US" altLang="zh-CN" sz="2000" b="1" dirty="0"/>
              <a:t>66ms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云端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阿里云</a:t>
            </a:r>
            <a:r>
              <a:rPr lang="en-US" altLang="zh-CN" sz="2000" b="1" dirty="0"/>
              <a:t>ECS</a:t>
            </a:r>
            <a:r>
              <a:rPr lang="zh-CN" altLang="en-US" sz="2000" b="1" dirty="0"/>
              <a:t>服务器 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核 </a:t>
            </a:r>
            <a:r>
              <a:rPr lang="en-US" altLang="zh-CN" sz="2000" b="1" dirty="0"/>
              <a:t>4GB 3Mbps)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3</a:t>
            </a:r>
            <a:r>
              <a:rPr lang="zh-CN" altLang="zh-CN" sz="2000" b="1" dirty="0"/>
              <a:t>个文档同时编辑，每个文档为</a:t>
            </a:r>
            <a:r>
              <a:rPr lang="en-US" altLang="zh-CN" sz="2000" b="1" dirty="0"/>
              <a:t>5</a:t>
            </a:r>
            <a:r>
              <a:rPr lang="zh-CN" altLang="zh-CN" sz="2000" b="1" dirty="0"/>
              <a:t>人协作编辑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延迟</a:t>
            </a:r>
            <a:r>
              <a:rPr lang="en-US" altLang="zh-CN" sz="2000" b="1" dirty="0"/>
              <a:t>99ms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sz="2000" b="1" u="sng" dirty="0"/>
          </a:p>
        </p:txBody>
      </p:sp>
    </p:spTree>
    <p:extLst>
      <p:ext uri="{BB962C8B-B14F-4D97-AF65-F5344CB8AC3E}">
        <p14:creationId xmlns:p14="http://schemas.microsoft.com/office/powerpoint/2010/main" val="274468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75E807B-E021-4FC8-81A6-194C063E7286}"/>
              </a:ext>
            </a:extLst>
          </p:cNvPr>
          <p:cNvGrpSpPr/>
          <p:nvPr/>
        </p:nvGrpSpPr>
        <p:grpSpPr>
          <a:xfrm>
            <a:off x="435260" y="2425955"/>
            <a:ext cx="2436094" cy="1785104"/>
            <a:chOff x="435260" y="2425955"/>
            <a:chExt cx="2436094" cy="178510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EDC9AB6-7A40-4AC1-8C94-29AECEE3B432}"/>
                </a:ext>
              </a:extLst>
            </p:cNvPr>
            <p:cNvSpPr txBox="1"/>
            <p:nvPr/>
          </p:nvSpPr>
          <p:spPr>
            <a:xfrm>
              <a:off x="435260" y="2425955"/>
              <a:ext cx="243609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7200" dirty="0">
                  <a:solidFill>
                    <a:schemeClr val="bg1"/>
                  </a:solidFill>
                  <a:cs typeface="+mn-ea"/>
                  <a:sym typeface="+mn-lt"/>
                </a:rPr>
                <a:t>目 录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7748870-8D2B-42CE-9130-7816195AB468}"/>
                </a:ext>
              </a:extLst>
            </p:cNvPr>
            <p:cNvSpPr txBox="1"/>
            <p:nvPr/>
          </p:nvSpPr>
          <p:spPr>
            <a:xfrm>
              <a:off x="435260" y="3626284"/>
              <a:ext cx="24360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7167BB6-04D1-4F04-BB8D-FDD80DD7BA24}"/>
              </a:ext>
            </a:extLst>
          </p:cNvPr>
          <p:cNvGrpSpPr/>
          <p:nvPr/>
        </p:nvGrpSpPr>
        <p:grpSpPr>
          <a:xfrm>
            <a:off x="6368282" y="1197676"/>
            <a:ext cx="2775718" cy="4462648"/>
            <a:chOff x="6273391" y="1312317"/>
            <a:chExt cx="2775718" cy="4462648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F4622CD-F06C-4721-B96E-BE8AC8CF82C6}"/>
                </a:ext>
              </a:extLst>
            </p:cNvPr>
            <p:cNvGrpSpPr/>
            <p:nvPr/>
          </p:nvGrpSpPr>
          <p:grpSpPr>
            <a:xfrm>
              <a:off x="6273391" y="1312317"/>
              <a:ext cx="612000" cy="612000"/>
              <a:chOff x="7010399" y="2045140"/>
              <a:chExt cx="587230" cy="609805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1475B480-4AF6-4F82-9FF7-5A6F701B481C}"/>
                  </a:ext>
                </a:extLst>
              </p:cNvPr>
              <p:cNvSpPr/>
              <p:nvPr/>
            </p:nvSpPr>
            <p:spPr>
              <a:xfrm>
                <a:off x="7010399" y="2045140"/>
                <a:ext cx="587230" cy="577818"/>
              </a:xfrm>
              <a:prstGeom prst="roundRect">
                <a:avLst/>
              </a:prstGeom>
              <a:solidFill>
                <a:srgbClr val="A91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A22EFEC-1CFE-465B-AB94-237AD39CCC77}"/>
                  </a:ext>
                </a:extLst>
              </p:cNvPr>
              <p:cNvSpPr txBox="1"/>
              <p:nvPr/>
            </p:nvSpPr>
            <p:spPr>
              <a:xfrm>
                <a:off x="7120875" y="2070170"/>
                <a:ext cx="35862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60FD5BA8-7CC4-4BBA-9BCC-6E1C3A3AE34C}"/>
                </a:ext>
              </a:extLst>
            </p:cNvPr>
            <p:cNvGrpSpPr/>
            <p:nvPr/>
          </p:nvGrpSpPr>
          <p:grpSpPr>
            <a:xfrm>
              <a:off x="6277377" y="5162965"/>
              <a:ext cx="612000" cy="612000"/>
              <a:chOff x="7010399" y="2045140"/>
              <a:chExt cx="587230" cy="609805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16F6369C-5DFA-405D-93EE-CFBBB0DB0B24}"/>
                  </a:ext>
                </a:extLst>
              </p:cNvPr>
              <p:cNvSpPr/>
              <p:nvPr/>
            </p:nvSpPr>
            <p:spPr>
              <a:xfrm>
                <a:off x="7010399" y="2045140"/>
                <a:ext cx="587230" cy="577818"/>
              </a:xfrm>
              <a:prstGeom prst="roundRect">
                <a:avLst/>
              </a:prstGeom>
              <a:solidFill>
                <a:srgbClr val="A91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E086720-9C37-46B4-A078-6E3463D4EF8B}"/>
                  </a:ext>
                </a:extLst>
              </p:cNvPr>
              <p:cNvSpPr txBox="1"/>
              <p:nvPr/>
            </p:nvSpPr>
            <p:spPr>
              <a:xfrm>
                <a:off x="7120875" y="2070170"/>
                <a:ext cx="35862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5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C4C630DB-5ACB-4B8E-BEB2-021F288ADF41}"/>
                </a:ext>
              </a:extLst>
            </p:cNvPr>
            <p:cNvGrpSpPr/>
            <p:nvPr/>
          </p:nvGrpSpPr>
          <p:grpSpPr>
            <a:xfrm>
              <a:off x="6285349" y="2274979"/>
              <a:ext cx="612000" cy="612000"/>
              <a:chOff x="7010399" y="2045140"/>
              <a:chExt cx="587230" cy="609805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B15B0C35-A37C-49D3-8B0C-9B83A78A058A}"/>
                  </a:ext>
                </a:extLst>
              </p:cNvPr>
              <p:cNvSpPr/>
              <p:nvPr/>
            </p:nvSpPr>
            <p:spPr>
              <a:xfrm>
                <a:off x="7010399" y="2045140"/>
                <a:ext cx="587230" cy="577818"/>
              </a:xfrm>
              <a:prstGeom prst="roundRect">
                <a:avLst/>
              </a:prstGeom>
              <a:solidFill>
                <a:srgbClr val="A91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4F540DC-FDFF-4205-901C-80536F404420}"/>
                  </a:ext>
                </a:extLst>
              </p:cNvPr>
              <p:cNvSpPr txBox="1"/>
              <p:nvPr/>
            </p:nvSpPr>
            <p:spPr>
              <a:xfrm>
                <a:off x="7120875" y="2070170"/>
                <a:ext cx="35862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4CB4392-4C36-45C4-AA2D-68ABD25577EB}"/>
                </a:ext>
              </a:extLst>
            </p:cNvPr>
            <p:cNvGrpSpPr/>
            <p:nvPr/>
          </p:nvGrpSpPr>
          <p:grpSpPr>
            <a:xfrm>
              <a:off x="6289335" y="3237641"/>
              <a:ext cx="612000" cy="612000"/>
              <a:chOff x="7010399" y="2045140"/>
              <a:chExt cx="587230" cy="609805"/>
            </a:xfrm>
          </p:grpSpPr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C9F927FF-AFCE-44B4-A741-DF921630101B}"/>
                  </a:ext>
                </a:extLst>
              </p:cNvPr>
              <p:cNvSpPr/>
              <p:nvPr/>
            </p:nvSpPr>
            <p:spPr>
              <a:xfrm>
                <a:off x="7010399" y="2045140"/>
                <a:ext cx="587230" cy="577818"/>
              </a:xfrm>
              <a:prstGeom prst="roundRect">
                <a:avLst/>
              </a:prstGeom>
              <a:solidFill>
                <a:srgbClr val="A91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8975A98-5A9B-4157-BD52-4456EEA6AC0C}"/>
                  </a:ext>
                </a:extLst>
              </p:cNvPr>
              <p:cNvSpPr txBox="1"/>
              <p:nvPr/>
            </p:nvSpPr>
            <p:spPr>
              <a:xfrm>
                <a:off x="7120875" y="2070170"/>
                <a:ext cx="35862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F09616D3-71D5-4506-8E86-45E7F2EC6CA3}"/>
                </a:ext>
              </a:extLst>
            </p:cNvPr>
            <p:cNvGrpSpPr/>
            <p:nvPr/>
          </p:nvGrpSpPr>
          <p:grpSpPr>
            <a:xfrm>
              <a:off x="6281363" y="4200303"/>
              <a:ext cx="612000" cy="612000"/>
              <a:chOff x="7010399" y="2045140"/>
              <a:chExt cx="587230" cy="609805"/>
            </a:xfrm>
          </p:grpSpPr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AA2C4F45-050D-4A3E-904B-E27AC8FC93CE}"/>
                  </a:ext>
                </a:extLst>
              </p:cNvPr>
              <p:cNvSpPr/>
              <p:nvPr/>
            </p:nvSpPr>
            <p:spPr>
              <a:xfrm>
                <a:off x="7010399" y="2045140"/>
                <a:ext cx="587230" cy="577818"/>
              </a:xfrm>
              <a:prstGeom prst="roundRect">
                <a:avLst/>
              </a:prstGeom>
              <a:solidFill>
                <a:srgbClr val="A91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92B0D04-1E05-4DF9-B9A5-8A343D61B1C7}"/>
                  </a:ext>
                </a:extLst>
              </p:cNvPr>
              <p:cNvSpPr txBox="1"/>
              <p:nvPr/>
            </p:nvSpPr>
            <p:spPr>
              <a:xfrm>
                <a:off x="7120875" y="2070170"/>
                <a:ext cx="35862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4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D91D239-096D-4F51-A430-A9912B9F4747}"/>
                </a:ext>
              </a:extLst>
            </p:cNvPr>
            <p:cNvSpPr txBox="1"/>
            <p:nvPr/>
          </p:nvSpPr>
          <p:spPr>
            <a:xfrm>
              <a:off x="7153870" y="1312317"/>
              <a:ext cx="16765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完成情况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802BF82-37BD-433C-AE78-AB71D8A792C2}"/>
                </a:ext>
              </a:extLst>
            </p:cNvPr>
            <p:cNvSpPr txBox="1"/>
            <p:nvPr/>
          </p:nvSpPr>
          <p:spPr>
            <a:xfrm>
              <a:off x="7153868" y="2282847"/>
              <a:ext cx="167658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技术架构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7212F57-F48F-456E-A11E-59CA277F9216}"/>
                </a:ext>
              </a:extLst>
            </p:cNvPr>
            <p:cNvSpPr txBox="1"/>
            <p:nvPr/>
          </p:nvSpPr>
          <p:spPr>
            <a:xfrm>
              <a:off x="7153868" y="3253377"/>
              <a:ext cx="177597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特色创新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193B7FE-EEDF-4514-BCDC-0905ADB574A0}"/>
                </a:ext>
              </a:extLst>
            </p:cNvPr>
            <p:cNvSpPr txBox="1"/>
            <p:nvPr/>
          </p:nvSpPr>
          <p:spPr>
            <a:xfrm>
              <a:off x="7153868" y="4222939"/>
              <a:ext cx="167658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经验教训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2F82E8F-D5E2-4B12-875E-BF6A898411BC}"/>
                </a:ext>
              </a:extLst>
            </p:cNvPr>
            <p:cNvSpPr txBox="1"/>
            <p:nvPr/>
          </p:nvSpPr>
          <p:spPr>
            <a:xfrm>
              <a:off x="7153868" y="5192501"/>
              <a:ext cx="189524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成员贡献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788A836-3C40-4D59-9789-F19059926958}"/>
              </a:ext>
            </a:extLst>
          </p:cNvPr>
          <p:cNvGrpSpPr/>
          <p:nvPr/>
        </p:nvGrpSpPr>
        <p:grpSpPr>
          <a:xfrm>
            <a:off x="4968131" y="2092236"/>
            <a:ext cx="648000" cy="648000"/>
            <a:chOff x="4468159" y="1345024"/>
            <a:chExt cx="648000" cy="648000"/>
          </a:xfrm>
          <a:solidFill>
            <a:srgbClr val="A91015"/>
          </a:solidFill>
        </p:grpSpPr>
        <p:sp>
          <p:nvSpPr>
            <p:cNvPr id="45" name="泪滴形 44">
              <a:extLst>
                <a:ext uri="{FF2B5EF4-FFF2-40B4-BE49-F238E27FC236}">
                  <a16:creationId xmlns:a16="http://schemas.microsoft.com/office/drawing/2014/main" id="{3533D27F-2E1B-49F8-B14A-77413FF24677}"/>
                </a:ext>
              </a:extLst>
            </p:cNvPr>
            <p:cNvSpPr/>
            <p:nvPr/>
          </p:nvSpPr>
          <p:spPr>
            <a:xfrm rot="8093212">
              <a:off x="4468159" y="1345024"/>
              <a:ext cx="648000" cy="6480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F509ED7-E0CC-48D7-A37E-3A67193085BA}"/>
                </a:ext>
              </a:extLst>
            </p:cNvPr>
            <p:cNvSpPr/>
            <p:nvPr/>
          </p:nvSpPr>
          <p:spPr>
            <a:xfrm>
              <a:off x="4540159" y="1417024"/>
              <a:ext cx="504000" cy="50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5984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>
            <a:extLst>
              <a:ext uri="{FF2B5EF4-FFF2-40B4-BE49-F238E27FC236}">
                <a16:creationId xmlns:a16="http://schemas.microsoft.com/office/drawing/2014/main" id="{BD91D239-096D-4F51-A430-A9912B9F4747}"/>
              </a:ext>
            </a:extLst>
          </p:cNvPr>
          <p:cNvSpPr txBox="1"/>
          <p:nvPr/>
        </p:nvSpPr>
        <p:spPr>
          <a:xfrm>
            <a:off x="199205" y="1918864"/>
            <a:ext cx="1681224" cy="3807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完成情况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250000"/>
              </a:lnSpc>
            </a:pPr>
            <a:r>
              <a:rPr lang="zh-CN" altLang="en-US" sz="2000" b="1" dirty="0">
                <a:cs typeface="+mn-ea"/>
                <a:sym typeface="+mn-lt"/>
              </a:rPr>
              <a:t>技术架构</a:t>
            </a:r>
            <a:endParaRPr lang="en-US" altLang="zh-CN" sz="2000" b="1" dirty="0">
              <a:cs typeface="+mn-ea"/>
              <a:sym typeface="+mn-lt"/>
            </a:endParaRPr>
          </a:p>
          <a:p>
            <a:pPr algn="ctr">
              <a:lnSpc>
                <a:spcPct val="2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特色创新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2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经验教训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2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成员贡献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97B8F14-359C-4A2D-AD2A-EE27BAF07DCC}"/>
              </a:ext>
            </a:extLst>
          </p:cNvPr>
          <p:cNvSpPr txBox="1"/>
          <p:nvPr/>
        </p:nvSpPr>
        <p:spPr>
          <a:xfrm>
            <a:off x="2218361" y="-162739"/>
            <a:ext cx="2453030" cy="1032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cs typeface="+mn-ea"/>
                <a:sym typeface="+mn-lt"/>
              </a:rPr>
              <a:t>技术架构</a:t>
            </a:r>
            <a:endParaRPr lang="en-US" altLang="zh-CN" sz="3600" b="1" dirty="0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9987141-3E7F-43FB-376F-C8C714F25E09}"/>
              </a:ext>
            </a:extLst>
          </p:cNvPr>
          <p:cNvSpPr/>
          <p:nvPr/>
        </p:nvSpPr>
        <p:spPr>
          <a:xfrm>
            <a:off x="2590799" y="1192769"/>
            <a:ext cx="802419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前端</a:t>
            </a:r>
            <a:r>
              <a:rPr lang="zh-CN" altLang="zh-CN" sz="2000" dirty="0"/>
              <a:t>：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框架</a:t>
            </a:r>
            <a:r>
              <a:rPr lang="en-US" altLang="zh-CN" sz="2000" dirty="0"/>
              <a:t>: Vue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富文本编辑器组件：</a:t>
            </a:r>
            <a:r>
              <a:rPr lang="en-US" altLang="zh-CN" sz="2000" dirty="0"/>
              <a:t>Quill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表格组件：</a:t>
            </a:r>
            <a:r>
              <a:rPr lang="en-US" altLang="zh-CN" sz="2000" dirty="0" err="1"/>
              <a:t>LuckySheet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后端：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框架：</a:t>
            </a:r>
            <a:r>
              <a:rPr lang="en-US" altLang="zh-CN" sz="2000" dirty="0"/>
              <a:t>Spring</a:t>
            </a:r>
            <a:r>
              <a:rPr lang="zh-CN" altLang="en-US" sz="2000" dirty="0"/>
              <a:t> </a:t>
            </a:r>
            <a:r>
              <a:rPr lang="en-US" altLang="zh-CN" sz="2000" dirty="0"/>
              <a:t>Boot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O-R</a:t>
            </a:r>
            <a:r>
              <a:rPr lang="zh-CN" altLang="en-US" sz="2000" dirty="0"/>
              <a:t>映射：</a:t>
            </a:r>
            <a:r>
              <a:rPr lang="en-US" altLang="zh-CN" sz="2000" dirty="0" err="1"/>
              <a:t>Hibernet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数据库：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关系型数据库：</a:t>
            </a:r>
            <a:r>
              <a:rPr lang="en-US" altLang="zh-CN" sz="2000" dirty="0" err="1"/>
              <a:t>mysql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文档型数据库： </a:t>
            </a:r>
            <a:r>
              <a:rPr lang="en-US" altLang="zh-CN" sz="2000" dirty="0" err="1"/>
              <a:t>mongoDB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网络：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Axios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Websocket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9F8DA8-5F16-8868-00AB-B648CBCD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243" y="1174750"/>
            <a:ext cx="1689100" cy="1612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F6589A2-1433-0199-E902-1A903D9A8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712" y="2787650"/>
            <a:ext cx="3619500" cy="1612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9AAF7D-6558-83BD-891D-BFB648A40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152" y="4896063"/>
            <a:ext cx="1751620" cy="13958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64EF20-E3A7-7F6F-E5F7-71B786A32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4994" y="4281721"/>
            <a:ext cx="1853788" cy="19296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857A9A-2560-A6A5-481D-079E929C4A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5343" y="1396787"/>
            <a:ext cx="1894161" cy="12876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8BF886D-D066-2D1D-FD13-837092D0A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4035" y="1472950"/>
            <a:ext cx="1194747" cy="10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3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>
            <a:extLst>
              <a:ext uri="{FF2B5EF4-FFF2-40B4-BE49-F238E27FC236}">
                <a16:creationId xmlns:a16="http://schemas.microsoft.com/office/drawing/2014/main" id="{BD91D239-096D-4F51-A430-A9912B9F4747}"/>
              </a:ext>
            </a:extLst>
          </p:cNvPr>
          <p:cNvSpPr txBox="1"/>
          <p:nvPr/>
        </p:nvSpPr>
        <p:spPr>
          <a:xfrm>
            <a:off x="199205" y="1918864"/>
            <a:ext cx="1681224" cy="3807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完成情况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250000"/>
              </a:lnSpc>
            </a:pPr>
            <a:r>
              <a:rPr lang="zh-CN" altLang="en-US" sz="2000" b="1" dirty="0">
                <a:cs typeface="+mn-ea"/>
                <a:sym typeface="+mn-lt"/>
              </a:rPr>
              <a:t>技术架构</a:t>
            </a:r>
            <a:endParaRPr lang="en-US" altLang="zh-CN" sz="2000" b="1" dirty="0">
              <a:cs typeface="+mn-ea"/>
              <a:sym typeface="+mn-lt"/>
            </a:endParaRPr>
          </a:p>
          <a:p>
            <a:pPr algn="ctr">
              <a:lnSpc>
                <a:spcPct val="2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特色创新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2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经验教训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2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成员贡献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97B8F14-359C-4A2D-AD2A-EE27BAF07DCC}"/>
              </a:ext>
            </a:extLst>
          </p:cNvPr>
          <p:cNvSpPr txBox="1"/>
          <p:nvPr/>
        </p:nvSpPr>
        <p:spPr>
          <a:xfrm>
            <a:off x="2218361" y="-162739"/>
            <a:ext cx="3767512" cy="1032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cs typeface="+mn-ea"/>
                <a:sym typeface="+mn-lt"/>
              </a:rPr>
              <a:t>数据库设计</a:t>
            </a:r>
            <a:endParaRPr lang="en-US" altLang="zh-CN" sz="3600" b="1" dirty="0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9987141-3E7F-43FB-376F-C8C714F25E09}"/>
              </a:ext>
            </a:extLst>
          </p:cNvPr>
          <p:cNvSpPr/>
          <p:nvPr/>
        </p:nvSpPr>
        <p:spPr>
          <a:xfrm>
            <a:off x="2661855" y="2119526"/>
            <a:ext cx="3871785" cy="2236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实体类</a:t>
            </a:r>
            <a:r>
              <a:rPr lang="zh-CN" altLang="zh-CN" sz="2000" dirty="0"/>
              <a:t>：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账户</a:t>
            </a:r>
            <a:r>
              <a:rPr lang="zh-CN" altLang="en-US" sz="2000" dirty="0">
                <a:latin typeface="Gill Sans MT" panose="020B0502020104020203" pitchFamily="34" charset="0"/>
              </a:rPr>
              <a:t>（</a:t>
            </a:r>
            <a:r>
              <a:rPr lang="en-US" altLang="zh-CN" sz="2000" dirty="0">
                <a:latin typeface="Gill Sans MT" panose="020B0502020104020203" pitchFamily="34" charset="0"/>
                <a:ea typeface="SimHei" panose="02010609060101010101" pitchFamily="49" charset="-122"/>
              </a:rPr>
              <a:t>MySQL</a:t>
            </a:r>
            <a:r>
              <a:rPr lang="zh-CN" altLang="en-US" sz="2000" dirty="0">
                <a:latin typeface="Gill Sans MT" panose="020B0502020104020203" pitchFamily="34" charset="0"/>
              </a:rPr>
              <a:t>）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文档</a:t>
            </a:r>
            <a:r>
              <a:rPr lang="zh-CN" altLang="en-US" sz="2000" dirty="0">
                <a:latin typeface="Gill Sans MT" panose="020B0502020104020203" pitchFamily="34" charset="0"/>
              </a:rPr>
              <a:t>（</a:t>
            </a:r>
            <a:r>
              <a:rPr lang="en-US" altLang="zh-CN" sz="2000" dirty="0">
                <a:latin typeface="Gill Sans MT" panose="020B0502020104020203" pitchFamily="34" charset="0"/>
                <a:ea typeface="SimHei" panose="02010609060101010101" pitchFamily="49" charset="-122"/>
              </a:rPr>
              <a:t> MySQL </a:t>
            </a:r>
            <a:r>
              <a:rPr lang="zh-CN" altLang="en-US" sz="2000" dirty="0">
                <a:latin typeface="Gill Sans MT" panose="020B0502020104020203" pitchFamily="34" charset="0"/>
              </a:rPr>
              <a:t>）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文档条目</a:t>
            </a:r>
            <a:r>
              <a:rPr lang="zh-CN" altLang="en-US" sz="2000" dirty="0">
                <a:latin typeface="Gill Sans MT" panose="020B0502020104020203" pitchFamily="34" charset="0"/>
              </a:rPr>
              <a:t>（</a:t>
            </a:r>
            <a:r>
              <a:rPr lang="en-US" altLang="zh-CN" sz="2000" dirty="0" err="1">
                <a:latin typeface="Gill Sans MT" panose="020B0502020104020203" pitchFamily="34" charset="0"/>
                <a:ea typeface="SimHei" panose="02010609060101010101" pitchFamily="49" charset="-122"/>
              </a:rPr>
              <a:t>mongoDB</a:t>
            </a:r>
            <a:r>
              <a:rPr lang="zh-CN" altLang="en-US" sz="2000" dirty="0">
                <a:latin typeface="Gill Sans MT" panose="020B0502020104020203" pitchFamily="34" charset="0"/>
              </a:rPr>
              <a:t>）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关系类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权限</a:t>
            </a:r>
            <a:r>
              <a:rPr lang="zh-CN" altLang="en-US" sz="2000" dirty="0">
                <a:latin typeface="Gill Sans MT" panose="020B0502020104020203" pitchFamily="34" charset="0"/>
              </a:rPr>
              <a:t>（</a:t>
            </a:r>
            <a:r>
              <a:rPr lang="en-US" altLang="zh-CN" sz="2000" dirty="0">
                <a:latin typeface="Gill Sans MT" panose="020B0502020104020203" pitchFamily="34" charset="0"/>
                <a:ea typeface="SimHei" panose="02010609060101010101" pitchFamily="49" charset="-122"/>
              </a:rPr>
              <a:t> MySQL </a:t>
            </a:r>
            <a:r>
              <a:rPr lang="zh-CN" altLang="en-US" sz="2000" dirty="0">
                <a:latin typeface="Gill Sans MT" panose="020B0502020104020203" pitchFamily="34" charset="0"/>
              </a:rPr>
              <a:t>）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pPr lvl="1"/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ECDD711-A0AD-3433-E6C1-45AEF88D5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640" y="1742426"/>
            <a:ext cx="4811182" cy="380790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5EC52FD-2577-984A-7BFB-542CA35EB2F0}"/>
              </a:ext>
            </a:extLst>
          </p:cNvPr>
          <p:cNvSpPr txBox="1"/>
          <p:nvPr/>
        </p:nvSpPr>
        <p:spPr>
          <a:xfrm>
            <a:off x="8516453" y="5844745"/>
            <a:ext cx="84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类图</a:t>
            </a:r>
          </a:p>
        </p:txBody>
      </p:sp>
    </p:spTree>
    <p:extLst>
      <p:ext uri="{BB962C8B-B14F-4D97-AF65-F5344CB8AC3E}">
        <p14:creationId xmlns:p14="http://schemas.microsoft.com/office/powerpoint/2010/main" val="2745737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75E807B-E021-4FC8-81A6-194C063E7286}"/>
              </a:ext>
            </a:extLst>
          </p:cNvPr>
          <p:cNvGrpSpPr/>
          <p:nvPr/>
        </p:nvGrpSpPr>
        <p:grpSpPr>
          <a:xfrm>
            <a:off x="435260" y="2425955"/>
            <a:ext cx="2436094" cy="1785104"/>
            <a:chOff x="435260" y="2425955"/>
            <a:chExt cx="2436094" cy="178510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EDC9AB6-7A40-4AC1-8C94-29AECEE3B432}"/>
                </a:ext>
              </a:extLst>
            </p:cNvPr>
            <p:cNvSpPr txBox="1"/>
            <p:nvPr/>
          </p:nvSpPr>
          <p:spPr>
            <a:xfrm>
              <a:off x="435260" y="2425955"/>
              <a:ext cx="243609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7200" dirty="0">
                  <a:solidFill>
                    <a:schemeClr val="bg1"/>
                  </a:solidFill>
                  <a:cs typeface="+mn-ea"/>
                  <a:sym typeface="+mn-lt"/>
                </a:rPr>
                <a:t>目 录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7748870-8D2B-42CE-9130-7816195AB468}"/>
                </a:ext>
              </a:extLst>
            </p:cNvPr>
            <p:cNvSpPr txBox="1"/>
            <p:nvPr/>
          </p:nvSpPr>
          <p:spPr>
            <a:xfrm>
              <a:off x="435260" y="3626284"/>
              <a:ext cx="24360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7167BB6-04D1-4F04-BB8D-FDD80DD7BA24}"/>
              </a:ext>
            </a:extLst>
          </p:cNvPr>
          <p:cNvGrpSpPr/>
          <p:nvPr/>
        </p:nvGrpSpPr>
        <p:grpSpPr>
          <a:xfrm>
            <a:off x="6368282" y="1197676"/>
            <a:ext cx="2775718" cy="4462648"/>
            <a:chOff x="6273391" y="1312317"/>
            <a:chExt cx="2775718" cy="4462648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F4622CD-F06C-4721-B96E-BE8AC8CF82C6}"/>
                </a:ext>
              </a:extLst>
            </p:cNvPr>
            <p:cNvGrpSpPr/>
            <p:nvPr/>
          </p:nvGrpSpPr>
          <p:grpSpPr>
            <a:xfrm>
              <a:off x="6273391" y="1312317"/>
              <a:ext cx="612000" cy="612000"/>
              <a:chOff x="7010399" y="2045140"/>
              <a:chExt cx="587230" cy="609805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1475B480-4AF6-4F82-9FF7-5A6F701B481C}"/>
                  </a:ext>
                </a:extLst>
              </p:cNvPr>
              <p:cNvSpPr/>
              <p:nvPr/>
            </p:nvSpPr>
            <p:spPr>
              <a:xfrm>
                <a:off x="7010399" y="2045140"/>
                <a:ext cx="587230" cy="577818"/>
              </a:xfrm>
              <a:prstGeom prst="roundRect">
                <a:avLst/>
              </a:prstGeom>
              <a:solidFill>
                <a:srgbClr val="A91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A22EFEC-1CFE-465B-AB94-237AD39CCC77}"/>
                  </a:ext>
                </a:extLst>
              </p:cNvPr>
              <p:cNvSpPr txBox="1"/>
              <p:nvPr/>
            </p:nvSpPr>
            <p:spPr>
              <a:xfrm>
                <a:off x="7120875" y="2070170"/>
                <a:ext cx="35862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60FD5BA8-7CC4-4BBA-9BCC-6E1C3A3AE34C}"/>
                </a:ext>
              </a:extLst>
            </p:cNvPr>
            <p:cNvGrpSpPr/>
            <p:nvPr/>
          </p:nvGrpSpPr>
          <p:grpSpPr>
            <a:xfrm>
              <a:off x="6277377" y="5162965"/>
              <a:ext cx="612000" cy="612000"/>
              <a:chOff x="7010399" y="2045140"/>
              <a:chExt cx="587230" cy="609805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16F6369C-5DFA-405D-93EE-CFBBB0DB0B24}"/>
                  </a:ext>
                </a:extLst>
              </p:cNvPr>
              <p:cNvSpPr/>
              <p:nvPr/>
            </p:nvSpPr>
            <p:spPr>
              <a:xfrm>
                <a:off x="7010399" y="2045140"/>
                <a:ext cx="587230" cy="577818"/>
              </a:xfrm>
              <a:prstGeom prst="roundRect">
                <a:avLst/>
              </a:prstGeom>
              <a:solidFill>
                <a:srgbClr val="A91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E086720-9C37-46B4-A078-6E3463D4EF8B}"/>
                  </a:ext>
                </a:extLst>
              </p:cNvPr>
              <p:cNvSpPr txBox="1"/>
              <p:nvPr/>
            </p:nvSpPr>
            <p:spPr>
              <a:xfrm>
                <a:off x="7120875" y="2070170"/>
                <a:ext cx="35862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5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C4C630DB-5ACB-4B8E-BEB2-021F288ADF41}"/>
                </a:ext>
              </a:extLst>
            </p:cNvPr>
            <p:cNvGrpSpPr/>
            <p:nvPr/>
          </p:nvGrpSpPr>
          <p:grpSpPr>
            <a:xfrm>
              <a:off x="6285349" y="2274979"/>
              <a:ext cx="612000" cy="612000"/>
              <a:chOff x="7010399" y="2045140"/>
              <a:chExt cx="587230" cy="609805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B15B0C35-A37C-49D3-8B0C-9B83A78A058A}"/>
                  </a:ext>
                </a:extLst>
              </p:cNvPr>
              <p:cNvSpPr/>
              <p:nvPr/>
            </p:nvSpPr>
            <p:spPr>
              <a:xfrm>
                <a:off x="7010399" y="2045140"/>
                <a:ext cx="587230" cy="577818"/>
              </a:xfrm>
              <a:prstGeom prst="roundRect">
                <a:avLst/>
              </a:prstGeom>
              <a:solidFill>
                <a:srgbClr val="A91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4F540DC-FDFF-4205-901C-80536F404420}"/>
                  </a:ext>
                </a:extLst>
              </p:cNvPr>
              <p:cNvSpPr txBox="1"/>
              <p:nvPr/>
            </p:nvSpPr>
            <p:spPr>
              <a:xfrm>
                <a:off x="7120875" y="2070170"/>
                <a:ext cx="35862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4CB4392-4C36-45C4-AA2D-68ABD25577EB}"/>
                </a:ext>
              </a:extLst>
            </p:cNvPr>
            <p:cNvGrpSpPr/>
            <p:nvPr/>
          </p:nvGrpSpPr>
          <p:grpSpPr>
            <a:xfrm>
              <a:off x="6289335" y="3237641"/>
              <a:ext cx="612000" cy="612000"/>
              <a:chOff x="7010399" y="2045140"/>
              <a:chExt cx="587230" cy="609805"/>
            </a:xfrm>
          </p:grpSpPr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C9F927FF-AFCE-44B4-A741-DF921630101B}"/>
                  </a:ext>
                </a:extLst>
              </p:cNvPr>
              <p:cNvSpPr/>
              <p:nvPr/>
            </p:nvSpPr>
            <p:spPr>
              <a:xfrm>
                <a:off x="7010399" y="2045140"/>
                <a:ext cx="587230" cy="577818"/>
              </a:xfrm>
              <a:prstGeom prst="roundRect">
                <a:avLst/>
              </a:prstGeom>
              <a:solidFill>
                <a:srgbClr val="A91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8975A98-5A9B-4157-BD52-4456EEA6AC0C}"/>
                  </a:ext>
                </a:extLst>
              </p:cNvPr>
              <p:cNvSpPr txBox="1"/>
              <p:nvPr/>
            </p:nvSpPr>
            <p:spPr>
              <a:xfrm>
                <a:off x="7120875" y="2070170"/>
                <a:ext cx="35862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F09616D3-71D5-4506-8E86-45E7F2EC6CA3}"/>
                </a:ext>
              </a:extLst>
            </p:cNvPr>
            <p:cNvGrpSpPr/>
            <p:nvPr/>
          </p:nvGrpSpPr>
          <p:grpSpPr>
            <a:xfrm>
              <a:off x="6281363" y="4200303"/>
              <a:ext cx="612000" cy="612000"/>
              <a:chOff x="7010399" y="2045140"/>
              <a:chExt cx="587230" cy="609805"/>
            </a:xfrm>
          </p:grpSpPr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AA2C4F45-050D-4A3E-904B-E27AC8FC93CE}"/>
                  </a:ext>
                </a:extLst>
              </p:cNvPr>
              <p:cNvSpPr/>
              <p:nvPr/>
            </p:nvSpPr>
            <p:spPr>
              <a:xfrm>
                <a:off x="7010399" y="2045140"/>
                <a:ext cx="587230" cy="577818"/>
              </a:xfrm>
              <a:prstGeom prst="roundRect">
                <a:avLst/>
              </a:prstGeom>
              <a:solidFill>
                <a:srgbClr val="A91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92B0D04-1E05-4DF9-B9A5-8A343D61B1C7}"/>
                  </a:ext>
                </a:extLst>
              </p:cNvPr>
              <p:cNvSpPr txBox="1"/>
              <p:nvPr/>
            </p:nvSpPr>
            <p:spPr>
              <a:xfrm>
                <a:off x="7120875" y="2070170"/>
                <a:ext cx="35862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4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D91D239-096D-4F51-A430-A9912B9F4747}"/>
                </a:ext>
              </a:extLst>
            </p:cNvPr>
            <p:cNvSpPr txBox="1"/>
            <p:nvPr/>
          </p:nvSpPr>
          <p:spPr>
            <a:xfrm>
              <a:off x="7153870" y="1312317"/>
              <a:ext cx="16765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完成情况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802BF82-37BD-433C-AE78-AB71D8A792C2}"/>
                </a:ext>
              </a:extLst>
            </p:cNvPr>
            <p:cNvSpPr txBox="1"/>
            <p:nvPr/>
          </p:nvSpPr>
          <p:spPr>
            <a:xfrm>
              <a:off x="7153868" y="2282847"/>
              <a:ext cx="167658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技术架构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7212F57-F48F-456E-A11E-59CA277F9216}"/>
                </a:ext>
              </a:extLst>
            </p:cNvPr>
            <p:cNvSpPr txBox="1"/>
            <p:nvPr/>
          </p:nvSpPr>
          <p:spPr>
            <a:xfrm>
              <a:off x="7153868" y="3253377"/>
              <a:ext cx="177597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特色创新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193B7FE-EEDF-4514-BCDC-0905ADB574A0}"/>
                </a:ext>
              </a:extLst>
            </p:cNvPr>
            <p:cNvSpPr txBox="1"/>
            <p:nvPr/>
          </p:nvSpPr>
          <p:spPr>
            <a:xfrm>
              <a:off x="7153868" y="4222939"/>
              <a:ext cx="167658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经验教训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2F82E8F-D5E2-4B12-875E-BF6A898411BC}"/>
                </a:ext>
              </a:extLst>
            </p:cNvPr>
            <p:cNvSpPr txBox="1"/>
            <p:nvPr/>
          </p:nvSpPr>
          <p:spPr>
            <a:xfrm>
              <a:off x="7153868" y="5192501"/>
              <a:ext cx="189524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成员贡献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788A836-3C40-4D59-9789-F19059926958}"/>
              </a:ext>
            </a:extLst>
          </p:cNvPr>
          <p:cNvGrpSpPr/>
          <p:nvPr/>
        </p:nvGrpSpPr>
        <p:grpSpPr>
          <a:xfrm>
            <a:off x="4908496" y="3013956"/>
            <a:ext cx="648000" cy="648000"/>
            <a:chOff x="4468159" y="1345024"/>
            <a:chExt cx="648000" cy="648000"/>
          </a:xfrm>
          <a:solidFill>
            <a:srgbClr val="A91015"/>
          </a:solidFill>
        </p:grpSpPr>
        <p:sp>
          <p:nvSpPr>
            <p:cNvPr id="45" name="泪滴形 44">
              <a:extLst>
                <a:ext uri="{FF2B5EF4-FFF2-40B4-BE49-F238E27FC236}">
                  <a16:creationId xmlns:a16="http://schemas.microsoft.com/office/drawing/2014/main" id="{3533D27F-2E1B-49F8-B14A-77413FF24677}"/>
                </a:ext>
              </a:extLst>
            </p:cNvPr>
            <p:cNvSpPr/>
            <p:nvPr/>
          </p:nvSpPr>
          <p:spPr>
            <a:xfrm rot="8093212">
              <a:off x="4468159" y="1345024"/>
              <a:ext cx="648000" cy="6480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F509ED7-E0CC-48D7-A37E-3A67193085BA}"/>
                </a:ext>
              </a:extLst>
            </p:cNvPr>
            <p:cNvSpPr/>
            <p:nvPr/>
          </p:nvSpPr>
          <p:spPr>
            <a:xfrm>
              <a:off x="4540159" y="1417024"/>
              <a:ext cx="504000" cy="50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6110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>
            <a:extLst>
              <a:ext uri="{FF2B5EF4-FFF2-40B4-BE49-F238E27FC236}">
                <a16:creationId xmlns:a16="http://schemas.microsoft.com/office/drawing/2014/main" id="{BD91D239-096D-4F51-A430-A9912B9F4747}"/>
              </a:ext>
            </a:extLst>
          </p:cNvPr>
          <p:cNvSpPr txBox="1"/>
          <p:nvPr/>
        </p:nvSpPr>
        <p:spPr>
          <a:xfrm>
            <a:off x="298597" y="1908924"/>
            <a:ext cx="1540141" cy="3807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完成情况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250000"/>
              </a:lnSpc>
            </a:pP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技术架构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250000"/>
              </a:lnSpc>
            </a:pPr>
            <a:r>
              <a:rPr lang="zh-CN" altLang="en-US" sz="2000" dirty="0">
                <a:cs typeface="+mn-ea"/>
                <a:sym typeface="+mn-lt"/>
              </a:rPr>
              <a:t>特色创新</a:t>
            </a:r>
            <a:endParaRPr lang="en-US" altLang="zh-CN" sz="2000" dirty="0">
              <a:cs typeface="+mn-ea"/>
              <a:sym typeface="+mn-lt"/>
            </a:endParaRPr>
          </a:p>
          <a:p>
            <a:pPr algn="ctr">
              <a:lnSpc>
                <a:spcPct val="2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经验教训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2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成员贡献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97B8F14-359C-4A2D-AD2A-EE27BAF07DCC}"/>
              </a:ext>
            </a:extLst>
          </p:cNvPr>
          <p:cNvSpPr txBox="1"/>
          <p:nvPr/>
        </p:nvSpPr>
        <p:spPr>
          <a:xfrm>
            <a:off x="2218360" y="-162739"/>
            <a:ext cx="2333761" cy="1032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cs typeface="+mn-ea"/>
                <a:sym typeface="+mn-lt"/>
              </a:rPr>
              <a:t>协同编辑</a:t>
            </a:r>
            <a:endParaRPr lang="en-US" altLang="zh-CN" sz="3600" b="1" dirty="0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CDB250-9A67-43E0-0CD9-1C1C460F9D5D}"/>
              </a:ext>
            </a:extLst>
          </p:cNvPr>
          <p:cNvSpPr/>
          <p:nvPr/>
        </p:nvSpPr>
        <p:spPr>
          <a:xfrm>
            <a:off x="2130060" y="1100003"/>
            <a:ext cx="72425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增量式消息转发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先转发后写数据库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初始化时载入所有操作记录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特点：牺牲初始读取速度，大幅提高协同编辑性能</a:t>
            </a:r>
            <a:endParaRPr lang="en-US" altLang="zh-CN" sz="2000" dirty="0"/>
          </a:p>
        </p:txBody>
      </p:sp>
      <p:pic>
        <p:nvPicPr>
          <p:cNvPr id="3" name="图形 2" descr="数据库 纯色填充">
            <a:extLst>
              <a:ext uri="{FF2B5EF4-FFF2-40B4-BE49-F238E27FC236}">
                <a16:creationId xmlns:a16="http://schemas.microsoft.com/office/drawing/2014/main" id="{EBC67AF9-3847-D493-6DBC-3C3C50397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6642" y="4150198"/>
            <a:ext cx="914400" cy="914400"/>
          </a:xfrm>
          <a:prstGeom prst="rect">
            <a:avLst/>
          </a:prstGeom>
        </p:spPr>
      </p:pic>
      <p:pic>
        <p:nvPicPr>
          <p:cNvPr id="6" name="图形 5" descr="便携式计算机 纯色填充">
            <a:extLst>
              <a:ext uri="{FF2B5EF4-FFF2-40B4-BE49-F238E27FC236}">
                <a16:creationId xmlns:a16="http://schemas.microsoft.com/office/drawing/2014/main" id="{C3811365-260C-22D1-8B92-04738C63B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6482" y="2855321"/>
            <a:ext cx="781600" cy="781600"/>
          </a:xfrm>
          <a:prstGeom prst="rect">
            <a:avLst/>
          </a:prstGeom>
        </p:spPr>
      </p:pic>
      <p:pic>
        <p:nvPicPr>
          <p:cNvPr id="10" name="图形 9" descr="便携式计算机 纯色填充">
            <a:extLst>
              <a:ext uri="{FF2B5EF4-FFF2-40B4-BE49-F238E27FC236}">
                <a16:creationId xmlns:a16="http://schemas.microsoft.com/office/drawing/2014/main" id="{FA68C182-D8EA-475D-343D-DEC8E1D2F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0333" y="5347730"/>
            <a:ext cx="781600" cy="781600"/>
          </a:xfrm>
          <a:prstGeom prst="rect">
            <a:avLst/>
          </a:prstGeom>
        </p:spPr>
      </p:pic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416F429F-9B52-4078-22DE-C5CAFFD1C953}"/>
              </a:ext>
            </a:extLst>
          </p:cNvPr>
          <p:cNvCxnSpPr>
            <a:cxnSpLocks/>
          </p:cNvCxnSpPr>
          <p:nvPr/>
        </p:nvCxnSpPr>
        <p:spPr>
          <a:xfrm>
            <a:off x="4233842" y="3520488"/>
            <a:ext cx="0" cy="6567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193EE8B-9DD9-519C-B286-00CAE7B3B391}"/>
              </a:ext>
            </a:extLst>
          </p:cNvPr>
          <p:cNvCxnSpPr>
            <a:cxnSpLocks/>
          </p:cNvCxnSpPr>
          <p:nvPr/>
        </p:nvCxnSpPr>
        <p:spPr>
          <a:xfrm flipH="1">
            <a:off x="3117241" y="4960481"/>
            <a:ext cx="729241" cy="4845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图形 16" descr="便携式计算机 纯色填充">
            <a:extLst>
              <a:ext uri="{FF2B5EF4-FFF2-40B4-BE49-F238E27FC236}">
                <a16:creationId xmlns:a16="http://schemas.microsoft.com/office/drawing/2014/main" id="{FB104E38-80AA-9421-0186-24BEA5B8D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6278" y="5347730"/>
            <a:ext cx="781600" cy="781600"/>
          </a:xfrm>
          <a:prstGeom prst="rect">
            <a:avLst/>
          </a:prstGeom>
        </p:spPr>
      </p:pic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59606E15-E0E9-009C-55D3-ABA8A12E5555}"/>
              </a:ext>
            </a:extLst>
          </p:cNvPr>
          <p:cNvCxnSpPr>
            <a:cxnSpLocks/>
          </p:cNvCxnSpPr>
          <p:nvPr/>
        </p:nvCxnSpPr>
        <p:spPr>
          <a:xfrm>
            <a:off x="4691042" y="4915398"/>
            <a:ext cx="815236" cy="5296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067CDC0-F97C-D4EF-5E7C-14E715D9A5F8}"/>
              </a:ext>
            </a:extLst>
          </p:cNvPr>
          <p:cNvSpPr/>
          <p:nvPr/>
        </p:nvSpPr>
        <p:spPr>
          <a:xfrm>
            <a:off x="4691042" y="2776056"/>
            <a:ext cx="805070" cy="1749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53D5366-B62E-D33A-A254-BB7E5C2C5607}"/>
              </a:ext>
            </a:extLst>
          </p:cNvPr>
          <p:cNvSpPr/>
          <p:nvPr/>
        </p:nvSpPr>
        <p:spPr>
          <a:xfrm>
            <a:off x="4691042" y="2950986"/>
            <a:ext cx="805070" cy="1749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1DF90E1-F7C6-A916-E709-A4858028C8A3}"/>
              </a:ext>
            </a:extLst>
          </p:cNvPr>
          <p:cNvSpPr/>
          <p:nvPr/>
        </p:nvSpPr>
        <p:spPr>
          <a:xfrm>
            <a:off x="4691042" y="3186102"/>
            <a:ext cx="805070" cy="1749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45CB0EF-C119-F072-F3FB-5B692175C116}"/>
              </a:ext>
            </a:extLst>
          </p:cNvPr>
          <p:cNvSpPr/>
          <p:nvPr/>
        </p:nvSpPr>
        <p:spPr>
          <a:xfrm>
            <a:off x="4306728" y="3827617"/>
            <a:ext cx="805070" cy="1749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AA44430-CD51-F5C2-CF7B-233829A73138}"/>
              </a:ext>
            </a:extLst>
          </p:cNvPr>
          <p:cNvSpPr/>
          <p:nvPr/>
        </p:nvSpPr>
        <p:spPr>
          <a:xfrm>
            <a:off x="5151327" y="4923847"/>
            <a:ext cx="805070" cy="1749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2AEF9E6-FC79-7073-5F14-D53E38627E96}"/>
              </a:ext>
            </a:extLst>
          </p:cNvPr>
          <p:cNvSpPr/>
          <p:nvPr/>
        </p:nvSpPr>
        <p:spPr>
          <a:xfrm>
            <a:off x="2721664" y="4915398"/>
            <a:ext cx="805070" cy="1749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194AA42-401A-1DBF-F0B8-4A672CA19A84}"/>
              </a:ext>
            </a:extLst>
          </p:cNvPr>
          <p:cNvSpPr/>
          <p:nvPr/>
        </p:nvSpPr>
        <p:spPr>
          <a:xfrm>
            <a:off x="4552121" y="4380285"/>
            <a:ext cx="805070" cy="1749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837DCCD-60CB-1AE3-58E9-58FE9879F7D1}"/>
              </a:ext>
            </a:extLst>
          </p:cNvPr>
          <p:cNvSpPr/>
          <p:nvPr/>
        </p:nvSpPr>
        <p:spPr>
          <a:xfrm>
            <a:off x="4552121" y="4555215"/>
            <a:ext cx="805070" cy="1749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CA47A9B-0024-69E4-9CDD-0ED4C6870C6A}"/>
              </a:ext>
            </a:extLst>
          </p:cNvPr>
          <p:cNvSpPr/>
          <p:nvPr/>
        </p:nvSpPr>
        <p:spPr>
          <a:xfrm>
            <a:off x="6390408" y="5609322"/>
            <a:ext cx="805070" cy="1749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4DD520F-9E43-C34D-7EA8-FA8579A59F7C}"/>
              </a:ext>
            </a:extLst>
          </p:cNvPr>
          <p:cNvSpPr/>
          <p:nvPr/>
        </p:nvSpPr>
        <p:spPr>
          <a:xfrm>
            <a:off x="6390408" y="5784252"/>
            <a:ext cx="805070" cy="1749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DD1E751-4EA1-ECEA-06D8-DD88BE5374D0}"/>
              </a:ext>
            </a:extLst>
          </p:cNvPr>
          <p:cNvSpPr/>
          <p:nvPr/>
        </p:nvSpPr>
        <p:spPr>
          <a:xfrm>
            <a:off x="3180993" y="5629361"/>
            <a:ext cx="805070" cy="1749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EB6E88A-F7BA-BF67-E6E3-62CCFD55E4E1}"/>
              </a:ext>
            </a:extLst>
          </p:cNvPr>
          <p:cNvSpPr/>
          <p:nvPr/>
        </p:nvSpPr>
        <p:spPr>
          <a:xfrm>
            <a:off x="3180993" y="5804291"/>
            <a:ext cx="805070" cy="1749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37EE844-7812-9DD8-3F9F-2ED9B130B638}"/>
              </a:ext>
            </a:extLst>
          </p:cNvPr>
          <p:cNvSpPr txBox="1"/>
          <p:nvPr/>
        </p:nvSpPr>
        <p:spPr>
          <a:xfrm>
            <a:off x="3960328" y="6369054"/>
            <a:ext cx="118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消息转发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DE756A7-3C42-2E56-B7B8-42F328B64B71}"/>
              </a:ext>
            </a:extLst>
          </p:cNvPr>
          <p:cNvSpPr txBox="1"/>
          <p:nvPr/>
        </p:nvSpPr>
        <p:spPr>
          <a:xfrm>
            <a:off x="8555520" y="6369054"/>
            <a:ext cx="148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初始化载入</a:t>
            </a:r>
          </a:p>
        </p:txBody>
      </p:sp>
      <p:pic>
        <p:nvPicPr>
          <p:cNvPr id="41" name="图形 40" descr="数据库 纯色填充">
            <a:extLst>
              <a:ext uri="{FF2B5EF4-FFF2-40B4-BE49-F238E27FC236}">
                <a16:creationId xmlns:a16="http://schemas.microsoft.com/office/drawing/2014/main" id="{CDD10B42-4392-D9AB-68F6-E13F32C33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5520" y="2606088"/>
            <a:ext cx="914400" cy="9144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7353DC9D-06DD-11B5-458A-E56AFB582DA9}"/>
              </a:ext>
            </a:extLst>
          </p:cNvPr>
          <p:cNvSpPr/>
          <p:nvPr/>
        </p:nvSpPr>
        <p:spPr>
          <a:xfrm>
            <a:off x="9635987" y="2776056"/>
            <a:ext cx="805070" cy="1749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233A44D-2C41-C9A6-693F-F91FD7F879DE}"/>
              </a:ext>
            </a:extLst>
          </p:cNvPr>
          <p:cNvSpPr/>
          <p:nvPr/>
        </p:nvSpPr>
        <p:spPr>
          <a:xfrm>
            <a:off x="9635987" y="2950986"/>
            <a:ext cx="805070" cy="1749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115DAD9-3B2F-3E6C-683A-5842444AECEB}"/>
              </a:ext>
            </a:extLst>
          </p:cNvPr>
          <p:cNvSpPr/>
          <p:nvPr/>
        </p:nvSpPr>
        <p:spPr>
          <a:xfrm>
            <a:off x="9635987" y="3128839"/>
            <a:ext cx="805070" cy="1749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7780CD8A-5793-7B50-805A-520921DF3CD7}"/>
              </a:ext>
            </a:extLst>
          </p:cNvPr>
          <p:cNvCxnSpPr>
            <a:cxnSpLocks/>
          </p:cNvCxnSpPr>
          <p:nvPr/>
        </p:nvCxnSpPr>
        <p:spPr>
          <a:xfrm>
            <a:off x="9022659" y="3664216"/>
            <a:ext cx="0" cy="1241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图形 45" descr="便携式计算机 纯色填充">
            <a:extLst>
              <a:ext uri="{FF2B5EF4-FFF2-40B4-BE49-F238E27FC236}">
                <a16:creationId xmlns:a16="http://schemas.microsoft.com/office/drawing/2014/main" id="{E2F0F083-0E4D-5D2C-AEF8-099A48F93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8320" y="5011312"/>
            <a:ext cx="781600" cy="781600"/>
          </a:xfrm>
          <a:prstGeom prst="rect">
            <a:avLst/>
          </a:prstGeom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CCFB5806-71A0-7A77-5A9B-19151A6F14A5}"/>
              </a:ext>
            </a:extLst>
          </p:cNvPr>
          <p:cNvSpPr/>
          <p:nvPr/>
        </p:nvSpPr>
        <p:spPr>
          <a:xfrm>
            <a:off x="9198665" y="3935513"/>
            <a:ext cx="805070" cy="1749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FC99916-19D0-A60E-B48B-8D5FAD0FE8D6}"/>
              </a:ext>
            </a:extLst>
          </p:cNvPr>
          <p:cNvSpPr/>
          <p:nvPr/>
        </p:nvSpPr>
        <p:spPr>
          <a:xfrm>
            <a:off x="9198665" y="4219772"/>
            <a:ext cx="805070" cy="1749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00CB8D2-CBFD-5F85-04FC-D76242AB9DE0}"/>
              </a:ext>
            </a:extLst>
          </p:cNvPr>
          <p:cNvSpPr/>
          <p:nvPr/>
        </p:nvSpPr>
        <p:spPr>
          <a:xfrm>
            <a:off x="9198665" y="4516893"/>
            <a:ext cx="805070" cy="1749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318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>
            <a:extLst>
              <a:ext uri="{FF2B5EF4-FFF2-40B4-BE49-F238E27FC236}">
                <a16:creationId xmlns:a16="http://schemas.microsoft.com/office/drawing/2014/main" id="{BD91D239-096D-4F51-A430-A9912B9F4747}"/>
              </a:ext>
            </a:extLst>
          </p:cNvPr>
          <p:cNvSpPr txBox="1"/>
          <p:nvPr/>
        </p:nvSpPr>
        <p:spPr>
          <a:xfrm>
            <a:off x="298597" y="1908924"/>
            <a:ext cx="1540141" cy="3807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完成情况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250000"/>
              </a:lnSpc>
            </a:pP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技术架构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250000"/>
              </a:lnSpc>
            </a:pPr>
            <a:r>
              <a:rPr lang="zh-CN" altLang="en-US" sz="2000" dirty="0">
                <a:cs typeface="+mn-ea"/>
                <a:sym typeface="+mn-lt"/>
              </a:rPr>
              <a:t>特色创新</a:t>
            </a:r>
            <a:endParaRPr lang="en-US" altLang="zh-CN" sz="2000" dirty="0">
              <a:cs typeface="+mn-ea"/>
              <a:sym typeface="+mn-lt"/>
            </a:endParaRPr>
          </a:p>
          <a:p>
            <a:pPr algn="ctr">
              <a:lnSpc>
                <a:spcPct val="2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经验教训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2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成员贡献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97B8F14-359C-4A2D-AD2A-EE27BAF07DCC}"/>
              </a:ext>
            </a:extLst>
          </p:cNvPr>
          <p:cNvSpPr txBox="1"/>
          <p:nvPr/>
        </p:nvSpPr>
        <p:spPr>
          <a:xfrm>
            <a:off x="2218360" y="-162739"/>
            <a:ext cx="3877640" cy="1032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cs typeface="+mn-ea"/>
                <a:sym typeface="+mn-lt"/>
              </a:rPr>
              <a:t>网络故障处理</a:t>
            </a:r>
            <a:endParaRPr lang="en-US" altLang="zh-CN" sz="3600" b="1" dirty="0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CDB250-9A67-43E0-0CD9-1C1C460F9D5D}"/>
              </a:ext>
            </a:extLst>
          </p:cNvPr>
          <p:cNvSpPr/>
          <p:nvPr/>
        </p:nvSpPr>
        <p:spPr>
          <a:xfrm>
            <a:off x="2130060" y="1100003"/>
            <a:ext cx="81569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检测网络中断：心跳机制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每秒向云端发送</a:t>
            </a:r>
            <a:r>
              <a:rPr lang="en-US" altLang="zh-CN" sz="2000" dirty="0"/>
              <a:t>http</a:t>
            </a:r>
            <a:r>
              <a:rPr lang="zh-CN" altLang="en-US" sz="2000" dirty="0"/>
              <a:t>请求，无响应则认为网络中断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自动重连：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每秒向云端发送请求，重新收到心跳后重新建立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连接</a:t>
            </a:r>
            <a:endParaRPr lang="en-US" altLang="zh-CN" sz="2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37EE844-7812-9DD8-3F9F-2ED9B130B638}"/>
              </a:ext>
            </a:extLst>
          </p:cNvPr>
          <p:cNvSpPr txBox="1"/>
          <p:nvPr/>
        </p:nvSpPr>
        <p:spPr>
          <a:xfrm>
            <a:off x="4385513" y="5391740"/>
            <a:ext cx="118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网络正常</a:t>
            </a:r>
          </a:p>
        </p:txBody>
      </p:sp>
      <p:pic>
        <p:nvPicPr>
          <p:cNvPr id="48" name="图形 47" descr="数据库 纯色填充">
            <a:extLst>
              <a:ext uri="{FF2B5EF4-FFF2-40B4-BE49-F238E27FC236}">
                <a16:creationId xmlns:a16="http://schemas.microsoft.com/office/drawing/2014/main" id="{B7B07F22-1C3D-9FA9-42D0-84554310C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3636" y="3919858"/>
            <a:ext cx="914400" cy="914400"/>
          </a:xfrm>
          <a:prstGeom prst="rect">
            <a:avLst/>
          </a:prstGeom>
        </p:spPr>
      </p:pic>
      <p:pic>
        <p:nvPicPr>
          <p:cNvPr id="51" name="图形 50" descr="便携式计算机 纯色填充">
            <a:extLst>
              <a:ext uri="{FF2B5EF4-FFF2-40B4-BE49-F238E27FC236}">
                <a16:creationId xmlns:a16="http://schemas.microsoft.com/office/drawing/2014/main" id="{8F8099EA-81C9-ED4C-C0A1-868B81123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2288" y="3998270"/>
            <a:ext cx="999177" cy="999177"/>
          </a:xfrm>
          <a:prstGeom prst="rect">
            <a:avLst/>
          </a:prstGeom>
        </p:spPr>
      </p:pic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17BB71E7-12A8-5EDD-33DE-75DDA8C6D864}"/>
              </a:ext>
            </a:extLst>
          </p:cNvPr>
          <p:cNvCxnSpPr>
            <a:cxnSpLocks/>
          </p:cNvCxnSpPr>
          <p:nvPr/>
        </p:nvCxnSpPr>
        <p:spPr>
          <a:xfrm flipV="1">
            <a:off x="4385513" y="4312463"/>
            <a:ext cx="1222039" cy="18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形 10" descr="心跳 纯色填充">
            <a:extLst>
              <a:ext uri="{FF2B5EF4-FFF2-40B4-BE49-F238E27FC236}">
                <a16:creationId xmlns:a16="http://schemas.microsoft.com/office/drawing/2014/main" id="{8AF98435-50A2-684D-4540-264DA197D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3887" y="4734654"/>
            <a:ext cx="493440" cy="493440"/>
          </a:xfrm>
          <a:prstGeom prst="rect">
            <a:avLst/>
          </a:prstGeom>
        </p:spPr>
      </p:pic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99DD61A3-0BE1-6544-86E7-F2AE1AA64C1F}"/>
              </a:ext>
            </a:extLst>
          </p:cNvPr>
          <p:cNvCxnSpPr>
            <a:cxnSpLocks/>
          </p:cNvCxnSpPr>
          <p:nvPr/>
        </p:nvCxnSpPr>
        <p:spPr>
          <a:xfrm flipH="1">
            <a:off x="4385513" y="4685624"/>
            <a:ext cx="12220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形 19" descr="秒表 33% 纯色填充">
            <a:extLst>
              <a:ext uri="{FF2B5EF4-FFF2-40B4-BE49-F238E27FC236}">
                <a16:creationId xmlns:a16="http://schemas.microsoft.com/office/drawing/2014/main" id="{F1BD4F8D-43AF-E935-26DD-5CC2F7A7E6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18575" y="4083863"/>
            <a:ext cx="457200" cy="4572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01FB068-7ACF-5939-47EA-2EF0A04D034D}"/>
              </a:ext>
            </a:extLst>
          </p:cNvPr>
          <p:cNvSpPr txBox="1"/>
          <p:nvPr/>
        </p:nvSpPr>
        <p:spPr>
          <a:xfrm>
            <a:off x="3836601" y="4541063"/>
            <a:ext cx="450770" cy="36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Gill Sans MT" panose="020B0502020104020203" pitchFamily="34" charset="0"/>
              </a:rPr>
              <a:t>1s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4765421-DAA2-5DCD-4857-B034A04C81BD}"/>
              </a:ext>
            </a:extLst>
          </p:cNvPr>
          <p:cNvSpPr txBox="1"/>
          <p:nvPr/>
        </p:nvSpPr>
        <p:spPr>
          <a:xfrm>
            <a:off x="8526341" y="5383457"/>
            <a:ext cx="118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网络中断</a:t>
            </a:r>
          </a:p>
        </p:txBody>
      </p:sp>
      <p:pic>
        <p:nvPicPr>
          <p:cNvPr id="63" name="图形 62" descr="数据库 纯色填充">
            <a:extLst>
              <a:ext uri="{FF2B5EF4-FFF2-40B4-BE49-F238E27FC236}">
                <a16:creationId xmlns:a16="http://schemas.microsoft.com/office/drawing/2014/main" id="{A7C0F770-0994-9BB0-15CD-93A82D3EA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9927" y="3928678"/>
            <a:ext cx="914400" cy="914400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820B33FA-0A46-67D1-84AC-6311F23828F0}"/>
              </a:ext>
            </a:extLst>
          </p:cNvPr>
          <p:cNvCxnSpPr>
            <a:cxnSpLocks/>
          </p:cNvCxnSpPr>
          <p:nvPr/>
        </p:nvCxnSpPr>
        <p:spPr>
          <a:xfrm flipV="1">
            <a:off x="8491804" y="4321283"/>
            <a:ext cx="1222039" cy="18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AF019C7B-639E-82DF-5E97-6B5759988CDD}"/>
              </a:ext>
            </a:extLst>
          </p:cNvPr>
          <p:cNvCxnSpPr>
            <a:cxnSpLocks/>
          </p:cNvCxnSpPr>
          <p:nvPr/>
        </p:nvCxnSpPr>
        <p:spPr>
          <a:xfrm flipH="1">
            <a:off x="8491804" y="4694444"/>
            <a:ext cx="12220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图形 66" descr="秒表 33% 纯色填充">
            <a:extLst>
              <a:ext uri="{FF2B5EF4-FFF2-40B4-BE49-F238E27FC236}">
                <a16:creationId xmlns:a16="http://schemas.microsoft.com/office/drawing/2014/main" id="{7BFF8924-A2F2-F9AB-E1AF-55C88CB1CA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24866" y="4092683"/>
            <a:ext cx="457200" cy="457200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3D9A30FF-198F-ACD1-5254-F4E2D43B2A96}"/>
              </a:ext>
            </a:extLst>
          </p:cNvPr>
          <p:cNvSpPr txBox="1"/>
          <p:nvPr/>
        </p:nvSpPr>
        <p:spPr>
          <a:xfrm>
            <a:off x="7942892" y="4549883"/>
            <a:ext cx="450770" cy="36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Gill Sans MT" panose="020B0502020104020203" pitchFamily="34" charset="0"/>
              </a:rPr>
              <a:t>1s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pic>
        <p:nvPicPr>
          <p:cNvPr id="69" name="图形 68" descr="便携式计算机 纯色填充">
            <a:extLst>
              <a:ext uri="{FF2B5EF4-FFF2-40B4-BE49-F238E27FC236}">
                <a16:creationId xmlns:a16="http://schemas.microsoft.com/office/drawing/2014/main" id="{DEAE9433-EFD6-4B4F-3D08-FC0F12D93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6787" y="3998270"/>
            <a:ext cx="999177" cy="999177"/>
          </a:xfrm>
          <a:prstGeom prst="rect">
            <a:avLst/>
          </a:prstGeom>
        </p:spPr>
      </p:pic>
      <p:pic>
        <p:nvPicPr>
          <p:cNvPr id="73" name="图形 72" descr="闪电 纯色填充">
            <a:extLst>
              <a:ext uri="{FF2B5EF4-FFF2-40B4-BE49-F238E27FC236}">
                <a16:creationId xmlns:a16="http://schemas.microsoft.com/office/drawing/2014/main" id="{F2D91130-890A-E23C-8A8A-4D05F35454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86209" y="4163393"/>
            <a:ext cx="908971" cy="90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83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h53w3id">
      <a:majorFont>
        <a:latin typeface="Times New Roman" panose="020F0302020204030204"/>
        <a:ea typeface="华文中宋"/>
        <a:cs typeface=""/>
      </a:majorFont>
      <a:minorFont>
        <a:latin typeface="Times New Roman" panose="020F0502020204030204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732</Words>
  <Application>Microsoft Macintosh PowerPoint</Application>
  <PresentationFormat>宽屏</PresentationFormat>
  <Paragraphs>193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 继中;Ezic</dc:creator>
  <cp:lastModifiedBy>倪祯旸</cp:lastModifiedBy>
  <cp:revision>26</cp:revision>
  <dcterms:created xsi:type="dcterms:W3CDTF">2021-12-20T13:37:43Z</dcterms:created>
  <dcterms:modified xsi:type="dcterms:W3CDTF">2022-06-18T03:37:08Z</dcterms:modified>
</cp:coreProperties>
</file>