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7d47d19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d47d19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51a1178b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51a1178b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51a1178b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51a1178b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51a1178b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51a1178b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51a1178b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51a1178b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7d47d1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7d47d1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7d47d19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7d47d19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7d47d19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7d47d19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51a1178b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51a1178b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Bomb Threat Simulation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By: Theodore Walker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Simulation Demo</a:t>
            </a:r>
            <a:endParaRPr sz="3800"/>
          </a:p>
          <a:p>
            <a:pPr indent="0" lvl="0" marL="0" rtl="0" algn="l">
              <a:spcBef>
                <a:spcPts val="0"/>
              </a:spcBef>
              <a:spcAft>
                <a:spcPts val="0"/>
              </a:spcAft>
              <a:buNone/>
            </a:pPr>
            <a:r>
              <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Project Overview</a:t>
            </a:r>
            <a:endParaRPr sz="39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The purpose of this project is to create a simulation showing at a high level the tasks campus police will need to take in the event of a bomb threat on a school campus. This module is not intended to take the place of real life training but to supplement it and give campus police an understanding of the tasks they need to take to ensure everyone's safety and neutralize the threat.</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Model: School Scene</a:t>
            </a:r>
            <a:endParaRPr sz="38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scene in which the simulation is run is modeled off a typical high school campus, downloaded from the Unity Assets Store. The scene includes the following attributes:</a:t>
            </a:r>
            <a:endParaRPr sz="1500"/>
          </a:p>
          <a:p>
            <a:pPr indent="-323850" lvl="0" marL="457200" rtl="0" algn="l">
              <a:spcBef>
                <a:spcPts val="1600"/>
              </a:spcBef>
              <a:spcAft>
                <a:spcPts val="0"/>
              </a:spcAft>
              <a:buSzPts val="1500"/>
              <a:buChar char="●"/>
            </a:pPr>
            <a:r>
              <a:rPr lang="en" sz="1500"/>
              <a:t>A school building with two levels, approximately 7 classrooms,  cafeteria,  gym, and auditorium.</a:t>
            </a:r>
            <a:endParaRPr sz="1500"/>
          </a:p>
          <a:p>
            <a:pPr indent="-323850" lvl="0" marL="457200" rtl="0" algn="l">
              <a:spcBef>
                <a:spcPts val="1000"/>
              </a:spcBef>
              <a:spcAft>
                <a:spcPts val="0"/>
              </a:spcAft>
              <a:buSzPts val="1500"/>
              <a:buChar char="●"/>
            </a:pPr>
            <a:r>
              <a:rPr lang="en" sz="1500"/>
              <a:t>Outside the school building is a courtyard with multiple trees, and areas with grass.</a:t>
            </a:r>
            <a:endParaRPr sz="1500"/>
          </a:p>
          <a:p>
            <a:pPr indent="-311150" lvl="0" marL="457200" rtl="0" algn="l">
              <a:spcBef>
                <a:spcPts val="1000"/>
              </a:spcBef>
              <a:spcAft>
                <a:spcPts val="1000"/>
              </a:spcAft>
              <a:buSzPts val="1300"/>
              <a:buChar char="●"/>
            </a:pPr>
            <a:r>
              <a:rPr lang="en" sz="1500"/>
              <a:t>Next to the school building is also a soccer field complete with markings and soccer goals.</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Model: Environment Attributes (Outside)</a:t>
            </a:r>
            <a:endParaRPr sz="3800"/>
          </a:p>
        </p:txBody>
      </p:sp>
      <p:sp>
        <p:nvSpPr>
          <p:cNvPr id="153" name="Google Shape;153;p16"/>
          <p:cNvSpPr txBox="1"/>
          <p:nvPr>
            <p:ph idx="1" type="body"/>
          </p:nvPr>
        </p:nvSpPr>
        <p:spPr>
          <a:xfrm>
            <a:off x="1297500" y="16750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following environmental attributes are included in outdoor scene:</a:t>
            </a:r>
            <a:endParaRPr sz="1500"/>
          </a:p>
          <a:p>
            <a:pPr indent="-323850" lvl="0" marL="457200" rtl="0" algn="l">
              <a:spcBef>
                <a:spcPts val="1600"/>
              </a:spcBef>
              <a:spcAft>
                <a:spcPts val="0"/>
              </a:spcAft>
              <a:buSzPts val="1500"/>
              <a:buChar char="●"/>
            </a:pPr>
            <a:r>
              <a:rPr lang="en" sz="1500"/>
              <a:t>Light blue sky with cloud features</a:t>
            </a:r>
            <a:endParaRPr sz="1500"/>
          </a:p>
          <a:p>
            <a:pPr indent="-323850" lvl="0" marL="457200" rtl="0" algn="l">
              <a:spcBef>
                <a:spcPts val="0"/>
              </a:spcBef>
              <a:spcAft>
                <a:spcPts val="0"/>
              </a:spcAft>
              <a:buSzPts val="1500"/>
              <a:buChar char="●"/>
            </a:pPr>
            <a:r>
              <a:rPr lang="en" sz="1500"/>
              <a:t>Directional lighting to give the appearance of sunlight on a sunny day</a:t>
            </a:r>
            <a:endParaRPr sz="1500"/>
          </a:p>
          <a:p>
            <a:pPr indent="-323850" lvl="0" marL="457200" rtl="0" algn="l">
              <a:spcBef>
                <a:spcPts val="0"/>
              </a:spcBef>
              <a:spcAft>
                <a:spcPts val="0"/>
              </a:spcAft>
              <a:buSzPts val="1500"/>
              <a:buChar char="●"/>
            </a:pPr>
            <a:r>
              <a:rPr lang="en" sz="1500"/>
              <a:t>Trees with individual leaves with an animation applied to give the appearance of a slight breeze blowing</a:t>
            </a:r>
            <a:endParaRPr sz="1500"/>
          </a:p>
          <a:p>
            <a:pPr indent="-323850" lvl="0" marL="457200" rtl="0" algn="l">
              <a:spcBef>
                <a:spcPts val="0"/>
              </a:spcBef>
              <a:spcAft>
                <a:spcPts val="0"/>
              </a:spcAft>
              <a:buSzPts val="1500"/>
              <a:buChar char="●"/>
            </a:pPr>
            <a:r>
              <a:rPr lang="en" sz="1500"/>
              <a:t>Stone textures applied to make the walkway  of the courtyard</a:t>
            </a:r>
            <a:endParaRPr sz="1500"/>
          </a:p>
          <a:p>
            <a:pPr indent="-323850" lvl="0" marL="457200" rtl="0" algn="l">
              <a:spcBef>
                <a:spcPts val="0"/>
              </a:spcBef>
              <a:spcAft>
                <a:spcPts val="0"/>
              </a:spcAft>
              <a:buSzPts val="1500"/>
              <a:buChar char="●"/>
            </a:pPr>
            <a:r>
              <a:rPr lang="en" sz="1500"/>
              <a:t>Street lamp prefabs applied to give more realistic courtyard appearance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Model: Environment Attributes (Inside)</a:t>
            </a:r>
            <a:endParaRPr sz="3800"/>
          </a:p>
        </p:txBody>
      </p:sp>
      <p:sp>
        <p:nvSpPr>
          <p:cNvPr id="159" name="Google Shape;159;p17"/>
          <p:cNvSpPr txBox="1"/>
          <p:nvPr>
            <p:ph idx="1" type="body"/>
          </p:nvPr>
        </p:nvSpPr>
        <p:spPr>
          <a:xfrm>
            <a:off x="1297500" y="16750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Multiple prefabs and objects were added inside the school building to give it a realistic appearance.</a:t>
            </a:r>
            <a:endParaRPr sz="1500"/>
          </a:p>
          <a:p>
            <a:pPr indent="-323850" lvl="0" marL="457200" rtl="0" algn="l">
              <a:spcBef>
                <a:spcPts val="1600"/>
              </a:spcBef>
              <a:spcAft>
                <a:spcPts val="0"/>
              </a:spcAft>
              <a:buSzPts val="1500"/>
              <a:buChar char="●"/>
            </a:pPr>
            <a:r>
              <a:rPr lang="en" sz="1500"/>
              <a:t>Multiple Spot lighting with different lighting colors</a:t>
            </a:r>
            <a:endParaRPr sz="1500"/>
          </a:p>
          <a:p>
            <a:pPr indent="-323850" lvl="0" marL="457200" rtl="0" algn="l">
              <a:spcBef>
                <a:spcPts val="1000"/>
              </a:spcBef>
              <a:spcAft>
                <a:spcPts val="0"/>
              </a:spcAft>
              <a:buSzPts val="1500"/>
              <a:buChar char="●"/>
            </a:pPr>
            <a:r>
              <a:rPr lang="en" sz="1500"/>
              <a:t>Desks</a:t>
            </a:r>
            <a:endParaRPr sz="1500"/>
          </a:p>
          <a:p>
            <a:pPr indent="-323850" lvl="0" marL="457200" rtl="0" algn="l">
              <a:spcBef>
                <a:spcPts val="1000"/>
              </a:spcBef>
              <a:spcAft>
                <a:spcPts val="1000"/>
              </a:spcAft>
              <a:buSzPts val="1500"/>
              <a:buChar char="●"/>
            </a:pPr>
            <a:r>
              <a:rPr lang="en" sz="1500"/>
              <a:t>Wall posters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Avatars and Objects related to Simulation Play</a:t>
            </a:r>
            <a:endParaRPr sz="3800"/>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Avatars were added from Mixamo.com to represent civilian bystanders that would be present in a school during a normal school day. The avatars added are:</a:t>
            </a:r>
            <a:endParaRPr sz="1500"/>
          </a:p>
          <a:p>
            <a:pPr indent="-323850" lvl="0" marL="457200" rtl="0" algn="l">
              <a:spcBef>
                <a:spcPts val="1600"/>
              </a:spcBef>
              <a:spcAft>
                <a:spcPts val="0"/>
              </a:spcAft>
              <a:buSzPts val="1500"/>
              <a:buChar char="●"/>
            </a:pPr>
            <a:r>
              <a:rPr lang="en" sz="1500"/>
              <a:t>Male character “Lewis”</a:t>
            </a:r>
            <a:endParaRPr sz="1500"/>
          </a:p>
          <a:p>
            <a:pPr indent="-323850" lvl="0" marL="457200" rtl="0" algn="l">
              <a:spcBef>
                <a:spcPts val="1000"/>
              </a:spcBef>
              <a:spcAft>
                <a:spcPts val="0"/>
              </a:spcAft>
              <a:buSzPts val="1500"/>
              <a:buChar char="●"/>
            </a:pPr>
            <a:r>
              <a:rPr lang="en" sz="1500"/>
              <a:t>Female character “Suzie”</a:t>
            </a:r>
            <a:endParaRPr sz="1500"/>
          </a:p>
          <a:p>
            <a:pPr indent="-323850" lvl="0" marL="457200" rtl="0" algn="l">
              <a:spcBef>
                <a:spcPts val="1000"/>
              </a:spcBef>
              <a:spcAft>
                <a:spcPts val="1000"/>
              </a:spcAft>
              <a:buSzPts val="1500"/>
              <a:buChar char="●"/>
            </a:pPr>
            <a:r>
              <a:rPr lang="en" sz="1500"/>
              <a:t>Bomber character in orange jumpsuit.</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Avatars and Objects related to Simulation Play</a:t>
            </a:r>
            <a:endParaRPr sz="3800"/>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Objects were added to the scene to </a:t>
            </a:r>
            <a:r>
              <a:rPr lang="en" sz="1500"/>
              <a:t>facilitate</a:t>
            </a:r>
            <a:r>
              <a:rPr lang="en" sz="1500"/>
              <a:t> the objectives needed to complete the simulation. These objects included:</a:t>
            </a:r>
            <a:endParaRPr sz="1500"/>
          </a:p>
          <a:p>
            <a:pPr indent="-323850" lvl="0" marL="457200" rtl="0" algn="l">
              <a:spcBef>
                <a:spcPts val="1000"/>
              </a:spcBef>
              <a:spcAft>
                <a:spcPts val="0"/>
              </a:spcAft>
              <a:buSzPts val="1500"/>
              <a:buChar char="●"/>
            </a:pPr>
            <a:r>
              <a:rPr lang="en" sz="1500"/>
              <a:t>Electrical switch: to activate alarm to start evacuation</a:t>
            </a:r>
            <a:endParaRPr sz="1500"/>
          </a:p>
          <a:p>
            <a:pPr indent="-323850" lvl="0" marL="457200" rtl="0" algn="l">
              <a:spcBef>
                <a:spcPts val="1000"/>
              </a:spcBef>
              <a:spcAft>
                <a:spcPts val="0"/>
              </a:spcAft>
              <a:buSzPts val="1500"/>
              <a:buChar char="●"/>
            </a:pPr>
            <a:r>
              <a:rPr lang="en" sz="1500"/>
              <a:t>Dynamite: to represent bombs user needs to remove</a:t>
            </a:r>
            <a:endParaRPr sz="1500"/>
          </a:p>
          <a:p>
            <a:pPr indent="-323850" lvl="0" marL="457200" rtl="0" algn="l">
              <a:spcBef>
                <a:spcPts val="1000"/>
              </a:spcBef>
              <a:spcAft>
                <a:spcPts val="1000"/>
              </a:spcAft>
              <a:buSzPts val="1500"/>
              <a:buChar char="●"/>
            </a:pPr>
            <a:r>
              <a:rPr lang="en" sz="1500"/>
              <a:t>Handgun: used to shoot and eliminate bombers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Scripts </a:t>
            </a:r>
            <a:r>
              <a:rPr lang="en" sz="3800"/>
              <a:t>related to Simulation Play</a:t>
            </a:r>
            <a:endParaRPr sz="3800"/>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Multiple scripts were used to manage and create the animations that occur throughout the </a:t>
            </a:r>
            <a:r>
              <a:rPr lang="en" sz="1500"/>
              <a:t>simulation</a:t>
            </a:r>
            <a:r>
              <a:rPr lang="en" sz="1500"/>
              <a:t>:</a:t>
            </a:r>
            <a:endParaRPr sz="1500"/>
          </a:p>
          <a:p>
            <a:pPr indent="-323850" lvl="0" marL="457200" rtl="0" algn="l">
              <a:spcBef>
                <a:spcPts val="1000"/>
              </a:spcBef>
              <a:spcAft>
                <a:spcPts val="0"/>
              </a:spcAft>
              <a:buSzPts val="1500"/>
              <a:buChar char="●"/>
            </a:pPr>
            <a:r>
              <a:rPr b="1" lang="en" sz="1500"/>
              <a:t>Alarm script:</a:t>
            </a:r>
            <a:r>
              <a:rPr lang="en" sz="1500"/>
              <a:t> this script triggers an audio clip of an alarm  to play and also activates the running animation on the avatars and causes them to exit the building to a set location.  The countdown timer is also controlled by this script.</a:t>
            </a:r>
            <a:endParaRPr sz="1500"/>
          </a:p>
          <a:p>
            <a:pPr indent="-323850" lvl="0" marL="457200" rtl="0" algn="l">
              <a:spcBef>
                <a:spcPts val="0"/>
              </a:spcBef>
              <a:spcAft>
                <a:spcPts val="0"/>
              </a:spcAft>
              <a:buSzPts val="1500"/>
              <a:buChar char="●"/>
            </a:pPr>
            <a:r>
              <a:rPr b="1" lang="en" sz="1500"/>
              <a:t>Remove Bomb:</a:t>
            </a:r>
            <a:r>
              <a:rPr lang="en" sz="1500"/>
              <a:t> this script allows the users to remove the bombs they find once they are close enough. It also causes an beep to occur once the user is near a bomb object.</a:t>
            </a:r>
            <a:endParaRPr sz="1500"/>
          </a:p>
          <a:p>
            <a:pPr indent="-323850" lvl="0" marL="457200" rtl="0" algn="l">
              <a:spcBef>
                <a:spcPts val="0"/>
              </a:spcBef>
              <a:spcAft>
                <a:spcPts val="0"/>
              </a:spcAft>
              <a:buSzPts val="1500"/>
              <a:buChar char="●"/>
            </a:pPr>
            <a:r>
              <a:rPr b="1" lang="en" sz="1500"/>
              <a:t>Damage Bomber:</a:t>
            </a:r>
            <a:r>
              <a:rPr lang="en" sz="1500"/>
              <a:t>  causes damage to occur to the bomber eventually causing them to be eliminated.</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Simulation Objective and Goals</a:t>
            </a:r>
            <a:endParaRPr sz="3800"/>
          </a:p>
          <a:p>
            <a:pPr indent="0" lvl="0" marL="0" rtl="0" algn="l">
              <a:spcBef>
                <a:spcPts val="0"/>
              </a:spcBef>
              <a:spcAft>
                <a:spcPts val="0"/>
              </a:spcAft>
              <a:buNone/>
            </a:pPr>
            <a:r>
              <a:t/>
            </a:r>
            <a:endParaRPr sz="3800"/>
          </a:p>
        </p:txBody>
      </p:sp>
      <p:sp>
        <p:nvSpPr>
          <p:cNvPr id="183" name="Google Shape;183;p21"/>
          <p:cNvSpPr txBox="1"/>
          <p:nvPr>
            <p:ph idx="1" type="body"/>
          </p:nvPr>
        </p:nvSpPr>
        <p:spPr>
          <a:xfrm>
            <a:off x="1297500" y="1661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the simulation the user will be asked to complete these tasks:</a:t>
            </a:r>
            <a:endParaRPr/>
          </a:p>
          <a:p>
            <a:pPr indent="-311150" lvl="0" marL="457200" rtl="0" algn="l">
              <a:spcBef>
                <a:spcPts val="1600"/>
              </a:spcBef>
              <a:spcAft>
                <a:spcPts val="0"/>
              </a:spcAft>
              <a:buSzPts val="1300"/>
              <a:buChar char="●"/>
            </a:pPr>
            <a:r>
              <a:rPr lang="en"/>
              <a:t>Activate fire alarm to start evacuation of building</a:t>
            </a:r>
            <a:endParaRPr/>
          </a:p>
          <a:p>
            <a:pPr indent="-311150" lvl="0" marL="457200" rtl="0" algn="l">
              <a:spcBef>
                <a:spcPts val="1000"/>
              </a:spcBef>
              <a:spcAft>
                <a:spcPts val="0"/>
              </a:spcAft>
              <a:buSzPts val="1300"/>
              <a:buChar char="●"/>
            </a:pPr>
            <a:r>
              <a:rPr lang="en"/>
              <a:t>Find the three bomb devices and deactivate them</a:t>
            </a:r>
            <a:endParaRPr/>
          </a:p>
          <a:p>
            <a:pPr indent="-311150" lvl="0" marL="457200" rtl="0" algn="l">
              <a:spcBef>
                <a:spcPts val="1000"/>
              </a:spcBef>
              <a:spcAft>
                <a:spcPts val="0"/>
              </a:spcAft>
              <a:buSzPts val="1300"/>
              <a:buChar char="●"/>
            </a:pPr>
            <a:r>
              <a:rPr lang="en"/>
              <a:t>Eliminate any bombers they may come across</a:t>
            </a:r>
            <a:endParaRPr/>
          </a:p>
          <a:p>
            <a:pPr indent="-311150" lvl="0" marL="457200" rtl="0" algn="l">
              <a:spcBef>
                <a:spcPts val="1000"/>
              </a:spcBef>
              <a:spcAft>
                <a:spcPts val="1000"/>
              </a:spcAft>
              <a:buSzPts val="1300"/>
              <a:buChar char="●"/>
            </a:pPr>
            <a:r>
              <a:rPr lang="en"/>
              <a:t>Complete simulation before timer runs out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