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83"/>
  </p:normalViewPr>
  <p:slideViewPr>
    <p:cSldViewPr snapToGrid="0">
      <p:cViewPr varScale="1">
        <p:scale>
          <a:sx n="147" d="100"/>
          <a:sy n="147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C590-B519-F24E-B0B3-D1041CA491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C893-0887-DA45-8DFF-9316201D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C590-B519-F24E-B0B3-D1041CA491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C893-0887-DA45-8DFF-9316201D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8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C590-B519-F24E-B0B3-D1041CA491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C893-0887-DA45-8DFF-9316201D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54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C590-B519-F24E-B0B3-D1041CA491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C893-0887-DA45-8DFF-9316201D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C590-B519-F24E-B0B3-D1041CA491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C893-0887-DA45-8DFF-9316201D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C590-B519-F24E-B0B3-D1041CA491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C893-0887-DA45-8DFF-9316201D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C590-B519-F24E-B0B3-D1041CA491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C893-0887-DA45-8DFF-9316201D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C590-B519-F24E-B0B3-D1041CA491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C893-0887-DA45-8DFF-9316201D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9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C590-B519-F24E-B0B3-D1041CA491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C893-0887-DA45-8DFF-9316201D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C590-B519-F24E-B0B3-D1041CA491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C893-0887-DA45-8DFF-9316201D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3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C590-B519-F24E-B0B3-D1041CA491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C893-0887-DA45-8DFF-9316201D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8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C590-B519-F24E-B0B3-D1041CA491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C893-0887-DA45-8DFF-9316201D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C590-B519-F24E-B0B3-D1041CA491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C893-0887-DA45-8DFF-9316201D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6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94DC590-B519-F24E-B0B3-D1041CA491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901C893-0887-DA45-8DFF-9316201D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8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94DC590-B519-F24E-B0B3-D1041CA491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901C893-0887-DA45-8DFF-9316201D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4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4EF6-78EB-44AF-77A0-E132929BB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DBMS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9E45A-61EC-D956-0AD2-F31BF366A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3 – Rohan Jagdish Tilwani</a:t>
            </a:r>
          </a:p>
        </p:txBody>
      </p:sp>
    </p:spTree>
    <p:extLst>
      <p:ext uri="{BB962C8B-B14F-4D97-AF65-F5344CB8AC3E}">
        <p14:creationId xmlns:p14="http://schemas.microsoft.com/office/powerpoint/2010/main" val="299150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0665-C0AC-2307-7DFB-46165C8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Multi-Database Flow: </a:t>
            </a:r>
            <a:br>
              <a:rPr lang="en-US" dirty="0"/>
            </a:br>
            <a:r>
              <a:rPr lang="en-US" sz="2800" dirty="0" err="1"/>
              <a:t>IndexedDB</a:t>
            </a:r>
            <a:r>
              <a:rPr lang="en-US" sz="2800" dirty="0"/>
              <a:t> ↔ Neo4j → MongoDB Lake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2D9B7-3DE9-481D-30BB-DFFDB1C18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03" y="2564523"/>
            <a:ext cx="6071182" cy="26576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12B136-8C29-2CC8-5F9B-D2699ECDE5AF}"/>
              </a:ext>
            </a:extLst>
          </p:cNvPr>
          <p:cNvSpPr txBox="1"/>
          <p:nvPr/>
        </p:nvSpPr>
        <p:spPr>
          <a:xfrm>
            <a:off x="7231117" y="2564523"/>
            <a:ext cx="4456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Metadata Schema:</a:t>
            </a:r>
          </a:p>
          <a:p>
            <a:r>
              <a:rPr lang="en-US" dirty="0"/>
              <a:t>{</a:t>
            </a:r>
            <a:r>
              <a:rPr lang="en-US" dirty="0" err="1"/>
              <a:t>sourceDB</a:t>
            </a:r>
            <a:r>
              <a:rPr lang="en-US" dirty="0"/>
              <a:t>, </a:t>
            </a:r>
            <a:r>
              <a:rPr lang="en-US" dirty="0" err="1"/>
              <a:t>ingestedAt</a:t>
            </a:r>
            <a:r>
              <a:rPr lang="en-US" dirty="0"/>
              <a:t> (UTC), tags [array], </a:t>
            </a:r>
            <a:r>
              <a:rPr lang="en-US" dirty="0" err="1"/>
              <a:t>syncType</a:t>
            </a:r>
            <a:r>
              <a:rPr lang="en-US" dirty="0"/>
              <a:t> {</a:t>
            </a:r>
            <a:r>
              <a:rPr lang="en-US" dirty="0" err="1"/>
              <a:t>partial|full</a:t>
            </a:r>
            <a:r>
              <a:rPr lang="en-US" dirty="0"/>
              <a:t>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Design Notes:</a:t>
            </a:r>
          </a:p>
          <a:p>
            <a:r>
              <a:rPr lang="en-US" dirty="0"/>
              <a:t>Clear rectangular nodes and directional arrows.</a:t>
            </a:r>
          </a:p>
          <a:p>
            <a:r>
              <a:rPr lang="en-US" dirty="0"/>
              <a:t>Vertical and horizontal flow merged to emphasize integration hub (Node.js layer).</a:t>
            </a:r>
          </a:p>
          <a:p>
            <a:r>
              <a:rPr lang="en-US" dirty="0"/>
              <a:t>Node.js acts as middleware connecting both </a:t>
            </a:r>
            <a:r>
              <a:rPr lang="en-US" dirty="0" err="1"/>
              <a:t>IndexedDB</a:t>
            </a:r>
            <a:r>
              <a:rPr lang="en-US" dirty="0"/>
              <a:t> and Neo4j to MongoDB.</a:t>
            </a:r>
          </a:p>
        </p:txBody>
      </p:sp>
    </p:spTree>
    <p:extLst>
      <p:ext uri="{BB962C8B-B14F-4D97-AF65-F5344CB8AC3E}">
        <p14:creationId xmlns:p14="http://schemas.microsoft.com/office/powerpoint/2010/main" val="58288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E28-D196-4122-AECE-E25434BF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Extending the Data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1409B-F901-C46B-4349-E02A15662C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Technical Insights:</a:t>
            </a:r>
            <a:endParaRPr lang="en-US" dirty="0"/>
          </a:p>
          <a:p>
            <a:r>
              <a:rPr lang="en-US" sz="1800" b="1" dirty="0"/>
              <a:t>Node.js Layer Control:</a:t>
            </a:r>
            <a:r>
              <a:rPr lang="en-US" sz="1800" dirty="0"/>
              <a:t> Central API streamlined data communication.</a:t>
            </a:r>
          </a:p>
          <a:p>
            <a:r>
              <a:rPr lang="en-US" sz="1800" b="1" dirty="0"/>
              <a:t>Metadata Validation:</a:t>
            </a:r>
            <a:r>
              <a:rPr lang="en-US" sz="1800" dirty="0"/>
              <a:t> Timestamp &amp; source tracking prevented duplication.</a:t>
            </a:r>
          </a:p>
          <a:p>
            <a:r>
              <a:rPr lang="en-US" sz="1800" b="1" dirty="0"/>
              <a:t>Schema Mapping:</a:t>
            </a:r>
            <a:r>
              <a:rPr lang="en-US" sz="1800" dirty="0"/>
              <a:t> Adapted Neo4j edges to MongoDB documents.</a:t>
            </a:r>
          </a:p>
          <a:p>
            <a:r>
              <a:rPr lang="en-US" sz="1800" b="1" dirty="0"/>
              <a:t>ETL Optimization:</a:t>
            </a:r>
            <a:r>
              <a:rPr lang="en-US" sz="1800" dirty="0"/>
              <a:t> Async promises reduced latency and improved consistency.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B3021-C2BD-A72C-36F2-78E32F8C44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Process Insights:</a:t>
            </a:r>
            <a:endParaRPr lang="en-US" dirty="0"/>
          </a:p>
          <a:p>
            <a:r>
              <a:rPr lang="en-US" sz="1800" b="1" dirty="0"/>
              <a:t>Debugging Workflow:</a:t>
            </a:r>
            <a:r>
              <a:rPr lang="en-US" sz="1800" dirty="0"/>
              <a:t> Incremental testing minimized failure rates.</a:t>
            </a:r>
          </a:p>
          <a:p>
            <a:r>
              <a:rPr lang="en-US" sz="1800" b="1" dirty="0"/>
              <a:t>Version Control:</a:t>
            </a:r>
            <a:r>
              <a:rPr lang="en-US" sz="1800" dirty="0"/>
              <a:t> Git-based iterations simplified pipeline evolution.</a:t>
            </a:r>
          </a:p>
          <a:p>
            <a:r>
              <a:rPr lang="en-US" sz="1800" b="1" dirty="0"/>
              <a:t>Documentation:</a:t>
            </a:r>
            <a:r>
              <a:rPr lang="en-US" sz="1800" dirty="0"/>
              <a:t> Enhanced handoff clarity and maintainability.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6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9B03-DFC9-159D-2C0E-AD41C2BA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 and Challenges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3DB748-DB16-5297-1283-189E61DE9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048723"/>
              </p:ext>
            </p:extLst>
          </p:nvPr>
        </p:nvGraphicFramePr>
        <p:xfrm>
          <a:off x="819150" y="2222500"/>
          <a:ext cx="105537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1">
                  <a:extLst>
                    <a:ext uri="{9D8B030D-6E8A-4147-A177-3AD203B41FA5}">
                      <a16:colId xmlns:a16="http://schemas.microsoft.com/office/drawing/2014/main" val="1807686192"/>
                    </a:ext>
                  </a:extLst>
                </a:gridCol>
                <a:gridCol w="5276851">
                  <a:extLst>
                    <a:ext uri="{9D8B030D-6E8A-4147-A177-3AD203B41FA5}">
                      <a16:colId xmlns:a16="http://schemas.microsoft.com/office/drawing/2014/main" val="2855167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Strengths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Challenges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371518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Node.js middleware integration was reliable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IndexedDB</a:t>
                      </a:r>
                      <a:r>
                        <a:rPr lang="en-US" dirty="0"/>
                        <a:t> limited bulk operations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30053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endpoints made testing easier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Neo4j–Mongo schema alignment was tedious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32386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MongoDB handled semi-structured data well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Race conditions in event-based sync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271128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Metadata logging improved auditability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latency during multi-sync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245913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Modular ETL functions were reusable</a:t>
                      </a:r>
                    </a:p>
                  </a:txBody>
                  <a:tcPr marL="91771" marR="9177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Handling API timeouts on local runs</a:t>
                      </a:r>
                    </a:p>
                  </a:txBody>
                  <a:tcPr marL="91771" marR="91771"/>
                </a:tc>
                <a:extLst>
                  <a:ext uri="{0D108BD9-81ED-4DB2-BD59-A6C34878D82A}">
                    <a16:rowId xmlns:a16="http://schemas.microsoft.com/office/drawing/2014/main" val="1533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748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</TotalTime>
  <Words>215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Quotable</vt:lpstr>
      <vt:lpstr>DBMS 2</vt:lpstr>
      <vt:lpstr>Multi-Database Flow:  IndexedDB ↔ Neo4j → MongoDB Lake</vt:lpstr>
      <vt:lpstr>Reflections on Extending the Data Pipeline</vt:lpstr>
      <vt:lpstr>Successes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Rohan Tilwani</dc:creator>
  <cp:lastModifiedBy>Rohan Tilwani</cp:lastModifiedBy>
  <cp:revision>1</cp:revision>
  <dcterms:created xsi:type="dcterms:W3CDTF">2025-10-14T19:26:10Z</dcterms:created>
  <dcterms:modified xsi:type="dcterms:W3CDTF">2025-10-14T19:40:25Z</dcterms:modified>
</cp:coreProperties>
</file>