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35" r:id="rId2"/>
    <p:sldId id="336" r:id="rId3"/>
    <p:sldId id="258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07" r:id="rId12"/>
    <p:sldId id="344" r:id="rId13"/>
    <p:sldId id="332" r:id="rId14"/>
    <p:sldId id="305" r:id="rId15"/>
    <p:sldId id="310" r:id="rId16"/>
    <p:sldId id="337" r:id="rId17"/>
    <p:sldId id="322" r:id="rId18"/>
    <p:sldId id="338" r:id="rId19"/>
    <p:sldId id="311" r:id="rId20"/>
    <p:sldId id="339" r:id="rId21"/>
    <p:sldId id="345" r:id="rId22"/>
    <p:sldId id="313" r:id="rId23"/>
    <p:sldId id="346" r:id="rId24"/>
    <p:sldId id="334" r:id="rId25"/>
    <p:sldId id="318" r:id="rId26"/>
    <p:sldId id="314" r:id="rId27"/>
    <p:sldId id="340" r:id="rId28"/>
    <p:sldId id="316" r:id="rId29"/>
    <p:sldId id="341" r:id="rId30"/>
    <p:sldId id="342" r:id="rId31"/>
    <p:sldId id="343" r:id="rId32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66FFFF"/>
    <a:srgbClr val="FFFFCC"/>
    <a:srgbClr val="0066FF"/>
    <a:srgbClr val="000099"/>
    <a:srgbClr val="3366CC"/>
    <a:srgbClr val="CC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8" autoAdjust="0"/>
    <p:restoredTop sz="90929"/>
  </p:normalViewPr>
  <p:slideViewPr>
    <p:cSldViewPr>
      <p:cViewPr>
        <p:scale>
          <a:sx n="77" d="100"/>
          <a:sy n="77" d="100"/>
        </p:scale>
        <p:origin x="-1459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27875285-3592-472E-82CE-D9F5D29698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C6320EF3-2F14-41E2-9B1D-E37B9144C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0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©A+ Computer Science     www.apluscompsci.com                 </a:t>
            </a:r>
            <a:fld id="{DC5D744A-5FC4-41A5-895E-95E35C9166FC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BB587-1493-4D59-A597-501E9E4D2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EE93-9BEC-4A10-99CB-A39DDA43E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A043F-D2C2-474E-B3B4-5CC7BEDD2B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9855F-8378-4455-9ACF-D7C0A114E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86A5A-75D7-4CA0-8A9C-2982673D7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99C80-0E8C-4200-A273-B4982C906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010F1-E056-4736-8E9B-C9B22861A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0C86C-B839-49CD-AC19-07E33959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1C28A-BA72-4A6F-8DCC-6AAAB24AD0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7337E-104A-4FB4-AA2F-ED1E31694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39469-2257-4006-A1DB-A0D962EAF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fld id="{C39523F3-0B3F-4108-8853-0D3EFF0C8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QUEUES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1828800" y="2743200"/>
            <a:ext cx="296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queue.add(99);</a:t>
            </a:r>
          </a:p>
        </p:txBody>
      </p:sp>
      <p:sp>
        <p:nvSpPr>
          <p:cNvPr id="22533" name="Text Box 8"/>
          <p:cNvSpPr txBox="1">
            <a:spLocks noChangeArrowheads="1"/>
          </p:cNvSpPr>
          <p:nvPr/>
        </p:nvSpPr>
        <p:spPr bwMode="auto">
          <a:xfrm>
            <a:off x="5334000" y="2133600"/>
            <a:ext cx="35052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add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queue.</a:t>
            </a:r>
          </a:p>
        </p:txBody>
      </p:sp>
      <p:graphicFrame>
        <p:nvGraphicFramePr>
          <p:cNvPr id="83986" name="Group 18"/>
          <p:cNvGraphicFramePr>
            <a:graphicFrameLocks noGrp="1"/>
          </p:cNvGraphicFramePr>
          <p:nvPr/>
        </p:nvGraphicFramePr>
        <p:xfrm>
          <a:off x="1676400" y="4191000"/>
          <a:ext cx="3149600" cy="889000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066800" y="1524000"/>
            <a:ext cx="68008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sz="2400"/>
          </a:p>
          <a:p>
            <a:pPr algn="l"/>
            <a:r>
              <a:rPr lang="en-US" sz="2400"/>
              <a:t>The Queue interface was designed to allow</a:t>
            </a:r>
          </a:p>
          <a:p>
            <a:pPr algn="l"/>
            <a:r>
              <a:rPr lang="en-US" sz="2400"/>
              <a:t>the use of a queue in java.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The LinkedList class implements the Queue</a:t>
            </a:r>
          </a:p>
          <a:p>
            <a:pPr algn="l"/>
            <a:r>
              <a:rPr lang="en-US" sz="2400"/>
              <a:t>interface.</a:t>
            </a:r>
          </a:p>
          <a:p>
            <a:pPr algn="l"/>
            <a:endParaRPr lang="en-US" sz="2400"/>
          </a:p>
          <a:p>
            <a:pPr algn="l"/>
            <a:r>
              <a:rPr lang="en-US" sz="2400"/>
              <a:t>If you need a queue, just make a Queue</a:t>
            </a:r>
          </a:p>
          <a:p>
            <a:pPr algn="l"/>
            <a:r>
              <a:rPr lang="en-US" sz="2400"/>
              <a:t>reference to a LinkedList.</a:t>
            </a:r>
          </a:p>
          <a:p>
            <a:pPr algn="l"/>
            <a:r>
              <a:rPr lang="en-US" sz="240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Queue Interface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Queue</a:t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86046" name="Group 30"/>
          <p:cNvGraphicFramePr>
            <a:graphicFrameLocks noGrp="1"/>
          </p:cNvGraphicFramePr>
          <p:nvPr/>
        </p:nvGraphicFramePr>
        <p:xfrm>
          <a:off x="609600" y="533400"/>
          <a:ext cx="8077200" cy="4400551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Linked List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as a Queue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item x to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and returns front 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peek()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front item with no 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items in the 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isEmpty()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to see if the queue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28" name="Text Box 31"/>
          <p:cNvSpPr txBox="1">
            <a:spLocks noChangeArrowheads="1"/>
          </p:cNvSpPr>
          <p:nvPr/>
        </p:nvSpPr>
        <p:spPr bwMode="auto">
          <a:xfrm>
            <a:off x="2209800" y="5486400"/>
            <a:ext cx="4495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import  java.util.Queue;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905000"/>
            <a:ext cx="82296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PriorityQueue</a:t>
            </a:r>
            <a:r>
              <a:rPr lang="en-US" dirty="0" smtClean="0"/>
              <a:t>&lt;Integer&gt; </a:t>
            </a:r>
            <a:r>
              <a:rPr lang="en-US" dirty="0" err="1" smtClean="0"/>
              <a:t>pQueue</a:t>
            </a:r>
            <a:r>
              <a:rPr lang="en-US" dirty="0" smtClean="0"/>
              <a:t>;</a:t>
            </a:r>
          </a:p>
          <a:p>
            <a:pPr algn="l"/>
            <a:r>
              <a:rPr lang="en-US" dirty="0" err="1" smtClean="0"/>
              <a:t>pQueue</a:t>
            </a:r>
            <a:r>
              <a:rPr lang="en-US" dirty="0" smtClean="0"/>
              <a:t> = new </a:t>
            </a:r>
            <a:r>
              <a:rPr lang="en-US" dirty="0" err="1" smtClean="0"/>
              <a:t>PriorityQueue</a:t>
            </a:r>
            <a:r>
              <a:rPr lang="en-US" dirty="0" smtClean="0"/>
              <a:t>&lt;Integer&gt;();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pQueue.add</a:t>
            </a:r>
            <a:r>
              <a:rPr lang="en-US" dirty="0" smtClean="0"/>
              <a:t>(5);</a:t>
            </a:r>
          </a:p>
          <a:p>
            <a:pPr algn="l"/>
            <a:r>
              <a:rPr lang="en-US" dirty="0" err="1" smtClean="0"/>
              <a:t>pQueue.add</a:t>
            </a:r>
            <a:r>
              <a:rPr lang="en-US" dirty="0" smtClean="0"/>
              <a:t>(33);</a:t>
            </a:r>
          </a:p>
          <a:p>
            <a:pPr algn="l"/>
            <a:r>
              <a:rPr lang="en-US" dirty="0" err="1" smtClean="0"/>
              <a:t>pQueue.add</a:t>
            </a:r>
            <a:r>
              <a:rPr lang="en-US" dirty="0" smtClean="0"/>
              <a:t>(8);</a:t>
            </a:r>
          </a:p>
          <a:p>
            <a:pPr algn="l"/>
            <a:r>
              <a:rPr lang="en-US" dirty="0" err="1" smtClean="0"/>
              <a:t>pQueue.add</a:t>
            </a:r>
            <a:r>
              <a:rPr lang="en-US" dirty="0" smtClean="0"/>
              <a:t>(-5);</a:t>
            </a:r>
          </a:p>
          <a:p>
            <a:pPr algn="l"/>
            <a:r>
              <a:rPr lang="en-US" dirty="0" err="1" smtClean="0"/>
              <a:t>pQueue.add</a:t>
            </a:r>
            <a:r>
              <a:rPr lang="en-US" dirty="0" smtClean="0"/>
              <a:t>(11);</a:t>
            </a:r>
          </a:p>
          <a:p>
            <a:pPr algn="l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pQueue</a:t>
            </a:r>
            <a:r>
              <a:rPr lang="en-US" dirty="0" smtClean="0"/>
              <a:t>);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5181600" y="3352800"/>
            <a:ext cx="3657600" cy="1323439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algn="l">
              <a:spcBef>
                <a:spcPct val="50000"/>
              </a:spcBef>
            </a:pPr>
            <a:r>
              <a:rPr lang="en-US" sz="3200" dirty="0" smtClean="0"/>
              <a:t>[-5, 5, 8, 33, 11]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7651" name="Text Box 8"/>
          <p:cNvSpPr txBox="1">
            <a:spLocks noChangeArrowheads="1"/>
          </p:cNvSpPr>
          <p:nvPr/>
        </p:nvSpPr>
        <p:spPr bwMode="auto">
          <a:xfrm>
            <a:off x="609600" y="1600200"/>
            <a:ext cx="80772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dirty="0" err="1" smtClean="0"/>
              <a:t>PriorityQueue</a:t>
            </a:r>
            <a:r>
              <a:rPr lang="en-US" dirty="0" smtClean="0"/>
              <a:t>&lt;Integer&gt; </a:t>
            </a:r>
            <a:r>
              <a:rPr lang="en-US" dirty="0" err="1" smtClean="0"/>
              <a:t>aplus</a:t>
            </a:r>
            <a:r>
              <a:rPr lang="en-US" dirty="0" smtClean="0"/>
              <a:t>;</a:t>
            </a:r>
          </a:p>
          <a:p>
            <a:pPr algn="l"/>
            <a:r>
              <a:rPr lang="en-US" dirty="0" err="1" smtClean="0"/>
              <a:t>aplus</a:t>
            </a:r>
            <a:r>
              <a:rPr lang="en-US" dirty="0" smtClean="0"/>
              <a:t> = new </a:t>
            </a:r>
            <a:r>
              <a:rPr lang="en-US" dirty="0" err="1" smtClean="0"/>
              <a:t>PriorityQueue</a:t>
            </a:r>
            <a:r>
              <a:rPr lang="en-US" dirty="0" smtClean="0"/>
              <a:t>&lt;Integer&gt;();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aplus.add</a:t>
            </a:r>
            <a:r>
              <a:rPr lang="en-US" dirty="0" smtClean="0"/>
              <a:t>(-6);</a:t>
            </a:r>
          </a:p>
          <a:p>
            <a:pPr algn="l"/>
            <a:r>
              <a:rPr lang="en-US" dirty="0" err="1" smtClean="0"/>
              <a:t>aplus.add</a:t>
            </a:r>
            <a:r>
              <a:rPr lang="en-US" dirty="0" smtClean="0"/>
              <a:t>(40);</a:t>
            </a:r>
          </a:p>
          <a:p>
            <a:pPr algn="l"/>
            <a:r>
              <a:rPr lang="en-US" dirty="0" err="1" smtClean="0"/>
              <a:t>aplus.add</a:t>
            </a:r>
            <a:r>
              <a:rPr lang="en-US" dirty="0" smtClean="0"/>
              <a:t>(12);</a:t>
            </a:r>
          </a:p>
          <a:p>
            <a:pPr algn="l"/>
            <a:r>
              <a:rPr lang="en-US" dirty="0" err="1" smtClean="0"/>
              <a:t>aplus.add</a:t>
            </a:r>
            <a:r>
              <a:rPr lang="en-US" dirty="0" smtClean="0"/>
              <a:t>(22);</a:t>
            </a:r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aplus</a:t>
            </a:r>
            <a:r>
              <a:rPr lang="en-US" dirty="0" smtClean="0"/>
              <a:t>);</a:t>
            </a:r>
          </a:p>
          <a:p>
            <a:pPr algn="l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aplus.remove</a:t>
            </a:r>
            <a:r>
              <a:rPr lang="en-US" dirty="0" smtClean="0"/>
              <a:t>());</a:t>
            </a:r>
          </a:p>
          <a:p>
            <a:pPr algn="l"/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aplus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27653" name="Text Box 10"/>
          <p:cNvSpPr txBox="1">
            <a:spLocks noChangeArrowheads="1"/>
          </p:cNvSpPr>
          <p:nvPr/>
        </p:nvSpPr>
        <p:spPr bwMode="auto">
          <a:xfrm>
            <a:off x="5257800" y="2819400"/>
            <a:ext cx="3352800" cy="206210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 dirty="0" smtClean="0">
                <a:solidFill>
                  <a:srgbClr val="FF0000"/>
                </a:solidFill>
              </a:rPr>
              <a:t>OUTPUT</a:t>
            </a:r>
            <a:br>
              <a:rPr lang="en-US" sz="3200" u="sng" dirty="0" smtClean="0">
                <a:solidFill>
                  <a:srgbClr val="FF0000"/>
                </a:solidFill>
              </a:rPr>
            </a:br>
            <a:r>
              <a:rPr lang="en-US" sz="3200" dirty="0" smtClean="0"/>
              <a:t>[-6, 22, 12, 40]</a:t>
            </a:r>
            <a:br>
              <a:rPr lang="en-US" sz="3200" dirty="0" smtClean="0"/>
            </a:br>
            <a:r>
              <a:rPr lang="en-US" sz="3200" dirty="0" smtClean="0"/>
              <a:t>-6</a:t>
            </a:r>
            <a:br>
              <a:rPr lang="en-US" sz="3200" dirty="0" smtClean="0"/>
            </a:br>
            <a:r>
              <a:rPr lang="en-US" sz="3200" dirty="0" smtClean="0"/>
              <a:t>[12, 22, 40]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remove()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queueadd.java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err="1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queueremove.add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0104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Queue&lt;Integer&gt; queue;</a:t>
            </a:r>
          </a:p>
          <a:p>
            <a:pPr algn="l"/>
            <a:r>
              <a:rPr lang="en-US"/>
              <a:t>queue = new LinkedList&lt;Integer&gt;();</a:t>
            </a:r>
          </a:p>
          <a:p>
            <a:pPr algn="l"/>
            <a:r>
              <a:rPr lang="en-US"/>
              <a:t>queue.add(11);</a:t>
            </a:r>
          </a:p>
          <a:p>
            <a:pPr algn="l"/>
            <a:r>
              <a:rPr lang="en-US"/>
              <a:t>queue.add(7);</a:t>
            </a:r>
          </a:p>
          <a:p>
            <a:pPr algn="l"/>
            <a:r>
              <a:rPr lang="en-US"/>
              <a:t>out.println(queue);</a:t>
            </a:r>
          </a:p>
          <a:p>
            <a:pPr algn="l"/>
            <a:r>
              <a:rPr lang="en-US"/>
              <a:t>out.println(queue.peek());</a:t>
            </a:r>
          </a:p>
          <a:p>
            <a:pPr algn="l"/>
            <a:r>
              <a:rPr lang="en-US"/>
              <a:t>queue.remove();</a:t>
            </a:r>
          </a:p>
          <a:p>
            <a:pPr algn="l"/>
            <a:r>
              <a:rPr lang="en-US"/>
              <a:t>out.println(queue.peek());</a:t>
            </a:r>
          </a:p>
          <a:p>
            <a:pPr algn="l"/>
            <a:r>
              <a:rPr lang="en-US"/>
              <a:t>queue.remove();</a:t>
            </a:r>
          </a:p>
          <a:p>
            <a:pPr algn="l"/>
            <a:r>
              <a:rPr lang="en-US"/>
              <a:t>out.println(queue);</a:t>
            </a:r>
          </a:p>
          <a:p>
            <a:pPr algn="l"/>
            <a:endParaRPr lang="en-US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934200" y="3200400"/>
            <a:ext cx="19050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algn="l"/>
            <a:r>
              <a:rPr lang="en-US"/>
              <a:t>[11, 7]</a:t>
            </a:r>
          </a:p>
          <a:p>
            <a:pPr algn="l"/>
            <a:r>
              <a:rPr lang="en-US"/>
              <a:t>11</a:t>
            </a:r>
          </a:p>
          <a:p>
            <a:pPr algn="l"/>
            <a:r>
              <a:rPr lang="en-US"/>
              <a:t>7</a:t>
            </a:r>
          </a:p>
          <a:p>
            <a:pPr algn="l"/>
            <a:r>
              <a:rPr lang="en-US"/>
              <a:t>[]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peek()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queuepeek.java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0104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Queue&lt;Integer&gt; queue;</a:t>
            </a:r>
          </a:p>
          <a:p>
            <a:pPr algn="l"/>
            <a:r>
              <a:rPr lang="en-US"/>
              <a:t>queue = new LinkedList&lt;Integer&gt;();</a:t>
            </a:r>
          </a:p>
          <a:p>
            <a:pPr algn="l"/>
            <a:r>
              <a:rPr lang="en-US"/>
              <a:t>queue.add(11);</a:t>
            </a:r>
          </a:p>
          <a:p>
            <a:pPr algn="l"/>
            <a:r>
              <a:rPr lang="en-US"/>
              <a:t>queue.add(10);</a:t>
            </a:r>
          </a:p>
          <a:p>
            <a:pPr algn="l"/>
            <a:r>
              <a:rPr lang="en-US"/>
              <a:t>queue.add(7);</a:t>
            </a:r>
          </a:p>
          <a:p>
            <a:pPr algn="l"/>
            <a:endParaRPr lang="en-US"/>
          </a:p>
          <a:p>
            <a:pPr algn="l"/>
            <a:r>
              <a:rPr lang="en-US"/>
              <a:t>while(!queue.isEmpty())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out.println(queue.remove());</a:t>
            </a:r>
          </a:p>
          <a:p>
            <a:pPr algn="l"/>
            <a:r>
              <a:rPr lang="en-US"/>
              <a:t>}</a:t>
            </a:r>
          </a:p>
          <a:p>
            <a:pPr algn="l"/>
            <a:endParaRPr lang="en-US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6934200" y="3200400"/>
            <a:ext cx="19050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algn="ctr">
              <a:spcBef>
                <a:spcPct val="50000"/>
              </a:spcBef>
            </a:pPr>
            <a:r>
              <a:rPr lang="en-US" sz="3200"/>
              <a:t>11</a:t>
            </a:r>
            <a:br>
              <a:rPr lang="en-US" sz="3200"/>
            </a:br>
            <a:r>
              <a:rPr lang="en-US" sz="3200"/>
              <a:t>10</a:t>
            </a:r>
            <a:br>
              <a:rPr lang="en-US" sz="3200"/>
            </a:br>
            <a:r>
              <a:rPr lang="en-US" sz="3200"/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isEmpty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6002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What </a:t>
            </a:r>
          </a:p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a</a:t>
            </a:r>
          </a:p>
          <a:p>
            <a:pPr algn="ctr"/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queue?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queueisempty.java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600200"/>
            <a:ext cx="73152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err="1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PriorityQueue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85800" y="1676400"/>
            <a:ext cx="81534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A PriorityQueue is a queue structure that organizes the data inside by the natural ordering or by some specified</a:t>
            </a:r>
          </a:p>
          <a:p>
            <a:pPr algn="l"/>
            <a:r>
              <a:rPr lang="en-US"/>
              <a:t>criteria.</a:t>
            </a:r>
          </a:p>
          <a:p>
            <a:pPr algn="l"/>
            <a:endParaRPr lang="en-US"/>
          </a:p>
          <a:p>
            <a:pPr algn="l"/>
            <a:r>
              <a:rPr lang="en-US"/>
              <a:t>The Java PriorityQueue is a min heap</a:t>
            </a:r>
          </a:p>
          <a:p>
            <a:pPr algn="l"/>
            <a:r>
              <a:rPr lang="en-US"/>
              <a:t>as it removes the smallest items first.</a:t>
            </a:r>
          </a:p>
          <a:p>
            <a:pPr algn="l"/>
            <a:endParaRPr lang="en-US"/>
          </a:p>
          <a:p>
            <a:pPr algn="l"/>
            <a:r>
              <a:rPr lang="en-US"/>
              <a:t>The Java PriorityQueue stores Comparables.</a:t>
            </a:r>
          </a:p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PriorityQueue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600200"/>
            <a:ext cx="74676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dirty="0" err="1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PriorityQueue</a:t>
            </a: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720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methods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  <a:p>
            <a:r>
              <a:rPr lang="en-US" dirty="0" smtClean="0"/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graphicFrame>
        <p:nvGraphicFramePr>
          <p:cNvPr id="88066" name="Group 2"/>
          <p:cNvGraphicFramePr>
            <a:graphicFrameLocks noGrp="1"/>
          </p:cNvGraphicFramePr>
          <p:nvPr/>
        </p:nvGraphicFramePr>
        <p:xfrm>
          <a:off x="609600" y="533400"/>
          <a:ext cx="8077200" cy="4400551"/>
        </p:xfrm>
        <a:graphic>
          <a:graphicData uri="http://schemas.openxmlformats.org/drawingml/2006/table">
            <a:tbl>
              <a:tblPr/>
              <a:tblGrid>
                <a:gridCol w="2720975"/>
                <a:gridCol w="5356225"/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PriorityQueue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item x to the pQueue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and returns min priority 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peek()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min item with no 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items in the pQueue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isEmpty()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to see if the pQueue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81534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 err="1"/>
              <a:t>PriorityQueue</a:t>
            </a:r>
            <a:r>
              <a:rPr lang="en-US" dirty="0"/>
              <a:t>&lt;Integer&gt; </a:t>
            </a:r>
            <a:r>
              <a:rPr lang="en-US" dirty="0" err="1"/>
              <a:t>pQueue</a:t>
            </a:r>
            <a:r>
              <a:rPr lang="en-US" dirty="0"/>
              <a:t>;</a:t>
            </a:r>
          </a:p>
          <a:p>
            <a:pPr algn="l"/>
            <a:r>
              <a:rPr lang="en-US" dirty="0" err="1"/>
              <a:t>pQueue</a:t>
            </a:r>
            <a:r>
              <a:rPr lang="en-US" dirty="0"/>
              <a:t> = new </a:t>
            </a:r>
            <a:r>
              <a:rPr lang="en-US" dirty="0" err="1"/>
              <a:t>PriorityQueue</a:t>
            </a:r>
            <a:r>
              <a:rPr lang="en-US" dirty="0"/>
              <a:t>&lt;Integer&gt;();</a:t>
            </a:r>
            <a:br>
              <a:rPr lang="en-US" dirty="0"/>
            </a:br>
            <a:endParaRPr lang="en-US" dirty="0"/>
          </a:p>
          <a:p>
            <a:pPr algn="l"/>
            <a:r>
              <a:rPr lang="en-US" dirty="0" err="1"/>
              <a:t>pQueue.add</a:t>
            </a:r>
            <a:r>
              <a:rPr lang="en-US" dirty="0"/>
              <a:t>(11);</a:t>
            </a:r>
          </a:p>
          <a:p>
            <a:pPr algn="l"/>
            <a:r>
              <a:rPr lang="en-US" dirty="0" err="1"/>
              <a:t>pQueue.add</a:t>
            </a:r>
            <a:r>
              <a:rPr lang="en-US" dirty="0"/>
              <a:t>(10);</a:t>
            </a:r>
          </a:p>
          <a:p>
            <a:pPr algn="l"/>
            <a:r>
              <a:rPr lang="en-US" dirty="0" err="1"/>
              <a:t>pQueue.add</a:t>
            </a:r>
            <a:r>
              <a:rPr lang="en-US" dirty="0"/>
              <a:t>(7);</a:t>
            </a:r>
          </a:p>
          <a:p>
            <a:pPr algn="l"/>
            <a:r>
              <a:rPr lang="en-US" dirty="0" err="1"/>
              <a:t>out.println</a:t>
            </a:r>
            <a:r>
              <a:rPr lang="en-US" dirty="0"/>
              <a:t>(</a:t>
            </a:r>
            <a:r>
              <a:rPr lang="en-US" dirty="0" err="1"/>
              <a:t>pQueue</a:t>
            </a:r>
            <a:r>
              <a:rPr lang="en-US" dirty="0"/>
              <a:t>);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6553200" y="3200400"/>
            <a:ext cx="2362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algn="l">
              <a:spcBef>
                <a:spcPct val="50000"/>
              </a:spcBef>
            </a:pPr>
            <a:r>
              <a:rPr lang="en-US" sz="3200"/>
              <a:t>[7, 11, 10]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add()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80772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PriorityQueue&lt;Integer&gt; pQueue;</a:t>
            </a:r>
          </a:p>
          <a:p>
            <a:pPr algn="l"/>
            <a:r>
              <a:rPr lang="en-US"/>
              <a:t>pQueue = new PriorityQueue&lt;Integer&gt;();</a:t>
            </a:r>
            <a:br>
              <a:rPr lang="en-US"/>
            </a:br>
            <a:endParaRPr lang="en-US"/>
          </a:p>
          <a:p>
            <a:pPr algn="l"/>
            <a:r>
              <a:rPr lang="en-US"/>
              <a:t>pQueue.add(11);</a:t>
            </a:r>
          </a:p>
          <a:p>
            <a:pPr algn="l"/>
            <a:r>
              <a:rPr lang="en-US"/>
              <a:t>pQueue.add(10);</a:t>
            </a:r>
          </a:p>
          <a:p>
            <a:pPr algn="l"/>
            <a:r>
              <a:rPr lang="en-US"/>
              <a:t>pQueue.add(7);</a:t>
            </a:r>
          </a:p>
          <a:p>
            <a:pPr algn="l"/>
            <a:r>
              <a:rPr lang="en-US"/>
              <a:t>out.println(pQueue); out.println(pQueue.remove());</a:t>
            </a:r>
          </a:p>
          <a:p>
            <a:pPr algn="l"/>
            <a:r>
              <a:rPr lang="en-US"/>
              <a:t>out.println(pQueue);</a:t>
            </a:r>
          </a:p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6553200" y="3200400"/>
            <a:ext cx="23622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 dirty="0">
                <a:solidFill>
                  <a:srgbClr val="FF0000"/>
                </a:solidFill>
              </a:rPr>
              <a:t>OUTPUT</a:t>
            </a:r>
          </a:p>
          <a:p>
            <a:pPr algn="l">
              <a:spcBef>
                <a:spcPct val="50000"/>
              </a:spcBef>
            </a:pPr>
            <a:r>
              <a:rPr lang="en-US" sz="3200" dirty="0"/>
              <a:t>[7, 11, 10]</a:t>
            </a:r>
            <a:br>
              <a:rPr lang="en-US" sz="3200" dirty="0"/>
            </a:br>
            <a:r>
              <a:rPr lang="en-US" sz="3200" dirty="0"/>
              <a:t>7</a:t>
            </a:r>
            <a:br>
              <a:rPr lang="en-US" sz="3200" dirty="0"/>
            </a:br>
            <a:r>
              <a:rPr lang="en-US" sz="3200" dirty="0"/>
              <a:t>[10, 11]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remove()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pqadd.java</a:t>
            </a:r>
            <a:b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</a:br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pqremove.java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80772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PriorityQueue&lt;Integer&gt; pQueue;</a:t>
            </a:r>
          </a:p>
          <a:p>
            <a:pPr algn="l"/>
            <a:r>
              <a:rPr lang="en-US"/>
              <a:t>pQueue = new PriorityQueue&lt;Integer&gt;();</a:t>
            </a:r>
            <a:br>
              <a:rPr lang="en-US"/>
            </a:br>
            <a:endParaRPr lang="en-US"/>
          </a:p>
          <a:p>
            <a:pPr algn="l"/>
            <a:r>
              <a:rPr lang="en-US"/>
              <a:t>pQueue.add(11);</a:t>
            </a:r>
          </a:p>
          <a:p>
            <a:pPr algn="l"/>
            <a:r>
              <a:rPr lang="en-US"/>
              <a:t>pQueue.add(10);</a:t>
            </a:r>
          </a:p>
          <a:p>
            <a:pPr algn="l"/>
            <a:r>
              <a:rPr lang="en-US"/>
              <a:t>pQueue.add(7);</a:t>
            </a:r>
          </a:p>
          <a:p>
            <a:pPr algn="l"/>
            <a:endParaRPr lang="en-US"/>
          </a:p>
          <a:p>
            <a:pPr algn="l"/>
            <a:r>
              <a:rPr lang="en-US"/>
              <a:t>while(!pQueue.isEmpty())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out.println(pQueue.remove());</a:t>
            </a:r>
          </a:p>
          <a:p>
            <a:pPr algn="l"/>
            <a:r>
              <a:rPr lang="en-US"/>
              <a:t>}</a:t>
            </a:r>
          </a:p>
          <a:p>
            <a:pPr algn="l"/>
            <a:endParaRPr lang="en-US"/>
          </a:p>
        </p:txBody>
      </p:sp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6553200" y="3200400"/>
            <a:ext cx="23622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 algn="ctr">
              <a:spcBef>
                <a:spcPct val="50000"/>
              </a:spcBef>
            </a:pPr>
            <a:r>
              <a:rPr lang="en-US" sz="3200"/>
              <a:t>7</a:t>
            </a:r>
            <a:br>
              <a:rPr lang="en-US" sz="3200"/>
            </a:br>
            <a:r>
              <a:rPr lang="en-US" sz="3200"/>
              <a:t>10</a:t>
            </a:r>
            <a:br>
              <a:rPr lang="en-US" sz="3200"/>
            </a:br>
            <a:r>
              <a:rPr lang="en-US" sz="320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isEmpty</a:t>
            </a:r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() method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895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</a:rPr>
              <a:t>pqueueisempty.java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685800" y="2057400"/>
            <a:ext cx="80010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000099"/>
                </a:solidFill>
              </a:rPr>
              <a:t>A queue is a group of items all of the same type where items are added to the back of the queue and removed from the front.</a:t>
            </a:r>
          </a:p>
          <a:p>
            <a:pPr algn="l"/>
            <a:endParaRPr lang="en-US" dirty="0">
              <a:solidFill>
                <a:srgbClr val="000099"/>
              </a:solidFill>
            </a:endParaRPr>
          </a:p>
          <a:p>
            <a:pPr algn="l"/>
            <a:r>
              <a:rPr lang="en-US" dirty="0">
                <a:solidFill>
                  <a:srgbClr val="000099"/>
                </a:solidFill>
              </a:rPr>
              <a:t>The first item added would be the first item removed.   Queues work in a FIFO manner.</a:t>
            </a:r>
            <a:endParaRPr lang="en-US" b="0" dirty="0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401205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QUEUES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914400" y="1828800"/>
            <a:ext cx="755967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An empty integer queue.</a:t>
            </a:r>
            <a:br>
              <a:rPr lang="en-US"/>
            </a:br>
            <a:endParaRPr lang="en-US"/>
          </a:p>
          <a:p>
            <a:pPr algn="l"/>
            <a:r>
              <a:rPr lang="en-US"/>
              <a:t>Queue&lt;</a:t>
            </a:r>
            <a:r>
              <a:rPr lang="en-US">
                <a:solidFill>
                  <a:srgbClr val="008000"/>
                </a:solidFill>
              </a:rPr>
              <a:t>Integer</a:t>
            </a:r>
            <a:r>
              <a:rPr lang="en-US"/>
              <a:t>&gt; queue;</a:t>
            </a:r>
          </a:p>
          <a:p>
            <a:pPr algn="l"/>
            <a:r>
              <a:rPr lang="en-US"/>
              <a:t>queue = new LinkedList&lt;</a:t>
            </a:r>
            <a:r>
              <a:rPr lang="en-US">
                <a:solidFill>
                  <a:srgbClr val="008000"/>
                </a:solidFill>
              </a:rPr>
              <a:t>Integer</a:t>
            </a:r>
            <a:r>
              <a:rPr lang="en-US"/>
              <a:t>&gt;();</a:t>
            </a:r>
          </a:p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1143000" y="4343400"/>
            <a:ext cx="64008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queue will only store integer values.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828800" y="2743200"/>
            <a:ext cx="296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queue.add(25);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5334000" y="2133600"/>
            <a:ext cx="3505200" cy="28400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add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queue.</a:t>
            </a:r>
          </a:p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enqueue is a very common name given to the operation of adding items to a queue.</a:t>
            </a:r>
          </a:p>
        </p:txBody>
      </p:sp>
      <p:graphicFrame>
        <p:nvGraphicFramePr>
          <p:cNvPr id="78865" name="Group 17"/>
          <p:cNvGraphicFramePr>
            <a:graphicFrameLocks noGrp="1"/>
          </p:cNvGraphicFramePr>
          <p:nvPr/>
        </p:nvGraphicFramePr>
        <p:xfrm>
          <a:off x="1676400" y="4191000"/>
          <a:ext cx="1574800" cy="889000"/>
        </p:xfrm>
        <a:graphic>
          <a:graphicData uri="http://schemas.openxmlformats.org/drawingml/2006/table">
            <a:tbl>
              <a:tblPr/>
              <a:tblGrid>
                <a:gridCol w="1574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8436" name="Text Box 8"/>
          <p:cNvSpPr txBox="1">
            <a:spLocks noChangeArrowheads="1"/>
          </p:cNvSpPr>
          <p:nvPr/>
        </p:nvSpPr>
        <p:spPr bwMode="auto">
          <a:xfrm>
            <a:off x="1828800" y="2743200"/>
            <a:ext cx="296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queue.add(14);</a:t>
            </a:r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5334000" y="2133600"/>
            <a:ext cx="35052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add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queue.</a:t>
            </a:r>
          </a:p>
        </p:txBody>
      </p:sp>
      <p:graphicFrame>
        <p:nvGraphicFramePr>
          <p:cNvPr id="79892" name="Group 20"/>
          <p:cNvGraphicFramePr>
            <a:graphicFrameLocks noGrp="1"/>
          </p:cNvGraphicFramePr>
          <p:nvPr/>
        </p:nvGraphicFramePr>
        <p:xfrm>
          <a:off x="1676400" y="4191000"/>
          <a:ext cx="3149600" cy="889000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19460" name="Text Box 9"/>
          <p:cNvSpPr txBox="1">
            <a:spLocks noChangeArrowheads="1"/>
          </p:cNvSpPr>
          <p:nvPr/>
        </p:nvSpPr>
        <p:spPr bwMode="auto">
          <a:xfrm>
            <a:off x="1828800" y="2743200"/>
            <a:ext cx="2962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queue.add(67);</a:t>
            </a:r>
          </a:p>
        </p:txBody>
      </p:sp>
      <p:sp>
        <p:nvSpPr>
          <p:cNvPr id="19461" name="Text Box 10"/>
          <p:cNvSpPr txBox="1">
            <a:spLocks noChangeArrowheads="1"/>
          </p:cNvSpPr>
          <p:nvPr/>
        </p:nvSpPr>
        <p:spPr bwMode="auto">
          <a:xfrm>
            <a:off x="5334000" y="2133600"/>
            <a:ext cx="35052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add adds an item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 the queue.</a:t>
            </a:r>
          </a:p>
        </p:txBody>
      </p:sp>
      <p:graphicFrame>
        <p:nvGraphicFramePr>
          <p:cNvPr id="80918" name="Group 22"/>
          <p:cNvGraphicFramePr>
            <a:graphicFrameLocks noGrp="1"/>
          </p:cNvGraphicFramePr>
          <p:nvPr/>
        </p:nvGraphicFramePr>
        <p:xfrm>
          <a:off x="1676400" y="4191000"/>
          <a:ext cx="4724400" cy="889000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  <a:gridCol w="1574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0483" name="Text Box 8"/>
          <p:cNvSpPr txBox="1">
            <a:spLocks noChangeArrowheads="1"/>
          </p:cNvSpPr>
          <p:nvPr/>
        </p:nvSpPr>
        <p:spPr bwMode="auto">
          <a:xfrm>
            <a:off x="1828800" y="2743200"/>
            <a:ext cx="318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queue.remove();</a:t>
            </a:r>
          </a:p>
        </p:txBody>
      </p:sp>
      <p:sp>
        <p:nvSpPr>
          <p:cNvPr id="20484" name="Text Box 9"/>
          <p:cNvSpPr txBox="1">
            <a:spLocks noChangeArrowheads="1"/>
          </p:cNvSpPr>
          <p:nvPr/>
        </p:nvSpPr>
        <p:spPr bwMode="auto">
          <a:xfrm>
            <a:off x="5334000" y="2133600"/>
            <a:ext cx="3657600" cy="28400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remove removes an item from the queue.</a:t>
            </a:r>
          </a:p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dequeue is a very common name given to the operation of removing items from a queue.</a:t>
            </a:r>
          </a:p>
        </p:txBody>
      </p:sp>
      <p:graphicFrame>
        <p:nvGraphicFramePr>
          <p:cNvPr id="81940" name="Group 20"/>
          <p:cNvGraphicFramePr>
            <a:graphicFrameLocks noGrp="1"/>
          </p:cNvGraphicFramePr>
          <p:nvPr/>
        </p:nvGraphicFramePr>
        <p:xfrm>
          <a:off x="1676400" y="4191000"/>
          <a:ext cx="3149600" cy="889000"/>
        </p:xfrm>
        <a:graphic>
          <a:graphicData uri="http://schemas.openxmlformats.org/drawingml/2006/table">
            <a:tbl>
              <a:tblPr/>
              <a:tblGrid>
                <a:gridCol w="1574800"/>
                <a:gridCol w="1574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828800" y="2743200"/>
            <a:ext cx="318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queue.remove();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5334000" y="2133600"/>
            <a:ext cx="36576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</a:rPr>
              <a:t>remove removes an item from the queue.</a:t>
            </a:r>
          </a:p>
        </p:txBody>
      </p:sp>
      <p:graphicFrame>
        <p:nvGraphicFramePr>
          <p:cNvPr id="82962" name="Group 18"/>
          <p:cNvGraphicFramePr>
            <a:graphicFrameLocks noGrp="1"/>
          </p:cNvGraphicFramePr>
          <p:nvPr/>
        </p:nvGraphicFramePr>
        <p:xfrm>
          <a:off x="1676400" y="4191000"/>
          <a:ext cx="1574800" cy="889000"/>
        </p:xfrm>
        <a:graphic>
          <a:graphicData uri="http://schemas.openxmlformats.org/drawingml/2006/table">
            <a:tbl>
              <a:tblPr/>
              <a:tblGrid>
                <a:gridCol w="1574800"/>
              </a:tblGrid>
              <a:tr h="889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What is a queue?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633</TotalTime>
  <Words>752</Words>
  <Application>Microsoft Office PowerPoint</Application>
  <PresentationFormat>On-screen Show (4:3)</PresentationFormat>
  <Paragraphs>301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subject>Queues</dc:subject>
  <dc:creator>A+ Computer Science</dc:creator>
  <cp:keywords>www.apluscompsci.com</cp:keywords>
  <dc:description>Queues_x000d_
©A+ Computer Science_x000d_
www.apluscompsci.com</dc:description>
  <cp:lastModifiedBy>Stacey Armstrong</cp:lastModifiedBy>
  <cp:revision>135</cp:revision>
  <dcterms:created xsi:type="dcterms:W3CDTF">1997-12-05T16:05:17Z</dcterms:created>
  <dcterms:modified xsi:type="dcterms:W3CDTF">2017-08-27T17:34:03Z</dcterms:modified>
  <cp:category>www.apluscompsci.com</cp:category>
</cp:coreProperties>
</file>