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IBM Plex Sans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IBMPlex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IBMPlexSans-italic.fntdata"/><Relationship Id="rId12" Type="http://schemas.openxmlformats.org/officeDocument/2006/relationships/slide" Target="slides/slide6.xml"/><Relationship Id="rId34" Type="http://schemas.openxmlformats.org/officeDocument/2006/relationships/font" Target="fonts/IBMPlexSans-bold.fntdata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font" Target="fonts/IBMPlexSans-boldItalic.fntdata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019cfe34976dff_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59" name="Google Shape;159;g17019cfe34976dff_0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334d26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7334d26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7334d26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7334d26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7334d26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7334d26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7334d26f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7334d26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7334d26f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7334d26f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ab23aae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ab23aae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ab23aae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ab23aae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7334d26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7334d26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ab23aae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ab23aae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7334d26f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7334d26f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019cfe34976dff_18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67" name="Google Shape;167;g17019cfe34976dff_181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7334d26f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7334d26f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7334d26f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7334d26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7334d26f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7334d26f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7334d26f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7334d26f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7334d26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7334d26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ab23aae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ab23aae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ab23aae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ab23aae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019cfe34976dff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019cfe34976dff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334d26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334d26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b23aae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ab23aae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7334d26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7334d26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7334d26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7334d26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7334d26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7334d26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7334d26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7334d26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457200" y="4783455"/>
            <a:ext cx="21030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3108960" y="4783455"/>
            <a:ext cx="2925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6583680" y="4783455"/>
            <a:ext cx="21030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ctrTitle"/>
          </p:nvPr>
        </p:nvSpPr>
        <p:spPr>
          <a:xfrm>
            <a:off x="685800" y="1594485"/>
            <a:ext cx="77724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1371600" y="2880360"/>
            <a:ext cx="64008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587822" y="636628"/>
            <a:ext cx="596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2000" u="none" cap="none" strike="noStrik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642707" y="1457150"/>
            <a:ext cx="78585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1587822" y="636628"/>
            <a:ext cx="596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2000" u="none" cap="none" strike="noStrik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642707" y="1245304"/>
            <a:ext cx="3134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4709160" y="1183005"/>
            <a:ext cx="3977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587822" y="636628"/>
            <a:ext cx="5968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2000" u="none" cap="none" strike="noStrik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00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82"/>
            <a:ext cx="91415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361487" y="1254829"/>
            <a:ext cx="40374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 тестирование приложения для распознавания голоса в промышленности с помощью машинного обучения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78352" y="4304541"/>
            <a:ext cx="3412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" sz="1600"/>
              <a:t>Попкова Екатерина Александровна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Изображение выглядит как текст, Шрифт, снимок экрана, Графика&#10;&#10;Автоматически созданное описание"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39" y="502646"/>
            <a:ext cx="1309827" cy="34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201175"/>
            <a:ext cx="767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данных и их связь между "q25" и "q75", а также их связь с категорией "label (male, female)"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5" y="1078975"/>
            <a:ext cx="8753925" cy="38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201175"/>
            <a:ext cx="7675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корреляция с колонкой 'label'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5" y="656075"/>
            <a:ext cx="7943849" cy="42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201175"/>
            <a:ext cx="76755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средней частоты для 'meanfun'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724675"/>
            <a:ext cx="8709650" cy="42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201175"/>
            <a:ext cx="76755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распределение диапазона доминирующей частоты в акустическом сигнале из 'dfrange'</a:t>
            </a:r>
            <a:endParaRPr b="1" sz="3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1044700"/>
            <a:ext cx="8721099" cy="38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KDE разделенные по классам (female, mal</a:t>
            </a: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0" y="665225"/>
            <a:ext cx="8721102" cy="427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201175"/>
            <a:ext cx="76755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разделение данных датасета с использование </a:t>
            </a: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Repeated Stratified K-Fold</a:t>
            </a:r>
            <a:endParaRPr b="1" sz="1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47800"/>
            <a:ext cx="7505699" cy="2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модель логистической регрессии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75" y="793375"/>
            <a:ext cx="7387374" cy="4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819150" y="2011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201175"/>
            <a:ext cx="8721100" cy="47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19150" y="212575"/>
            <a:ext cx="7675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нейронная модель</a:t>
            </a:r>
            <a:endParaRPr b="1"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5" y="804775"/>
            <a:ext cx="4561851" cy="41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825" y="804775"/>
            <a:ext cx="4151300" cy="4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819150" y="221750"/>
            <a:ext cx="76755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оценка производительности нейронной модели на test наборе данных</a:t>
            </a:r>
            <a:endParaRPr b="1" sz="23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Evaluating the model using 452 samples... </a:t>
            </a:r>
            <a:endParaRPr b="1" sz="2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7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Loss: 0.1620 </a:t>
            </a:r>
            <a:endParaRPr b="1" sz="37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37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Accuracy: 93.58%</a:t>
            </a:r>
            <a:endParaRPr b="1" sz="37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8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378352" y="492401"/>
            <a:ext cx="6651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" sz="2200" u="none" cap="none" strike="noStrik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02847" y="1034698"/>
            <a:ext cx="7196700" cy="79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1A3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441480" y="1138665"/>
            <a:ext cx="6030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приложение для распознавания голоса в промышленности с помощью машинного обучения.</a:t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Изображение выглядит как черный, темнота&#10;&#10;Автоматически созданное описание"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829" y="527205"/>
            <a:ext cx="1162470" cy="2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372163" y="2025998"/>
            <a:ext cx="6651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ru" sz="220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Сфера</a:t>
            </a:r>
            <a:r>
              <a:rPr b="1" i="0" lang="ru" sz="2200" u="none" cap="none" strike="noStrik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исследования: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302847" y="2649803"/>
            <a:ext cx="7196700" cy="79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1A3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02858" y="2887356"/>
            <a:ext cx="5961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Машиностроение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72163" y="3688413"/>
            <a:ext cx="6651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ru" sz="220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r>
              <a:rPr b="1" i="0" lang="ru" sz="2200" u="none" cap="none" strike="noStrik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02847" y="4149201"/>
            <a:ext cx="7196700" cy="79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1A3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10797" y="4404091"/>
            <a:ext cx="5961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 для анализа звука в сфере машиностроения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819150" y="221750"/>
            <a:ext cx="76755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результат бинарных предсказаний </a:t>
            </a:r>
            <a:endParaRPr b="1" sz="23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нейронной модели</a:t>
            </a:r>
            <a:endParaRPr b="1" sz="23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Overall Accuracy Score is :</a:t>
            </a:r>
            <a:r>
              <a:rPr b="1" lang="ru" sz="355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37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0.9358407079646017</a:t>
            </a:r>
            <a:endParaRPr b="1" sz="37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сравнение показателей двух моделей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21050"/>
            <a:ext cx="6634201" cy="4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сравнение показателей двух моделей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19050"/>
            <a:ext cx="6656950" cy="43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819150" y="221750"/>
            <a:ext cx="76755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график плотности вероятности</a:t>
            </a: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для нейронной модели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653175"/>
            <a:ext cx="6634201" cy="427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819150" y="220750"/>
            <a:ext cx="76755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график плотности вероятности для модели логистической регрессии</a:t>
            </a:r>
            <a:endParaRPr b="1" sz="1800">
              <a:solidFill>
                <a:srgbClr val="6AAB7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00" y="926050"/>
            <a:ext cx="6634200" cy="39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819150" y="220750"/>
            <a:ext cx="76911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(с использованием библиотеки Streamlit)</a:t>
            </a:r>
            <a:endParaRPr b="1" sz="1800">
              <a:solidFill>
                <a:srgbClr val="38761D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819150" y="1799075"/>
            <a:ext cx="7505700" cy="263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1C4587"/>
              </a:solidFill>
            </a:endParaRPr>
          </a:p>
        </p:txBody>
      </p:sp>
      <p:pic>
        <p:nvPicPr>
          <p:cNvPr id="340" name="Google Shape;3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5" y="757150"/>
            <a:ext cx="8713149" cy="41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819150" y="220750"/>
            <a:ext cx="76911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ru" sz="220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r>
              <a:rPr b="1" lang="ru" sz="220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>
              <a:solidFill>
                <a:schemeClr val="accent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45"/>
          <p:cNvSpPr txBox="1"/>
          <p:nvPr>
            <p:ph idx="1" type="body"/>
          </p:nvPr>
        </p:nvSpPr>
        <p:spPr>
          <a:xfrm>
            <a:off x="819150" y="757150"/>
            <a:ext cx="7505700" cy="368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Полученные результаты моделей подтверждают, что они эффективны в задачах распознавания голоса. Этот аспект является важным для промышленных приложений, в которых точность распознавания играет ключевую роль.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реализации проекта было созданное приложение (с использованием библиотеки Streamlit), которое предоставляет широкий спектр инструментов для анализа данных, включая визуализацию, статистический анализ и моделирование.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 дальнейшем планируется расширить функционал приложения: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тренировка модели на </a:t>
            </a: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акустических</a:t>
            </a: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сигналах станков;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работоспособности станка по акустическому сигналу;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модели при помощи библиотеки </a:t>
            </a: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Streamlit;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тестовой версии приложения на предприятие промышленности.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220750"/>
            <a:ext cx="76911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r>
              <a:rPr b="1" lang="ru" sz="220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>
              <a:solidFill>
                <a:schemeClr val="accent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685800"/>
            <a:ext cx="7505700" cy="423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Распознавание голоса представляет собой важный инструмент в промышленности, охватывая различные сферы от производства до логистики и обслуживания оборудования. Технологический прогресс и развитие методов машинного обучения открывают перед этой областью огромные перспективы. Применение распознавания голоса в контексте машиностроения способствует увеличению производительности и эффективности производственных процессов, повышению точности управления оборудованием и ресурсами, а также усилению взаимодействия сотрудников в производственной среде.</a:t>
            </a:r>
            <a:endParaRPr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Таким образом, применение систем распознавания голоса охватывает широкий спектр отраслей в машиностроении. На производственных линиях это может включать управление оборудованием, контроль качества производства и обеспечение безопасности персонала. В области логистики системы распознавания голоса помогают оптимизировать процессы складирования и отгрузки. Даже в обслуживании оборудования и машин системы распознавания голоса могут существенно улучшить обслуживание и поддержку.</a:t>
            </a:r>
            <a:endParaRPr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информация о датасете</a:t>
            </a:r>
            <a:endParaRPr b="1" sz="3000">
              <a:solidFill>
                <a:srgbClr val="008000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dataframe.info()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dataframe.info()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681175"/>
            <a:ext cx="3134225" cy="42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525" y="681175"/>
            <a:ext cx="5918999" cy="20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900" y="2714425"/>
            <a:ext cx="5964624" cy="22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8000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heatmap (тепловая карта)</a:t>
            </a:r>
            <a:endParaRPr b="1" sz="2000">
              <a:solidFill>
                <a:srgbClr val="008000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29825"/>
            <a:ext cx="7505701" cy="4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201175"/>
            <a:ext cx="75057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444750"/>
            <a:ext cx="7505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0" y="201175"/>
            <a:ext cx="8713901" cy="4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221750"/>
            <a:ext cx="8734825" cy="4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98875"/>
            <a:ext cx="8743949" cy="4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 flipH="1" rot="10800000">
            <a:off x="819150" y="5301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585225" y="347475"/>
            <a:ext cx="77397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00" y="210300"/>
            <a:ext cx="8766424" cy="4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