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Barlow Semi Condensed Medium"/>
      <p:regular r:id="rId25"/>
      <p:bold r:id="rId26"/>
      <p:italic r:id="rId27"/>
      <p:boldItalic r:id="rId28"/>
    </p:embeddedFont>
    <p:embeddedFont>
      <p:font typeface="Montserrat ExtraBold"/>
      <p:bold r:id="rId29"/>
      <p:boldItalic r:id="rId30"/>
    </p:embeddedFont>
    <p:embeddedFont>
      <p:font typeface="Barlow Semi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19DAFF-E941-41F8-A1C9-A3AE278198CC}">
  <a:tblStyle styleId="{DA19DAFF-E941-41F8-A1C9-A3AE278198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SemiCondensedMedium-bold.fntdata"/><Relationship Id="rId25" Type="http://schemas.openxmlformats.org/officeDocument/2006/relationships/font" Target="fonts/BarlowSemiCondensedMedium-regular.fntdata"/><Relationship Id="rId28" Type="http://schemas.openxmlformats.org/officeDocument/2006/relationships/font" Target="fonts/BarlowSemiCondensedMedium-boldItalic.fntdata"/><Relationship Id="rId27" Type="http://schemas.openxmlformats.org/officeDocument/2006/relationships/font" Target="fonts/BarlowSemi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regular.fntdata"/><Relationship Id="rId30" Type="http://schemas.openxmlformats.org/officeDocument/2006/relationships/font" Target="fonts/MontserratExtraBold-boldItalic.fntdata"/><Relationship Id="rId11" Type="http://schemas.openxmlformats.org/officeDocument/2006/relationships/slide" Target="slides/slide6.xml"/><Relationship Id="rId33" Type="http://schemas.openxmlformats.org/officeDocument/2006/relationships/font" Target="fonts/BarlowSemiCondensed-italic.fntdata"/><Relationship Id="rId10" Type="http://schemas.openxmlformats.org/officeDocument/2006/relationships/slide" Target="slides/slide5.xml"/><Relationship Id="rId32" Type="http://schemas.openxmlformats.org/officeDocument/2006/relationships/font" Target="fonts/BarlowSemiCondense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arlowSemiCondense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05c8a80e8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05c8a80e8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9b3e23b8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29b3e23b8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9b3e23b8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29b3e23b8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9b3e23b8f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9b3e23b8f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06694f9de_1_18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06694f9de_1_18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9b3e23b8f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29b3e23b8f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9b3e23b8f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29b3e23b8f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9b3b4a4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9b3b4a4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9b3b4a41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9b3b4a41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9b3b4a41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9b3b4a41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9b3b4a41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9b3b4a41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9b3b4a412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9b3b4a412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9b3b4a412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9b3b4a41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9b3e23b8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9b3e23b8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9b3e23b8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9b3e23b8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000" y="902256"/>
            <a:ext cx="4086600" cy="1910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000" y="3493644"/>
            <a:ext cx="3858000" cy="442800"/>
          </a:xfrm>
          <a:prstGeom prst="rect">
            <a:avLst/>
          </a:prstGeom>
          <a:solidFill>
            <a:schemeClr val="accent6"/>
          </a:solid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ctrTitle"/>
          </p:nvPr>
        </p:nvSpPr>
        <p:spPr>
          <a:xfrm>
            <a:off x="714000" y="2895493"/>
            <a:ext cx="1358400" cy="363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2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p:nvPr/>
        </p:nvSpPr>
        <p:spPr>
          <a:xfrm>
            <a:off x="-651375" y="43358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958950" y="1668045"/>
            <a:ext cx="7226100" cy="122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9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70" name="Google Shape;70;p1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11"/>
          <p:cNvSpPr txBox="1"/>
          <p:nvPr>
            <p:ph idx="1" type="subTitle"/>
          </p:nvPr>
        </p:nvSpPr>
        <p:spPr>
          <a:xfrm>
            <a:off x="2219725" y="3196175"/>
            <a:ext cx="47034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2" name="Google Shape;72;p11"/>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5523250" y="44556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325750" y="4039825"/>
            <a:ext cx="1557000" cy="1557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4068525" y="-93715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8" name="Shape 78"/>
        <p:cNvGrpSpPr/>
        <p:nvPr/>
      </p:nvGrpSpPr>
      <p:grpSpPr>
        <a:xfrm>
          <a:off x="0" y="0"/>
          <a:ext cx="0" cy="0"/>
          <a:chOff x="0" y="0"/>
          <a:chExt cx="0" cy="0"/>
        </a:xfrm>
      </p:grpSpPr>
      <p:sp>
        <p:nvSpPr>
          <p:cNvPr id="79" name="Google Shape;79;p1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13"/>
          <p:cNvSpPr txBox="1"/>
          <p:nvPr>
            <p:ph type="title"/>
          </p:nvPr>
        </p:nvSpPr>
        <p:spPr>
          <a:xfrm>
            <a:off x="71400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idx="1" type="subTitle"/>
          </p:nvPr>
        </p:nvSpPr>
        <p:spPr>
          <a:xfrm>
            <a:off x="71400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2" type="title"/>
          </p:nvPr>
        </p:nvSpPr>
        <p:spPr>
          <a:xfrm>
            <a:off x="819723"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3" name="Google Shape;83;p13"/>
          <p:cNvSpPr txBox="1"/>
          <p:nvPr>
            <p:ph idx="3"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4" type="title"/>
          </p:nvPr>
        </p:nvSpPr>
        <p:spPr>
          <a:xfrm>
            <a:off x="268357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3"/>
          <p:cNvSpPr txBox="1"/>
          <p:nvPr>
            <p:ph idx="5" type="subTitle"/>
          </p:nvPr>
        </p:nvSpPr>
        <p:spPr>
          <a:xfrm>
            <a:off x="268357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3"/>
          <p:cNvSpPr txBox="1"/>
          <p:nvPr>
            <p:ph hasCustomPrompt="1" idx="6" type="title"/>
          </p:nvPr>
        </p:nvSpPr>
        <p:spPr>
          <a:xfrm>
            <a:off x="2787792" y="1974435"/>
            <a:ext cx="6639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3"/>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7" name="Google Shape;87;p13"/>
          <p:cNvSpPr txBox="1"/>
          <p:nvPr>
            <p:ph idx="7" type="title"/>
          </p:nvPr>
        </p:nvSpPr>
        <p:spPr>
          <a:xfrm>
            <a:off x="465315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8" type="subTitle"/>
          </p:nvPr>
        </p:nvSpPr>
        <p:spPr>
          <a:xfrm>
            <a:off x="465315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hasCustomPrompt="1" idx="9" type="title"/>
          </p:nvPr>
        </p:nvSpPr>
        <p:spPr>
          <a:xfrm>
            <a:off x="4756709"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4"/>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 name="Google Shape;90;p13"/>
          <p:cNvSpPr txBox="1"/>
          <p:nvPr>
            <p:ph idx="13" type="title"/>
          </p:nvPr>
        </p:nvSpPr>
        <p:spPr>
          <a:xfrm>
            <a:off x="662272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13"/>
          <p:cNvSpPr txBox="1"/>
          <p:nvPr>
            <p:ph idx="14" type="subTitle"/>
          </p:nvPr>
        </p:nvSpPr>
        <p:spPr>
          <a:xfrm>
            <a:off x="662272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hasCustomPrompt="1" idx="15" type="title"/>
          </p:nvPr>
        </p:nvSpPr>
        <p:spPr>
          <a:xfrm>
            <a:off x="6731004"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2"/>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54175" y="4150275"/>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1">
    <p:spTree>
      <p:nvGrpSpPr>
        <p:cNvPr id="96" name="Shape 96"/>
        <p:cNvGrpSpPr/>
        <p:nvPr/>
      </p:nvGrpSpPr>
      <p:grpSpPr>
        <a:xfrm>
          <a:off x="0" y="0"/>
          <a:ext cx="0" cy="0"/>
          <a:chOff x="0" y="0"/>
          <a:chExt cx="0" cy="0"/>
        </a:xfrm>
      </p:grpSpPr>
      <p:sp>
        <p:nvSpPr>
          <p:cNvPr id="97" name="Google Shape;97;p1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14"/>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4"/>
          <p:cNvSpPr txBox="1"/>
          <p:nvPr>
            <p:ph idx="1" type="subTitle"/>
          </p:nvPr>
        </p:nvSpPr>
        <p:spPr>
          <a:xfrm>
            <a:off x="2312150"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14"/>
          <p:cNvSpPr txBox="1"/>
          <p:nvPr>
            <p:ph hasCustomPrompt="1" idx="2" type="title"/>
          </p:nvPr>
        </p:nvSpPr>
        <p:spPr>
          <a:xfrm>
            <a:off x="3987499"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8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550650" y="253459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spTree>
      <p:nvGrpSpPr>
        <p:cNvPr id="105" name="Shape 105"/>
        <p:cNvGrpSpPr/>
        <p:nvPr/>
      </p:nvGrpSpPr>
      <p:grpSpPr>
        <a:xfrm>
          <a:off x="0" y="0"/>
          <a:ext cx="0" cy="0"/>
          <a:chOff x="0" y="0"/>
          <a:chExt cx="0" cy="0"/>
        </a:xfrm>
      </p:grpSpPr>
      <p:sp>
        <p:nvSpPr>
          <p:cNvPr id="106" name="Google Shape;106;p15"/>
          <p:cNvSpPr/>
          <p:nvPr/>
        </p:nvSpPr>
        <p:spPr>
          <a:xfrm>
            <a:off x="-346750" y="-368850"/>
            <a:ext cx="1507200" cy="1507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261025" y="-569250"/>
            <a:ext cx="2475900" cy="2475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34025" y="43590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15"/>
          <p:cNvSpPr txBox="1"/>
          <p:nvPr>
            <p:ph type="title"/>
          </p:nvPr>
        </p:nvSpPr>
        <p:spPr>
          <a:xfrm>
            <a:off x="2348625" y="3341925"/>
            <a:ext cx="4446900" cy="457500"/>
          </a:xfrm>
          <a:prstGeom prst="rect">
            <a:avLst/>
          </a:prstGeom>
          <a:solidFill>
            <a:srgbClr val="5CFFA6">
              <a:alpha val="43560"/>
            </a:srgbClr>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5"/>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2" name="Google Shape;112;p15"/>
          <p:cNvSpPr txBox="1"/>
          <p:nvPr>
            <p:ph idx="1" type="subTitle"/>
          </p:nvPr>
        </p:nvSpPr>
        <p:spPr>
          <a:xfrm>
            <a:off x="2348625" y="1314553"/>
            <a:ext cx="4446900" cy="182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None/>
              <a:defRPr sz="2600">
                <a:solidFill>
                  <a:schemeClr val="lt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113"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026650" y="-738901"/>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9" name="Google Shape;119;p16"/>
          <p:cNvSpPr txBox="1"/>
          <p:nvPr>
            <p:ph type="title"/>
          </p:nvPr>
        </p:nvSpPr>
        <p:spPr>
          <a:xfrm>
            <a:off x="714000" y="648300"/>
            <a:ext cx="38580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6"/>
          <p:cNvSpPr txBox="1"/>
          <p:nvPr>
            <p:ph idx="2" type="title"/>
          </p:nvPr>
        </p:nvSpPr>
        <p:spPr>
          <a:xfrm>
            <a:off x="1843028" y="1660198"/>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1" name="Google Shape;121;p16"/>
          <p:cNvSpPr txBox="1"/>
          <p:nvPr>
            <p:ph idx="1" type="subTitle"/>
          </p:nvPr>
        </p:nvSpPr>
        <p:spPr>
          <a:xfrm>
            <a:off x="1843021" y="2117699"/>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3" type="title"/>
          </p:nvPr>
        </p:nvSpPr>
        <p:spPr>
          <a:xfrm>
            <a:off x="1843028" y="2989293"/>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16"/>
          <p:cNvSpPr txBox="1"/>
          <p:nvPr>
            <p:ph idx="4" type="subTitle"/>
          </p:nvPr>
        </p:nvSpPr>
        <p:spPr>
          <a:xfrm>
            <a:off x="1843021" y="3446794"/>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3">
    <p:spTree>
      <p:nvGrpSpPr>
        <p:cNvPr id="124"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765325" y="-1092124"/>
            <a:ext cx="1799700" cy="1799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1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7"/>
          <p:cNvSpPr txBox="1"/>
          <p:nvPr>
            <p:ph idx="2" type="title"/>
          </p:nvPr>
        </p:nvSpPr>
        <p:spPr>
          <a:xfrm>
            <a:off x="784426"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17"/>
          <p:cNvSpPr txBox="1"/>
          <p:nvPr>
            <p:ph idx="1" type="subTitle"/>
          </p:nvPr>
        </p:nvSpPr>
        <p:spPr>
          <a:xfrm>
            <a:off x="784426"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7"/>
          <p:cNvSpPr txBox="1"/>
          <p:nvPr>
            <p:ph idx="3" type="title"/>
          </p:nvPr>
        </p:nvSpPr>
        <p:spPr>
          <a:xfrm>
            <a:off x="3474600"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3" name="Google Shape;133;p17"/>
          <p:cNvSpPr txBox="1"/>
          <p:nvPr>
            <p:ph idx="4" type="subTitle"/>
          </p:nvPr>
        </p:nvSpPr>
        <p:spPr>
          <a:xfrm>
            <a:off x="3474600"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7"/>
          <p:cNvSpPr txBox="1"/>
          <p:nvPr>
            <p:ph idx="5" type="title"/>
          </p:nvPr>
        </p:nvSpPr>
        <p:spPr>
          <a:xfrm>
            <a:off x="6164774"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7"/>
          <p:cNvSpPr txBox="1"/>
          <p:nvPr>
            <p:ph idx="6" type="subTitle"/>
          </p:nvPr>
        </p:nvSpPr>
        <p:spPr>
          <a:xfrm>
            <a:off x="6164774"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8">
    <p:spTree>
      <p:nvGrpSpPr>
        <p:cNvPr id="136" name="Shape 136"/>
        <p:cNvGrpSpPr/>
        <p:nvPr/>
      </p:nvGrpSpPr>
      <p:grpSpPr>
        <a:xfrm>
          <a:off x="0" y="0"/>
          <a:ext cx="0" cy="0"/>
          <a:chOff x="0" y="0"/>
          <a:chExt cx="0" cy="0"/>
        </a:xfrm>
      </p:grpSpPr>
      <p:sp>
        <p:nvSpPr>
          <p:cNvPr id="137" name="Google Shape;137;p18"/>
          <p:cNvSpPr/>
          <p:nvPr/>
        </p:nvSpPr>
        <p:spPr>
          <a:xfrm>
            <a:off x="6818375" y="-817150"/>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17125" y="445522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881425" y="445522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8"/>
          <p:cNvSpPr txBox="1"/>
          <p:nvPr>
            <p:ph idx="2" type="title"/>
          </p:nvPr>
        </p:nvSpPr>
        <p:spPr>
          <a:xfrm>
            <a:off x="780806"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18"/>
          <p:cNvSpPr txBox="1"/>
          <p:nvPr>
            <p:ph idx="1" type="subTitle"/>
          </p:nvPr>
        </p:nvSpPr>
        <p:spPr>
          <a:xfrm>
            <a:off x="78080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8"/>
          <p:cNvSpPr txBox="1"/>
          <p:nvPr>
            <p:ph idx="3" type="title"/>
          </p:nvPr>
        </p:nvSpPr>
        <p:spPr>
          <a:xfrm>
            <a:off x="3470978"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18"/>
          <p:cNvSpPr txBox="1"/>
          <p:nvPr>
            <p:ph idx="4" type="subTitle"/>
          </p:nvPr>
        </p:nvSpPr>
        <p:spPr>
          <a:xfrm>
            <a:off x="3470977"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8"/>
          <p:cNvSpPr txBox="1"/>
          <p:nvPr>
            <p:ph idx="5" type="title"/>
          </p:nvPr>
        </p:nvSpPr>
        <p:spPr>
          <a:xfrm>
            <a:off x="6161153"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18"/>
          <p:cNvSpPr txBox="1"/>
          <p:nvPr>
            <p:ph idx="6" type="subTitle"/>
          </p:nvPr>
        </p:nvSpPr>
        <p:spPr>
          <a:xfrm>
            <a:off x="616115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5">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9"/>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9"/>
          <p:cNvSpPr txBox="1"/>
          <p:nvPr>
            <p:ph idx="2" type="title"/>
          </p:nvPr>
        </p:nvSpPr>
        <p:spPr>
          <a:xfrm>
            <a:off x="2253661" y="15499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2" name="Google Shape;152;p19"/>
          <p:cNvSpPr txBox="1"/>
          <p:nvPr>
            <p:ph idx="1" type="subTitle"/>
          </p:nvPr>
        </p:nvSpPr>
        <p:spPr>
          <a:xfrm>
            <a:off x="2253656" y="2007457"/>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9"/>
          <p:cNvSpPr txBox="1"/>
          <p:nvPr>
            <p:ph idx="3" type="title"/>
          </p:nvPr>
        </p:nvSpPr>
        <p:spPr>
          <a:xfrm>
            <a:off x="6042986" y="1549940"/>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4" type="subTitle"/>
          </p:nvPr>
        </p:nvSpPr>
        <p:spPr>
          <a:xfrm>
            <a:off x="6042981" y="2007449"/>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9"/>
          <p:cNvSpPr txBox="1"/>
          <p:nvPr>
            <p:ph idx="5" type="title"/>
          </p:nvPr>
        </p:nvSpPr>
        <p:spPr>
          <a:xfrm>
            <a:off x="2253661" y="31442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6" type="subTitle"/>
          </p:nvPr>
        </p:nvSpPr>
        <p:spPr>
          <a:xfrm>
            <a:off x="2253656" y="3601749"/>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9"/>
          <p:cNvSpPr txBox="1"/>
          <p:nvPr>
            <p:ph idx="7" type="title"/>
          </p:nvPr>
        </p:nvSpPr>
        <p:spPr>
          <a:xfrm>
            <a:off x="6042986" y="3144246"/>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8" type="subTitle"/>
          </p:nvPr>
        </p:nvSpPr>
        <p:spPr>
          <a:xfrm>
            <a:off x="6042981" y="3601746"/>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9"/>
          <p:cNvSpPr/>
          <p:nvPr/>
        </p:nvSpPr>
        <p:spPr>
          <a:xfrm>
            <a:off x="-910125" y="27211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2037100" y="-715151"/>
            <a:ext cx="1128300" cy="1128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4762275" y="4663224"/>
            <a:ext cx="1128300" cy="1128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4">
    <p:spTree>
      <p:nvGrpSpPr>
        <p:cNvPr id="163" name="Shape 163"/>
        <p:cNvGrpSpPr/>
        <p:nvPr/>
      </p:nvGrpSpPr>
      <p:grpSpPr>
        <a:xfrm>
          <a:off x="0" y="0"/>
          <a:ext cx="0" cy="0"/>
          <a:chOff x="0" y="0"/>
          <a:chExt cx="0" cy="0"/>
        </a:xfrm>
      </p:grpSpPr>
      <p:sp>
        <p:nvSpPr>
          <p:cNvPr id="164" name="Google Shape;164;p2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65" name="Google Shape;165;p20"/>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0"/>
          <p:cNvSpPr txBox="1"/>
          <p:nvPr>
            <p:ph idx="2" type="title"/>
          </p:nvPr>
        </p:nvSpPr>
        <p:spPr>
          <a:xfrm>
            <a:off x="2253658"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7" name="Google Shape;167;p20"/>
          <p:cNvSpPr txBox="1"/>
          <p:nvPr>
            <p:ph idx="1" type="subTitle"/>
          </p:nvPr>
        </p:nvSpPr>
        <p:spPr>
          <a:xfrm>
            <a:off x="2253658"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0"/>
          <p:cNvSpPr txBox="1"/>
          <p:nvPr>
            <p:ph idx="3" type="title"/>
          </p:nvPr>
        </p:nvSpPr>
        <p:spPr>
          <a:xfrm>
            <a:off x="5981409"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9" name="Google Shape;169;p20"/>
          <p:cNvSpPr txBox="1"/>
          <p:nvPr>
            <p:ph idx="4" type="subTitle"/>
          </p:nvPr>
        </p:nvSpPr>
        <p:spPr>
          <a:xfrm>
            <a:off x="5981409"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0"/>
          <p:cNvSpPr txBox="1"/>
          <p:nvPr>
            <p:ph idx="5" type="title"/>
          </p:nvPr>
        </p:nvSpPr>
        <p:spPr>
          <a:xfrm>
            <a:off x="5981409"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1" name="Google Shape;171;p20"/>
          <p:cNvSpPr txBox="1"/>
          <p:nvPr>
            <p:ph idx="6" type="subTitle"/>
          </p:nvPr>
        </p:nvSpPr>
        <p:spPr>
          <a:xfrm>
            <a:off x="5981409"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0"/>
          <p:cNvSpPr txBox="1"/>
          <p:nvPr>
            <p:ph idx="7" type="title"/>
          </p:nvPr>
        </p:nvSpPr>
        <p:spPr>
          <a:xfrm>
            <a:off x="2253658"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0"/>
          <p:cNvSpPr txBox="1"/>
          <p:nvPr>
            <p:ph idx="8" type="subTitle"/>
          </p:nvPr>
        </p:nvSpPr>
        <p:spPr>
          <a:xfrm>
            <a:off x="2253658"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0"/>
          <p:cNvSpPr txBox="1"/>
          <p:nvPr>
            <p:ph idx="9" type="title"/>
          </p:nvPr>
        </p:nvSpPr>
        <p:spPr>
          <a:xfrm>
            <a:off x="5981409"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0"/>
          <p:cNvSpPr txBox="1"/>
          <p:nvPr>
            <p:ph idx="13" type="subTitle"/>
          </p:nvPr>
        </p:nvSpPr>
        <p:spPr>
          <a:xfrm>
            <a:off x="5981409"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0"/>
          <p:cNvSpPr txBox="1"/>
          <p:nvPr>
            <p:ph idx="14" type="title"/>
          </p:nvPr>
        </p:nvSpPr>
        <p:spPr>
          <a:xfrm>
            <a:off x="2253658"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7" name="Google Shape;177;p20"/>
          <p:cNvSpPr txBox="1"/>
          <p:nvPr>
            <p:ph idx="15" type="subTitle"/>
          </p:nvPr>
        </p:nvSpPr>
        <p:spPr>
          <a:xfrm>
            <a:off x="2253658"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0"/>
          <p:cNvSpPr/>
          <p:nvPr/>
        </p:nvSpPr>
        <p:spPr>
          <a:xfrm>
            <a:off x="-551600" y="158259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2312425"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3"/>
          <p:cNvSpPr txBox="1"/>
          <p:nvPr>
            <p:ph hasCustomPrompt="1" idx="2" type="title"/>
          </p:nvPr>
        </p:nvSpPr>
        <p:spPr>
          <a:xfrm>
            <a:off x="3987775"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b="1" sz="50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2">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21"/>
          <p:cNvSpPr txBox="1"/>
          <p:nvPr>
            <p:ph hasCustomPrompt="1" type="title"/>
          </p:nvPr>
        </p:nvSpPr>
        <p:spPr>
          <a:xfrm>
            <a:off x="2515650" y="1047922"/>
            <a:ext cx="4112700" cy="1264800"/>
          </a:xfrm>
          <a:prstGeom prst="rect">
            <a:avLst/>
          </a:prstGeom>
          <a:solidFill>
            <a:srgbClr val="5CFFA6">
              <a:alpha val="435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5"/>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3" name="Google Shape;183;p21"/>
          <p:cNvSpPr txBox="1"/>
          <p:nvPr>
            <p:ph idx="1" type="subTitle"/>
          </p:nvPr>
        </p:nvSpPr>
        <p:spPr>
          <a:xfrm>
            <a:off x="2515650" y="1854879"/>
            <a:ext cx="4112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4" name="Google Shape;184;p21"/>
          <p:cNvSpPr txBox="1"/>
          <p:nvPr>
            <p:ph hasCustomPrompt="1" idx="2" type="title"/>
          </p:nvPr>
        </p:nvSpPr>
        <p:spPr>
          <a:xfrm>
            <a:off x="833003" y="2858188"/>
            <a:ext cx="3539700" cy="1264800"/>
          </a:xfrm>
          <a:prstGeom prst="rect">
            <a:avLst/>
          </a:prstGeom>
          <a:solidFill>
            <a:srgbClr val="FDFF5C">
              <a:alpha val="4598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3"/>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5" name="Google Shape;185;p21"/>
          <p:cNvSpPr txBox="1"/>
          <p:nvPr>
            <p:ph idx="3" type="subTitle"/>
          </p:nvPr>
        </p:nvSpPr>
        <p:spPr>
          <a:xfrm>
            <a:off x="833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6" name="Google Shape;186;p21"/>
          <p:cNvSpPr txBox="1"/>
          <p:nvPr>
            <p:ph hasCustomPrompt="1" idx="4" type="title"/>
          </p:nvPr>
        </p:nvSpPr>
        <p:spPr>
          <a:xfrm>
            <a:off x="4778003" y="2858188"/>
            <a:ext cx="3539700" cy="1264800"/>
          </a:xfrm>
          <a:prstGeom prst="rect">
            <a:avLst/>
          </a:prstGeom>
          <a:solidFill>
            <a:srgbClr val="955CFF">
              <a:alpha val="236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7" name="Google Shape;187;p21"/>
          <p:cNvSpPr txBox="1"/>
          <p:nvPr>
            <p:ph idx="5" type="subTitle"/>
          </p:nvPr>
        </p:nvSpPr>
        <p:spPr>
          <a:xfrm>
            <a:off x="4778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8" name="Google Shape;188;p21"/>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13350" y="43874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719750" y="4867449"/>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3">
    <p:spTree>
      <p:nvGrpSpPr>
        <p:cNvPr id="191" name="Shape 191"/>
        <p:cNvGrpSpPr/>
        <p:nvPr/>
      </p:nvGrpSpPr>
      <p:grpSpPr>
        <a:xfrm>
          <a:off x="0" y="0"/>
          <a:ext cx="0" cy="0"/>
          <a:chOff x="0" y="0"/>
          <a:chExt cx="0" cy="0"/>
        </a:xfrm>
      </p:grpSpPr>
      <p:sp>
        <p:nvSpPr>
          <p:cNvPr id="192" name="Google Shape;192;p22"/>
          <p:cNvSpPr/>
          <p:nvPr/>
        </p:nvSpPr>
        <p:spPr>
          <a:xfrm>
            <a:off x="1411300" y="-71385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8542300" y="15554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918650" y="32948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3376775" y="439477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97" name="Google Shape;197;p22"/>
          <p:cNvSpPr txBox="1"/>
          <p:nvPr>
            <p:ph type="title"/>
          </p:nvPr>
        </p:nvSpPr>
        <p:spPr>
          <a:xfrm>
            <a:off x="1109475" y="1552625"/>
            <a:ext cx="2572500" cy="81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2"/>
          <p:cNvSpPr txBox="1"/>
          <p:nvPr>
            <p:ph idx="1" type="subTitle"/>
          </p:nvPr>
        </p:nvSpPr>
        <p:spPr>
          <a:xfrm>
            <a:off x="1109475" y="2556825"/>
            <a:ext cx="25725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4">
    <p:spTree>
      <p:nvGrpSpPr>
        <p:cNvPr id="199" name="Shape 199"/>
        <p:cNvGrpSpPr/>
        <p:nvPr/>
      </p:nvGrpSpPr>
      <p:grpSpPr>
        <a:xfrm>
          <a:off x="0" y="0"/>
          <a:ext cx="0" cy="0"/>
          <a:chOff x="0" y="0"/>
          <a:chExt cx="0" cy="0"/>
        </a:xfrm>
      </p:grpSpPr>
      <p:sp>
        <p:nvSpPr>
          <p:cNvPr id="200" name="Google Shape;200;p2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23"/>
          <p:cNvSpPr txBox="1"/>
          <p:nvPr>
            <p:ph type="title"/>
          </p:nvPr>
        </p:nvSpPr>
        <p:spPr>
          <a:xfrm>
            <a:off x="5043426" y="1750600"/>
            <a:ext cx="2715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3"/>
          <p:cNvSpPr txBox="1"/>
          <p:nvPr>
            <p:ph idx="1" type="subTitle"/>
          </p:nvPr>
        </p:nvSpPr>
        <p:spPr>
          <a:xfrm>
            <a:off x="5043426" y="2354900"/>
            <a:ext cx="2715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3"/>
          <p:cNvSpPr/>
          <p:nvPr/>
        </p:nvSpPr>
        <p:spPr>
          <a:xfrm>
            <a:off x="7355275" y="-7336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026675"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5">
    <p:spTree>
      <p:nvGrpSpPr>
        <p:cNvPr id="206" name="Shape 206"/>
        <p:cNvGrpSpPr/>
        <p:nvPr/>
      </p:nvGrpSpPr>
      <p:grpSpPr>
        <a:xfrm>
          <a:off x="0" y="0"/>
          <a:ext cx="0" cy="0"/>
          <a:chOff x="0" y="0"/>
          <a:chExt cx="0" cy="0"/>
        </a:xfrm>
      </p:grpSpPr>
      <p:sp>
        <p:nvSpPr>
          <p:cNvPr id="207" name="Google Shape;207;p24"/>
          <p:cNvSpPr/>
          <p:nvPr/>
        </p:nvSpPr>
        <p:spPr>
          <a:xfrm>
            <a:off x="2705700" y="426427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8070100"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08600" y="-39750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1" name="Google Shape;211;p24"/>
          <p:cNvSpPr txBox="1"/>
          <p:nvPr>
            <p:ph type="title"/>
          </p:nvPr>
        </p:nvSpPr>
        <p:spPr>
          <a:xfrm>
            <a:off x="1188203" y="1742250"/>
            <a:ext cx="2502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24"/>
          <p:cNvSpPr txBox="1"/>
          <p:nvPr>
            <p:ph idx="1" type="subTitle"/>
          </p:nvPr>
        </p:nvSpPr>
        <p:spPr>
          <a:xfrm>
            <a:off x="1188201" y="2354900"/>
            <a:ext cx="2502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7">
    <p:spTree>
      <p:nvGrpSpPr>
        <p:cNvPr id="213" name="Shape 213"/>
        <p:cNvGrpSpPr/>
        <p:nvPr/>
      </p:nvGrpSpPr>
      <p:grpSpPr>
        <a:xfrm>
          <a:off x="0" y="0"/>
          <a:ext cx="0" cy="0"/>
          <a:chOff x="0" y="0"/>
          <a:chExt cx="0" cy="0"/>
        </a:xfrm>
      </p:grpSpPr>
      <p:sp>
        <p:nvSpPr>
          <p:cNvPr id="214" name="Google Shape;214;p25"/>
          <p:cNvSpPr/>
          <p:nvPr/>
        </p:nvSpPr>
        <p:spPr>
          <a:xfrm>
            <a:off x="1391025" y="-8988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7314725" y="-745449"/>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25925" y="417032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502625" y="46632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5"/>
          <p:cNvSpPr txBox="1"/>
          <p:nvPr>
            <p:ph idx="1" type="subTitle"/>
          </p:nvPr>
        </p:nvSpPr>
        <p:spPr>
          <a:xfrm>
            <a:off x="714000" y="1419625"/>
            <a:ext cx="7713300" cy="28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sz="1400">
                <a:solidFill>
                  <a:schemeClr val="lt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9">
    <p:bg>
      <p:bgPr>
        <a:solidFill>
          <a:schemeClr val="dk1"/>
        </a:solidFill>
      </p:bgPr>
    </p:bg>
    <p:spTree>
      <p:nvGrpSpPr>
        <p:cNvPr id="221" name="Shape 221"/>
        <p:cNvGrpSpPr/>
        <p:nvPr/>
      </p:nvGrpSpPr>
      <p:grpSpPr>
        <a:xfrm>
          <a:off x="0" y="0"/>
          <a:ext cx="0" cy="0"/>
          <a:chOff x="0" y="0"/>
          <a:chExt cx="0" cy="0"/>
        </a:xfrm>
      </p:grpSpPr>
      <p:sp>
        <p:nvSpPr>
          <p:cNvPr id="222" name="Google Shape;222;p26"/>
          <p:cNvSpPr txBox="1"/>
          <p:nvPr>
            <p:ph type="title"/>
          </p:nvPr>
        </p:nvSpPr>
        <p:spPr>
          <a:xfrm>
            <a:off x="714000" y="1460947"/>
            <a:ext cx="3578400" cy="126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6"/>
          <p:cNvSpPr txBox="1"/>
          <p:nvPr>
            <p:ph idx="1" type="subTitle"/>
          </p:nvPr>
        </p:nvSpPr>
        <p:spPr>
          <a:xfrm>
            <a:off x="714000" y="2892653"/>
            <a:ext cx="3327600" cy="76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6"/>
          <p:cNvSpPr/>
          <p:nvPr/>
        </p:nvSpPr>
        <p:spPr>
          <a:xfrm>
            <a:off x="4994150" y="-792625"/>
            <a:ext cx="1239900" cy="123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2342750" y="430310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0">
    <p:spTree>
      <p:nvGrpSpPr>
        <p:cNvPr id="227" name="Shape 227"/>
        <p:cNvGrpSpPr/>
        <p:nvPr/>
      </p:nvGrpSpPr>
      <p:grpSpPr>
        <a:xfrm>
          <a:off x="0" y="0"/>
          <a:ext cx="0" cy="0"/>
          <a:chOff x="0" y="0"/>
          <a:chExt cx="0" cy="0"/>
        </a:xfrm>
      </p:grpSpPr>
      <p:sp>
        <p:nvSpPr>
          <p:cNvPr id="228" name="Google Shape;228;p27"/>
          <p:cNvSpPr/>
          <p:nvPr/>
        </p:nvSpPr>
        <p:spPr>
          <a:xfrm>
            <a:off x="7367275" y="-849625"/>
            <a:ext cx="1431900" cy="1431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0" name="Google Shape;230;p2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 name="Google Shape;231;p27"/>
          <p:cNvSpPr/>
          <p:nvPr/>
        </p:nvSpPr>
        <p:spPr>
          <a:xfrm>
            <a:off x="341425" y="4663224"/>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9">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4" name="Google Shape;234;p2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28"/>
          <p:cNvSpPr/>
          <p:nvPr/>
        </p:nvSpPr>
        <p:spPr>
          <a:xfrm>
            <a:off x="-557425" y="41202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7424775"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1769063" y="-12024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6">
    <p:spTree>
      <p:nvGrpSpPr>
        <p:cNvPr id="238" name="Shape 238"/>
        <p:cNvGrpSpPr/>
        <p:nvPr/>
      </p:nvGrpSpPr>
      <p:grpSpPr>
        <a:xfrm>
          <a:off x="0" y="0"/>
          <a:ext cx="0" cy="0"/>
          <a:chOff x="0" y="0"/>
          <a:chExt cx="0" cy="0"/>
        </a:xfrm>
      </p:grpSpPr>
      <p:sp>
        <p:nvSpPr>
          <p:cNvPr id="239" name="Google Shape;239;p29"/>
          <p:cNvSpPr/>
          <p:nvPr/>
        </p:nvSpPr>
        <p:spPr>
          <a:xfrm>
            <a:off x="8347175" y="-37602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7775226" y="4059898"/>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542325" y="-6303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72075" y="44047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44" name="Google Shape;244;p29"/>
          <p:cNvSpPr txBox="1"/>
          <p:nvPr>
            <p:ph type="title"/>
          </p:nvPr>
        </p:nvSpPr>
        <p:spPr>
          <a:xfrm>
            <a:off x="4572000" y="932925"/>
            <a:ext cx="3855300" cy="61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29"/>
          <p:cNvSpPr txBox="1"/>
          <p:nvPr>
            <p:ph idx="1" type="subTitle"/>
          </p:nvPr>
        </p:nvSpPr>
        <p:spPr>
          <a:xfrm>
            <a:off x="4572000" y="1677450"/>
            <a:ext cx="3855300" cy="106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9"/>
          <p:cNvSpPr txBox="1"/>
          <p:nvPr/>
        </p:nvSpPr>
        <p:spPr>
          <a:xfrm>
            <a:off x="4572000" y="3373675"/>
            <a:ext cx="3623700" cy="6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Credits: </a:t>
            </a:r>
            <a:r>
              <a:rPr lang="en" sz="1200">
                <a:solidFill>
                  <a:schemeClr val="lt1"/>
                </a:solidFill>
                <a:latin typeface="Barlow Semi Condensed Medium"/>
                <a:ea typeface="Barlow Semi Condensed Medium"/>
                <a:cs typeface="Barlow Semi Condensed Medium"/>
                <a:sym typeface="Barlow Semi Condensed Medium"/>
              </a:rPr>
              <a:t>This presentation template was created by </a:t>
            </a:r>
            <a:r>
              <a:rPr b="1" lang="en" sz="1200">
                <a:solidFill>
                  <a:schemeClr val="lt1"/>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sz="1200">
                <a:solidFill>
                  <a:schemeClr val="lt1"/>
                </a:solidFill>
                <a:latin typeface="Barlow Semi Condensed Medium"/>
                <a:ea typeface="Barlow Semi Condensed Medium"/>
                <a:cs typeface="Barlow Semi Condensed Medium"/>
                <a:sym typeface="Barlow Semi Condensed Medium"/>
              </a:rPr>
              <a:t>, including icons by </a:t>
            </a:r>
            <a:r>
              <a:rPr b="1" lang="en" sz="1200">
                <a:solidFill>
                  <a:schemeClr val="lt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sz="1200">
                <a:solidFill>
                  <a:schemeClr val="lt1"/>
                </a:solidFill>
                <a:latin typeface="Barlow Semi Condensed Medium"/>
                <a:ea typeface="Barlow Semi Condensed Medium"/>
                <a:cs typeface="Barlow Semi Condensed Medium"/>
                <a:sym typeface="Barlow Semi Condensed Medium"/>
              </a:rPr>
              <a:t>, infographics &amp; images by </a:t>
            </a:r>
            <a:r>
              <a:rPr b="1" lang="en" sz="1200">
                <a:solidFill>
                  <a:schemeClr val="lt1"/>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sz="120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8">
    <p:spTree>
      <p:nvGrpSpPr>
        <p:cNvPr id="247"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93400" y="107334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4"/>
              </a:buClr>
              <a:buSzPts val="1200"/>
              <a:buFont typeface="Barlow Semi Condensed"/>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7" name="Google Shape;27;p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7">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1098075" y="3794976"/>
            <a:ext cx="2489100" cy="2489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6983075" y="48277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36" name="Google Shape;36;p5"/>
          <p:cNvSpPr txBox="1"/>
          <p:nvPr>
            <p:ph idx="2" type="title"/>
          </p:nvPr>
        </p:nvSpPr>
        <p:spPr>
          <a:xfrm>
            <a:off x="138678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7" name="Google Shape;37;p5"/>
          <p:cNvSpPr txBox="1"/>
          <p:nvPr>
            <p:ph idx="1" type="subTitle"/>
          </p:nvPr>
        </p:nvSpPr>
        <p:spPr>
          <a:xfrm>
            <a:off x="138677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3" type="title"/>
          </p:nvPr>
        </p:nvSpPr>
        <p:spPr>
          <a:xfrm>
            <a:off x="492033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 name="Google Shape;39;p5"/>
          <p:cNvSpPr txBox="1"/>
          <p:nvPr>
            <p:ph idx="4" type="subTitle"/>
          </p:nvPr>
        </p:nvSpPr>
        <p:spPr>
          <a:xfrm>
            <a:off x="492032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5710250" y="4742899"/>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7"/>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0" name="Google Shape;50;p7"/>
          <p:cNvSpPr/>
          <p:nvPr/>
        </p:nvSpPr>
        <p:spPr>
          <a:xfrm>
            <a:off x="106065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544650" y="4231426"/>
            <a:ext cx="1799700" cy="17997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58599" y="-991252"/>
            <a:ext cx="2246700" cy="2246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ph type="title"/>
          </p:nvPr>
        </p:nvSpPr>
        <p:spPr>
          <a:xfrm>
            <a:off x="1388100" y="1530999"/>
            <a:ext cx="6367800" cy="220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idx="1" type="subTitle"/>
          </p:nvPr>
        </p:nvSpPr>
        <p:spPr>
          <a:xfrm>
            <a:off x="2275813" y="2350825"/>
            <a:ext cx="4711500" cy="116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9"/>
          <p:cNvSpPr txBox="1"/>
          <p:nvPr>
            <p:ph type="title"/>
          </p:nvPr>
        </p:nvSpPr>
        <p:spPr>
          <a:xfrm>
            <a:off x="2275813" y="1635263"/>
            <a:ext cx="47115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714000" y="3982308"/>
            <a:ext cx="7713300" cy="605100"/>
          </a:xfrm>
          <a:prstGeom prst="rect">
            <a:avLst/>
          </a:prstGeom>
          <a:solidFill>
            <a:schemeClr val="dk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200">
                <a:latin typeface="Montserrat ExtraBold"/>
                <a:ea typeface="Montserrat ExtraBold"/>
                <a:cs typeface="Montserrat ExtraBold"/>
                <a:sym typeface="Montserrat ExtraBold"/>
              </a:defRPr>
            </a:lvl1pPr>
          </a:lstStyle>
          <a:p/>
        </p:txBody>
      </p:sp>
      <p:sp>
        <p:nvSpPr>
          <p:cNvPr id="65" name="Google Shape;65;p1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0"/>
          <p:cNvSpPr/>
          <p:nvPr/>
        </p:nvSpPr>
        <p:spPr>
          <a:xfrm>
            <a:off x="8302075" y="406613"/>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390525" y="-542375"/>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000" y="648300"/>
            <a:ext cx="7713300" cy="464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714000" y="1187700"/>
            <a:ext cx="77133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indent="-317500" lvl="1" marL="914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indent="-317500" lvl="2" marL="1371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indent="-317500" lvl="3" marL="1828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indent="-317500" lvl="4" marL="22860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indent="-317500" lvl="5" marL="2743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indent="-317500" lvl="6" marL="3200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indent="-317500" lvl="7" marL="3657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indent="-317500" lvl="8" marL="4114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p:txBody>
      </p:sp>
      <p:sp>
        <p:nvSpPr>
          <p:cNvPr id="8" name="Google Shape;8;p1"/>
          <p:cNvSpPr txBox="1"/>
          <p:nvPr>
            <p:ph idx="12" type="sldNum"/>
          </p:nvPr>
        </p:nvSpPr>
        <p:spPr>
          <a:xfrm>
            <a:off x="8472450" y="4663223"/>
            <a:ext cx="548700" cy="310200"/>
          </a:xfrm>
          <a:prstGeom prst="rect">
            <a:avLst/>
          </a:prstGeom>
          <a:noFill/>
          <a:ln>
            <a:noFill/>
          </a:ln>
        </p:spPr>
        <p:txBody>
          <a:bodyPr anchorCtr="0" anchor="ctr" bIns="91425" lIns="91425" spcFirstLastPara="1" rIns="91425" wrap="square" tIns="91425">
            <a:normAutofit lnSpcReduction="20000"/>
          </a:bodyPr>
          <a:lstStyle>
            <a:lvl1pPr lvl="0" algn="ctr">
              <a:buNone/>
              <a:defRPr b="1" sz="1000">
                <a:solidFill>
                  <a:schemeClr val="lt1"/>
                </a:solidFill>
                <a:latin typeface="Barlow Semi Condensed"/>
                <a:ea typeface="Barlow Semi Condensed"/>
                <a:cs typeface="Barlow Semi Condensed"/>
                <a:sym typeface="Barlow Semi Condensed"/>
              </a:defRPr>
            </a:lvl1pPr>
            <a:lvl2pPr lvl="1" algn="ctr">
              <a:buNone/>
              <a:defRPr b="1" sz="1000">
                <a:solidFill>
                  <a:schemeClr val="lt1"/>
                </a:solidFill>
                <a:latin typeface="Barlow Semi Condensed"/>
                <a:ea typeface="Barlow Semi Condensed"/>
                <a:cs typeface="Barlow Semi Condensed"/>
                <a:sym typeface="Barlow Semi Condensed"/>
              </a:defRPr>
            </a:lvl2pPr>
            <a:lvl3pPr lvl="2" algn="ctr">
              <a:buNone/>
              <a:defRPr b="1" sz="1000">
                <a:solidFill>
                  <a:schemeClr val="lt1"/>
                </a:solidFill>
                <a:latin typeface="Barlow Semi Condensed"/>
                <a:ea typeface="Barlow Semi Condensed"/>
                <a:cs typeface="Barlow Semi Condensed"/>
                <a:sym typeface="Barlow Semi Condensed"/>
              </a:defRPr>
            </a:lvl3pPr>
            <a:lvl4pPr lvl="3" algn="ctr">
              <a:buNone/>
              <a:defRPr b="1" sz="1000">
                <a:solidFill>
                  <a:schemeClr val="lt1"/>
                </a:solidFill>
                <a:latin typeface="Barlow Semi Condensed"/>
                <a:ea typeface="Barlow Semi Condensed"/>
                <a:cs typeface="Barlow Semi Condensed"/>
                <a:sym typeface="Barlow Semi Condensed"/>
              </a:defRPr>
            </a:lvl4pPr>
            <a:lvl5pPr lvl="4" algn="ctr">
              <a:buNone/>
              <a:defRPr b="1" sz="1000">
                <a:solidFill>
                  <a:schemeClr val="lt1"/>
                </a:solidFill>
                <a:latin typeface="Barlow Semi Condensed"/>
                <a:ea typeface="Barlow Semi Condensed"/>
                <a:cs typeface="Barlow Semi Condensed"/>
                <a:sym typeface="Barlow Semi Condensed"/>
              </a:defRPr>
            </a:lvl5pPr>
            <a:lvl6pPr lvl="5" algn="ctr">
              <a:buNone/>
              <a:defRPr b="1" sz="1000">
                <a:solidFill>
                  <a:schemeClr val="lt1"/>
                </a:solidFill>
                <a:latin typeface="Barlow Semi Condensed"/>
                <a:ea typeface="Barlow Semi Condensed"/>
                <a:cs typeface="Barlow Semi Condensed"/>
                <a:sym typeface="Barlow Semi Condensed"/>
              </a:defRPr>
            </a:lvl6pPr>
            <a:lvl7pPr lvl="6" algn="ctr">
              <a:buNone/>
              <a:defRPr b="1" sz="1000">
                <a:solidFill>
                  <a:schemeClr val="lt1"/>
                </a:solidFill>
                <a:latin typeface="Barlow Semi Condensed"/>
                <a:ea typeface="Barlow Semi Condensed"/>
                <a:cs typeface="Barlow Semi Condensed"/>
                <a:sym typeface="Barlow Semi Condensed"/>
              </a:defRPr>
            </a:lvl7pPr>
            <a:lvl8pPr lvl="7" algn="ctr">
              <a:buNone/>
              <a:defRPr b="1" sz="1000">
                <a:solidFill>
                  <a:schemeClr val="lt1"/>
                </a:solidFill>
                <a:latin typeface="Barlow Semi Condensed"/>
                <a:ea typeface="Barlow Semi Condensed"/>
                <a:cs typeface="Barlow Semi Condensed"/>
                <a:sym typeface="Barlow Semi Condensed"/>
              </a:defRPr>
            </a:lvl8pPr>
            <a:lvl9pPr lvl="8" algn="ctr">
              <a:buNone/>
              <a:defRPr b="1" sz="1000">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11.jpg"/><Relationship Id="rId7"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61" name="Shape 261"/>
        <p:cNvGrpSpPr/>
        <p:nvPr/>
      </p:nvGrpSpPr>
      <p:grpSpPr>
        <a:xfrm>
          <a:off x="0" y="0"/>
          <a:ext cx="0" cy="0"/>
          <a:chOff x="0" y="0"/>
          <a:chExt cx="0" cy="0"/>
        </a:xfrm>
      </p:grpSpPr>
      <p:sp>
        <p:nvSpPr>
          <p:cNvPr id="262" name="Google Shape;262;p32"/>
          <p:cNvSpPr/>
          <p:nvPr/>
        </p:nvSpPr>
        <p:spPr>
          <a:xfrm>
            <a:off x="636773" y="928806"/>
            <a:ext cx="724500" cy="724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ph type="ctrTitle"/>
          </p:nvPr>
        </p:nvSpPr>
        <p:spPr>
          <a:xfrm>
            <a:off x="714000" y="902250"/>
            <a:ext cx="4683000" cy="19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Mobile Apps</a:t>
            </a:r>
            <a:endParaRPr>
              <a:solidFill>
                <a:schemeClr val="accent5"/>
              </a:solidFill>
            </a:endParaRPr>
          </a:p>
          <a:p>
            <a:pPr indent="0" lvl="0" marL="0" rtl="0" algn="l">
              <a:spcBef>
                <a:spcPts val="0"/>
              </a:spcBef>
              <a:spcAft>
                <a:spcPts val="0"/>
              </a:spcAft>
              <a:buNone/>
            </a:pPr>
            <a:r>
              <a:rPr lang="en" sz="2300"/>
              <a:t>An Introductory Guide into the World of Native, Web, and Hybrid Applications</a:t>
            </a:r>
            <a:endParaRPr sz="23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p:txBody>
      </p:sp>
      <p:sp>
        <p:nvSpPr>
          <p:cNvPr id="264" name="Google Shape;264;p32"/>
          <p:cNvSpPr/>
          <p:nvPr/>
        </p:nvSpPr>
        <p:spPr>
          <a:xfrm>
            <a:off x="5396925" y="1021200"/>
            <a:ext cx="3030300" cy="3101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2"/>
          <p:cNvGrpSpPr/>
          <p:nvPr/>
        </p:nvGrpSpPr>
        <p:grpSpPr>
          <a:xfrm>
            <a:off x="6227925" y="1285968"/>
            <a:ext cx="1722947" cy="2378352"/>
            <a:chOff x="6227925" y="1285968"/>
            <a:chExt cx="1722947" cy="2378352"/>
          </a:xfrm>
        </p:grpSpPr>
        <p:sp>
          <p:nvSpPr>
            <p:cNvPr id="266" name="Google Shape;266;p32"/>
            <p:cNvSpPr/>
            <p:nvPr/>
          </p:nvSpPr>
          <p:spPr>
            <a:xfrm>
              <a:off x="6227925" y="3491550"/>
              <a:ext cx="1722947" cy="172770"/>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531013" y="1285968"/>
              <a:ext cx="1116755" cy="2264227"/>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7600862" y="1499824"/>
              <a:ext cx="22909" cy="96050"/>
            </a:xfrm>
            <a:custGeom>
              <a:rect b="b" l="l" r="r" t="t"/>
              <a:pathLst>
                <a:path extrusionOk="0" h="5916" w="1411">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7609792" y="1499824"/>
              <a:ext cx="23461" cy="96050"/>
            </a:xfrm>
            <a:custGeom>
              <a:rect b="b" l="l" r="r" t="t"/>
              <a:pathLst>
                <a:path extrusionOk="0" h="5916" w="1445">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600862" y="1851035"/>
              <a:ext cx="22909" cy="96619"/>
            </a:xfrm>
            <a:custGeom>
              <a:rect b="b" l="l" r="r" t="t"/>
              <a:pathLst>
                <a:path extrusionOk="0" h="5951" w="1411">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7609792" y="1851035"/>
              <a:ext cx="23461" cy="96619"/>
            </a:xfrm>
            <a:custGeom>
              <a:rect b="b" l="l" r="r" t="t"/>
              <a:pathLst>
                <a:path extrusionOk="0" h="5951" w="1445">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600862" y="1637178"/>
              <a:ext cx="22909" cy="96066"/>
            </a:xfrm>
            <a:custGeom>
              <a:rect b="b" l="l" r="r" t="t"/>
              <a:pathLst>
                <a:path extrusionOk="0" h="5917" w="1411">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7609792" y="1637178"/>
              <a:ext cx="23461" cy="96066"/>
            </a:xfrm>
            <a:custGeom>
              <a:rect b="b" l="l" r="r" t="t"/>
              <a:pathLst>
                <a:path extrusionOk="0" h="5917" w="1445">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466800" y="1285968"/>
              <a:ext cx="1116755" cy="2264227"/>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6534775" y="1355500"/>
              <a:ext cx="980728" cy="2125186"/>
            </a:xfrm>
            <a:custGeom>
              <a:rect b="b" l="l" r="r" t="t"/>
              <a:pathLst>
                <a:path extrusionOk="0" h="135470" w="65208">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622425" y="2274725"/>
              <a:ext cx="805500" cy="115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6622422" y="1868199"/>
              <a:ext cx="260215" cy="241674"/>
            </a:xfrm>
            <a:custGeom>
              <a:rect b="b" l="l" r="r" t="t"/>
              <a:pathLst>
                <a:path extrusionOk="0" h="14886" w="16028">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6738725" y="1314324"/>
              <a:ext cx="572884" cy="110578"/>
            </a:xfrm>
            <a:custGeom>
              <a:rect b="b" l="l" r="r" t="t"/>
              <a:pathLst>
                <a:path extrusionOk="0" h="5331" w="35287">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6863795" y="1360468"/>
              <a:ext cx="322752" cy="16"/>
            </a:xfrm>
            <a:custGeom>
              <a:rect b="b" l="l" r="r" t="t"/>
              <a:pathLst>
                <a:path extrusionOk="0" fill="none" h="1" w="19880">
                  <a:moveTo>
                    <a:pt x="1" y="1"/>
                  </a:moveTo>
                  <a:lnTo>
                    <a:pt x="19879" y="1"/>
                  </a:lnTo>
                </a:path>
              </a:pathLst>
            </a:custGeom>
            <a:noFill/>
            <a:ln cap="rnd" cmpd="sng" w="21500">
              <a:solidFill>
                <a:schemeClr val="lt2"/>
              </a:solidFill>
              <a:prstDash val="solid"/>
              <a:miter lim="3439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2"/>
            <p:cNvCxnSpPr/>
            <p:nvPr/>
          </p:nvCxnSpPr>
          <p:spPr>
            <a:xfrm>
              <a:off x="6622423" y="16224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1" name="Google Shape;281;p32"/>
            <p:cNvCxnSpPr/>
            <p:nvPr/>
          </p:nvCxnSpPr>
          <p:spPr>
            <a:xfrm>
              <a:off x="6622423" y="17453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2" name="Google Shape;282;p32"/>
            <p:cNvCxnSpPr/>
            <p:nvPr/>
          </p:nvCxnSpPr>
          <p:spPr>
            <a:xfrm>
              <a:off x="6980925" y="1989036"/>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3" name="Google Shape;283;p32"/>
            <p:cNvCxnSpPr/>
            <p:nvPr/>
          </p:nvCxnSpPr>
          <p:spPr>
            <a:xfrm>
              <a:off x="6980925" y="1868200"/>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4" name="Google Shape;284;p32"/>
            <p:cNvCxnSpPr/>
            <p:nvPr/>
          </p:nvCxnSpPr>
          <p:spPr>
            <a:xfrm>
              <a:off x="6980925" y="2114000"/>
              <a:ext cx="447000" cy="0"/>
            </a:xfrm>
            <a:prstGeom prst="straightConnector1">
              <a:avLst/>
            </a:prstGeom>
            <a:noFill/>
            <a:ln cap="flat" cmpd="sng" w="19050">
              <a:solidFill>
                <a:schemeClr val="accent1"/>
              </a:solidFill>
              <a:prstDash val="solid"/>
              <a:round/>
              <a:headEnd len="med" w="med" type="none"/>
              <a:tailEnd len="med" w="med" type="none"/>
            </a:ln>
          </p:spPr>
        </p:cxnSp>
      </p:grpSp>
      <p:sp>
        <p:nvSpPr>
          <p:cNvPr id="285" name="Google Shape;285;p32"/>
          <p:cNvSpPr/>
          <p:nvPr/>
        </p:nvSpPr>
        <p:spPr>
          <a:xfrm>
            <a:off x="7515500" y="-118812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7992250" y="-711375"/>
            <a:ext cx="1856700" cy="185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2"/>
          <p:cNvGrpSpPr/>
          <p:nvPr/>
        </p:nvGrpSpPr>
        <p:grpSpPr>
          <a:xfrm>
            <a:off x="5687000" y="1465194"/>
            <a:ext cx="1075744" cy="2388129"/>
            <a:chOff x="5687000" y="1465194"/>
            <a:chExt cx="1075744" cy="2388129"/>
          </a:xfrm>
        </p:grpSpPr>
        <p:sp>
          <p:nvSpPr>
            <p:cNvPr id="288" name="Google Shape;288;p32"/>
            <p:cNvSpPr/>
            <p:nvPr/>
          </p:nvSpPr>
          <p:spPr>
            <a:xfrm>
              <a:off x="5687000" y="3681899"/>
              <a:ext cx="1058650" cy="171423"/>
            </a:xfrm>
            <a:custGeom>
              <a:rect b="b" l="l" r="r" t="t"/>
              <a:pathLst>
                <a:path extrusionOk="0" h="13036" w="48115">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5859846" y="2418358"/>
              <a:ext cx="480771" cy="1280654"/>
            </a:xfrm>
            <a:custGeom>
              <a:rect b="b" l="l" r="r" t="t"/>
              <a:pathLst>
                <a:path extrusionOk="0" h="78879" w="29612">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6035727" y="2607081"/>
              <a:ext cx="98859" cy="395355"/>
            </a:xfrm>
            <a:custGeom>
              <a:rect b="b" l="l" r="r" t="t"/>
              <a:pathLst>
                <a:path extrusionOk="0" h="24351" w="6089">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987150" y="3433477"/>
              <a:ext cx="112253" cy="171433"/>
            </a:xfrm>
            <a:custGeom>
              <a:rect b="b" l="l" r="r" t="t"/>
              <a:pathLst>
                <a:path extrusionOk="0" h="10559" w="6914">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6179234" y="3464747"/>
              <a:ext cx="127888" cy="112253"/>
            </a:xfrm>
            <a:custGeom>
              <a:rect b="b" l="l" r="r" t="t"/>
              <a:pathLst>
                <a:path extrusionOk="0" h="6914" w="7877">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5964826" y="3620528"/>
              <a:ext cx="254624" cy="125826"/>
            </a:xfrm>
            <a:custGeom>
              <a:rect b="b" l="l" r="r" t="t"/>
              <a:pathLst>
                <a:path extrusionOk="0" h="7750" w="15683">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5978772" y="3466988"/>
              <a:ext cx="139059" cy="220010"/>
            </a:xfrm>
            <a:custGeom>
              <a:rect b="b" l="l" r="r" t="t"/>
              <a:pathLst>
                <a:path extrusionOk="0" h="13551" w="8565">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5884410" y="1819862"/>
              <a:ext cx="878334" cy="641585"/>
            </a:xfrm>
            <a:custGeom>
              <a:rect b="b" l="l" r="r" t="t"/>
              <a:pathLst>
                <a:path extrusionOk="0" h="39517" w="54099">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6220002" y="2132464"/>
              <a:ext cx="55282" cy="285910"/>
            </a:xfrm>
            <a:custGeom>
              <a:rect b="b" l="l" r="r" t="t"/>
              <a:pathLst>
                <a:path extrusionOk="0" h="17610" w="3405">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6036295" y="1540446"/>
              <a:ext cx="187067" cy="268100"/>
            </a:xfrm>
            <a:custGeom>
              <a:rect b="b" l="l" r="r" t="t"/>
              <a:pathLst>
                <a:path extrusionOk="0" h="16513" w="11522">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6037967" y="1581490"/>
              <a:ext cx="172553" cy="227056"/>
            </a:xfrm>
            <a:custGeom>
              <a:rect b="b" l="l" r="r" t="t"/>
              <a:pathLst>
                <a:path extrusionOk="0" h="13985" w="10628">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5898925" y="1465194"/>
              <a:ext cx="329471" cy="460298"/>
            </a:xfrm>
            <a:custGeom>
              <a:rect b="b" l="l" r="r" t="t"/>
              <a:pathLst>
                <a:path extrusionOk="0" h="28351" w="20293">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5931884" y="1561666"/>
              <a:ext cx="249039" cy="90059"/>
            </a:xfrm>
            <a:custGeom>
              <a:rect b="b" l="l" r="r" t="t"/>
              <a:pathLst>
                <a:path extrusionOk="0" h="5547" w="15339">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6033503" y="2586981"/>
              <a:ext cx="110013" cy="507576"/>
            </a:xfrm>
            <a:custGeom>
              <a:rect b="b" l="l" r="r" t="t"/>
              <a:pathLst>
                <a:path extrusionOk="0" h="31263" w="6776">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6177010" y="3677483"/>
              <a:ext cx="284222" cy="140422"/>
            </a:xfrm>
            <a:custGeom>
              <a:rect b="b" l="l" r="r" t="t"/>
              <a:pathLst>
                <a:path extrusionOk="0" h="8649" w="17506">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6182579" y="3504395"/>
              <a:ext cx="171449" cy="244087"/>
            </a:xfrm>
            <a:custGeom>
              <a:rect b="b" l="l" r="r" t="t"/>
              <a:pathLst>
                <a:path extrusionOk="0" h="15034" w="1056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6293144" y="1940217"/>
              <a:ext cx="469581" cy="346601"/>
            </a:xfrm>
            <a:custGeom>
              <a:rect b="b" l="l" r="r" t="t"/>
              <a:pathLst>
                <a:path extrusionOk="0" h="21349" w="28924">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6200454" y="2111796"/>
              <a:ext cx="106668" cy="110581"/>
            </a:xfrm>
            <a:custGeom>
              <a:rect b="b" l="l" r="r" t="t"/>
              <a:pathLst>
                <a:path extrusionOk="0" h="6811" w="657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5934660" y="2219877"/>
              <a:ext cx="187084" cy="64115"/>
            </a:xfrm>
            <a:custGeom>
              <a:rect b="b" l="l" r="r" t="t"/>
              <a:pathLst>
                <a:path extrusionOk="0" h="3949" w="11523">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5968170" y="3674691"/>
              <a:ext cx="164175" cy="71616"/>
            </a:xfrm>
            <a:custGeom>
              <a:rect b="b" l="l" r="r" t="t"/>
              <a:pathLst>
                <a:path extrusionOk="0" h="4411" w="10112">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6179786" y="3745576"/>
              <a:ext cx="193221" cy="72297"/>
            </a:xfrm>
            <a:custGeom>
              <a:rect b="b" l="l" r="r" t="t"/>
              <a:pathLst>
                <a:path extrusionOk="0" h="4453" w="11901">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2"/>
          <p:cNvGrpSpPr/>
          <p:nvPr/>
        </p:nvGrpSpPr>
        <p:grpSpPr>
          <a:xfrm>
            <a:off x="6668150" y="2280326"/>
            <a:ext cx="1269300" cy="1155753"/>
            <a:chOff x="6668150" y="2280326"/>
            <a:chExt cx="1269300" cy="1155753"/>
          </a:xfrm>
        </p:grpSpPr>
        <p:sp>
          <p:nvSpPr>
            <p:cNvPr id="310" name="Google Shape;310;p32"/>
            <p:cNvSpPr/>
            <p:nvPr/>
          </p:nvSpPr>
          <p:spPr>
            <a:xfrm>
              <a:off x="6668150" y="3371879"/>
              <a:ext cx="1269300" cy="642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32"/>
            <p:cNvGrpSpPr/>
            <p:nvPr/>
          </p:nvGrpSpPr>
          <p:grpSpPr>
            <a:xfrm>
              <a:off x="6882219" y="2280326"/>
              <a:ext cx="1022961" cy="1093568"/>
              <a:chOff x="6882219" y="2280326"/>
              <a:chExt cx="1022961" cy="1093568"/>
            </a:xfrm>
          </p:grpSpPr>
          <p:grpSp>
            <p:nvGrpSpPr>
              <p:cNvPr id="312" name="Google Shape;312;p32"/>
              <p:cNvGrpSpPr/>
              <p:nvPr/>
            </p:nvGrpSpPr>
            <p:grpSpPr>
              <a:xfrm>
                <a:off x="6882219" y="2280326"/>
                <a:ext cx="1022961" cy="1093568"/>
                <a:chOff x="6882223" y="2263632"/>
                <a:chExt cx="1022961" cy="1093568"/>
              </a:xfrm>
            </p:grpSpPr>
            <p:sp>
              <p:nvSpPr>
                <p:cNvPr id="313" name="Google Shape;313;p32"/>
                <p:cNvSpPr/>
                <p:nvPr/>
              </p:nvSpPr>
              <p:spPr>
                <a:xfrm>
                  <a:off x="7160859" y="2264232"/>
                  <a:ext cx="744325" cy="570132"/>
                </a:xfrm>
                <a:custGeom>
                  <a:rect b="b" l="l" r="r" t="t"/>
                  <a:pathLst>
                    <a:path extrusionOk="0" h="35116" w="45845">
                      <a:moveTo>
                        <a:pt x="9183" y="1"/>
                      </a:moveTo>
                      <a:cubicBezTo>
                        <a:pt x="2029" y="8289"/>
                        <a:pt x="0" y="35115"/>
                        <a:pt x="0" y="35115"/>
                      </a:cubicBezTo>
                      <a:lnTo>
                        <a:pt x="40479" y="35115"/>
                      </a:lnTo>
                      <a:lnTo>
                        <a:pt x="45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7160859" y="2264232"/>
                  <a:ext cx="533813" cy="570132"/>
                </a:xfrm>
                <a:custGeom>
                  <a:rect b="b" l="l" r="r" t="t"/>
                  <a:pathLst>
                    <a:path extrusionOk="0" h="35116" w="32879">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694656" y="2263632"/>
                  <a:ext cx="210528" cy="570733"/>
                </a:xfrm>
                <a:custGeom>
                  <a:rect b="b" l="l" r="r" t="t"/>
                  <a:pathLst>
                    <a:path extrusionOk="0" h="35153" w="12967">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6887256" y="2832333"/>
                  <a:ext cx="616427" cy="137916"/>
                </a:xfrm>
                <a:custGeom>
                  <a:rect b="b" l="l" r="r" t="t"/>
                  <a:pathLst>
                    <a:path extrusionOk="0" h="8495" w="37969">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354616" y="2832333"/>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181511" y="2970239"/>
                  <a:ext cx="174786" cy="386961"/>
                </a:xfrm>
                <a:custGeom>
                  <a:rect b="b" l="l" r="r" t="t"/>
                  <a:pathLst>
                    <a:path extrusionOk="0" h="23835" w="10766">
                      <a:moveTo>
                        <a:pt x="5916" y="1"/>
                      </a:moveTo>
                      <a:lnTo>
                        <a:pt x="1" y="23835"/>
                      </a:lnTo>
                      <a:lnTo>
                        <a:pt x="1652" y="23835"/>
                      </a:lnTo>
                      <a:lnTo>
                        <a:pt x="107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686847" y="2970239"/>
                  <a:ext cx="174770" cy="386961"/>
                </a:xfrm>
                <a:custGeom>
                  <a:rect b="b" l="l" r="r" t="t"/>
                  <a:pathLst>
                    <a:path extrusionOk="0" h="23835" w="10765">
                      <a:moveTo>
                        <a:pt x="0" y="1"/>
                      </a:moveTo>
                      <a:lnTo>
                        <a:pt x="9114" y="23835"/>
                      </a:lnTo>
                      <a:lnTo>
                        <a:pt x="10765" y="23835"/>
                      </a:lnTo>
                      <a:lnTo>
                        <a:pt x="48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6882223" y="2970239"/>
                  <a:ext cx="174234" cy="386961"/>
                </a:xfrm>
                <a:custGeom>
                  <a:rect b="b" l="l" r="r" t="t"/>
                  <a:pathLst>
                    <a:path extrusionOk="0" h="23835" w="10732">
                      <a:moveTo>
                        <a:pt x="5882" y="1"/>
                      </a:moveTo>
                      <a:lnTo>
                        <a:pt x="1" y="23835"/>
                      </a:lnTo>
                      <a:lnTo>
                        <a:pt x="1652" y="23835"/>
                      </a:lnTo>
                      <a:lnTo>
                        <a:pt x="10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361873" y="2970239"/>
                  <a:ext cx="174218" cy="386961"/>
                </a:xfrm>
                <a:custGeom>
                  <a:rect b="b" l="l" r="r" t="t"/>
                  <a:pathLst>
                    <a:path extrusionOk="0" h="23835" w="10731">
                      <a:moveTo>
                        <a:pt x="0" y="1"/>
                      </a:moveTo>
                      <a:lnTo>
                        <a:pt x="9080" y="23835"/>
                      </a:lnTo>
                      <a:lnTo>
                        <a:pt x="10731" y="23835"/>
                      </a:lnTo>
                      <a:lnTo>
                        <a:pt x="48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32"/>
              <p:cNvSpPr/>
              <p:nvPr/>
            </p:nvSpPr>
            <p:spPr>
              <a:xfrm>
                <a:off x="7354612" y="2849028"/>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23" name="Google Shape;323;p32"/>
          <p:cNvPicPr preferRelativeResize="0"/>
          <p:nvPr/>
        </p:nvPicPr>
        <p:blipFill>
          <a:blip r:embed="rId3">
            <a:alphaModFix/>
          </a:blip>
          <a:stretch>
            <a:fillRect/>
          </a:stretch>
        </p:blipFill>
        <p:spPr>
          <a:xfrm>
            <a:off x="4165475" y="3429500"/>
            <a:ext cx="724500" cy="724500"/>
          </a:xfrm>
          <a:prstGeom prst="rect">
            <a:avLst/>
          </a:prstGeom>
          <a:noFill/>
          <a:ln>
            <a:noFill/>
          </a:ln>
        </p:spPr>
      </p:pic>
      <p:pic>
        <p:nvPicPr>
          <p:cNvPr id="324" name="Google Shape;324;p32"/>
          <p:cNvPicPr preferRelativeResize="0"/>
          <p:nvPr/>
        </p:nvPicPr>
        <p:blipFill>
          <a:blip r:embed="rId4">
            <a:alphaModFix/>
          </a:blip>
          <a:stretch>
            <a:fillRect/>
          </a:stretch>
        </p:blipFill>
        <p:spPr>
          <a:xfrm>
            <a:off x="3071298" y="3429500"/>
            <a:ext cx="806607" cy="724501"/>
          </a:xfrm>
          <a:prstGeom prst="rect">
            <a:avLst/>
          </a:prstGeom>
          <a:noFill/>
          <a:ln>
            <a:noFill/>
          </a:ln>
        </p:spPr>
      </p:pic>
      <p:pic>
        <p:nvPicPr>
          <p:cNvPr id="325" name="Google Shape;325;p32"/>
          <p:cNvPicPr preferRelativeResize="0"/>
          <p:nvPr/>
        </p:nvPicPr>
        <p:blipFill>
          <a:blip r:embed="rId5">
            <a:alphaModFix/>
          </a:blip>
          <a:stretch>
            <a:fillRect/>
          </a:stretch>
        </p:blipFill>
        <p:spPr>
          <a:xfrm>
            <a:off x="1840329" y="3429499"/>
            <a:ext cx="987203" cy="724499"/>
          </a:xfrm>
          <a:prstGeom prst="rect">
            <a:avLst/>
          </a:prstGeom>
          <a:noFill/>
          <a:ln>
            <a:noFill/>
          </a:ln>
        </p:spPr>
      </p:pic>
      <p:pic>
        <p:nvPicPr>
          <p:cNvPr id="326" name="Google Shape;326;p32"/>
          <p:cNvPicPr preferRelativeResize="0"/>
          <p:nvPr/>
        </p:nvPicPr>
        <p:blipFill>
          <a:blip r:embed="rId6">
            <a:alphaModFix/>
          </a:blip>
          <a:stretch>
            <a:fillRect/>
          </a:stretch>
        </p:blipFill>
        <p:spPr>
          <a:xfrm>
            <a:off x="794350" y="3344425"/>
            <a:ext cx="894652" cy="8946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title"/>
          </p:nvPr>
        </p:nvSpPr>
        <p:spPr>
          <a:xfrm>
            <a:off x="728000" y="341650"/>
            <a:ext cx="39654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Ionic</a:t>
            </a:r>
            <a:endParaRPr>
              <a:solidFill>
                <a:schemeClr val="accent5"/>
              </a:solidFill>
            </a:endParaRPr>
          </a:p>
        </p:txBody>
      </p:sp>
      <p:sp>
        <p:nvSpPr>
          <p:cNvPr id="422" name="Google Shape;422;p41"/>
          <p:cNvSpPr txBox="1"/>
          <p:nvPr>
            <p:ph idx="1" type="subTitle"/>
          </p:nvPr>
        </p:nvSpPr>
        <p:spPr>
          <a:xfrm>
            <a:off x="728000" y="824050"/>
            <a:ext cx="675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Ionic is an open-source framework using JavaScript, HTML, and CSS to build hybrid mobile apps for iOS and Android platforms. It offers fast development speed, ease of use, and a wide range of pre-built UI components and plugins. </a:t>
            </a:r>
            <a:endParaRPr/>
          </a:p>
        </p:txBody>
      </p:sp>
      <p:sp>
        <p:nvSpPr>
          <p:cNvPr id="423" name="Google Shape;423;p4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graphicFrame>
        <p:nvGraphicFramePr>
          <p:cNvPr id="424" name="Google Shape;424;p41"/>
          <p:cNvGraphicFramePr/>
          <p:nvPr/>
        </p:nvGraphicFramePr>
        <p:xfrm>
          <a:off x="876300"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5"/>
                          </a:solidFill>
                          <a:latin typeface="Montserrat ExtraBold"/>
                          <a:ea typeface="Montserrat ExtraBold"/>
                          <a:cs typeface="Montserrat ExtraBold"/>
                          <a:sym typeface="Montserrat ExtraBold"/>
                        </a:rPr>
                        <a:t>Pros</a:t>
                      </a:r>
                      <a:endParaRPr sz="1800">
                        <a:solidFill>
                          <a:schemeClr val="accent5"/>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A6">
                        <a:alpha val="43560"/>
                      </a:srgbClr>
                    </a:solidFill>
                  </a:tcPr>
                </a:tc>
              </a:tr>
              <a:tr h="1036275">
                <a:tc>
                  <a:txBody>
                    <a:bodyPr/>
                    <a:lstStyle/>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Develop an app once.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Rich and robust applications.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Minimal maintenance.</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25" name="Google Shape;425;p41"/>
          <p:cNvGraphicFramePr/>
          <p:nvPr/>
        </p:nvGraphicFramePr>
        <p:xfrm>
          <a:off x="4557125"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6"/>
                          </a:solidFill>
                          <a:latin typeface="Montserrat ExtraBold"/>
                          <a:ea typeface="Montserrat ExtraBold"/>
                          <a:cs typeface="Montserrat ExtraBold"/>
                          <a:sym typeface="Montserrat ExtraBold"/>
                        </a:rPr>
                        <a:t>Cons</a:t>
                      </a:r>
                      <a:endParaRPr sz="1800">
                        <a:solidFill>
                          <a:schemeClr val="accent6"/>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A78F">
                        <a:alpha val="23270"/>
                      </a:srgbClr>
                    </a:solidFill>
                  </a:tcPr>
                </a:tc>
              </a:tr>
              <a:tr h="1036275">
                <a:tc>
                  <a:txBody>
                    <a:bodyPr/>
                    <a:lstStyle/>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Performance is not as quick as it needs to be.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It requires a specific skill set to build complex apps.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Navigation can be notably complex.</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523E38"/>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523E38"/>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26" name="Google Shape;426;p41"/>
          <p:cNvPicPr preferRelativeResize="0"/>
          <p:nvPr/>
        </p:nvPicPr>
        <p:blipFill>
          <a:blip r:embed="rId3">
            <a:alphaModFix/>
          </a:blip>
          <a:stretch>
            <a:fillRect/>
          </a:stretch>
        </p:blipFill>
        <p:spPr>
          <a:xfrm>
            <a:off x="8088625" y="76200"/>
            <a:ext cx="965100" cy="96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728000" y="341650"/>
            <a:ext cx="39654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Xamarin</a:t>
            </a:r>
            <a:endParaRPr>
              <a:solidFill>
                <a:schemeClr val="accent5"/>
              </a:solidFill>
            </a:endParaRPr>
          </a:p>
        </p:txBody>
      </p:sp>
      <p:sp>
        <p:nvSpPr>
          <p:cNvPr id="432" name="Google Shape;432;p42"/>
          <p:cNvSpPr txBox="1"/>
          <p:nvPr>
            <p:ph idx="1" type="subTitle"/>
          </p:nvPr>
        </p:nvSpPr>
        <p:spPr>
          <a:xfrm>
            <a:off x="728000" y="824050"/>
            <a:ext cx="675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Xamarin is a cross-platform development framework using C# programming language to build native mobile apps for iOS and Android platforms, offering strong performance and </a:t>
            </a:r>
            <a:r>
              <a:rPr lang="en"/>
              <a:t>native look and feel. </a:t>
            </a:r>
            <a:endParaRPr/>
          </a:p>
        </p:txBody>
      </p:sp>
      <p:sp>
        <p:nvSpPr>
          <p:cNvPr id="433" name="Google Shape;433;p4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graphicFrame>
        <p:nvGraphicFramePr>
          <p:cNvPr id="434" name="Google Shape;434;p42"/>
          <p:cNvGraphicFramePr/>
          <p:nvPr/>
        </p:nvGraphicFramePr>
        <p:xfrm>
          <a:off x="876300"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5"/>
                          </a:solidFill>
                          <a:latin typeface="Montserrat ExtraBold"/>
                          <a:ea typeface="Montserrat ExtraBold"/>
                          <a:cs typeface="Montserrat ExtraBold"/>
                          <a:sym typeface="Montserrat ExtraBold"/>
                        </a:rPr>
                        <a:t>Pros</a:t>
                      </a:r>
                      <a:endParaRPr sz="1800">
                        <a:solidFill>
                          <a:schemeClr val="accent5"/>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A6">
                        <a:alpha val="43560"/>
                      </a:srgbClr>
                    </a:solidFill>
                  </a:tcPr>
                </a:tc>
              </a:tr>
              <a:tr h="1036275">
                <a:tc>
                  <a:txBody>
                    <a:bodyPr/>
                    <a:lstStyle/>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Xamarin apps act almost like native apps.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Offers seamless experience.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It is free for small teams</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35" name="Google Shape;435;p42"/>
          <p:cNvGraphicFramePr/>
          <p:nvPr/>
        </p:nvGraphicFramePr>
        <p:xfrm>
          <a:off x="4557125"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6"/>
                          </a:solidFill>
                          <a:latin typeface="Montserrat ExtraBold"/>
                          <a:ea typeface="Montserrat ExtraBold"/>
                          <a:cs typeface="Montserrat ExtraBold"/>
                          <a:sym typeface="Montserrat ExtraBold"/>
                        </a:rPr>
                        <a:t>Cons</a:t>
                      </a:r>
                      <a:endParaRPr sz="1800">
                        <a:solidFill>
                          <a:schemeClr val="accent6"/>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A78F">
                        <a:alpha val="23270"/>
                      </a:srgbClr>
                    </a:solidFill>
                  </a:tcPr>
                </a:tc>
              </a:tr>
              <a:tr h="1036275">
                <a:tc>
                  <a:txBody>
                    <a:bodyPr/>
                    <a:lstStyle/>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There is a delay in updating which may cause issues with the app.</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Larger app size.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Heavy graphics.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Platform specific code</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523E38"/>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523E38"/>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36" name="Google Shape;436;p42"/>
          <p:cNvPicPr preferRelativeResize="0"/>
          <p:nvPr/>
        </p:nvPicPr>
        <p:blipFill>
          <a:blip r:embed="rId3">
            <a:alphaModFix/>
          </a:blip>
          <a:stretch>
            <a:fillRect/>
          </a:stretch>
        </p:blipFill>
        <p:spPr>
          <a:xfrm>
            <a:off x="8148624" y="60774"/>
            <a:ext cx="965100" cy="96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42" name="Google Shape;442;p43"/>
          <p:cNvSpPr txBox="1"/>
          <p:nvPr>
            <p:ph type="title"/>
          </p:nvPr>
        </p:nvSpPr>
        <p:spPr>
          <a:xfrm>
            <a:off x="714000" y="261600"/>
            <a:ext cx="77133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Requirements </a:t>
            </a:r>
            <a:r>
              <a:rPr lang="en">
                <a:solidFill>
                  <a:schemeClr val="accent5"/>
                </a:solidFill>
              </a:rPr>
              <a:t>Collection </a:t>
            </a:r>
            <a:endParaRPr>
              <a:solidFill>
                <a:schemeClr val="accent5"/>
              </a:solidFill>
            </a:endParaRPr>
          </a:p>
          <a:p>
            <a:pPr indent="0" lvl="0" marL="0" rtl="0" algn="l">
              <a:spcBef>
                <a:spcPts val="0"/>
              </a:spcBef>
              <a:spcAft>
                <a:spcPts val="0"/>
              </a:spcAft>
              <a:buNone/>
            </a:pPr>
            <a:r>
              <a:rPr lang="en"/>
              <a:t>and Analysis</a:t>
            </a:r>
            <a:endParaRPr/>
          </a:p>
        </p:txBody>
      </p:sp>
      <p:sp>
        <p:nvSpPr>
          <p:cNvPr id="443" name="Google Shape;443;p43"/>
          <p:cNvSpPr txBox="1"/>
          <p:nvPr>
            <p:ph idx="2" type="title"/>
          </p:nvPr>
        </p:nvSpPr>
        <p:spPr>
          <a:xfrm>
            <a:off x="1356583" y="1518320"/>
            <a:ext cx="1908000" cy="38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Define Scope</a:t>
            </a:r>
            <a:endParaRPr/>
          </a:p>
        </p:txBody>
      </p:sp>
      <p:sp>
        <p:nvSpPr>
          <p:cNvPr id="444" name="Google Shape;444;p43"/>
          <p:cNvSpPr txBox="1"/>
          <p:nvPr>
            <p:ph idx="3" type="title"/>
          </p:nvPr>
        </p:nvSpPr>
        <p:spPr>
          <a:xfrm>
            <a:off x="4157338" y="1473725"/>
            <a:ext cx="2065800" cy="54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Non functional</a:t>
            </a:r>
            <a:endParaRPr/>
          </a:p>
          <a:p>
            <a:pPr indent="0" lvl="0" marL="0" rtl="0" algn="l">
              <a:spcBef>
                <a:spcPts val="0"/>
              </a:spcBef>
              <a:spcAft>
                <a:spcPts val="0"/>
              </a:spcAft>
              <a:buNone/>
            </a:pPr>
            <a:r>
              <a:rPr lang="en"/>
              <a:t>Requirements</a:t>
            </a:r>
            <a:endParaRPr/>
          </a:p>
        </p:txBody>
      </p:sp>
      <p:sp>
        <p:nvSpPr>
          <p:cNvPr id="445" name="Google Shape;445;p43"/>
          <p:cNvSpPr txBox="1"/>
          <p:nvPr>
            <p:ph idx="5" type="title"/>
          </p:nvPr>
        </p:nvSpPr>
        <p:spPr>
          <a:xfrm>
            <a:off x="4133550" y="3708050"/>
            <a:ext cx="20658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 </a:t>
            </a:r>
            <a:r>
              <a:rPr lang="en"/>
              <a:t> and</a:t>
            </a:r>
            <a:endParaRPr/>
          </a:p>
          <a:p>
            <a:pPr indent="0" lvl="0" marL="0" rtl="0" algn="l">
              <a:spcBef>
                <a:spcPts val="0"/>
              </a:spcBef>
              <a:spcAft>
                <a:spcPts val="0"/>
              </a:spcAft>
              <a:buNone/>
            </a:pPr>
            <a:r>
              <a:rPr lang="en"/>
              <a:t>User stories</a:t>
            </a:r>
            <a:endParaRPr/>
          </a:p>
        </p:txBody>
      </p:sp>
      <p:sp>
        <p:nvSpPr>
          <p:cNvPr id="446" name="Google Shape;446;p43"/>
          <p:cNvSpPr txBox="1"/>
          <p:nvPr>
            <p:ph idx="9" type="title"/>
          </p:nvPr>
        </p:nvSpPr>
        <p:spPr>
          <a:xfrm>
            <a:off x="4138325" y="2535549"/>
            <a:ext cx="19080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Prioritize Requirements</a:t>
            </a:r>
            <a:endParaRPr/>
          </a:p>
        </p:txBody>
      </p:sp>
      <p:sp>
        <p:nvSpPr>
          <p:cNvPr id="447" name="Google Shape;447;p43"/>
          <p:cNvSpPr txBox="1"/>
          <p:nvPr>
            <p:ph idx="7" type="title"/>
          </p:nvPr>
        </p:nvSpPr>
        <p:spPr>
          <a:xfrm>
            <a:off x="1401775" y="2623425"/>
            <a:ext cx="1908000" cy="54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Identify </a:t>
            </a:r>
            <a:endParaRPr/>
          </a:p>
          <a:p>
            <a:pPr indent="0" lvl="0" marL="0" rtl="0" algn="l">
              <a:spcBef>
                <a:spcPts val="0"/>
              </a:spcBef>
              <a:spcAft>
                <a:spcPts val="0"/>
              </a:spcAft>
              <a:buNone/>
            </a:pPr>
            <a:r>
              <a:rPr lang="en"/>
              <a:t>Stakeholders</a:t>
            </a:r>
            <a:endParaRPr/>
          </a:p>
        </p:txBody>
      </p:sp>
      <p:sp>
        <p:nvSpPr>
          <p:cNvPr id="448" name="Google Shape;448;p43"/>
          <p:cNvSpPr txBox="1"/>
          <p:nvPr>
            <p:ph idx="14" type="title"/>
          </p:nvPr>
        </p:nvSpPr>
        <p:spPr>
          <a:xfrm>
            <a:off x="1401775" y="3734024"/>
            <a:ext cx="1908000" cy="54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Functional </a:t>
            </a:r>
            <a:endParaRPr/>
          </a:p>
          <a:p>
            <a:pPr indent="0" lvl="0" marL="0" rtl="0" algn="l">
              <a:spcBef>
                <a:spcPts val="0"/>
              </a:spcBef>
              <a:spcAft>
                <a:spcPts val="0"/>
              </a:spcAft>
              <a:buNone/>
            </a:pPr>
            <a:r>
              <a:rPr lang="en"/>
              <a:t>Requirements</a:t>
            </a:r>
            <a:endParaRPr/>
          </a:p>
        </p:txBody>
      </p:sp>
      <p:sp>
        <p:nvSpPr>
          <p:cNvPr id="449" name="Google Shape;449;p43"/>
          <p:cNvSpPr/>
          <p:nvPr/>
        </p:nvSpPr>
        <p:spPr>
          <a:xfrm>
            <a:off x="784627" y="1435974"/>
            <a:ext cx="548700" cy="5490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5"/>
                </a:solidFill>
                <a:latin typeface="Montserrat"/>
                <a:ea typeface="Montserrat"/>
                <a:cs typeface="Montserrat"/>
                <a:sym typeface="Montserrat"/>
              </a:rPr>
              <a:t>01</a:t>
            </a:r>
            <a:endParaRPr b="1" sz="1500">
              <a:solidFill>
                <a:schemeClr val="accent5"/>
              </a:solidFill>
              <a:latin typeface="Montserrat"/>
              <a:ea typeface="Montserrat"/>
              <a:cs typeface="Montserrat"/>
              <a:sym typeface="Montserrat"/>
            </a:endParaRPr>
          </a:p>
        </p:txBody>
      </p:sp>
      <p:sp>
        <p:nvSpPr>
          <p:cNvPr id="450" name="Google Shape;450;p43"/>
          <p:cNvSpPr/>
          <p:nvPr/>
        </p:nvSpPr>
        <p:spPr>
          <a:xfrm>
            <a:off x="784625" y="2570825"/>
            <a:ext cx="548700" cy="5490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50">
                <a:solidFill>
                  <a:schemeClr val="lt2"/>
                </a:solidFill>
                <a:latin typeface="Montserrat"/>
                <a:ea typeface="Montserrat"/>
                <a:cs typeface="Montserrat"/>
                <a:sym typeface="Montserrat"/>
              </a:rPr>
              <a:t>02</a:t>
            </a:r>
            <a:endParaRPr b="1" sz="1250">
              <a:solidFill>
                <a:schemeClr val="lt2"/>
              </a:solidFill>
              <a:latin typeface="Montserrat"/>
              <a:ea typeface="Montserrat"/>
              <a:cs typeface="Montserrat"/>
              <a:sym typeface="Montserrat"/>
            </a:endParaRPr>
          </a:p>
        </p:txBody>
      </p:sp>
      <p:sp>
        <p:nvSpPr>
          <p:cNvPr id="451" name="Google Shape;451;p43"/>
          <p:cNvSpPr/>
          <p:nvPr/>
        </p:nvSpPr>
        <p:spPr>
          <a:xfrm>
            <a:off x="784627" y="3705674"/>
            <a:ext cx="548700" cy="5490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50">
                <a:solidFill>
                  <a:schemeClr val="accent5"/>
                </a:solidFill>
                <a:latin typeface="Montserrat"/>
                <a:ea typeface="Montserrat"/>
                <a:cs typeface="Montserrat"/>
                <a:sym typeface="Montserrat"/>
              </a:rPr>
              <a:t>03</a:t>
            </a:r>
            <a:endParaRPr b="1" sz="1250">
              <a:solidFill>
                <a:schemeClr val="accent5"/>
              </a:solidFill>
              <a:latin typeface="Montserrat"/>
              <a:ea typeface="Montserrat"/>
              <a:cs typeface="Montserrat"/>
              <a:sym typeface="Montserrat"/>
            </a:endParaRPr>
          </a:p>
        </p:txBody>
      </p:sp>
      <p:sp>
        <p:nvSpPr>
          <p:cNvPr id="452" name="Google Shape;452;p43"/>
          <p:cNvSpPr/>
          <p:nvPr/>
        </p:nvSpPr>
        <p:spPr>
          <a:xfrm>
            <a:off x="3448125" y="1473875"/>
            <a:ext cx="548700" cy="5487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50">
                <a:solidFill>
                  <a:schemeClr val="accent3"/>
                </a:solidFill>
                <a:latin typeface="Montserrat"/>
                <a:ea typeface="Montserrat"/>
                <a:cs typeface="Montserrat"/>
                <a:sym typeface="Montserrat"/>
              </a:rPr>
              <a:t>04</a:t>
            </a:r>
            <a:endParaRPr b="1" sz="1150">
              <a:solidFill>
                <a:schemeClr val="accent3"/>
              </a:solidFill>
              <a:latin typeface="Montserrat"/>
              <a:ea typeface="Montserrat"/>
              <a:cs typeface="Montserrat"/>
              <a:sym typeface="Montserrat"/>
            </a:endParaRPr>
          </a:p>
        </p:txBody>
      </p:sp>
      <p:sp>
        <p:nvSpPr>
          <p:cNvPr id="453" name="Google Shape;453;p43"/>
          <p:cNvSpPr/>
          <p:nvPr/>
        </p:nvSpPr>
        <p:spPr>
          <a:xfrm>
            <a:off x="3448125" y="2542749"/>
            <a:ext cx="548700" cy="5487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5"/>
                </a:solidFill>
                <a:latin typeface="Montserrat"/>
                <a:ea typeface="Montserrat"/>
                <a:cs typeface="Montserrat"/>
                <a:sym typeface="Montserrat"/>
              </a:rPr>
              <a:t>05</a:t>
            </a:r>
            <a:endParaRPr b="1" sz="1200">
              <a:solidFill>
                <a:schemeClr val="accent5"/>
              </a:solidFill>
              <a:latin typeface="Montserrat"/>
              <a:ea typeface="Montserrat"/>
              <a:cs typeface="Montserrat"/>
              <a:sym typeface="Montserrat"/>
            </a:endParaRPr>
          </a:p>
        </p:txBody>
      </p:sp>
      <p:sp>
        <p:nvSpPr>
          <p:cNvPr id="454" name="Google Shape;454;p43"/>
          <p:cNvSpPr/>
          <p:nvPr/>
        </p:nvSpPr>
        <p:spPr>
          <a:xfrm>
            <a:off x="3448125" y="3702675"/>
            <a:ext cx="548700" cy="5487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3"/>
                </a:solidFill>
                <a:latin typeface="Montserrat"/>
                <a:ea typeface="Montserrat"/>
                <a:cs typeface="Montserrat"/>
                <a:sym typeface="Montserrat"/>
              </a:rPr>
              <a:t>06</a:t>
            </a:r>
            <a:endParaRPr b="1" sz="1200">
              <a:solidFill>
                <a:schemeClr val="accent3"/>
              </a:solidFill>
              <a:latin typeface="Montserrat"/>
              <a:ea typeface="Montserrat"/>
              <a:cs typeface="Montserrat"/>
              <a:sym typeface="Montserrat"/>
            </a:endParaRPr>
          </a:p>
        </p:txBody>
      </p:sp>
      <p:sp>
        <p:nvSpPr>
          <p:cNvPr id="455" name="Google Shape;455;p43"/>
          <p:cNvSpPr/>
          <p:nvPr/>
        </p:nvSpPr>
        <p:spPr>
          <a:xfrm>
            <a:off x="7218425" y="-660001"/>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
          <p:cNvSpPr txBox="1"/>
          <p:nvPr>
            <p:ph idx="2" type="title"/>
          </p:nvPr>
        </p:nvSpPr>
        <p:spPr>
          <a:xfrm>
            <a:off x="6963500" y="1397675"/>
            <a:ext cx="19080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Validate</a:t>
            </a:r>
            <a:endParaRPr/>
          </a:p>
          <a:p>
            <a:pPr indent="0" lvl="0" marL="0" rtl="0" algn="l">
              <a:spcBef>
                <a:spcPts val="0"/>
              </a:spcBef>
              <a:spcAft>
                <a:spcPts val="0"/>
              </a:spcAft>
              <a:buNone/>
            </a:pPr>
            <a:r>
              <a:rPr lang="en"/>
              <a:t>Requirements</a:t>
            </a:r>
            <a:endParaRPr/>
          </a:p>
        </p:txBody>
      </p:sp>
      <p:sp>
        <p:nvSpPr>
          <p:cNvPr id="457" name="Google Shape;457;p43"/>
          <p:cNvSpPr txBox="1"/>
          <p:nvPr>
            <p:ph idx="7" type="title"/>
          </p:nvPr>
        </p:nvSpPr>
        <p:spPr>
          <a:xfrm>
            <a:off x="6963500" y="2547224"/>
            <a:ext cx="19080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Document</a:t>
            </a:r>
            <a:endParaRPr/>
          </a:p>
          <a:p>
            <a:pPr indent="0" lvl="0" marL="0" rtl="0" algn="l">
              <a:spcBef>
                <a:spcPts val="0"/>
              </a:spcBef>
              <a:spcAft>
                <a:spcPts val="0"/>
              </a:spcAft>
              <a:buNone/>
            </a:pPr>
            <a:r>
              <a:rPr lang="en"/>
              <a:t>Requirements</a:t>
            </a:r>
            <a:endParaRPr/>
          </a:p>
        </p:txBody>
      </p:sp>
      <p:sp>
        <p:nvSpPr>
          <p:cNvPr id="458" name="Google Shape;458;p43"/>
          <p:cNvSpPr txBox="1"/>
          <p:nvPr>
            <p:ph idx="14" type="title"/>
          </p:nvPr>
        </p:nvSpPr>
        <p:spPr>
          <a:xfrm>
            <a:off x="6963500" y="3670123"/>
            <a:ext cx="19080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Analyze</a:t>
            </a:r>
            <a:endParaRPr/>
          </a:p>
          <a:p>
            <a:pPr indent="0" lvl="0" marL="0" rtl="0" algn="l">
              <a:spcBef>
                <a:spcPts val="0"/>
              </a:spcBef>
              <a:spcAft>
                <a:spcPts val="0"/>
              </a:spcAft>
              <a:buNone/>
            </a:pPr>
            <a:r>
              <a:rPr lang="en"/>
              <a:t>Requirements</a:t>
            </a:r>
            <a:endParaRPr/>
          </a:p>
        </p:txBody>
      </p:sp>
      <p:sp>
        <p:nvSpPr>
          <p:cNvPr id="459" name="Google Shape;459;p43"/>
          <p:cNvSpPr/>
          <p:nvPr/>
        </p:nvSpPr>
        <p:spPr>
          <a:xfrm>
            <a:off x="6346352" y="1435974"/>
            <a:ext cx="548700" cy="5490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5"/>
                </a:solidFill>
                <a:latin typeface="Montserrat"/>
                <a:ea typeface="Montserrat"/>
                <a:cs typeface="Montserrat"/>
                <a:sym typeface="Montserrat"/>
              </a:rPr>
              <a:t>07</a:t>
            </a:r>
            <a:endParaRPr b="1" sz="1200">
              <a:solidFill>
                <a:schemeClr val="accent5"/>
              </a:solidFill>
              <a:latin typeface="Montserrat"/>
              <a:ea typeface="Montserrat"/>
              <a:cs typeface="Montserrat"/>
              <a:sym typeface="Montserrat"/>
            </a:endParaRPr>
          </a:p>
        </p:txBody>
      </p:sp>
      <p:sp>
        <p:nvSpPr>
          <p:cNvPr id="460" name="Google Shape;460;p43"/>
          <p:cNvSpPr/>
          <p:nvPr/>
        </p:nvSpPr>
        <p:spPr>
          <a:xfrm>
            <a:off x="6346350" y="2570825"/>
            <a:ext cx="548700" cy="5490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Montserrat"/>
                <a:ea typeface="Montserrat"/>
                <a:cs typeface="Montserrat"/>
                <a:sym typeface="Montserrat"/>
              </a:rPr>
              <a:t>08</a:t>
            </a:r>
            <a:endParaRPr b="1" sz="1200">
              <a:solidFill>
                <a:schemeClr val="lt2"/>
              </a:solidFill>
              <a:latin typeface="Montserrat"/>
              <a:ea typeface="Montserrat"/>
              <a:cs typeface="Montserrat"/>
              <a:sym typeface="Montserrat"/>
            </a:endParaRPr>
          </a:p>
        </p:txBody>
      </p:sp>
      <p:sp>
        <p:nvSpPr>
          <p:cNvPr id="461" name="Google Shape;461;p43"/>
          <p:cNvSpPr/>
          <p:nvPr/>
        </p:nvSpPr>
        <p:spPr>
          <a:xfrm>
            <a:off x="6346352" y="3705674"/>
            <a:ext cx="548700" cy="5490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5"/>
                </a:solidFill>
                <a:latin typeface="Montserrat"/>
                <a:ea typeface="Montserrat"/>
                <a:cs typeface="Montserrat"/>
                <a:sym typeface="Montserrat"/>
              </a:rPr>
              <a:t>09</a:t>
            </a:r>
            <a:endParaRPr b="1" sz="1200">
              <a:solidFill>
                <a:schemeClr val="accent5"/>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67" name="Google Shape;467;p44"/>
          <p:cNvSpPr txBox="1"/>
          <p:nvPr>
            <p:ph type="title"/>
          </p:nvPr>
        </p:nvSpPr>
        <p:spPr>
          <a:xfrm>
            <a:off x="714000" y="261600"/>
            <a:ext cx="77133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Development Cost </a:t>
            </a:r>
            <a:r>
              <a:rPr lang="en">
                <a:solidFill>
                  <a:schemeClr val="accent5"/>
                </a:solidFill>
              </a:rPr>
              <a:t>Estimation</a:t>
            </a:r>
            <a:endParaRPr>
              <a:solidFill>
                <a:schemeClr val="accent5"/>
              </a:solidFill>
            </a:endParaRPr>
          </a:p>
        </p:txBody>
      </p:sp>
      <p:sp>
        <p:nvSpPr>
          <p:cNvPr id="468" name="Google Shape;468;p44"/>
          <p:cNvSpPr txBox="1"/>
          <p:nvPr>
            <p:ph idx="2" type="title"/>
          </p:nvPr>
        </p:nvSpPr>
        <p:spPr>
          <a:xfrm>
            <a:off x="2253650" y="1528250"/>
            <a:ext cx="1908000" cy="5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Define Requirements</a:t>
            </a:r>
            <a:endParaRPr/>
          </a:p>
        </p:txBody>
      </p:sp>
      <p:sp>
        <p:nvSpPr>
          <p:cNvPr id="469" name="Google Shape;469;p44"/>
          <p:cNvSpPr txBox="1"/>
          <p:nvPr>
            <p:ph idx="3" type="title"/>
          </p:nvPr>
        </p:nvSpPr>
        <p:spPr>
          <a:xfrm>
            <a:off x="5981400" y="1375856"/>
            <a:ext cx="1908000" cy="8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Include </a:t>
            </a:r>
            <a:endParaRPr/>
          </a:p>
          <a:p>
            <a:pPr indent="0" lvl="0" marL="0" rtl="0" algn="l">
              <a:spcBef>
                <a:spcPts val="0"/>
              </a:spcBef>
              <a:spcAft>
                <a:spcPts val="0"/>
              </a:spcAft>
              <a:buNone/>
            </a:pPr>
            <a:r>
              <a:rPr lang="en"/>
              <a:t>Maintenance</a:t>
            </a:r>
            <a:endParaRPr/>
          </a:p>
          <a:p>
            <a:pPr indent="0" lvl="0" marL="0" rtl="0" algn="l">
              <a:spcBef>
                <a:spcPts val="0"/>
              </a:spcBef>
              <a:spcAft>
                <a:spcPts val="0"/>
              </a:spcAft>
              <a:buNone/>
            </a:pPr>
            <a:r>
              <a:rPr lang="en"/>
              <a:t>Cost</a:t>
            </a:r>
            <a:endParaRPr/>
          </a:p>
        </p:txBody>
      </p:sp>
      <p:sp>
        <p:nvSpPr>
          <p:cNvPr id="470" name="Google Shape;470;p44"/>
          <p:cNvSpPr txBox="1"/>
          <p:nvPr>
            <p:ph idx="5" type="title"/>
          </p:nvPr>
        </p:nvSpPr>
        <p:spPr>
          <a:xfrm>
            <a:off x="5981400" y="3724497"/>
            <a:ext cx="19080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Calculate</a:t>
            </a:r>
            <a:endParaRPr/>
          </a:p>
          <a:p>
            <a:pPr indent="0" lvl="0" marL="0" rtl="0" algn="l">
              <a:spcBef>
                <a:spcPts val="0"/>
              </a:spcBef>
              <a:spcAft>
                <a:spcPts val="0"/>
              </a:spcAft>
              <a:buNone/>
            </a:pPr>
            <a:r>
              <a:rPr lang="en"/>
              <a:t>Total</a:t>
            </a:r>
            <a:endParaRPr/>
          </a:p>
        </p:txBody>
      </p:sp>
      <p:sp>
        <p:nvSpPr>
          <p:cNvPr id="471" name="Google Shape;471;p44"/>
          <p:cNvSpPr txBox="1"/>
          <p:nvPr>
            <p:ph idx="9" type="title"/>
          </p:nvPr>
        </p:nvSpPr>
        <p:spPr>
          <a:xfrm>
            <a:off x="5981400" y="2525400"/>
            <a:ext cx="2280300" cy="8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Choose </a:t>
            </a:r>
            <a:endParaRPr/>
          </a:p>
          <a:p>
            <a:pPr indent="0" lvl="0" marL="0" rtl="0" algn="l">
              <a:spcBef>
                <a:spcPts val="0"/>
              </a:spcBef>
              <a:spcAft>
                <a:spcPts val="0"/>
              </a:spcAft>
              <a:buNone/>
            </a:pPr>
            <a:r>
              <a:rPr lang="en"/>
              <a:t>Billing Method</a:t>
            </a:r>
            <a:endParaRPr/>
          </a:p>
        </p:txBody>
      </p:sp>
      <p:sp>
        <p:nvSpPr>
          <p:cNvPr id="472" name="Google Shape;472;p44"/>
          <p:cNvSpPr txBox="1"/>
          <p:nvPr>
            <p:ph idx="7" type="title"/>
          </p:nvPr>
        </p:nvSpPr>
        <p:spPr>
          <a:xfrm>
            <a:off x="2253650" y="2661705"/>
            <a:ext cx="1908000" cy="64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Choose </a:t>
            </a:r>
            <a:endParaRPr/>
          </a:p>
          <a:p>
            <a:pPr indent="0" lvl="0" marL="0" rtl="0" algn="l">
              <a:spcBef>
                <a:spcPts val="0"/>
              </a:spcBef>
              <a:spcAft>
                <a:spcPts val="0"/>
              </a:spcAft>
              <a:buNone/>
            </a:pPr>
            <a:r>
              <a:rPr lang="en"/>
              <a:t>Platform</a:t>
            </a:r>
            <a:endParaRPr/>
          </a:p>
        </p:txBody>
      </p:sp>
      <p:sp>
        <p:nvSpPr>
          <p:cNvPr id="473" name="Google Shape;473;p44"/>
          <p:cNvSpPr txBox="1"/>
          <p:nvPr>
            <p:ph idx="14" type="title"/>
          </p:nvPr>
        </p:nvSpPr>
        <p:spPr>
          <a:xfrm>
            <a:off x="2253650" y="3724500"/>
            <a:ext cx="1908000" cy="8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 </a:t>
            </a:r>
            <a:endParaRPr/>
          </a:p>
          <a:p>
            <a:pPr indent="0" lvl="0" marL="0" rtl="0" algn="l">
              <a:spcBef>
                <a:spcPts val="0"/>
              </a:spcBef>
              <a:spcAft>
                <a:spcPts val="0"/>
              </a:spcAft>
              <a:buNone/>
            </a:pPr>
            <a:r>
              <a:rPr lang="en"/>
              <a:t>Development Time</a:t>
            </a:r>
            <a:endParaRPr/>
          </a:p>
        </p:txBody>
      </p:sp>
      <p:sp>
        <p:nvSpPr>
          <p:cNvPr id="474" name="Google Shape;474;p44"/>
          <p:cNvSpPr/>
          <p:nvPr/>
        </p:nvSpPr>
        <p:spPr>
          <a:xfrm>
            <a:off x="1250758" y="1452045"/>
            <a:ext cx="774300" cy="7746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4"/>
          <p:cNvSpPr/>
          <p:nvPr/>
        </p:nvSpPr>
        <p:spPr>
          <a:xfrm>
            <a:off x="1250758" y="2586895"/>
            <a:ext cx="774300" cy="7746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1250758" y="3721745"/>
            <a:ext cx="774300" cy="7746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4"/>
          <p:cNvSpPr/>
          <p:nvPr/>
        </p:nvSpPr>
        <p:spPr>
          <a:xfrm>
            <a:off x="4978509" y="145204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4"/>
          <p:cNvSpPr/>
          <p:nvPr/>
        </p:nvSpPr>
        <p:spPr>
          <a:xfrm>
            <a:off x="4978509" y="2586895"/>
            <a:ext cx="774300" cy="7746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4"/>
          <p:cNvSpPr/>
          <p:nvPr/>
        </p:nvSpPr>
        <p:spPr>
          <a:xfrm>
            <a:off x="4978509" y="372174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44"/>
          <p:cNvGrpSpPr/>
          <p:nvPr/>
        </p:nvGrpSpPr>
        <p:grpSpPr>
          <a:xfrm>
            <a:off x="1440942" y="3912457"/>
            <a:ext cx="393932" cy="393176"/>
            <a:chOff x="2553143" y="2197081"/>
            <a:chExt cx="393932" cy="383662"/>
          </a:xfrm>
        </p:grpSpPr>
        <p:sp>
          <p:nvSpPr>
            <p:cNvPr id="481" name="Google Shape;481;p44"/>
            <p:cNvSpPr/>
            <p:nvPr/>
          </p:nvSpPr>
          <p:spPr>
            <a:xfrm>
              <a:off x="2679954" y="2239884"/>
              <a:ext cx="58677" cy="93557"/>
            </a:xfrm>
            <a:custGeom>
              <a:rect b="b" l="l" r="r" t="t"/>
              <a:pathLst>
                <a:path extrusionOk="0" h="2811" w="1763">
                  <a:moveTo>
                    <a:pt x="0" y="1"/>
                  </a:moveTo>
                  <a:lnTo>
                    <a:pt x="0" y="2120"/>
                  </a:lnTo>
                  <a:lnTo>
                    <a:pt x="1763" y="2811"/>
                  </a:lnTo>
                  <a:lnTo>
                    <a:pt x="1763" y="715"/>
                  </a:lnTo>
                  <a:lnTo>
                    <a:pt x="215" y="96"/>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4"/>
            <p:cNvSpPr/>
            <p:nvPr/>
          </p:nvSpPr>
          <p:spPr>
            <a:xfrm>
              <a:off x="2692635" y="2197081"/>
              <a:ext cx="114958" cy="46795"/>
            </a:xfrm>
            <a:custGeom>
              <a:rect b="b" l="l" r="r" t="t"/>
              <a:pathLst>
                <a:path extrusionOk="0" h="1406" w="3454">
                  <a:moveTo>
                    <a:pt x="1715" y="1"/>
                  </a:moveTo>
                  <a:lnTo>
                    <a:pt x="0" y="691"/>
                  </a:lnTo>
                  <a:lnTo>
                    <a:pt x="119" y="763"/>
                  </a:lnTo>
                  <a:lnTo>
                    <a:pt x="1715" y="1406"/>
                  </a:lnTo>
                  <a:lnTo>
                    <a:pt x="3334" y="763"/>
                  </a:lnTo>
                  <a:lnTo>
                    <a:pt x="3454" y="691"/>
                  </a:lnTo>
                  <a:lnTo>
                    <a:pt x="17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4"/>
            <p:cNvSpPr/>
            <p:nvPr/>
          </p:nvSpPr>
          <p:spPr>
            <a:xfrm>
              <a:off x="2761600" y="2240683"/>
              <a:ext cx="57878" cy="92758"/>
            </a:xfrm>
            <a:custGeom>
              <a:rect b="b" l="l" r="r" t="t"/>
              <a:pathLst>
                <a:path extrusionOk="0" h="2787" w="1739">
                  <a:moveTo>
                    <a:pt x="1739" y="0"/>
                  </a:moveTo>
                  <a:lnTo>
                    <a:pt x="1524" y="96"/>
                  </a:lnTo>
                  <a:lnTo>
                    <a:pt x="0" y="691"/>
                  </a:lnTo>
                  <a:lnTo>
                    <a:pt x="0" y="2787"/>
                  </a:lnTo>
                  <a:lnTo>
                    <a:pt x="1739" y="2096"/>
                  </a:lnTo>
                  <a:lnTo>
                    <a:pt x="1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4"/>
            <p:cNvSpPr/>
            <p:nvPr/>
          </p:nvSpPr>
          <p:spPr>
            <a:xfrm>
              <a:off x="2553143" y="2206600"/>
              <a:ext cx="80876" cy="225922"/>
            </a:xfrm>
            <a:custGeom>
              <a:rect b="b" l="l" r="r" t="t"/>
              <a:pathLst>
                <a:path extrusionOk="0" h="6788" w="2430">
                  <a:moveTo>
                    <a:pt x="667" y="0"/>
                  </a:moveTo>
                  <a:lnTo>
                    <a:pt x="0" y="191"/>
                  </a:lnTo>
                  <a:lnTo>
                    <a:pt x="1739" y="6787"/>
                  </a:lnTo>
                  <a:lnTo>
                    <a:pt x="2429" y="6621"/>
                  </a:lnTo>
                  <a:lnTo>
                    <a:pt x="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2662514" y="2346093"/>
              <a:ext cx="40472" cy="75352"/>
            </a:xfrm>
            <a:custGeom>
              <a:rect b="b" l="l" r="r" t="t"/>
              <a:pathLst>
                <a:path extrusionOk="0" h="2264" w="1216">
                  <a:moveTo>
                    <a:pt x="667" y="1"/>
                  </a:moveTo>
                  <a:lnTo>
                    <a:pt x="0" y="167"/>
                  </a:lnTo>
                  <a:lnTo>
                    <a:pt x="548" y="2263"/>
                  </a:lnTo>
                  <a:lnTo>
                    <a:pt x="1215" y="2073"/>
                  </a:lnTo>
                  <a:lnTo>
                    <a:pt x="6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4"/>
            <p:cNvSpPr/>
            <p:nvPr/>
          </p:nvSpPr>
          <p:spPr>
            <a:xfrm>
              <a:off x="2785364" y="2346093"/>
              <a:ext cx="40472" cy="75352"/>
            </a:xfrm>
            <a:custGeom>
              <a:rect b="b" l="l" r="r" t="t"/>
              <a:pathLst>
                <a:path extrusionOk="0" h="2264" w="1216">
                  <a:moveTo>
                    <a:pt x="548" y="1"/>
                  </a:moveTo>
                  <a:lnTo>
                    <a:pt x="1" y="2096"/>
                  </a:lnTo>
                  <a:lnTo>
                    <a:pt x="668" y="2263"/>
                  </a:lnTo>
                  <a:lnTo>
                    <a:pt x="1215" y="167"/>
                  </a:lnTo>
                  <a:lnTo>
                    <a:pt x="5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4"/>
            <p:cNvSpPr/>
            <p:nvPr/>
          </p:nvSpPr>
          <p:spPr>
            <a:xfrm>
              <a:off x="2855127" y="2206600"/>
              <a:ext cx="80078" cy="226720"/>
            </a:xfrm>
            <a:custGeom>
              <a:rect b="b" l="l" r="r" t="t"/>
              <a:pathLst>
                <a:path extrusionOk="0" h="6812" w="2406">
                  <a:moveTo>
                    <a:pt x="1739" y="0"/>
                  </a:moveTo>
                  <a:lnTo>
                    <a:pt x="0" y="6621"/>
                  </a:lnTo>
                  <a:lnTo>
                    <a:pt x="667" y="6811"/>
                  </a:lnTo>
                  <a:lnTo>
                    <a:pt x="2406" y="191"/>
                  </a:lnTo>
                  <a:lnTo>
                    <a:pt x="1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a:off x="2598309" y="2464983"/>
              <a:ext cx="303603" cy="57113"/>
            </a:xfrm>
            <a:custGeom>
              <a:rect b="b" l="l" r="r" t="t"/>
              <a:pathLst>
                <a:path extrusionOk="0" h="1716" w="9122">
                  <a:moveTo>
                    <a:pt x="858" y="1"/>
                  </a:moveTo>
                  <a:lnTo>
                    <a:pt x="1" y="1715"/>
                  </a:lnTo>
                  <a:lnTo>
                    <a:pt x="9121" y="1715"/>
                  </a:lnTo>
                  <a:lnTo>
                    <a:pt x="82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a:off x="2553143" y="2545829"/>
              <a:ext cx="393932" cy="34913"/>
            </a:xfrm>
            <a:custGeom>
              <a:rect b="b" l="l" r="r" t="t"/>
              <a:pathLst>
                <a:path extrusionOk="0" h="1049" w="11836">
                  <a:moveTo>
                    <a:pt x="0" y="1"/>
                  </a:moveTo>
                  <a:lnTo>
                    <a:pt x="0" y="1049"/>
                  </a:lnTo>
                  <a:lnTo>
                    <a:pt x="11836" y="1049"/>
                  </a:lnTo>
                  <a:lnTo>
                    <a:pt x="118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44"/>
          <p:cNvGrpSpPr/>
          <p:nvPr/>
        </p:nvGrpSpPr>
        <p:grpSpPr>
          <a:xfrm>
            <a:off x="5168670" y="1642746"/>
            <a:ext cx="393977" cy="393197"/>
            <a:chOff x="3998320" y="2194718"/>
            <a:chExt cx="393977" cy="388420"/>
          </a:xfrm>
        </p:grpSpPr>
        <p:sp>
          <p:nvSpPr>
            <p:cNvPr id="491" name="Google Shape;491;p44"/>
            <p:cNvSpPr/>
            <p:nvPr/>
          </p:nvSpPr>
          <p:spPr>
            <a:xfrm>
              <a:off x="4137047" y="2513344"/>
              <a:ext cx="116522" cy="69793"/>
            </a:xfrm>
            <a:custGeom>
              <a:rect b="b" l="l" r="r" t="t"/>
              <a:pathLst>
                <a:path extrusionOk="0" h="2097" w="3501">
                  <a:moveTo>
                    <a:pt x="0" y="1"/>
                  </a:moveTo>
                  <a:lnTo>
                    <a:pt x="0" y="691"/>
                  </a:lnTo>
                  <a:lnTo>
                    <a:pt x="714" y="691"/>
                  </a:lnTo>
                  <a:lnTo>
                    <a:pt x="714" y="2096"/>
                  </a:lnTo>
                  <a:lnTo>
                    <a:pt x="2786" y="2096"/>
                  </a:lnTo>
                  <a:lnTo>
                    <a:pt x="2786" y="691"/>
                  </a:lnTo>
                  <a:lnTo>
                    <a:pt x="3501" y="691"/>
                  </a:lnTo>
                  <a:lnTo>
                    <a:pt x="35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4"/>
            <p:cNvSpPr/>
            <p:nvPr/>
          </p:nvSpPr>
          <p:spPr>
            <a:xfrm>
              <a:off x="4114048" y="2373852"/>
              <a:ext cx="162518" cy="116522"/>
            </a:xfrm>
            <a:custGeom>
              <a:rect b="b" l="l" r="r" t="t"/>
              <a:pathLst>
                <a:path extrusionOk="0" h="3501" w="4883">
                  <a:moveTo>
                    <a:pt x="0" y="0"/>
                  </a:moveTo>
                  <a:lnTo>
                    <a:pt x="0" y="3501"/>
                  </a:lnTo>
                  <a:lnTo>
                    <a:pt x="4882" y="3501"/>
                  </a:lnTo>
                  <a:lnTo>
                    <a:pt x="4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4"/>
            <p:cNvSpPr/>
            <p:nvPr/>
          </p:nvSpPr>
          <p:spPr>
            <a:xfrm>
              <a:off x="4299539" y="2194718"/>
              <a:ext cx="92758" cy="156161"/>
            </a:xfrm>
            <a:custGeom>
              <a:rect b="b" l="l" r="r" t="t"/>
              <a:pathLst>
                <a:path extrusionOk="0" h="4692" w="2787">
                  <a:moveTo>
                    <a:pt x="2786" y="0"/>
                  </a:moveTo>
                  <a:lnTo>
                    <a:pt x="0" y="1048"/>
                  </a:lnTo>
                  <a:lnTo>
                    <a:pt x="0" y="4692"/>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4"/>
            <p:cNvSpPr/>
            <p:nvPr/>
          </p:nvSpPr>
          <p:spPr>
            <a:xfrm>
              <a:off x="4114048" y="2235125"/>
              <a:ext cx="162518" cy="115757"/>
            </a:xfrm>
            <a:custGeom>
              <a:rect b="b" l="l" r="r" t="t"/>
              <a:pathLst>
                <a:path extrusionOk="0" h="3478" w="4883">
                  <a:moveTo>
                    <a:pt x="0" y="1"/>
                  </a:moveTo>
                  <a:lnTo>
                    <a:pt x="0" y="3478"/>
                  </a:lnTo>
                  <a:lnTo>
                    <a:pt x="4882" y="3478"/>
                  </a:lnTo>
                  <a:lnTo>
                    <a:pt x="48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4"/>
            <p:cNvSpPr/>
            <p:nvPr/>
          </p:nvSpPr>
          <p:spPr>
            <a:xfrm>
              <a:off x="4299539" y="2373852"/>
              <a:ext cx="92758" cy="156161"/>
            </a:xfrm>
            <a:custGeom>
              <a:rect b="b" l="l" r="r" t="t"/>
              <a:pathLst>
                <a:path extrusionOk="0" h="4692" w="2787">
                  <a:moveTo>
                    <a:pt x="0" y="0"/>
                  </a:moveTo>
                  <a:lnTo>
                    <a:pt x="0" y="3644"/>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
            <p:cNvSpPr/>
            <p:nvPr/>
          </p:nvSpPr>
          <p:spPr>
            <a:xfrm>
              <a:off x="3998320" y="2373852"/>
              <a:ext cx="92758" cy="156161"/>
            </a:xfrm>
            <a:custGeom>
              <a:rect b="b" l="l" r="r" t="t"/>
              <a:pathLst>
                <a:path extrusionOk="0" h="4692" w="2787">
                  <a:moveTo>
                    <a:pt x="1" y="0"/>
                  </a:moveTo>
                  <a:lnTo>
                    <a:pt x="1" y="4692"/>
                  </a:lnTo>
                  <a:lnTo>
                    <a:pt x="2787" y="3644"/>
                  </a:lnTo>
                  <a:lnTo>
                    <a:pt x="27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4"/>
            <p:cNvSpPr/>
            <p:nvPr/>
          </p:nvSpPr>
          <p:spPr>
            <a:xfrm>
              <a:off x="3998320" y="2194718"/>
              <a:ext cx="92758" cy="156161"/>
            </a:xfrm>
            <a:custGeom>
              <a:rect b="b" l="l" r="r" t="t"/>
              <a:pathLst>
                <a:path extrusionOk="0" h="4692" w="2787">
                  <a:moveTo>
                    <a:pt x="1" y="0"/>
                  </a:moveTo>
                  <a:lnTo>
                    <a:pt x="1" y="4692"/>
                  </a:lnTo>
                  <a:lnTo>
                    <a:pt x="2787" y="4692"/>
                  </a:lnTo>
                  <a:lnTo>
                    <a:pt x="2787" y="104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44"/>
          <p:cNvGrpSpPr/>
          <p:nvPr/>
        </p:nvGrpSpPr>
        <p:grpSpPr>
          <a:xfrm>
            <a:off x="5168692" y="2776823"/>
            <a:ext cx="393934" cy="394745"/>
            <a:chOff x="6958471" y="2805843"/>
            <a:chExt cx="393934" cy="394745"/>
          </a:xfrm>
        </p:grpSpPr>
        <p:sp>
          <p:nvSpPr>
            <p:cNvPr id="499" name="Google Shape;499;p44"/>
            <p:cNvSpPr/>
            <p:nvPr/>
          </p:nvSpPr>
          <p:spPr>
            <a:xfrm>
              <a:off x="7166928" y="2956419"/>
              <a:ext cx="46795" cy="46795"/>
            </a:xfrm>
            <a:custGeom>
              <a:rect b="b" l="l" r="r" t="t"/>
              <a:pathLst>
                <a:path extrusionOk="0" h="1406" w="1406">
                  <a:moveTo>
                    <a:pt x="691" y="1"/>
                  </a:moveTo>
                  <a:cubicBezTo>
                    <a:pt x="310" y="1"/>
                    <a:pt x="0" y="334"/>
                    <a:pt x="0" y="715"/>
                  </a:cubicBezTo>
                  <a:cubicBezTo>
                    <a:pt x="0" y="1096"/>
                    <a:pt x="310" y="1406"/>
                    <a:pt x="691" y="1406"/>
                  </a:cubicBezTo>
                  <a:cubicBezTo>
                    <a:pt x="1096" y="1406"/>
                    <a:pt x="1405" y="1096"/>
                    <a:pt x="1405" y="715"/>
                  </a:cubicBezTo>
                  <a:cubicBezTo>
                    <a:pt x="1405" y="334"/>
                    <a:pt x="1096" y="1"/>
                    <a:pt x="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4"/>
            <p:cNvSpPr/>
            <p:nvPr/>
          </p:nvSpPr>
          <p:spPr>
            <a:xfrm>
              <a:off x="7105087" y="2895410"/>
              <a:ext cx="67397" cy="67397"/>
            </a:xfrm>
            <a:custGeom>
              <a:rect b="b" l="l" r="r" t="t"/>
              <a:pathLst>
                <a:path extrusionOk="0" h="2025" w="2025">
                  <a:moveTo>
                    <a:pt x="1430" y="0"/>
                  </a:moveTo>
                  <a:cubicBezTo>
                    <a:pt x="810" y="262"/>
                    <a:pt x="286" y="786"/>
                    <a:pt x="1" y="1429"/>
                  </a:cubicBezTo>
                  <a:lnTo>
                    <a:pt x="1263" y="2024"/>
                  </a:lnTo>
                  <a:cubicBezTo>
                    <a:pt x="1406" y="1667"/>
                    <a:pt x="1692" y="1405"/>
                    <a:pt x="2025" y="1262"/>
                  </a:cubicBezTo>
                  <a:lnTo>
                    <a:pt x="14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p:nvPr/>
          </p:nvSpPr>
          <p:spPr>
            <a:xfrm>
              <a:off x="7175648" y="2887455"/>
              <a:ext cx="107037" cy="107835"/>
            </a:xfrm>
            <a:custGeom>
              <a:rect b="b" l="l" r="r" t="t"/>
              <a:pathLst>
                <a:path extrusionOk="0" h="3240" w="3216">
                  <a:moveTo>
                    <a:pt x="429" y="1"/>
                  </a:moveTo>
                  <a:cubicBezTo>
                    <a:pt x="286" y="1"/>
                    <a:pt x="143" y="1"/>
                    <a:pt x="0" y="25"/>
                  </a:cubicBezTo>
                  <a:lnTo>
                    <a:pt x="643" y="1406"/>
                  </a:lnTo>
                  <a:cubicBezTo>
                    <a:pt x="1239" y="1501"/>
                    <a:pt x="1739" y="1977"/>
                    <a:pt x="1810" y="2573"/>
                  </a:cubicBezTo>
                  <a:lnTo>
                    <a:pt x="3191" y="3240"/>
                  </a:lnTo>
                  <a:cubicBezTo>
                    <a:pt x="3215" y="3073"/>
                    <a:pt x="3215" y="2930"/>
                    <a:pt x="3215" y="2787"/>
                  </a:cubicBezTo>
                  <a:cubicBezTo>
                    <a:pt x="3215" y="1239"/>
                    <a:pt x="1977" y="1"/>
                    <a:pt x="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6958471" y="2805843"/>
              <a:ext cx="45996" cy="394730"/>
            </a:xfrm>
            <a:custGeom>
              <a:rect b="b" l="l" r="r" t="t"/>
              <a:pathLst>
                <a:path extrusionOk="0" h="11860" w="1382">
                  <a:moveTo>
                    <a:pt x="0" y="0"/>
                  </a:moveTo>
                  <a:lnTo>
                    <a:pt x="0" y="11860"/>
                  </a:lnTo>
                  <a:lnTo>
                    <a:pt x="1381" y="11860"/>
                  </a:lnTo>
                  <a:lnTo>
                    <a:pt x="1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7028201" y="3153792"/>
              <a:ext cx="324205" cy="46795"/>
            </a:xfrm>
            <a:custGeom>
              <a:rect b="b" l="l" r="r" t="t"/>
              <a:pathLst>
                <a:path extrusionOk="0" h="1406" w="9741">
                  <a:moveTo>
                    <a:pt x="1" y="1"/>
                  </a:moveTo>
                  <a:lnTo>
                    <a:pt x="1" y="1406"/>
                  </a:lnTo>
                  <a:lnTo>
                    <a:pt x="9741" y="1406"/>
                  </a:lnTo>
                  <a:lnTo>
                    <a:pt x="9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7208133" y="2997658"/>
              <a:ext cx="66598" cy="67397"/>
            </a:xfrm>
            <a:custGeom>
              <a:rect b="b" l="l" r="r" t="t"/>
              <a:pathLst>
                <a:path extrusionOk="0" h="2025" w="2001">
                  <a:moveTo>
                    <a:pt x="763" y="0"/>
                  </a:moveTo>
                  <a:cubicBezTo>
                    <a:pt x="620" y="334"/>
                    <a:pt x="334" y="619"/>
                    <a:pt x="1" y="762"/>
                  </a:cubicBezTo>
                  <a:lnTo>
                    <a:pt x="596" y="2024"/>
                  </a:lnTo>
                  <a:cubicBezTo>
                    <a:pt x="1215" y="1739"/>
                    <a:pt x="1739" y="1238"/>
                    <a:pt x="2001" y="595"/>
                  </a:cubicBezTo>
                  <a:lnTo>
                    <a:pt x="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7028201" y="2805843"/>
              <a:ext cx="324205" cy="324970"/>
            </a:xfrm>
            <a:custGeom>
              <a:rect b="b" l="l" r="r" t="t"/>
              <a:pathLst>
                <a:path extrusionOk="0" h="9764" w="9741">
                  <a:moveTo>
                    <a:pt x="1739" y="1405"/>
                  </a:moveTo>
                  <a:lnTo>
                    <a:pt x="1739" y="2096"/>
                  </a:lnTo>
                  <a:lnTo>
                    <a:pt x="1025" y="2096"/>
                  </a:lnTo>
                  <a:lnTo>
                    <a:pt x="1025" y="1405"/>
                  </a:lnTo>
                  <a:close/>
                  <a:moveTo>
                    <a:pt x="8693" y="1405"/>
                  </a:moveTo>
                  <a:lnTo>
                    <a:pt x="8693" y="2096"/>
                  </a:lnTo>
                  <a:lnTo>
                    <a:pt x="8002" y="2096"/>
                  </a:lnTo>
                  <a:lnTo>
                    <a:pt x="8002" y="1405"/>
                  </a:lnTo>
                  <a:close/>
                  <a:moveTo>
                    <a:pt x="4859" y="1738"/>
                  </a:moveTo>
                  <a:cubicBezTo>
                    <a:pt x="6788" y="1738"/>
                    <a:pt x="8360" y="3310"/>
                    <a:pt x="8360" y="5239"/>
                  </a:cubicBezTo>
                  <a:cubicBezTo>
                    <a:pt x="8360" y="7144"/>
                    <a:pt x="6788" y="8716"/>
                    <a:pt x="4859" y="8716"/>
                  </a:cubicBezTo>
                  <a:cubicBezTo>
                    <a:pt x="2954" y="8716"/>
                    <a:pt x="1382" y="7144"/>
                    <a:pt x="1382" y="5239"/>
                  </a:cubicBezTo>
                  <a:cubicBezTo>
                    <a:pt x="1382" y="3310"/>
                    <a:pt x="2954" y="1738"/>
                    <a:pt x="4859" y="1738"/>
                  </a:cubicBezTo>
                  <a:close/>
                  <a:moveTo>
                    <a:pt x="1739" y="8359"/>
                  </a:moveTo>
                  <a:lnTo>
                    <a:pt x="1739" y="9073"/>
                  </a:lnTo>
                  <a:lnTo>
                    <a:pt x="1025" y="9073"/>
                  </a:lnTo>
                  <a:lnTo>
                    <a:pt x="1025" y="8359"/>
                  </a:lnTo>
                  <a:close/>
                  <a:moveTo>
                    <a:pt x="8693" y="8359"/>
                  </a:moveTo>
                  <a:lnTo>
                    <a:pt x="8693" y="9073"/>
                  </a:lnTo>
                  <a:lnTo>
                    <a:pt x="8002" y="9073"/>
                  </a:lnTo>
                  <a:lnTo>
                    <a:pt x="8002" y="8359"/>
                  </a:lnTo>
                  <a:close/>
                  <a:moveTo>
                    <a:pt x="1" y="0"/>
                  </a:moveTo>
                  <a:lnTo>
                    <a:pt x="1" y="9764"/>
                  </a:lnTo>
                  <a:lnTo>
                    <a:pt x="9741" y="9764"/>
                  </a:lnTo>
                  <a:lnTo>
                    <a:pt x="97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7097165" y="2965139"/>
              <a:ext cx="107835" cy="107835"/>
            </a:xfrm>
            <a:custGeom>
              <a:rect b="b" l="l" r="r" t="t"/>
              <a:pathLst>
                <a:path extrusionOk="0" h="3240" w="3240">
                  <a:moveTo>
                    <a:pt x="48" y="1"/>
                  </a:moveTo>
                  <a:cubicBezTo>
                    <a:pt x="24" y="144"/>
                    <a:pt x="1" y="286"/>
                    <a:pt x="1" y="453"/>
                  </a:cubicBezTo>
                  <a:cubicBezTo>
                    <a:pt x="1" y="1977"/>
                    <a:pt x="1263" y="3239"/>
                    <a:pt x="2787" y="3239"/>
                  </a:cubicBezTo>
                  <a:cubicBezTo>
                    <a:pt x="2954" y="3239"/>
                    <a:pt x="3096" y="3216"/>
                    <a:pt x="3239" y="3192"/>
                  </a:cubicBezTo>
                  <a:lnTo>
                    <a:pt x="2596" y="1834"/>
                  </a:lnTo>
                  <a:cubicBezTo>
                    <a:pt x="1977" y="1739"/>
                    <a:pt x="1501" y="1263"/>
                    <a:pt x="1406" y="644"/>
                  </a:cubicBez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44"/>
          <p:cNvGrpSpPr/>
          <p:nvPr/>
        </p:nvGrpSpPr>
        <p:grpSpPr>
          <a:xfrm>
            <a:off x="1464306" y="2777207"/>
            <a:ext cx="347203" cy="393977"/>
            <a:chOff x="1841222" y="4084342"/>
            <a:chExt cx="347203" cy="393977"/>
          </a:xfrm>
        </p:grpSpPr>
        <p:sp>
          <p:nvSpPr>
            <p:cNvPr id="508" name="Google Shape;508;p44"/>
            <p:cNvSpPr/>
            <p:nvPr/>
          </p:nvSpPr>
          <p:spPr>
            <a:xfrm>
              <a:off x="1875304" y="4374445"/>
              <a:ext cx="279040" cy="103875"/>
            </a:xfrm>
            <a:custGeom>
              <a:rect b="b" l="l" r="r" t="t"/>
              <a:pathLst>
                <a:path extrusionOk="0" h="3121" w="8384">
                  <a:moveTo>
                    <a:pt x="3835" y="1"/>
                  </a:moveTo>
                  <a:lnTo>
                    <a:pt x="3835" y="1025"/>
                  </a:lnTo>
                  <a:lnTo>
                    <a:pt x="3144" y="1025"/>
                  </a:lnTo>
                  <a:lnTo>
                    <a:pt x="3144" y="1739"/>
                  </a:lnTo>
                  <a:lnTo>
                    <a:pt x="1" y="1739"/>
                  </a:lnTo>
                  <a:lnTo>
                    <a:pt x="1" y="2430"/>
                  </a:lnTo>
                  <a:lnTo>
                    <a:pt x="3144" y="2430"/>
                  </a:lnTo>
                  <a:lnTo>
                    <a:pt x="3144" y="3120"/>
                  </a:lnTo>
                  <a:lnTo>
                    <a:pt x="5240" y="3120"/>
                  </a:lnTo>
                  <a:lnTo>
                    <a:pt x="5240" y="2430"/>
                  </a:lnTo>
                  <a:lnTo>
                    <a:pt x="8384" y="2430"/>
                  </a:lnTo>
                  <a:lnTo>
                    <a:pt x="8384" y="1739"/>
                  </a:lnTo>
                  <a:lnTo>
                    <a:pt x="5240" y="1739"/>
                  </a:lnTo>
                  <a:lnTo>
                    <a:pt x="5240" y="1025"/>
                  </a:lnTo>
                  <a:lnTo>
                    <a:pt x="4549" y="1025"/>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4"/>
            <p:cNvSpPr/>
            <p:nvPr/>
          </p:nvSpPr>
          <p:spPr>
            <a:xfrm>
              <a:off x="1841222" y="4162027"/>
              <a:ext cx="347203" cy="72955"/>
            </a:xfrm>
            <a:custGeom>
              <a:rect b="b" l="l" r="r" t="t"/>
              <a:pathLst>
                <a:path extrusionOk="0" h="2192" w="10432">
                  <a:moveTo>
                    <a:pt x="1" y="0"/>
                  </a:moveTo>
                  <a:lnTo>
                    <a:pt x="1" y="929"/>
                  </a:lnTo>
                  <a:cubicBezTo>
                    <a:pt x="72" y="977"/>
                    <a:pt x="144" y="1024"/>
                    <a:pt x="215" y="1072"/>
                  </a:cubicBezTo>
                  <a:cubicBezTo>
                    <a:pt x="1549" y="1786"/>
                    <a:pt x="3311" y="2191"/>
                    <a:pt x="5216" y="2191"/>
                  </a:cubicBezTo>
                  <a:cubicBezTo>
                    <a:pt x="7121" y="2191"/>
                    <a:pt x="8884" y="1786"/>
                    <a:pt x="10217" y="1072"/>
                  </a:cubicBezTo>
                  <a:cubicBezTo>
                    <a:pt x="10289" y="1024"/>
                    <a:pt x="10360" y="977"/>
                    <a:pt x="10432" y="929"/>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4"/>
            <p:cNvSpPr/>
            <p:nvPr/>
          </p:nvSpPr>
          <p:spPr>
            <a:xfrm>
              <a:off x="1845981" y="4084342"/>
              <a:ext cx="337684" cy="92758"/>
            </a:xfrm>
            <a:custGeom>
              <a:rect b="b" l="l" r="r" t="t"/>
              <a:pathLst>
                <a:path extrusionOk="0" h="2787" w="10146">
                  <a:moveTo>
                    <a:pt x="5073" y="1"/>
                  </a:moveTo>
                  <a:cubicBezTo>
                    <a:pt x="3787" y="1"/>
                    <a:pt x="2525" y="215"/>
                    <a:pt x="1501" y="596"/>
                  </a:cubicBezTo>
                  <a:cubicBezTo>
                    <a:pt x="739" y="882"/>
                    <a:pt x="239" y="1239"/>
                    <a:pt x="1" y="1620"/>
                  </a:cubicBezTo>
                  <a:cubicBezTo>
                    <a:pt x="25" y="1620"/>
                    <a:pt x="48" y="1644"/>
                    <a:pt x="72" y="1644"/>
                  </a:cubicBezTo>
                  <a:cubicBezTo>
                    <a:pt x="1406" y="2382"/>
                    <a:pt x="3168" y="2787"/>
                    <a:pt x="5073" y="2787"/>
                  </a:cubicBezTo>
                  <a:cubicBezTo>
                    <a:pt x="6978" y="2787"/>
                    <a:pt x="8741" y="2382"/>
                    <a:pt x="10074" y="1644"/>
                  </a:cubicBezTo>
                  <a:cubicBezTo>
                    <a:pt x="10098" y="1644"/>
                    <a:pt x="10122" y="1620"/>
                    <a:pt x="10146" y="1620"/>
                  </a:cubicBezTo>
                  <a:cubicBezTo>
                    <a:pt x="9908" y="1239"/>
                    <a:pt x="9407" y="882"/>
                    <a:pt x="8645" y="596"/>
                  </a:cubicBezTo>
                  <a:cubicBezTo>
                    <a:pt x="7621" y="215"/>
                    <a:pt x="6359" y="1"/>
                    <a:pt x="5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4"/>
            <p:cNvSpPr/>
            <p:nvPr/>
          </p:nvSpPr>
          <p:spPr>
            <a:xfrm>
              <a:off x="1841222" y="4219874"/>
              <a:ext cx="347203" cy="72955"/>
            </a:xfrm>
            <a:custGeom>
              <a:rect b="b" l="l" r="r" t="t"/>
              <a:pathLst>
                <a:path extrusionOk="0" h="2192" w="10432">
                  <a:moveTo>
                    <a:pt x="1" y="1"/>
                  </a:moveTo>
                  <a:lnTo>
                    <a:pt x="1" y="930"/>
                  </a:lnTo>
                  <a:cubicBezTo>
                    <a:pt x="72" y="977"/>
                    <a:pt x="144" y="1025"/>
                    <a:pt x="215" y="1072"/>
                  </a:cubicBezTo>
                  <a:cubicBezTo>
                    <a:pt x="1549" y="1787"/>
                    <a:pt x="3311" y="2192"/>
                    <a:pt x="5216" y="2192"/>
                  </a:cubicBezTo>
                  <a:cubicBezTo>
                    <a:pt x="7121" y="2192"/>
                    <a:pt x="8884" y="1787"/>
                    <a:pt x="10217" y="1072"/>
                  </a:cubicBezTo>
                  <a:cubicBezTo>
                    <a:pt x="10289" y="1025"/>
                    <a:pt x="10360" y="977"/>
                    <a:pt x="10432" y="930"/>
                  </a:cubicBezTo>
                  <a:lnTo>
                    <a:pt x="10432" y="1"/>
                  </a:lnTo>
                  <a:cubicBezTo>
                    <a:pt x="9027" y="739"/>
                    <a:pt x="7169" y="1144"/>
                    <a:pt x="5216" y="1144"/>
                  </a:cubicBezTo>
                  <a:cubicBezTo>
                    <a:pt x="3263" y="1144"/>
                    <a:pt x="1406" y="73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4"/>
            <p:cNvSpPr/>
            <p:nvPr/>
          </p:nvSpPr>
          <p:spPr>
            <a:xfrm>
              <a:off x="1841222" y="4277755"/>
              <a:ext cx="347203" cy="96719"/>
            </a:xfrm>
            <a:custGeom>
              <a:rect b="b" l="l" r="r" t="t"/>
              <a:pathLst>
                <a:path extrusionOk="0" h="2906" w="10432">
                  <a:moveTo>
                    <a:pt x="1" y="0"/>
                  </a:moveTo>
                  <a:lnTo>
                    <a:pt x="1" y="1143"/>
                  </a:lnTo>
                  <a:cubicBezTo>
                    <a:pt x="1" y="1715"/>
                    <a:pt x="549" y="2144"/>
                    <a:pt x="1668" y="2477"/>
                  </a:cubicBezTo>
                  <a:cubicBezTo>
                    <a:pt x="2620" y="2739"/>
                    <a:pt x="3883" y="2906"/>
                    <a:pt x="5216" y="2906"/>
                  </a:cubicBezTo>
                  <a:cubicBezTo>
                    <a:pt x="6550" y="2906"/>
                    <a:pt x="7812" y="2739"/>
                    <a:pt x="8765" y="2477"/>
                  </a:cubicBezTo>
                  <a:cubicBezTo>
                    <a:pt x="9884" y="2144"/>
                    <a:pt x="10432" y="1715"/>
                    <a:pt x="10432" y="1143"/>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44"/>
          <p:cNvGrpSpPr/>
          <p:nvPr/>
        </p:nvGrpSpPr>
        <p:grpSpPr>
          <a:xfrm>
            <a:off x="5168277" y="3912449"/>
            <a:ext cx="394764" cy="393192"/>
            <a:chOff x="1817457" y="2200243"/>
            <a:chExt cx="394764" cy="382892"/>
          </a:xfrm>
        </p:grpSpPr>
        <p:sp>
          <p:nvSpPr>
            <p:cNvPr id="514" name="Google Shape;514;p44"/>
            <p:cNvSpPr/>
            <p:nvPr/>
          </p:nvSpPr>
          <p:spPr>
            <a:xfrm>
              <a:off x="1817457" y="2293005"/>
              <a:ext cx="46795" cy="46795"/>
            </a:xfrm>
            <a:custGeom>
              <a:rect b="b" l="l" r="r" t="t"/>
              <a:pathLst>
                <a:path extrusionOk="0" h="1406" w="1406">
                  <a:moveTo>
                    <a:pt x="0" y="0"/>
                  </a:moveTo>
                  <a:lnTo>
                    <a:pt x="0" y="1405"/>
                  </a:lnTo>
                  <a:lnTo>
                    <a:pt x="1405" y="1405"/>
                  </a:lnTo>
                  <a:lnTo>
                    <a:pt x="14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4"/>
            <p:cNvSpPr/>
            <p:nvPr/>
          </p:nvSpPr>
          <p:spPr>
            <a:xfrm>
              <a:off x="1817457" y="2445978"/>
              <a:ext cx="394764" cy="137157"/>
            </a:xfrm>
            <a:custGeom>
              <a:rect b="b" l="l" r="r" t="t"/>
              <a:pathLst>
                <a:path extrusionOk="0" h="4121" w="11861">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4"/>
            <p:cNvSpPr/>
            <p:nvPr/>
          </p:nvSpPr>
          <p:spPr>
            <a:xfrm>
              <a:off x="1945067" y="2315172"/>
              <a:ext cx="139520" cy="56314"/>
            </a:xfrm>
            <a:custGeom>
              <a:rect b="b" l="l" r="r" t="t"/>
              <a:pathLst>
                <a:path extrusionOk="0" h="1692" w="4192">
                  <a:moveTo>
                    <a:pt x="2096" y="1"/>
                  </a:moveTo>
                  <a:lnTo>
                    <a:pt x="1" y="858"/>
                  </a:lnTo>
                  <a:lnTo>
                    <a:pt x="2096" y="1692"/>
                  </a:lnTo>
                  <a:lnTo>
                    <a:pt x="4192" y="858"/>
                  </a:lnTo>
                  <a:lnTo>
                    <a:pt x="20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4"/>
            <p:cNvSpPr/>
            <p:nvPr/>
          </p:nvSpPr>
          <p:spPr>
            <a:xfrm>
              <a:off x="1933984" y="2363534"/>
              <a:ext cx="68995" cy="111796"/>
            </a:xfrm>
            <a:custGeom>
              <a:rect b="b" l="l" r="r" t="t"/>
              <a:pathLst>
                <a:path extrusionOk="0" h="3359" w="2073">
                  <a:moveTo>
                    <a:pt x="0" y="1"/>
                  </a:moveTo>
                  <a:lnTo>
                    <a:pt x="0" y="2525"/>
                  </a:lnTo>
                  <a:lnTo>
                    <a:pt x="2072" y="3358"/>
                  </a:lnTo>
                  <a:lnTo>
                    <a:pt x="2072" y="8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4"/>
            <p:cNvSpPr/>
            <p:nvPr/>
          </p:nvSpPr>
          <p:spPr>
            <a:xfrm>
              <a:off x="2026713" y="2363534"/>
              <a:ext cx="68995" cy="111796"/>
            </a:xfrm>
            <a:custGeom>
              <a:rect b="b" l="l" r="r" t="t"/>
              <a:pathLst>
                <a:path extrusionOk="0" h="3359" w="2073">
                  <a:moveTo>
                    <a:pt x="2072" y="1"/>
                  </a:moveTo>
                  <a:lnTo>
                    <a:pt x="0" y="834"/>
                  </a:lnTo>
                  <a:lnTo>
                    <a:pt x="0" y="3358"/>
                  </a:lnTo>
                  <a:lnTo>
                    <a:pt x="2072" y="2525"/>
                  </a:lnTo>
                  <a:lnTo>
                    <a:pt x="2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a:off x="1817457" y="2200243"/>
              <a:ext cx="394764" cy="232279"/>
            </a:xfrm>
            <a:custGeom>
              <a:rect b="b" l="l" r="r" t="t"/>
              <a:pathLst>
                <a:path extrusionOk="0" h="6979" w="11861">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44"/>
          <p:cNvGrpSpPr/>
          <p:nvPr/>
        </p:nvGrpSpPr>
        <p:grpSpPr>
          <a:xfrm>
            <a:off x="1440536" y="1641956"/>
            <a:ext cx="394743" cy="394777"/>
            <a:chOff x="1067526" y="2191523"/>
            <a:chExt cx="394743" cy="394777"/>
          </a:xfrm>
        </p:grpSpPr>
        <p:sp>
          <p:nvSpPr>
            <p:cNvPr id="521" name="Google Shape;521;p44"/>
            <p:cNvSpPr/>
            <p:nvPr/>
          </p:nvSpPr>
          <p:spPr>
            <a:xfrm>
              <a:off x="1184019" y="2191523"/>
              <a:ext cx="278242" cy="232279"/>
            </a:xfrm>
            <a:custGeom>
              <a:rect b="b" l="l" r="r" t="t"/>
              <a:pathLst>
                <a:path extrusionOk="0" h="6979" w="8360">
                  <a:moveTo>
                    <a:pt x="1" y="1"/>
                  </a:moveTo>
                  <a:lnTo>
                    <a:pt x="1" y="1049"/>
                  </a:lnTo>
                  <a:lnTo>
                    <a:pt x="7312" y="1049"/>
                  </a:lnTo>
                  <a:lnTo>
                    <a:pt x="7312" y="6979"/>
                  </a:lnTo>
                  <a:lnTo>
                    <a:pt x="8360" y="6979"/>
                  </a:lnTo>
                  <a:lnTo>
                    <a:pt x="83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p:nvPr/>
          </p:nvSpPr>
          <p:spPr>
            <a:xfrm>
              <a:off x="1125373" y="2249403"/>
              <a:ext cx="279040" cy="279007"/>
            </a:xfrm>
            <a:custGeom>
              <a:rect b="b" l="l" r="r" t="t"/>
              <a:pathLst>
                <a:path extrusionOk="0" h="8383" w="8384">
                  <a:moveTo>
                    <a:pt x="1" y="0"/>
                  </a:moveTo>
                  <a:lnTo>
                    <a:pt x="1" y="1048"/>
                  </a:lnTo>
                  <a:lnTo>
                    <a:pt x="7335" y="1048"/>
                  </a:lnTo>
                  <a:lnTo>
                    <a:pt x="7335" y="8383"/>
                  </a:lnTo>
                  <a:lnTo>
                    <a:pt x="8383" y="8383"/>
                  </a:lnTo>
                  <a:lnTo>
                    <a:pt x="8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a:off x="1180058" y="2411895"/>
              <a:ext cx="53951" cy="21434"/>
            </a:xfrm>
            <a:custGeom>
              <a:rect b="b" l="l" r="r" t="t"/>
              <a:pathLst>
                <a:path extrusionOk="0" h="644" w="1621">
                  <a:moveTo>
                    <a:pt x="810" y="0"/>
                  </a:moveTo>
                  <a:lnTo>
                    <a:pt x="1" y="334"/>
                  </a:lnTo>
                  <a:lnTo>
                    <a:pt x="810" y="643"/>
                  </a:lnTo>
                  <a:lnTo>
                    <a:pt x="1620" y="334"/>
                  </a:lnTo>
                  <a:lnTo>
                    <a:pt x="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p:nvPr/>
          </p:nvSpPr>
          <p:spPr>
            <a:xfrm>
              <a:off x="1218102" y="2439621"/>
              <a:ext cx="34913" cy="58710"/>
            </a:xfrm>
            <a:custGeom>
              <a:rect b="b" l="l" r="r" t="t"/>
              <a:pathLst>
                <a:path extrusionOk="0" h="1764" w="1049">
                  <a:moveTo>
                    <a:pt x="1049" y="1"/>
                  </a:moveTo>
                  <a:lnTo>
                    <a:pt x="1" y="429"/>
                  </a:lnTo>
                  <a:lnTo>
                    <a:pt x="1" y="1763"/>
                  </a:lnTo>
                  <a:lnTo>
                    <a:pt x="1049" y="1358"/>
                  </a:lnTo>
                  <a:lnTo>
                    <a:pt x="10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1067526" y="2308049"/>
              <a:ext cx="278208" cy="278242"/>
            </a:xfrm>
            <a:custGeom>
              <a:rect b="b" l="l" r="r" t="t"/>
              <a:pathLst>
                <a:path extrusionOk="0" h="8360" w="8359">
                  <a:moveTo>
                    <a:pt x="4191" y="2382"/>
                  </a:moveTo>
                  <a:lnTo>
                    <a:pt x="6287" y="3216"/>
                  </a:lnTo>
                  <a:lnTo>
                    <a:pt x="6287" y="5764"/>
                  </a:lnTo>
                  <a:lnTo>
                    <a:pt x="4191" y="6621"/>
                  </a:lnTo>
                  <a:lnTo>
                    <a:pt x="2096" y="5764"/>
                  </a:lnTo>
                  <a:lnTo>
                    <a:pt x="2096" y="3216"/>
                  </a:lnTo>
                  <a:lnTo>
                    <a:pt x="4191" y="2382"/>
                  </a:lnTo>
                  <a:close/>
                  <a:moveTo>
                    <a:pt x="0" y="1"/>
                  </a:moveTo>
                  <a:lnTo>
                    <a:pt x="0" y="8359"/>
                  </a:lnTo>
                  <a:lnTo>
                    <a:pt x="8359" y="8359"/>
                  </a:lnTo>
                  <a:lnTo>
                    <a:pt x="8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1160254" y="2439621"/>
              <a:ext cx="34913" cy="58710"/>
            </a:xfrm>
            <a:custGeom>
              <a:rect b="b" l="l" r="r" t="t"/>
              <a:pathLst>
                <a:path extrusionOk="0" h="1764" w="1049">
                  <a:moveTo>
                    <a:pt x="0" y="1"/>
                  </a:moveTo>
                  <a:lnTo>
                    <a:pt x="0" y="1358"/>
                  </a:lnTo>
                  <a:lnTo>
                    <a:pt x="1048" y="1763"/>
                  </a:lnTo>
                  <a:lnTo>
                    <a:pt x="1048" y="429"/>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a:off x="1392509" y="2516506"/>
              <a:ext cx="69760" cy="69793"/>
            </a:xfrm>
            <a:custGeom>
              <a:rect b="b" l="l" r="r" t="t"/>
              <a:pathLst>
                <a:path extrusionOk="0" h="2097" w="2096">
                  <a:moveTo>
                    <a:pt x="1381" y="1"/>
                  </a:moveTo>
                  <a:lnTo>
                    <a:pt x="1381" y="1382"/>
                  </a:lnTo>
                  <a:lnTo>
                    <a:pt x="0" y="1382"/>
                  </a:lnTo>
                  <a:lnTo>
                    <a:pt x="0" y="2096"/>
                  </a:lnTo>
                  <a:lnTo>
                    <a:pt x="2096" y="2096"/>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a:off x="1067526" y="2191523"/>
              <a:ext cx="69760" cy="69793"/>
            </a:xfrm>
            <a:custGeom>
              <a:rect b="b" l="l" r="r" t="t"/>
              <a:pathLst>
                <a:path extrusionOk="0" h="2097" w="2096">
                  <a:moveTo>
                    <a:pt x="0" y="1"/>
                  </a:moveTo>
                  <a:lnTo>
                    <a:pt x="0" y="2097"/>
                  </a:lnTo>
                  <a:lnTo>
                    <a:pt x="715" y="2097"/>
                  </a:lnTo>
                  <a:lnTo>
                    <a:pt x="715" y="715"/>
                  </a:lnTo>
                  <a:lnTo>
                    <a:pt x="2096" y="715"/>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44"/>
          <p:cNvSpPr/>
          <p:nvPr/>
        </p:nvSpPr>
        <p:spPr>
          <a:xfrm>
            <a:off x="7218425" y="-660001"/>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5"/>
          <p:cNvSpPr/>
          <p:nvPr/>
        </p:nvSpPr>
        <p:spPr>
          <a:xfrm>
            <a:off x="1374175" y="960750"/>
            <a:ext cx="1409700" cy="1409700"/>
          </a:xfrm>
          <a:prstGeom prst="ellipse">
            <a:avLst/>
          </a:prstGeom>
          <a:solidFill>
            <a:srgbClr val="5CFFA6">
              <a:alpha val="43560"/>
            </a:srgbClr>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txBox="1"/>
          <p:nvPr>
            <p:ph idx="12" type="sldNum"/>
          </p:nvPr>
        </p:nvSpPr>
        <p:spPr>
          <a:xfrm>
            <a:off x="83200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536" name="Google Shape;536;p45"/>
          <p:cNvSpPr txBox="1"/>
          <p:nvPr>
            <p:ph idx="4294967295" type="title"/>
          </p:nvPr>
        </p:nvSpPr>
        <p:spPr>
          <a:xfrm>
            <a:off x="1009350" y="278600"/>
            <a:ext cx="27606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537" name="Google Shape;537;p45"/>
          <p:cNvSpPr txBox="1"/>
          <p:nvPr>
            <p:ph idx="4294967295" type="title"/>
          </p:nvPr>
        </p:nvSpPr>
        <p:spPr>
          <a:xfrm>
            <a:off x="1114650" y="2466277"/>
            <a:ext cx="1928400" cy="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Acha Rha’ah</a:t>
            </a:r>
            <a:endParaRPr sz="2000"/>
          </a:p>
        </p:txBody>
      </p:sp>
      <p:sp>
        <p:nvSpPr>
          <p:cNvPr id="538" name="Google Shape;538;p45"/>
          <p:cNvSpPr txBox="1"/>
          <p:nvPr>
            <p:ph idx="4294967295" type="title"/>
          </p:nvPr>
        </p:nvSpPr>
        <p:spPr>
          <a:xfrm>
            <a:off x="3478519" y="2466268"/>
            <a:ext cx="2148900" cy="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Tambe Salome</a:t>
            </a:r>
            <a:endParaRPr sz="1900"/>
          </a:p>
        </p:txBody>
      </p:sp>
      <p:sp>
        <p:nvSpPr>
          <p:cNvPr id="539" name="Google Shape;539;p45"/>
          <p:cNvSpPr txBox="1"/>
          <p:nvPr>
            <p:ph idx="4294967295" type="title"/>
          </p:nvPr>
        </p:nvSpPr>
        <p:spPr>
          <a:xfrm>
            <a:off x="5842389" y="2466268"/>
            <a:ext cx="2355000" cy="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Amehmbo Sonia</a:t>
            </a:r>
            <a:endParaRPr sz="1900"/>
          </a:p>
        </p:txBody>
      </p:sp>
      <p:pic>
        <p:nvPicPr>
          <p:cNvPr id="540" name="Google Shape;540;p45"/>
          <p:cNvPicPr preferRelativeResize="0"/>
          <p:nvPr/>
        </p:nvPicPr>
        <p:blipFill rotWithShape="1">
          <a:blip r:embed="rId3">
            <a:alphaModFix/>
          </a:blip>
          <a:srcRect b="43876" l="8214" r="23730" t="17887"/>
          <a:stretch/>
        </p:blipFill>
        <p:spPr>
          <a:xfrm>
            <a:off x="1483442" y="1070544"/>
            <a:ext cx="1191000" cy="1189800"/>
          </a:xfrm>
          <a:prstGeom prst="ellipse">
            <a:avLst/>
          </a:prstGeom>
          <a:noFill/>
          <a:ln>
            <a:noFill/>
          </a:ln>
        </p:spPr>
      </p:pic>
      <p:sp>
        <p:nvSpPr>
          <p:cNvPr id="541" name="Google Shape;541;p45"/>
          <p:cNvSpPr/>
          <p:nvPr/>
        </p:nvSpPr>
        <p:spPr>
          <a:xfrm>
            <a:off x="3738041" y="960750"/>
            <a:ext cx="1409700" cy="1409700"/>
          </a:xfrm>
          <a:prstGeom prst="ellipse">
            <a:avLst/>
          </a:prstGeom>
          <a:solidFill>
            <a:srgbClr val="FDFF5C">
              <a:alpha val="4598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45"/>
          <p:cNvPicPr preferRelativeResize="0"/>
          <p:nvPr/>
        </p:nvPicPr>
        <p:blipFill rotWithShape="1">
          <a:blip r:embed="rId4">
            <a:alphaModFix/>
          </a:blip>
          <a:srcRect b="41244" l="22959" r="9867" t="8421"/>
          <a:stretch/>
        </p:blipFill>
        <p:spPr>
          <a:xfrm>
            <a:off x="3847307" y="1070544"/>
            <a:ext cx="1191000" cy="1189800"/>
          </a:xfrm>
          <a:prstGeom prst="ellipse">
            <a:avLst/>
          </a:prstGeom>
          <a:noFill/>
          <a:ln>
            <a:noFill/>
          </a:ln>
        </p:spPr>
      </p:pic>
      <p:sp>
        <p:nvSpPr>
          <p:cNvPr id="543" name="Google Shape;543;p45"/>
          <p:cNvSpPr/>
          <p:nvPr/>
        </p:nvSpPr>
        <p:spPr>
          <a:xfrm>
            <a:off x="6101906" y="960750"/>
            <a:ext cx="1409700" cy="1409700"/>
          </a:xfrm>
          <a:prstGeom prst="ellipse">
            <a:avLst/>
          </a:prstGeom>
          <a:solidFill>
            <a:srgbClr val="5CFFF8">
              <a:alpha val="38390"/>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4" name="Google Shape;544;p45"/>
          <p:cNvPicPr preferRelativeResize="0"/>
          <p:nvPr/>
        </p:nvPicPr>
        <p:blipFill rotWithShape="1">
          <a:blip r:embed="rId5">
            <a:alphaModFix/>
          </a:blip>
          <a:srcRect b="49" l="0" r="0" t="49"/>
          <a:stretch/>
        </p:blipFill>
        <p:spPr>
          <a:xfrm>
            <a:off x="6211173" y="1070544"/>
            <a:ext cx="1191000" cy="1189800"/>
          </a:xfrm>
          <a:prstGeom prst="ellipse">
            <a:avLst/>
          </a:prstGeom>
          <a:noFill/>
          <a:ln>
            <a:noFill/>
          </a:ln>
        </p:spPr>
      </p:pic>
      <p:sp>
        <p:nvSpPr>
          <p:cNvPr id="545" name="Google Shape;545;p45"/>
          <p:cNvSpPr/>
          <p:nvPr/>
        </p:nvSpPr>
        <p:spPr>
          <a:xfrm>
            <a:off x="2519169" y="2915932"/>
            <a:ext cx="1409700" cy="1409700"/>
          </a:xfrm>
          <a:prstGeom prst="ellipse">
            <a:avLst/>
          </a:prstGeom>
          <a:solidFill>
            <a:srgbClr val="5CFFA6">
              <a:alpha val="43560"/>
            </a:srgbClr>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txBox="1"/>
          <p:nvPr>
            <p:ph idx="4294967295" type="title"/>
          </p:nvPr>
        </p:nvSpPr>
        <p:spPr>
          <a:xfrm>
            <a:off x="2259644" y="4421459"/>
            <a:ext cx="1928400" cy="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Atem Randy</a:t>
            </a:r>
            <a:endParaRPr sz="2000"/>
          </a:p>
        </p:txBody>
      </p:sp>
      <p:sp>
        <p:nvSpPr>
          <p:cNvPr id="547" name="Google Shape;547;p45"/>
          <p:cNvSpPr txBox="1"/>
          <p:nvPr>
            <p:ph idx="4294967295" type="title"/>
          </p:nvPr>
        </p:nvSpPr>
        <p:spPr>
          <a:xfrm>
            <a:off x="4595405" y="4421450"/>
            <a:ext cx="2430600" cy="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Samuel Tiokeng</a:t>
            </a:r>
            <a:endParaRPr sz="2000"/>
          </a:p>
        </p:txBody>
      </p:sp>
      <p:pic>
        <p:nvPicPr>
          <p:cNvPr id="548" name="Google Shape;548;p45"/>
          <p:cNvPicPr preferRelativeResize="0"/>
          <p:nvPr/>
        </p:nvPicPr>
        <p:blipFill rotWithShape="1">
          <a:blip r:embed="rId6">
            <a:alphaModFix/>
          </a:blip>
          <a:srcRect b="38673" l="15745" r="15738" t="9959"/>
          <a:stretch/>
        </p:blipFill>
        <p:spPr>
          <a:xfrm>
            <a:off x="2628436" y="3025726"/>
            <a:ext cx="1191000" cy="1189800"/>
          </a:xfrm>
          <a:prstGeom prst="ellipse">
            <a:avLst/>
          </a:prstGeom>
          <a:noFill/>
          <a:ln>
            <a:noFill/>
          </a:ln>
        </p:spPr>
      </p:pic>
      <p:sp>
        <p:nvSpPr>
          <p:cNvPr id="549" name="Google Shape;549;p45"/>
          <p:cNvSpPr/>
          <p:nvPr/>
        </p:nvSpPr>
        <p:spPr>
          <a:xfrm>
            <a:off x="5105981" y="2915932"/>
            <a:ext cx="1409700" cy="1409700"/>
          </a:xfrm>
          <a:prstGeom prst="ellipse">
            <a:avLst/>
          </a:prstGeom>
          <a:solidFill>
            <a:srgbClr val="5CFFF8">
              <a:alpha val="38390"/>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45"/>
          <p:cNvPicPr preferRelativeResize="0"/>
          <p:nvPr/>
        </p:nvPicPr>
        <p:blipFill rotWithShape="1">
          <a:blip r:embed="rId7">
            <a:alphaModFix/>
          </a:blip>
          <a:srcRect b="49" l="0" r="0" t="49"/>
          <a:stretch/>
        </p:blipFill>
        <p:spPr>
          <a:xfrm>
            <a:off x="5215287" y="3025726"/>
            <a:ext cx="1191000" cy="11898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6"/>
          <p:cNvSpPr/>
          <p:nvPr/>
        </p:nvSpPr>
        <p:spPr>
          <a:xfrm>
            <a:off x="829525" y="928300"/>
            <a:ext cx="3320700" cy="3349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a:off x="4461373" y="876077"/>
            <a:ext cx="724500" cy="7245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558" name="Google Shape;558;p46"/>
          <p:cNvSpPr txBox="1"/>
          <p:nvPr>
            <p:ph type="title"/>
          </p:nvPr>
        </p:nvSpPr>
        <p:spPr>
          <a:xfrm>
            <a:off x="4572000" y="932925"/>
            <a:ext cx="38553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T</a:t>
            </a:r>
            <a:r>
              <a:rPr lang="en"/>
              <a:t>hank You!</a:t>
            </a:r>
            <a:endParaRPr/>
          </a:p>
        </p:txBody>
      </p:sp>
      <p:sp>
        <p:nvSpPr>
          <p:cNvPr id="559" name="Google Shape;559;p46"/>
          <p:cNvSpPr txBox="1"/>
          <p:nvPr>
            <p:ph idx="1" type="subTitle"/>
          </p:nvPr>
        </p:nvSpPr>
        <p:spPr>
          <a:xfrm>
            <a:off x="4572000" y="1677450"/>
            <a:ext cx="38553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Montserrat ExtraBold"/>
                <a:ea typeface="Montserrat ExtraBold"/>
                <a:cs typeface="Montserrat ExtraBold"/>
                <a:sym typeface="Montserrat ExtraBold"/>
              </a:rPr>
              <a:t>Do you have any questions?</a:t>
            </a:r>
            <a:endParaRPr sz="1800">
              <a:latin typeface="Montserrat ExtraBold"/>
              <a:ea typeface="Montserrat ExtraBold"/>
              <a:cs typeface="Montserrat ExtraBold"/>
              <a:sym typeface="Montserrat ExtraBold"/>
            </a:endParaRPr>
          </a:p>
          <a:p>
            <a:pPr indent="0" lvl="0" marL="0" rtl="0" algn="l">
              <a:spcBef>
                <a:spcPts val="1000"/>
              </a:spcBef>
              <a:spcAft>
                <a:spcPts val="0"/>
              </a:spcAft>
              <a:buNone/>
            </a:pPr>
            <a:r>
              <a:t/>
            </a:r>
            <a:endParaRPr/>
          </a:p>
        </p:txBody>
      </p:sp>
      <p:grpSp>
        <p:nvGrpSpPr>
          <p:cNvPr id="560" name="Google Shape;560;p46"/>
          <p:cNvGrpSpPr/>
          <p:nvPr/>
        </p:nvGrpSpPr>
        <p:grpSpPr>
          <a:xfrm>
            <a:off x="1122970" y="1631272"/>
            <a:ext cx="2733810" cy="2400755"/>
            <a:chOff x="1122970" y="1631272"/>
            <a:chExt cx="2733810" cy="2400755"/>
          </a:xfrm>
        </p:grpSpPr>
        <p:sp>
          <p:nvSpPr>
            <p:cNvPr id="561" name="Google Shape;561;p46"/>
            <p:cNvSpPr/>
            <p:nvPr/>
          </p:nvSpPr>
          <p:spPr>
            <a:xfrm>
              <a:off x="1122970" y="3723326"/>
              <a:ext cx="2728010" cy="308702"/>
            </a:xfrm>
            <a:custGeom>
              <a:rect b="b" l="l" r="r" t="t"/>
              <a:pathLst>
                <a:path extrusionOk="0" h="19318" w="170714">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a:off x="1586342" y="3092404"/>
              <a:ext cx="78638" cy="788182"/>
            </a:xfrm>
            <a:custGeom>
              <a:rect b="b" l="l" r="r" t="t"/>
              <a:pathLst>
                <a:path extrusionOk="0" h="49323" w="4921">
                  <a:moveTo>
                    <a:pt x="0" y="0"/>
                  </a:moveTo>
                  <a:lnTo>
                    <a:pt x="0" y="49323"/>
                  </a:lnTo>
                  <a:lnTo>
                    <a:pt x="4920" y="49323"/>
                  </a:lnTo>
                  <a:lnTo>
                    <a:pt x="49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p:nvPr/>
          </p:nvSpPr>
          <p:spPr>
            <a:xfrm>
              <a:off x="1586342" y="3092404"/>
              <a:ext cx="78638" cy="167566"/>
            </a:xfrm>
            <a:custGeom>
              <a:rect b="b" l="l" r="r" t="t"/>
              <a:pathLst>
                <a:path extrusionOk="0" h="10486" w="4921">
                  <a:moveTo>
                    <a:pt x="0" y="0"/>
                  </a:moveTo>
                  <a:lnTo>
                    <a:pt x="0" y="10486"/>
                  </a:lnTo>
                  <a:lnTo>
                    <a:pt x="4920" y="10486"/>
                  </a:lnTo>
                  <a:lnTo>
                    <a:pt x="49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a:off x="1746813" y="3049226"/>
              <a:ext cx="77982" cy="788821"/>
            </a:xfrm>
            <a:custGeom>
              <a:rect b="b" l="l" r="r" t="t"/>
              <a:pathLst>
                <a:path extrusionOk="0" h="49363" w="4880">
                  <a:moveTo>
                    <a:pt x="0" y="0"/>
                  </a:moveTo>
                  <a:lnTo>
                    <a:pt x="0" y="49363"/>
                  </a:lnTo>
                  <a:lnTo>
                    <a:pt x="4880" y="49363"/>
                  </a:lnTo>
                  <a:lnTo>
                    <a:pt x="488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a:off x="1746813" y="3049226"/>
              <a:ext cx="77982" cy="210744"/>
            </a:xfrm>
            <a:custGeom>
              <a:rect b="b" l="l" r="r" t="t"/>
              <a:pathLst>
                <a:path extrusionOk="0" h="13188" w="4880">
                  <a:moveTo>
                    <a:pt x="0" y="0"/>
                  </a:moveTo>
                  <a:lnTo>
                    <a:pt x="0" y="13188"/>
                  </a:lnTo>
                  <a:lnTo>
                    <a:pt x="4880" y="13188"/>
                  </a:lnTo>
                  <a:lnTo>
                    <a:pt x="48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6"/>
            <p:cNvSpPr/>
            <p:nvPr/>
          </p:nvSpPr>
          <p:spPr>
            <a:xfrm>
              <a:off x="2348092" y="3092404"/>
              <a:ext cx="77982" cy="788182"/>
            </a:xfrm>
            <a:custGeom>
              <a:rect b="b" l="l" r="r" t="t"/>
              <a:pathLst>
                <a:path extrusionOk="0" h="49323" w="4880">
                  <a:moveTo>
                    <a:pt x="0" y="0"/>
                  </a:moveTo>
                  <a:lnTo>
                    <a:pt x="0" y="49323"/>
                  </a:lnTo>
                  <a:lnTo>
                    <a:pt x="4880" y="49323"/>
                  </a:lnTo>
                  <a:lnTo>
                    <a:pt x="488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p:nvPr/>
          </p:nvSpPr>
          <p:spPr>
            <a:xfrm>
              <a:off x="2348092" y="3092404"/>
              <a:ext cx="77982" cy="167566"/>
            </a:xfrm>
            <a:custGeom>
              <a:rect b="b" l="l" r="r" t="t"/>
              <a:pathLst>
                <a:path extrusionOk="0" h="10486" w="4880">
                  <a:moveTo>
                    <a:pt x="0" y="0"/>
                  </a:moveTo>
                  <a:lnTo>
                    <a:pt x="0" y="10486"/>
                  </a:lnTo>
                  <a:lnTo>
                    <a:pt x="4880" y="10486"/>
                  </a:lnTo>
                  <a:lnTo>
                    <a:pt x="48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a:off x="2507908" y="3049226"/>
              <a:ext cx="77998" cy="788821"/>
            </a:xfrm>
            <a:custGeom>
              <a:rect b="b" l="l" r="r" t="t"/>
              <a:pathLst>
                <a:path extrusionOk="0" h="49363" w="4881">
                  <a:moveTo>
                    <a:pt x="1" y="0"/>
                  </a:moveTo>
                  <a:lnTo>
                    <a:pt x="1" y="49363"/>
                  </a:lnTo>
                  <a:lnTo>
                    <a:pt x="4881" y="49363"/>
                  </a:lnTo>
                  <a:lnTo>
                    <a:pt x="488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2507908" y="3049226"/>
              <a:ext cx="77998" cy="210744"/>
            </a:xfrm>
            <a:custGeom>
              <a:rect b="b" l="l" r="r" t="t"/>
              <a:pathLst>
                <a:path extrusionOk="0" h="13188" w="4881">
                  <a:moveTo>
                    <a:pt x="1" y="0"/>
                  </a:moveTo>
                  <a:lnTo>
                    <a:pt x="1" y="13188"/>
                  </a:lnTo>
                  <a:lnTo>
                    <a:pt x="4881" y="13188"/>
                  </a:lnTo>
                  <a:lnTo>
                    <a:pt x="48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1516094" y="2957708"/>
              <a:ext cx="1099456" cy="189491"/>
            </a:xfrm>
            <a:custGeom>
              <a:rect b="b" l="l" r="r" t="t"/>
              <a:pathLst>
                <a:path extrusionOk="0" h="11858" w="68802">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1516094" y="2874564"/>
              <a:ext cx="1099456" cy="189491"/>
            </a:xfrm>
            <a:custGeom>
              <a:rect b="b" l="l" r="r" t="t"/>
              <a:pathLst>
                <a:path extrusionOk="0" h="11858" w="68802">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a:off x="1628865" y="2898336"/>
              <a:ext cx="833948" cy="105069"/>
            </a:xfrm>
            <a:custGeom>
              <a:rect b="b" l="l" r="r" t="t"/>
              <a:pathLst>
                <a:path extrusionOk="0" h="6575" w="52187">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a:off x="1948529" y="2007122"/>
              <a:ext cx="170794" cy="898396"/>
            </a:xfrm>
            <a:custGeom>
              <a:rect b="b" l="l" r="r" t="t"/>
              <a:pathLst>
                <a:path extrusionOk="0" h="56220" w="10688">
                  <a:moveTo>
                    <a:pt x="0" y="1"/>
                  </a:moveTo>
                  <a:lnTo>
                    <a:pt x="0" y="56220"/>
                  </a:lnTo>
                  <a:lnTo>
                    <a:pt x="10687" y="56220"/>
                  </a:lnTo>
                  <a:lnTo>
                    <a:pt x="106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1948529" y="1982641"/>
              <a:ext cx="205599" cy="24497"/>
            </a:xfrm>
            <a:custGeom>
              <a:rect b="b" l="l" r="r" t="t"/>
              <a:pathLst>
                <a:path extrusionOk="0" h="1533" w="12866">
                  <a:moveTo>
                    <a:pt x="2742" y="0"/>
                  </a:moveTo>
                  <a:lnTo>
                    <a:pt x="0" y="1533"/>
                  </a:lnTo>
                  <a:lnTo>
                    <a:pt x="10687" y="1533"/>
                  </a:lnTo>
                  <a:lnTo>
                    <a:pt x="12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a:off x="2119307" y="1980777"/>
              <a:ext cx="34820" cy="934478"/>
            </a:xfrm>
            <a:custGeom>
              <a:rect b="b" l="l" r="r" t="t"/>
              <a:pathLst>
                <a:path extrusionOk="0" h="58478" w="2179">
                  <a:moveTo>
                    <a:pt x="2178" y="0"/>
                  </a:moveTo>
                  <a:lnTo>
                    <a:pt x="0" y="1533"/>
                  </a:lnTo>
                  <a:lnTo>
                    <a:pt x="0" y="58478"/>
                  </a:lnTo>
                  <a:lnTo>
                    <a:pt x="2178" y="57187"/>
                  </a:lnTo>
                  <a:lnTo>
                    <a:pt x="21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a:off x="2074834" y="2339666"/>
              <a:ext cx="283581" cy="586482"/>
            </a:xfrm>
            <a:custGeom>
              <a:rect b="b" l="l" r="r" t="t"/>
              <a:pathLst>
                <a:path extrusionOk="0" h="36701" w="17746">
                  <a:moveTo>
                    <a:pt x="1" y="1"/>
                  </a:moveTo>
                  <a:lnTo>
                    <a:pt x="1" y="36700"/>
                  </a:lnTo>
                  <a:lnTo>
                    <a:pt x="17745" y="36700"/>
                  </a:lnTo>
                  <a:lnTo>
                    <a:pt x="177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a:off x="2074834" y="2316393"/>
              <a:ext cx="319664" cy="25153"/>
            </a:xfrm>
            <a:custGeom>
              <a:rect b="b" l="l" r="r" t="t"/>
              <a:pathLst>
                <a:path extrusionOk="0" h="1574" w="20004">
                  <a:moveTo>
                    <a:pt x="2824" y="1"/>
                  </a:moveTo>
                  <a:lnTo>
                    <a:pt x="1" y="1574"/>
                  </a:lnTo>
                  <a:lnTo>
                    <a:pt x="17745" y="1574"/>
                  </a:lnTo>
                  <a:lnTo>
                    <a:pt x="200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2358400" y="2314529"/>
              <a:ext cx="36099" cy="611619"/>
            </a:xfrm>
            <a:custGeom>
              <a:rect b="b" l="l" r="r" t="t"/>
              <a:pathLst>
                <a:path extrusionOk="0" h="38274" w="2259">
                  <a:moveTo>
                    <a:pt x="2259" y="1"/>
                  </a:moveTo>
                  <a:lnTo>
                    <a:pt x="0" y="1574"/>
                  </a:lnTo>
                  <a:lnTo>
                    <a:pt x="0" y="38273"/>
                  </a:lnTo>
                  <a:lnTo>
                    <a:pt x="2259" y="36983"/>
                  </a:lnTo>
                  <a:lnTo>
                    <a:pt x="2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1846049" y="2371242"/>
              <a:ext cx="170155" cy="554250"/>
            </a:xfrm>
            <a:custGeom>
              <a:rect b="b" l="l" r="r" t="t"/>
              <a:pathLst>
                <a:path extrusionOk="0" h="34684" w="10648">
                  <a:moveTo>
                    <a:pt x="1" y="1"/>
                  </a:moveTo>
                  <a:lnTo>
                    <a:pt x="1" y="34684"/>
                  </a:lnTo>
                  <a:lnTo>
                    <a:pt x="10648" y="34684"/>
                  </a:lnTo>
                  <a:lnTo>
                    <a:pt x="106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1798364" y="2745030"/>
              <a:ext cx="217839" cy="46422"/>
            </a:xfrm>
            <a:custGeom>
              <a:rect b="b" l="l" r="r" t="t"/>
              <a:pathLst>
                <a:path extrusionOk="0" h="2905" w="13632">
                  <a:moveTo>
                    <a:pt x="3267" y="1"/>
                  </a:moveTo>
                  <a:lnTo>
                    <a:pt x="0" y="2904"/>
                  </a:lnTo>
                  <a:lnTo>
                    <a:pt x="11373" y="2904"/>
                  </a:lnTo>
                  <a:cubicBezTo>
                    <a:pt x="11373" y="2904"/>
                    <a:pt x="13591" y="202"/>
                    <a:pt x="13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6"/>
            <p:cNvSpPr/>
            <p:nvPr/>
          </p:nvSpPr>
          <p:spPr>
            <a:xfrm>
              <a:off x="1980105" y="2745030"/>
              <a:ext cx="36099" cy="62530"/>
            </a:xfrm>
            <a:custGeom>
              <a:rect b="b" l="l" r="r" t="t"/>
              <a:pathLst>
                <a:path extrusionOk="0" h="3913" w="2259">
                  <a:moveTo>
                    <a:pt x="2259" y="1"/>
                  </a:moveTo>
                  <a:lnTo>
                    <a:pt x="0" y="2904"/>
                  </a:lnTo>
                  <a:lnTo>
                    <a:pt x="2259" y="3913"/>
                  </a:lnTo>
                  <a:lnTo>
                    <a:pt x="22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1846049" y="2349264"/>
              <a:ext cx="205599" cy="23858"/>
            </a:xfrm>
            <a:custGeom>
              <a:rect b="b" l="l" r="r" t="t"/>
              <a:pathLst>
                <a:path extrusionOk="0" h="1493" w="12866">
                  <a:moveTo>
                    <a:pt x="2743" y="1"/>
                  </a:moveTo>
                  <a:lnTo>
                    <a:pt x="1" y="1493"/>
                  </a:lnTo>
                  <a:lnTo>
                    <a:pt x="10648" y="1493"/>
                  </a:lnTo>
                  <a:lnTo>
                    <a:pt x="12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p:nvPr/>
          </p:nvSpPr>
          <p:spPr>
            <a:xfrm>
              <a:off x="2016188" y="2347400"/>
              <a:ext cx="35460" cy="578092"/>
            </a:xfrm>
            <a:custGeom>
              <a:rect b="b" l="l" r="r" t="t"/>
              <a:pathLst>
                <a:path extrusionOk="0" h="36176" w="2219">
                  <a:moveTo>
                    <a:pt x="2219" y="1"/>
                  </a:moveTo>
                  <a:lnTo>
                    <a:pt x="1" y="1493"/>
                  </a:lnTo>
                  <a:lnTo>
                    <a:pt x="1" y="36176"/>
                  </a:lnTo>
                  <a:lnTo>
                    <a:pt x="2219" y="34926"/>
                  </a:lnTo>
                  <a:lnTo>
                    <a:pt x="22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p:nvPr/>
          </p:nvSpPr>
          <p:spPr>
            <a:xfrm>
              <a:off x="2284923" y="2288753"/>
              <a:ext cx="7750" cy="38688"/>
            </a:xfrm>
            <a:custGeom>
              <a:rect b="b" l="l" r="r" t="t"/>
              <a:pathLst>
                <a:path extrusionOk="0" h="2421" w="485">
                  <a:moveTo>
                    <a:pt x="1" y="1"/>
                  </a:moveTo>
                  <a:lnTo>
                    <a:pt x="1" y="2420"/>
                  </a:lnTo>
                  <a:lnTo>
                    <a:pt x="485" y="2420"/>
                  </a:lnTo>
                  <a:lnTo>
                    <a:pt x="4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a:off x="2174725" y="2288753"/>
              <a:ext cx="7750" cy="38688"/>
            </a:xfrm>
            <a:custGeom>
              <a:rect b="b" l="l" r="r" t="t"/>
              <a:pathLst>
                <a:path extrusionOk="0" h="2421" w="485">
                  <a:moveTo>
                    <a:pt x="1" y="1"/>
                  </a:moveTo>
                  <a:lnTo>
                    <a:pt x="1" y="2420"/>
                  </a:lnTo>
                  <a:lnTo>
                    <a:pt x="485" y="2420"/>
                  </a:lnTo>
                  <a:lnTo>
                    <a:pt x="4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a:off x="2114784" y="2229468"/>
              <a:ext cx="245565" cy="62530"/>
            </a:xfrm>
            <a:custGeom>
              <a:rect b="b" l="l" r="r" t="t"/>
              <a:pathLst>
                <a:path extrusionOk="0" h="3913" w="15367">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6"/>
            <p:cNvSpPr/>
            <p:nvPr/>
          </p:nvSpPr>
          <p:spPr>
            <a:xfrm>
              <a:off x="2109639" y="2236563"/>
              <a:ext cx="244909" cy="62514"/>
            </a:xfrm>
            <a:custGeom>
              <a:rect b="b" l="l" r="r" t="t"/>
              <a:pathLst>
                <a:path extrusionOk="0" h="3912" w="15326">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6"/>
            <p:cNvSpPr/>
            <p:nvPr/>
          </p:nvSpPr>
          <p:spPr>
            <a:xfrm>
              <a:off x="2023283" y="2739885"/>
              <a:ext cx="335133" cy="46406"/>
            </a:xfrm>
            <a:custGeom>
              <a:rect b="b" l="l" r="r" t="t"/>
              <a:pathLst>
                <a:path extrusionOk="0" h="2904" w="20972">
                  <a:moveTo>
                    <a:pt x="3227" y="0"/>
                  </a:moveTo>
                  <a:lnTo>
                    <a:pt x="0" y="2904"/>
                  </a:lnTo>
                  <a:lnTo>
                    <a:pt x="18713" y="2904"/>
                  </a:lnTo>
                  <a:cubicBezTo>
                    <a:pt x="18713" y="2904"/>
                    <a:pt x="20891" y="202"/>
                    <a:pt x="209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
            <p:cNvSpPr/>
            <p:nvPr/>
          </p:nvSpPr>
          <p:spPr>
            <a:xfrm>
              <a:off x="2322301" y="2739885"/>
              <a:ext cx="36115" cy="62530"/>
            </a:xfrm>
            <a:custGeom>
              <a:rect b="b" l="l" r="r" t="t"/>
              <a:pathLst>
                <a:path extrusionOk="0" h="3913" w="2260">
                  <a:moveTo>
                    <a:pt x="2259" y="0"/>
                  </a:moveTo>
                  <a:lnTo>
                    <a:pt x="1" y="2904"/>
                  </a:lnTo>
                  <a:lnTo>
                    <a:pt x="2259" y="3912"/>
                  </a:lnTo>
                  <a:lnTo>
                    <a:pt x="22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
            <p:cNvSpPr/>
            <p:nvPr/>
          </p:nvSpPr>
          <p:spPr>
            <a:xfrm>
              <a:off x="2023283" y="2786275"/>
              <a:ext cx="51567" cy="22580"/>
            </a:xfrm>
            <a:custGeom>
              <a:rect b="b" l="l" r="r" t="t"/>
              <a:pathLst>
                <a:path extrusionOk="0" h="1413" w="3227">
                  <a:moveTo>
                    <a:pt x="0" y="1"/>
                  </a:moveTo>
                  <a:lnTo>
                    <a:pt x="3227" y="1412"/>
                  </a:lnTo>
                  <a:lnTo>
                    <a:pt x="32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p:nvPr/>
          </p:nvSpPr>
          <p:spPr>
            <a:xfrm>
              <a:off x="2127680" y="2857108"/>
              <a:ext cx="154686" cy="70248"/>
            </a:xfrm>
            <a:custGeom>
              <a:rect b="b" l="l" r="r" t="t"/>
              <a:pathLst>
                <a:path extrusionOk="0" h="4396" w="9680">
                  <a:moveTo>
                    <a:pt x="1" y="0"/>
                  </a:moveTo>
                  <a:lnTo>
                    <a:pt x="1" y="4396"/>
                  </a:lnTo>
                  <a:lnTo>
                    <a:pt x="9680" y="4396"/>
                  </a:lnTo>
                  <a:lnTo>
                    <a:pt x="9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
            <p:cNvSpPr/>
            <p:nvPr/>
          </p:nvSpPr>
          <p:spPr>
            <a:xfrm>
              <a:off x="1872480" y="2856176"/>
              <a:ext cx="109575" cy="70248"/>
            </a:xfrm>
            <a:custGeom>
              <a:rect b="b" l="l" r="r" t="t"/>
              <a:pathLst>
                <a:path extrusionOk="0" h="4396" w="6857">
                  <a:moveTo>
                    <a:pt x="0" y="0"/>
                  </a:moveTo>
                  <a:lnTo>
                    <a:pt x="0" y="4396"/>
                  </a:lnTo>
                  <a:lnTo>
                    <a:pt x="6856" y="4396"/>
                  </a:lnTo>
                  <a:lnTo>
                    <a:pt x="68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6"/>
            <p:cNvSpPr/>
            <p:nvPr/>
          </p:nvSpPr>
          <p:spPr>
            <a:xfrm>
              <a:off x="1971076" y="1631416"/>
              <a:ext cx="200437" cy="303556"/>
            </a:xfrm>
            <a:custGeom>
              <a:rect b="b" l="l" r="r" t="t"/>
              <a:pathLst>
                <a:path extrusionOk="0" h="18996" w="12543">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6"/>
            <p:cNvSpPr/>
            <p:nvPr/>
          </p:nvSpPr>
          <p:spPr>
            <a:xfrm>
              <a:off x="3609474" y="2476295"/>
              <a:ext cx="84263" cy="112819"/>
            </a:xfrm>
            <a:custGeom>
              <a:rect b="b" l="l" r="r" t="t"/>
              <a:pathLst>
                <a:path extrusionOk="0" h="7060" w="5273">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a:off x="3644742" y="2453731"/>
              <a:ext cx="82505" cy="98629"/>
            </a:xfrm>
            <a:custGeom>
              <a:rect b="b" l="l" r="r" t="t"/>
              <a:pathLst>
                <a:path extrusionOk="0" h="6172" w="5163">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a:off x="2776005" y="2067191"/>
              <a:ext cx="195931" cy="214388"/>
            </a:xfrm>
            <a:custGeom>
              <a:rect b="b" l="l" r="r" t="t"/>
              <a:pathLst>
                <a:path extrusionOk="0" h="13416" w="12261">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a:off x="2786967" y="2073391"/>
              <a:ext cx="175956" cy="192271"/>
            </a:xfrm>
            <a:custGeom>
              <a:rect b="b" l="l" r="r" t="t"/>
              <a:pathLst>
                <a:path extrusionOk="0" h="12032" w="11011">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2816610" y="2104856"/>
              <a:ext cx="123749" cy="129390"/>
            </a:xfrm>
            <a:custGeom>
              <a:rect b="b" l="l" r="r" t="t"/>
              <a:pathLst>
                <a:path extrusionOk="0" h="8097" w="7744">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a:off x="3415956" y="1943330"/>
              <a:ext cx="116654" cy="115727"/>
            </a:xfrm>
            <a:custGeom>
              <a:rect b="b" l="l" r="r" t="t"/>
              <a:pathLst>
                <a:path extrusionOk="0" h="7242" w="730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a:off x="3415956" y="1967811"/>
              <a:ext cx="68970" cy="86372"/>
            </a:xfrm>
            <a:custGeom>
              <a:rect b="b" l="l" r="r" t="t"/>
              <a:pathLst>
                <a:path extrusionOk="0" h="5405" w="4316">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3299957" y="1765760"/>
              <a:ext cx="212039" cy="253698"/>
            </a:xfrm>
            <a:custGeom>
              <a:rect b="b" l="l" r="r" t="t"/>
              <a:pathLst>
                <a:path extrusionOk="0" h="15876" w="13269">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3443026" y="3720753"/>
              <a:ext cx="101185" cy="70552"/>
            </a:xfrm>
            <a:custGeom>
              <a:rect b="b" l="l" r="r" t="t"/>
              <a:pathLst>
                <a:path extrusionOk="0" h="4415" w="6332">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3370205" y="2898422"/>
              <a:ext cx="230719" cy="849609"/>
            </a:xfrm>
            <a:custGeom>
              <a:rect b="b" l="l" r="r" t="t"/>
              <a:pathLst>
                <a:path extrusionOk="0" h="53167" w="14438">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3385658" y="3763931"/>
              <a:ext cx="177250" cy="109511"/>
            </a:xfrm>
            <a:custGeom>
              <a:rect b="b" l="l" r="r" t="t"/>
              <a:pathLst>
                <a:path extrusionOk="0" h="6853" w="11092">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a:off x="2795341" y="2145045"/>
              <a:ext cx="145019" cy="169500"/>
            </a:xfrm>
            <a:custGeom>
              <a:rect b="b" l="l" r="r" t="t"/>
              <a:pathLst>
                <a:path extrusionOk="0" h="10607" w="9075">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a:off x="2902966" y="2250082"/>
              <a:ext cx="85078" cy="97989"/>
            </a:xfrm>
            <a:custGeom>
              <a:rect b="b" l="l" r="r" t="t"/>
              <a:pathLst>
                <a:path extrusionOk="0" h="6132" w="5324">
                  <a:moveTo>
                    <a:pt x="3065" y="1"/>
                  </a:moveTo>
                  <a:lnTo>
                    <a:pt x="0" y="4558"/>
                  </a:lnTo>
                  <a:lnTo>
                    <a:pt x="3307" y="6131"/>
                  </a:lnTo>
                  <a:lnTo>
                    <a:pt x="5324" y="969"/>
                  </a:lnTo>
                  <a:lnTo>
                    <a:pt x="30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a:off x="3304463" y="3733633"/>
              <a:ext cx="131483" cy="92556"/>
            </a:xfrm>
            <a:custGeom>
              <a:rect b="b" l="l" r="r" t="t"/>
              <a:pathLst>
                <a:path extrusionOk="0" h="5792" w="8228">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a:off x="3240655" y="2665210"/>
              <a:ext cx="365431" cy="1094215"/>
            </a:xfrm>
            <a:custGeom>
              <a:rect b="b" l="l" r="r" t="t"/>
              <a:pathLst>
                <a:path extrusionOk="0" h="68474" w="22868">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3248390" y="2665210"/>
              <a:ext cx="352535" cy="200789"/>
            </a:xfrm>
            <a:custGeom>
              <a:rect b="b" l="l" r="r" t="t"/>
              <a:pathLst>
                <a:path extrusionOk="0" h="12565" w="22061">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a:off x="3397915" y="2019634"/>
              <a:ext cx="162421" cy="44217"/>
            </a:xfrm>
            <a:custGeom>
              <a:rect b="b" l="l" r="r" t="t"/>
              <a:pathLst>
                <a:path extrusionOk="0" h="2767" w="10164">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a:off x="3566120" y="2058689"/>
              <a:ext cx="290660" cy="493670"/>
            </a:xfrm>
            <a:custGeom>
              <a:rect b="b" l="l" r="r" t="t"/>
              <a:pathLst>
                <a:path extrusionOk="0" h="30893" w="18189">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a:off x="3240016" y="2051195"/>
              <a:ext cx="434384" cy="773768"/>
            </a:xfrm>
            <a:custGeom>
              <a:rect b="b" l="l" r="r" t="t"/>
              <a:pathLst>
                <a:path extrusionOk="0" h="48421" w="27183">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2928742" y="2085887"/>
              <a:ext cx="519446" cy="379078"/>
            </a:xfrm>
            <a:custGeom>
              <a:rect b="b" l="l" r="r" t="t"/>
              <a:pathLst>
                <a:path extrusionOk="0" h="23722" w="32506">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3151087" y="3778649"/>
              <a:ext cx="279698" cy="125139"/>
            </a:xfrm>
            <a:custGeom>
              <a:rect b="b" l="l" r="r" t="t"/>
              <a:pathLst>
                <a:path extrusionOk="0" h="7831" w="17503">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2928742" y="2339027"/>
              <a:ext cx="362203" cy="125938"/>
            </a:xfrm>
            <a:custGeom>
              <a:rect b="b" l="l" r="r" t="t"/>
              <a:pathLst>
                <a:path extrusionOk="0" h="7881" w="22666">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a:off x="3711123" y="2250082"/>
              <a:ext cx="145658" cy="302278"/>
            </a:xfrm>
            <a:custGeom>
              <a:rect b="b" l="l" r="r" t="t"/>
              <a:pathLst>
                <a:path extrusionOk="0" h="18916" w="9115">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3316065" y="1773830"/>
              <a:ext cx="146952" cy="108808"/>
            </a:xfrm>
            <a:custGeom>
              <a:rect b="b" l="l" r="r" t="t"/>
              <a:pathLst>
                <a:path extrusionOk="0" h="6809" w="9196">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3213106" y="1631272"/>
              <a:ext cx="363976" cy="339783"/>
            </a:xfrm>
            <a:custGeom>
              <a:rect b="b" l="l" r="r" t="t"/>
              <a:pathLst>
                <a:path extrusionOk="0" h="21263" w="22777">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3418529" y="1871787"/>
              <a:ext cx="63169" cy="63185"/>
            </a:xfrm>
            <a:custGeom>
              <a:rect b="b" l="l" r="r" t="t"/>
              <a:pathLst>
                <a:path extrusionOk="0" h="3954" w="3953">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46"/>
          <p:cNvSpPr/>
          <p:nvPr/>
        </p:nvSpPr>
        <p:spPr>
          <a:xfrm>
            <a:off x="4613075" y="3278975"/>
            <a:ext cx="3391500" cy="835800"/>
          </a:xfrm>
          <a:prstGeom prst="rect">
            <a:avLst/>
          </a:prstGeom>
          <a:solidFill>
            <a:srgbClr val="1E1E1E"/>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1E1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714000" y="342925"/>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Types of Mobile Applications</a:t>
            </a:r>
            <a:endParaRPr/>
          </a:p>
        </p:txBody>
      </p:sp>
      <p:sp>
        <p:nvSpPr>
          <p:cNvPr id="332" name="Google Shape;332;p3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graphicFrame>
        <p:nvGraphicFramePr>
          <p:cNvPr id="333" name="Google Shape;333;p33"/>
          <p:cNvGraphicFramePr/>
          <p:nvPr/>
        </p:nvGraphicFramePr>
        <p:xfrm>
          <a:off x="876300" y="1209030"/>
          <a:ext cx="3000000" cy="3000000"/>
        </p:xfrm>
        <a:graphic>
          <a:graphicData uri="http://schemas.openxmlformats.org/drawingml/2006/table">
            <a:tbl>
              <a:tblPr>
                <a:noFill/>
                <a:tableStyleId>{DA19DAFF-E941-41F8-A1C9-A3AE278198CC}</a:tableStyleId>
              </a:tblPr>
              <a:tblGrid>
                <a:gridCol w="2299575"/>
              </a:tblGrid>
              <a:tr h="562650">
                <a:tc>
                  <a:txBody>
                    <a:bodyPr/>
                    <a:lstStyle/>
                    <a:p>
                      <a:pPr indent="0" lvl="0" marL="0" rtl="0" algn="ctr">
                        <a:spcBef>
                          <a:spcPts val="0"/>
                        </a:spcBef>
                        <a:spcAft>
                          <a:spcPts val="0"/>
                        </a:spcAft>
                        <a:buNone/>
                      </a:pPr>
                      <a:r>
                        <a:rPr lang="en" sz="1800">
                          <a:solidFill>
                            <a:schemeClr val="accent5"/>
                          </a:solidFill>
                          <a:latin typeface="Montserrat ExtraBold"/>
                          <a:ea typeface="Montserrat ExtraBold"/>
                          <a:cs typeface="Montserrat ExtraBold"/>
                          <a:sym typeface="Montserrat ExtraBold"/>
                        </a:rPr>
                        <a:t>Native</a:t>
                      </a:r>
                      <a:endParaRPr sz="1800">
                        <a:solidFill>
                          <a:schemeClr val="accent5"/>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A6">
                        <a:alpha val="43560"/>
                      </a:srgbClr>
                    </a:solidFill>
                  </a:tcPr>
                </a:tc>
              </a:tr>
              <a:tr h="750225">
                <a:tc>
                  <a:txBody>
                    <a:bodyPr/>
                    <a:lstStyle/>
                    <a:p>
                      <a:pPr indent="0" lvl="0" marL="0" rtl="0" algn="ctr">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Designed specifically for one platform.</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1012825">
                <a:tc>
                  <a:txBody>
                    <a:bodyPr/>
                    <a:lstStyle/>
                    <a:p>
                      <a:pPr indent="-203200" lvl="0" marL="228600" rtl="0" algn="ctr">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Fastest</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Seamless User Experience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High Development Cost</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Long Time to Market</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6752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334" name="Google Shape;334;p33"/>
          <p:cNvGraphicFramePr/>
          <p:nvPr/>
        </p:nvGraphicFramePr>
        <p:xfrm>
          <a:off x="3420863" y="1209030"/>
          <a:ext cx="3000000" cy="3000000"/>
        </p:xfrm>
        <a:graphic>
          <a:graphicData uri="http://schemas.openxmlformats.org/drawingml/2006/table">
            <a:tbl>
              <a:tblPr>
                <a:noFill/>
                <a:tableStyleId>{DA19DAFF-E941-41F8-A1C9-A3AE278198CC}</a:tableStyleId>
              </a:tblPr>
              <a:tblGrid>
                <a:gridCol w="2299575"/>
              </a:tblGrid>
              <a:tr h="562650">
                <a:tc>
                  <a:txBody>
                    <a:bodyPr/>
                    <a:lstStyle/>
                    <a:p>
                      <a:pPr indent="0" lvl="0" marL="0" rtl="0" algn="ctr">
                        <a:spcBef>
                          <a:spcPts val="0"/>
                        </a:spcBef>
                        <a:spcAft>
                          <a:spcPts val="0"/>
                        </a:spcAft>
                        <a:buNone/>
                      </a:pPr>
                      <a:r>
                        <a:rPr lang="en" sz="1800">
                          <a:solidFill>
                            <a:schemeClr val="accent3"/>
                          </a:solidFill>
                          <a:latin typeface="Montserrat ExtraBold"/>
                          <a:ea typeface="Montserrat ExtraBold"/>
                          <a:cs typeface="Montserrat ExtraBold"/>
                          <a:sym typeface="Montserrat ExtraBold"/>
                        </a:rPr>
                        <a:t>Web</a:t>
                      </a:r>
                      <a:endParaRPr sz="1800">
                        <a:solidFill>
                          <a:schemeClr val="accent3"/>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DFF5C">
                        <a:alpha val="45980"/>
                      </a:srgbClr>
                    </a:solidFill>
                  </a:tcPr>
                </a:tc>
              </a:tr>
              <a:tr h="750225">
                <a:tc>
                  <a:txBody>
                    <a:bodyPr/>
                    <a:lstStyle/>
                    <a:p>
                      <a:pPr indent="0" lvl="0" marL="0" rtl="0" algn="ctr">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Websites built for installation and access on Mobile devices</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3"/>
                      </a:solidFill>
                      <a:prstDash val="solid"/>
                      <a:round/>
                      <a:headEnd len="sm" w="sm" type="none"/>
                      <a:tailEnd len="sm" w="sm" type="none"/>
                    </a:lnB>
                  </a:tcPr>
                </a:tc>
              </a:tr>
              <a:tr h="1012825">
                <a:tc>
                  <a:txBody>
                    <a:bodyPr/>
                    <a:lstStyle/>
                    <a:p>
                      <a:pPr indent="-203200" lvl="0" marL="228600" rtl="0" algn="ctr">
                        <a:spcBef>
                          <a:spcPts val="0"/>
                        </a:spcBef>
                        <a:spcAft>
                          <a:spcPts val="0"/>
                        </a:spcAft>
                        <a:buClr>
                          <a:schemeClr val="accent3"/>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Slow</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3"/>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Less Smooth Experience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3"/>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Low Development cost</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3"/>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Shortest Time To Market</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675200">
                <a:tc>
                  <a:txBody>
                    <a:bodyPr/>
                    <a:lstStyle/>
                    <a:p>
                      <a:pPr indent="0" lvl="0" marL="0" rtl="0" algn="ctr">
                        <a:spcBef>
                          <a:spcPts val="0"/>
                        </a:spcBef>
                        <a:spcAft>
                          <a:spcPts val="0"/>
                        </a:spcAft>
                        <a:buNone/>
                      </a:pPr>
                      <a:r>
                        <a:t/>
                      </a:r>
                      <a:endParaRPr b="1" sz="2400">
                        <a:solidFill>
                          <a:schemeClr val="accent3"/>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335" name="Google Shape;335;p33"/>
          <p:cNvGraphicFramePr/>
          <p:nvPr/>
        </p:nvGraphicFramePr>
        <p:xfrm>
          <a:off x="5965438" y="1209030"/>
          <a:ext cx="3000000" cy="3000000"/>
        </p:xfrm>
        <a:graphic>
          <a:graphicData uri="http://schemas.openxmlformats.org/drawingml/2006/table">
            <a:tbl>
              <a:tblPr>
                <a:noFill/>
                <a:tableStyleId>{DA19DAFF-E941-41F8-A1C9-A3AE278198CC}</a:tableStyleId>
              </a:tblPr>
              <a:tblGrid>
                <a:gridCol w="2299575"/>
              </a:tblGrid>
              <a:tr h="562650">
                <a:tc>
                  <a:txBody>
                    <a:bodyPr/>
                    <a:lstStyle/>
                    <a:p>
                      <a:pPr indent="0" lvl="0" marL="0" rtl="0" algn="ctr">
                        <a:spcBef>
                          <a:spcPts val="0"/>
                        </a:spcBef>
                        <a:spcAft>
                          <a:spcPts val="0"/>
                        </a:spcAft>
                        <a:buNone/>
                      </a:pPr>
                      <a:r>
                        <a:rPr lang="en" sz="1800">
                          <a:solidFill>
                            <a:schemeClr val="accent4"/>
                          </a:solidFill>
                          <a:latin typeface="Montserrat ExtraBold"/>
                          <a:ea typeface="Montserrat ExtraBold"/>
                          <a:cs typeface="Montserrat ExtraBold"/>
                          <a:sym typeface="Montserrat ExtraBold"/>
                        </a:rPr>
                        <a:t>Hybrid</a:t>
                      </a:r>
                      <a:endParaRPr sz="1800">
                        <a:solidFill>
                          <a:schemeClr val="accent4"/>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F8">
                        <a:alpha val="38390"/>
                      </a:srgbClr>
                    </a:solidFill>
                  </a:tcPr>
                </a:tc>
              </a:tr>
              <a:tr h="750225">
                <a:tc>
                  <a:txBody>
                    <a:bodyPr/>
                    <a:lstStyle/>
                    <a:p>
                      <a:pPr indent="0" lvl="0" marL="0" rtl="0" algn="ctr">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A combination of both native and web applications</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4"/>
                      </a:solidFill>
                      <a:prstDash val="solid"/>
                      <a:round/>
                      <a:headEnd len="sm" w="sm" type="none"/>
                      <a:tailEnd len="sm" w="sm" type="none"/>
                    </a:lnB>
                  </a:tcPr>
                </a:tc>
              </a:tr>
              <a:tr h="1012825">
                <a:tc>
                  <a:txBody>
                    <a:bodyPr/>
                    <a:lstStyle/>
                    <a:p>
                      <a:pPr indent="-203200" lvl="0" marL="228600" rtl="0" algn="ctr">
                        <a:spcBef>
                          <a:spcPts val="0"/>
                        </a:spcBef>
                        <a:spcAft>
                          <a:spcPts val="0"/>
                        </a:spcAft>
                        <a:buClr>
                          <a:schemeClr val="accent4"/>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Faster than web</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4"/>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More seamless than web</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4"/>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Low Development cost</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ctr">
                        <a:spcBef>
                          <a:spcPts val="0"/>
                        </a:spcBef>
                        <a:spcAft>
                          <a:spcPts val="0"/>
                        </a:spcAft>
                        <a:buClr>
                          <a:schemeClr val="accent4"/>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Shorter Time to Market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675200">
                <a:tc>
                  <a:txBody>
                    <a:bodyPr/>
                    <a:lstStyle/>
                    <a:p>
                      <a:pPr indent="0" lvl="0" marL="0" rtl="0" algn="ctr">
                        <a:spcBef>
                          <a:spcPts val="0"/>
                        </a:spcBef>
                        <a:spcAft>
                          <a:spcPts val="0"/>
                        </a:spcAft>
                        <a:buNone/>
                      </a:pPr>
                      <a:r>
                        <a:t/>
                      </a:r>
                      <a:endParaRPr b="1" sz="2400">
                        <a:solidFill>
                          <a:schemeClr val="accent4"/>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36" name="Google Shape;336;p33"/>
          <p:cNvPicPr preferRelativeResize="0"/>
          <p:nvPr/>
        </p:nvPicPr>
        <p:blipFill rotWithShape="1">
          <a:blip r:embed="rId3">
            <a:alphaModFix/>
          </a:blip>
          <a:srcRect b="27619" l="0" r="0" t="14355"/>
          <a:stretch/>
        </p:blipFill>
        <p:spPr>
          <a:xfrm>
            <a:off x="1253750" y="3680800"/>
            <a:ext cx="1301950" cy="755475"/>
          </a:xfrm>
          <a:prstGeom prst="rect">
            <a:avLst/>
          </a:prstGeom>
          <a:noFill/>
          <a:ln>
            <a:noFill/>
          </a:ln>
        </p:spPr>
      </p:pic>
      <p:pic>
        <p:nvPicPr>
          <p:cNvPr id="337" name="Google Shape;337;p33"/>
          <p:cNvPicPr preferRelativeResize="0"/>
          <p:nvPr/>
        </p:nvPicPr>
        <p:blipFill>
          <a:blip r:embed="rId4">
            <a:alphaModFix/>
          </a:blip>
          <a:stretch>
            <a:fillRect/>
          </a:stretch>
        </p:blipFill>
        <p:spPr>
          <a:xfrm>
            <a:off x="4101257" y="3637263"/>
            <a:ext cx="752899" cy="842550"/>
          </a:xfrm>
          <a:prstGeom prst="rect">
            <a:avLst/>
          </a:prstGeom>
          <a:noFill/>
          <a:ln>
            <a:noFill/>
          </a:ln>
        </p:spPr>
      </p:pic>
      <p:pic>
        <p:nvPicPr>
          <p:cNvPr id="338" name="Google Shape;338;p33"/>
          <p:cNvPicPr preferRelativeResize="0"/>
          <p:nvPr/>
        </p:nvPicPr>
        <p:blipFill>
          <a:blip r:embed="rId4">
            <a:alphaModFix/>
          </a:blip>
          <a:stretch>
            <a:fillRect/>
          </a:stretch>
        </p:blipFill>
        <p:spPr>
          <a:xfrm>
            <a:off x="6977837" y="4071275"/>
            <a:ext cx="414725" cy="464100"/>
          </a:xfrm>
          <a:prstGeom prst="rect">
            <a:avLst/>
          </a:prstGeom>
          <a:noFill/>
          <a:ln>
            <a:noFill/>
          </a:ln>
        </p:spPr>
      </p:pic>
      <p:pic>
        <p:nvPicPr>
          <p:cNvPr id="339" name="Google Shape;339;p33"/>
          <p:cNvPicPr preferRelativeResize="0"/>
          <p:nvPr/>
        </p:nvPicPr>
        <p:blipFill rotWithShape="1">
          <a:blip r:embed="rId3">
            <a:alphaModFix/>
          </a:blip>
          <a:srcRect b="27619" l="0" r="0" t="14355"/>
          <a:stretch/>
        </p:blipFill>
        <p:spPr>
          <a:xfrm>
            <a:off x="6808745" y="3634407"/>
            <a:ext cx="752900" cy="4368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p:nvPr/>
        </p:nvSpPr>
        <p:spPr>
          <a:xfrm>
            <a:off x="6316875" y="232077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txBox="1"/>
          <p:nvPr>
            <p:ph type="title"/>
          </p:nvPr>
        </p:nvSpPr>
        <p:spPr>
          <a:xfrm>
            <a:off x="1304400" y="919775"/>
            <a:ext cx="6879300" cy="270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 Languages Used for </a:t>
            </a:r>
            <a:r>
              <a:rPr lang="en">
                <a:solidFill>
                  <a:schemeClr val="accent5"/>
                </a:solidFill>
              </a:rPr>
              <a:t>Mobile App</a:t>
            </a:r>
            <a:r>
              <a:rPr lang="en"/>
              <a:t> Development</a:t>
            </a:r>
            <a:endParaRPr>
              <a:solidFill>
                <a:schemeClr val="lt1"/>
              </a:solidFill>
            </a:endParaRPr>
          </a:p>
        </p:txBody>
      </p:sp>
      <p:sp>
        <p:nvSpPr>
          <p:cNvPr id="346" name="Google Shape;346;p3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52" name="Google Shape;352;p35"/>
          <p:cNvSpPr txBox="1"/>
          <p:nvPr>
            <p:ph type="title"/>
          </p:nvPr>
        </p:nvSpPr>
        <p:spPr>
          <a:xfrm>
            <a:off x="7140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353" name="Google Shape;353;p35"/>
          <p:cNvSpPr txBox="1"/>
          <p:nvPr>
            <p:ph idx="1" type="body"/>
          </p:nvPr>
        </p:nvSpPr>
        <p:spPr>
          <a:xfrm>
            <a:off x="7140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Java is a popular object-oriented programming language used for developing Android apps, both native and cross-platform, as well as for server-side development. It is known for its robustness and reliability.</a:t>
            </a:r>
            <a:endParaRPr sz="1400"/>
          </a:p>
          <a:p>
            <a:pPr indent="0" lvl="0" marL="0" rtl="0" algn="l">
              <a:spcBef>
                <a:spcPts val="1200"/>
              </a:spcBef>
              <a:spcAft>
                <a:spcPts val="0"/>
              </a:spcAft>
              <a:buNone/>
            </a:pPr>
            <a:r>
              <a:rPr lang="en" sz="1400">
                <a:solidFill>
                  <a:schemeClr val="accent4"/>
                </a:solidFill>
              </a:rPr>
              <a:t>FEATURES</a:t>
            </a:r>
            <a:endParaRPr sz="1400"/>
          </a:p>
          <a:p>
            <a:pPr indent="-317500" lvl="0" marL="457200" rtl="0" algn="l">
              <a:spcBef>
                <a:spcPts val="1200"/>
              </a:spcBef>
              <a:spcAft>
                <a:spcPts val="0"/>
              </a:spcAft>
              <a:buSzPts val="1400"/>
              <a:buChar char="●"/>
            </a:pPr>
            <a:r>
              <a:rPr lang="en" sz="1400"/>
              <a:t>Portability</a:t>
            </a:r>
            <a:endParaRPr sz="1400"/>
          </a:p>
          <a:p>
            <a:pPr indent="-317500" lvl="0" marL="457200" rtl="0" algn="l">
              <a:spcBef>
                <a:spcPts val="0"/>
              </a:spcBef>
              <a:spcAft>
                <a:spcPts val="0"/>
              </a:spcAft>
              <a:buSzPts val="1400"/>
              <a:buChar char="●"/>
            </a:pPr>
            <a:r>
              <a:rPr lang="en" sz="1400"/>
              <a:t>Object-oriented programming</a:t>
            </a:r>
            <a:endParaRPr sz="1400"/>
          </a:p>
          <a:p>
            <a:pPr indent="-317500" lvl="0" marL="457200" rtl="0" algn="l">
              <a:spcBef>
                <a:spcPts val="0"/>
              </a:spcBef>
              <a:spcAft>
                <a:spcPts val="0"/>
              </a:spcAft>
              <a:buSzPts val="1400"/>
              <a:buChar char="●"/>
            </a:pPr>
            <a:r>
              <a:rPr lang="en" sz="1400"/>
              <a:t>Garbage Collection</a:t>
            </a:r>
            <a:endParaRPr sz="1400"/>
          </a:p>
          <a:p>
            <a:pPr indent="-317500" lvl="0" marL="457200" rtl="0" algn="l">
              <a:spcBef>
                <a:spcPts val="0"/>
              </a:spcBef>
              <a:spcAft>
                <a:spcPts val="0"/>
              </a:spcAft>
              <a:buSzPts val="1400"/>
              <a:buChar char="●"/>
            </a:pPr>
            <a:r>
              <a:rPr lang="en" sz="1400"/>
              <a:t>Cross-platform development</a:t>
            </a:r>
            <a:endParaRPr sz="1400"/>
          </a:p>
        </p:txBody>
      </p:sp>
      <p:sp>
        <p:nvSpPr>
          <p:cNvPr id="354" name="Google Shape;354;p35"/>
          <p:cNvSpPr txBox="1"/>
          <p:nvPr>
            <p:ph type="title"/>
          </p:nvPr>
        </p:nvSpPr>
        <p:spPr>
          <a:xfrm>
            <a:off x="47163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Swift</a:t>
            </a:r>
            <a:endParaRPr/>
          </a:p>
        </p:txBody>
      </p:sp>
      <p:sp>
        <p:nvSpPr>
          <p:cNvPr id="355" name="Google Shape;355;p35"/>
          <p:cNvSpPr txBox="1"/>
          <p:nvPr>
            <p:ph idx="1" type="body"/>
          </p:nvPr>
        </p:nvSpPr>
        <p:spPr>
          <a:xfrm>
            <a:off x="47163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Swift is the primary programming language for iOS app development, created by Apple to be fast, safe, and easy to learn. It's a modern language optimized for performance and is used for developing native iOS apps.</a:t>
            </a:r>
            <a:endParaRPr sz="1400"/>
          </a:p>
          <a:p>
            <a:pPr indent="0" lvl="0" marL="0" rtl="0" algn="l">
              <a:spcBef>
                <a:spcPts val="1200"/>
              </a:spcBef>
              <a:spcAft>
                <a:spcPts val="0"/>
              </a:spcAft>
              <a:buNone/>
            </a:pPr>
            <a:r>
              <a:rPr lang="en" sz="1400">
                <a:solidFill>
                  <a:schemeClr val="accent4"/>
                </a:solidFill>
              </a:rPr>
              <a:t>FEATURES</a:t>
            </a:r>
            <a:endParaRPr sz="1400">
              <a:solidFill>
                <a:schemeClr val="accent4"/>
              </a:solidFill>
            </a:endParaRPr>
          </a:p>
          <a:p>
            <a:pPr indent="-317500" lvl="0" marL="457200" rtl="0" algn="l">
              <a:spcBef>
                <a:spcPts val="1200"/>
              </a:spcBef>
              <a:spcAft>
                <a:spcPts val="0"/>
              </a:spcAft>
              <a:buSzPts val="1400"/>
              <a:buChar char="●"/>
            </a:pPr>
            <a:r>
              <a:rPr lang="en" sz="1400"/>
              <a:t>Safety</a:t>
            </a:r>
            <a:endParaRPr sz="1400"/>
          </a:p>
          <a:p>
            <a:pPr indent="-317500" lvl="0" marL="457200" rtl="0" algn="l">
              <a:spcBef>
                <a:spcPts val="0"/>
              </a:spcBef>
              <a:spcAft>
                <a:spcPts val="0"/>
              </a:spcAft>
              <a:buSzPts val="1400"/>
              <a:buChar char="●"/>
            </a:pPr>
            <a:r>
              <a:rPr lang="en" sz="1400"/>
              <a:t>Speed</a:t>
            </a:r>
            <a:endParaRPr sz="1400"/>
          </a:p>
          <a:p>
            <a:pPr indent="-317500" lvl="0" marL="457200" rtl="0" algn="l">
              <a:spcBef>
                <a:spcPts val="0"/>
              </a:spcBef>
              <a:spcAft>
                <a:spcPts val="0"/>
              </a:spcAft>
              <a:buSzPts val="1400"/>
              <a:buChar char="●"/>
            </a:pPr>
            <a:r>
              <a:rPr lang="en" sz="1400"/>
              <a:t>Interoperability</a:t>
            </a:r>
            <a:endParaRPr sz="1400"/>
          </a:p>
          <a:p>
            <a:pPr indent="-317500" lvl="0" marL="457200" rtl="0" algn="l">
              <a:spcBef>
                <a:spcPts val="0"/>
              </a:spcBef>
              <a:spcAft>
                <a:spcPts val="0"/>
              </a:spcAft>
              <a:buSzPts val="1400"/>
              <a:buChar char="●"/>
            </a:pPr>
            <a:r>
              <a:rPr lang="en" sz="1400"/>
              <a:t>Easy to learn</a:t>
            </a:r>
            <a:endParaRPr sz="1400"/>
          </a:p>
          <a:p>
            <a:pPr indent="-317500" lvl="0" marL="457200" rtl="0" algn="l">
              <a:spcBef>
                <a:spcPts val="0"/>
              </a:spcBef>
              <a:spcAft>
                <a:spcPts val="0"/>
              </a:spcAft>
              <a:buSzPts val="1400"/>
              <a:buChar char="●"/>
            </a:pPr>
            <a:r>
              <a:rPr lang="en" sz="1400"/>
              <a:t>Open-source</a:t>
            </a:r>
            <a:endParaRPr sz="1400"/>
          </a:p>
        </p:txBody>
      </p:sp>
      <p:pic>
        <p:nvPicPr>
          <p:cNvPr id="356" name="Google Shape;356;p35"/>
          <p:cNvPicPr preferRelativeResize="0"/>
          <p:nvPr/>
        </p:nvPicPr>
        <p:blipFill rotWithShape="1">
          <a:blip r:embed="rId3">
            <a:alphaModFix/>
          </a:blip>
          <a:srcRect b="28861" l="0" r="0" t="0"/>
          <a:stretch/>
        </p:blipFill>
        <p:spPr>
          <a:xfrm>
            <a:off x="1773676" y="485526"/>
            <a:ext cx="465549" cy="626877"/>
          </a:xfrm>
          <a:prstGeom prst="rect">
            <a:avLst/>
          </a:prstGeom>
          <a:noFill/>
          <a:ln>
            <a:noFill/>
          </a:ln>
        </p:spPr>
      </p:pic>
      <p:pic>
        <p:nvPicPr>
          <p:cNvPr id="357" name="Google Shape;357;p35"/>
          <p:cNvPicPr preferRelativeResize="0"/>
          <p:nvPr/>
        </p:nvPicPr>
        <p:blipFill>
          <a:blip r:embed="rId4">
            <a:alphaModFix/>
          </a:blip>
          <a:stretch>
            <a:fillRect/>
          </a:stretch>
        </p:blipFill>
        <p:spPr>
          <a:xfrm>
            <a:off x="5915025" y="612950"/>
            <a:ext cx="465550" cy="46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63" name="Google Shape;363;p36"/>
          <p:cNvSpPr txBox="1"/>
          <p:nvPr>
            <p:ph type="title"/>
          </p:nvPr>
        </p:nvSpPr>
        <p:spPr>
          <a:xfrm>
            <a:off x="7140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Kotlin</a:t>
            </a:r>
            <a:endParaRPr/>
          </a:p>
        </p:txBody>
      </p:sp>
      <p:sp>
        <p:nvSpPr>
          <p:cNvPr id="364" name="Google Shape;364;p36"/>
          <p:cNvSpPr txBox="1"/>
          <p:nvPr>
            <p:ph idx="1" type="body"/>
          </p:nvPr>
        </p:nvSpPr>
        <p:spPr>
          <a:xfrm>
            <a:off x="7140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Kotlin is a modern, open-source programming language that is gaining popularity for Android app development due to its concise and expressive design. It is fully interoperable with Java, allowing developers to integrate Kotlin code into existing Java projects.</a:t>
            </a:r>
            <a:endParaRPr sz="1400"/>
          </a:p>
          <a:p>
            <a:pPr indent="0" lvl="0" marL="0" rtl="0" algn="l">
              <a:spcBef>
                <a:spcPts val="1200"/>
              </a:spcBef>
              <a:spcAft>
                <a:spcPts val="0"/>
              </a:spcAft>
              <a:buNone/>
            </a:pPr>
            <a:r>
              <a:rPr lang="en" sz="1400">
                <a:solidFill>
                  <a:schemeClr val="accent4"/>
                </a:solidFill>
              </a:rPr>
              <a:t>FEATURES</a:t>
            </a:r>
            <a:endParaRPr sz="1400"/>
          </a:p>
          <a:p>
            <a:pPr indent="-317500" lvl="0" marL="457200" rtl="0" algn="l">
              <a:spcBef>
                <a:spcPts val="1200"/>
              </a:spcBef>
              <a:spcAft>
                <a:spcPts val="0"/>
              </a:spcAft>
              <a:buSzPts val="1400"/>
              <a:buChar char="●"/>
            </a:pPr>
            <a:r>
              <a:rPr lang="en" sz="1400"/>
              <a:t>Concise syntax</a:t>
            </a:r>
            <a:endParaRPr sz="1400"/>
          </a:p>
          <a:p>
            <a:pPr indent="-317500" lvl="0" marL="457200" rtl="0" algn="l">
              <a:spcBef>
                <a:spcPts val="0"/>
              </a:spcBef>
              <a:spcAft>
                <a:spcPts val="0"/>
              </a:spcAft>
              <a:buSzPts val="1400"/>
              <a:buChar char="●"/>
            </a:pPr>
            <a:r>
              <a:rPr lang="en" sz="1400"/>
              <a:t>Interoperability</a:t>
            </a:r>
            <a:endParaRPr sz="1400"/>
          </a:p>
          <a:p>
            <a:pPr indent="-317500" lvl="0" marL="457200" rtl="0" algn="l">
              <a:spcBef>
                <a:spcPts val="0"/>
              </a:spcBef>
              <a:spcAft>
                <a:spcPts val="0"/>
              </a:spcAft>
              <a:buSzPts val="1400"/>
              <a:buChar char="●"/>
            </a:pPr>
            <a:r>
              <a:rPr lang="en" sz="1400"/>
              <a:t>Null safety</a:t>
            </a:r>
            <a:endParaRPr sz="1400"/>
          </a:p>
          <a:p>
            <a:pPr indent="-317500" lvl="0" marL="457200" rtl="0" algn="l">
              <a:spcBef>
                <a:spcPts val="0"/>
              </a:spcBef>
              <a:spcAft>
                <a:spcPts val="0"/>
              </a:spcAft>
              <a:buSzPts val="1400"/>
              <a:buChar char="●"/>
            </a:pPr>
            <a:r>
              <a:rPr lang="en" sz="1400"/>
              <a:t>Extension functions</a:t>
            </a:r>
            <a:endParaRPr sz="1400"/>
          </a:p>
          <a:p>
            <a:pPr indent="-317500" lvl="0" marL="457200" rtl="0" algn="l">
              <a:spcBef>
                <a:spcPts val="0"/>
              </a:spcBef>
              <a:spcAft>
                <a:spcPts val="0"/>
              </a:spcAft>
              <a:buSzPts val="1400"/>
              <a:buChar char="●"/>
            </a:pPr>
            <a:r>
              <a:rPr lang="en" sz="1400"/>
              <a:t>Functional programming</a:t>
            </a:r>
            <a:endParaRPr sz="1400"/>
          </a:p>
        </p:txBody>
      </p:sp>
      <p:sp>
        <p:nvSpPr>
          <p:cNvPr id="365" name="Google Shape;365;p36"/>
          <p:cNvSpPr txBox="1"/>
          <p:nvPr>
            <p:ph type="title"/>
          </p:nvPr>
        </p:nvSpPr>
        <p:spPr>
          <a:xfrm>
            <a:off x="47163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66" name="Google Shape;366;p36"/>
          <p:cNvSpPr txBox="1"/>
          <p:nvPr>
            <p:ph idx="1" type="body"/>
          </p:nvPr>
        </p:nvSpPr>
        <p:spPr>
          <a:xfrm>
            <a:off x="47163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Swift is the primary programming language for iOS app development, created by Apple to be fast, safe, and easy to learn. It's a modern language optimized for performance and is used for developing native iOS apps.</a:t>
            </a:r>
            <a:endParaRPr sz="1400"/>
          </a:p>
          <a:p>
            <a:pPr indent="0" lvl="0" marL="0" rtl="0" algn="l">
              <a:spcBef>
                <a:spcPts val="1200"/>
              </a:spcBef>
              <a:spcAft>
                <a:spcPts val="0"/>
              </a:spcAft>
              <a:buNone/>
            </a:pPr>
            <a:r>
              <a:rPr lang="en" sz="1400">
                <a:solidFill>
                  <a:schemeClr val="accent4"/>
                </a:solidFill>
              </a:rPr>
              <a:t>FEATURES</a:t>
            </a:r>
            <a:endParaRPr sz="1400">
              <a:solidFill>
                <a:schemeClr val="accent4"/>
              </a:solidFill>
            </a:endParaRPr>
          </a:p>
          <a:p>
            <a:pPr indent="-317500" lvl="0" marL="457200" rtl="0" algn="l">
              <a:spcBef>
                <a:spcPts val="1200"/>
              </a:spcBef>
              <a:spcAft>
                <a:spcPts val="0"/>
              </a:spcAft>
              <a:buSzPts val="1400"/>
              <a:buChar char="●"/>
            </a:pPr>
            <a:r>
              <a:rPr lang="en" sz="1400"/>
              <a:t>Versatility</a:t>
            </a:r>
            <a:endParaRPr sz="1400"/>
          </a:p>
          <a:p>
            <a:pPr indent="-317500" lvl="0" marL="457200" rtl="0" algn="l">
              <a:spcBef>
                <a:spcPts val="0"/>
              </a:spcBef>
              <a:spcAft>
                <a:spcPts val="0"/>
              </a:spcAft>
              <a:buSzPts val="1400"/>
              <a:buChar char="●"/>
            </a:pPr>
            <a:r>
              <a:rPr lang="en" sz="1400"/>
              <a:t>Object-oriented programming</a:t>
            </a:r>
            <a:endParaRPr sz="1400"/>
          </a:p>
          <a:p>
            <a:pPr indent="-317500" lvl="0" marL="457200" rtl="0" algn="l">
              <a:spcBef>
                <a:spcPts val="0"/>
              </a:spcBef>
              <a:spcAft>
                <a:spcPts val="0"/>
              </a:spcAft>
              <a:buSzPts val="1400"/>
              <a:buChar char="●"/>
            </a:pPr>
            <a:r>
              <a:rPr lang="en" sz="1400"/>
              <a:t>Asynchronous programming</a:t>
            </a:r>
            <a:endParaRPr sz="1400"/>
          </a:p>
          <a:p>
            <a:pPr indent="-317500" lvl="0" marL="457200" rtl="0" algn="l">
              <a:spcBef>
                <a:spcPts val="0"/>
              </a:spcBef>
              <a:spcAft>
                <a:spcPts val="0"/>
              </a:spcAft>
              <a:buSzPts val="1400"/>
              <a:buChar char="●"/>
            </a:pPr>
            <a:r>
              <a:rPr lang="en" sz="1400"/>
              <a:t>Garbage Collection</a:t>
            </a:r>
            <a:endParaRPr sz="1400"/>
          </a:p>
          <a:p>
            <a:pPr indent="-317500" lvl="0" marL="457200" rtl="0" algn="l">
              <a:spcBef>
                <a:spcPts val="0"/>
              </a:spcBef>
              <a:spcAft>
                <a:spcPts val="0"/>
              </a:spcAft>
              <a:buSzPts val="1400"/>
              <a:buChar char="●"/>
            </a:pPr>
            <a:r>
              <a:rPr lang="en" sz="1400"/>
              <a:t>Interoperability</a:t>
            </a:r>
            <a:endParaRPr sz="1400"/>
          </a:p>
        </p:txBody>
      </p:sp>
      <p:pic>
        <p:nvPicPr>
          <p:cNvPr id="367" name="Google Shape;367;p36"/>
          <p:cNvPicPr preferRelativeResize="0"/>
          <p:nvPr/>
        </p:nvPicPr>
        <p:blipFill rotWithShape="1">
          <a:blip r:embed="rId3">
            <a:alphaModFix/>
          </a:blip>
          <a:srcRect b="12291" l="11842" r="11258" t="17192"/>
          <a:stretch/>
        </p:blipFill>
        <p:spPr>
          <a:xfrm>
            <a:off x="2057400" y="666925"/>
            <a:ext cx="465550" cy="426856"/>
          </a:xfrm>
          <a:prstGeom prst="rect">
            <a:avLst/>
          </a:prstGeom>
          <a:noFill/>
          <a:ln>
            <a:noFill/>
          </a:ln>
        </p:spPr>
      </p:pic>
      <p:pic>
        <p:nvPicPr>
          <p:cNvPr id="368" name="Google Shape;368;p36"/>
          <p:cNvPicPr preferRelativeResize="0"/>
          <p:nvPr/>
        </p:nvPicPr>
        <p:blipFill>
          <a:blip r:embed="rId4">
            <a:alphaModFix/>
          </a:blip>
          <a:stretch>
            <a:fillRect/>
          </a:stretch>
        </p:blipFill>
        <p:spPr>
          <a:xfrm>
            <a:off x="5474300" y="571588"/>
            <a:ext cx="617526" cy="617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74" name="Google Shape;374;p37"/>
          <p:cNvSpPr txBox="1"/>
          <p:nvPr>
            <p:ph type="title"/>
          </p:nvPr>
        </p:nvSpPr>
        <p:spPr>
          <a:xfrm>
            <a:off x="7140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Dart</a:t>
            </a:r>
            <a:endParaRPr/>
          </a:p>
        </p:txBody>
      </p:sp>
      <p:sp>
        <p:nvSpPr>
          <p:cNvPr id="375" name="Google Shape;375;p37"/>
          <p:cNvSpPr txBox="1"/>
          <p:nvPr>
            <p:ph idx="1" type="body"/>
          </p:nvPr>
        </p:nvSpPr>
        <p:spPr>
          <a:xfrm>
            <a:off x="7140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Dart, an object-oriented programming language developed by Google, is used for building web, desktop, mobile, and server applications. With a syntax similar to Java and C++, Dart is designed for easy learning and use.</a:t>
            </a:r>
            <a:endParaRPr sz="1400"/>
          </a:p>
          <a:p>
            <a:pPr indent="0" lvl="0" marL="0" rtl="0" algn="l">
              <a:spcBef>
                <a:spcPts val="1200"/>
              </a:spcBef>
              <a:spcAft>
                <a:spcPts val="0"/>
              </a:spcAft>
              <a:buNone/>
            </a:pPr>
            <a:r>
              <a:rPr lang="en" sz="1400">
                <a:solidFill>
                  <a:schemeClr val="accent4"/>
                </a:solidFill>
              </a:rPr>
              <a:t>FEATURES</a:t>
            </a:r>
            <a:endParaRPr sz="1400"/>
          </a:p>
          <a:p>
            <a:pPr indent="-317500" lvl="0" marL="457200" rtl="0" algn="l">
              <a:spcBef>
                <a:spcPts val="1200"/>
              </a:spcBef>
              <a:spcAft>
                <a:spcPts val="0"/>
              </a:spcAft>
              <a:buSzPts val="1400"/>
              <a:buChar char="●"/>
            </a:pPr>
            <a:r>
              <a:rPr lang="en" sz="1400"/>
              <a:t>Asynchronous programming</a:t>
            </a:r>
            <a:endParaRPr sz="1400"/>
          </a:p>
          <a:p>
            <a:pPr indent="-317500" lvl="0" marL="457200" rtl="0" algn="l">
              <a:spcBef>
                <a:spcPts val="0"/>
              </a:spcBef>
              <a:spcAft>
                <a:spcPts val="0"/>
              </a:spcAft>
              <a:buSzPts val="1400"/>
              <a:buChar char="●"/>
            </a:pPr>
            <a:r>
              <a:rPr lang="en" sz="1400"/>
              <a:t>Garbage collection</a:t>
            </a:r>
            <a:endParaRPr sz="1400"/>
          </a:p>
          <a:p>
            <a:pPr indent="-317500" lvl="0" marL="457200" rtl="0" algn="l">
              <a:spcBef>
                <a:spcPts val="0"/>
              </a:spcBef>
              <a:spcAft>
                <a:spcPts val="0"/>
              </a:spcAft>
              <a:buSzPts val="1400"/>
              <a:buChar char="●"/>
            </a:pPr>
            <a:r>
              <a:rPr lang="en" sz="1400"/>
              <a:t>Flutter framework</a:t>
            </a:r>
            <a:endParaRPr sz="1400"/>
          </a:p>
          <a:p>
            <a:pPr indent="-317500" lvl="0" marL="457200" rtl="0" algn="l">
              <a:spcBef>
                <a:spcPts val="0"/>
              </a:spcBef>
              <a:spcAft>
                <a:spcPts val="0"/>
              </a:spcAft>
              <a:buSzPts val="1400"/>
              <a:buChar char="●"/>
            </a:pPr>
            <a:r>
              <a:rPr lang="en" sz="1400"/>
              <a:t>Interoperability</a:t>
            </a:r>
            <a:endParaRPr sz="1400"/>
          </a:p>
          <a:p>
            <a:pPr indent="0" lvl="0" marL="457200" rtl="0" algn="l">
              <a:spcBef>
                <a:spcPts val="1200"/>
              </a:spcBef>
              <a:spcAft>
                <a:spcPts val="1200"/>
              </a:spcAft>
              <a:buNone/>
            </a:pPr>
            <a:r>
              <a:t/>
            </a:r>
            <a:endParaRPr sz="1400"/>
          </a:p>
        </p:txBody>
      </p:sp>
      <p:sp>
        <p:nvSpPr>
          <p:cNvPr id="376" name="Google Shape;376;p37"/>
          <p:cNvSpPr txBox="1"/>
          <p:nvPr>
            <p:ph type="title"/>
          </p:nvPr>
        </p:nvSpPr>
        <p:spPr>
          <a:xfrm>
            <a:off x="4716300" y="648300"/>
            <a:ext cx="3577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377" name="Google Shape;377;p37"/>
          <p:cNvSpPr txBox="1"/>
          <p:nvPr>
            <p:ph idx="1" type="body"/>
          </p:nvPr>
        </p:nvSpPr>
        <p:spPr>
          <a:xfrm>
            <a:off x="4716300" y="1187700"/>
            <a:ext cx="35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JavaScript, a high-level, dynamic, and interpreted language, is one of the most popular programming languages used in mobile app development .It  is primarily used for building hybrid and web-based mobile applications.</a:t>
            </a:r>
            <a:endParaRPr sz="1400"/>
          </a:p>
          <a:p>
            <a:pPr indent="0" lvl="0" marL="0" rtl="0" algn="l">
              <a:spcBef>
                <a:spcPts val="1200"/>
              </a:spcBef>
              <a:spcAft>
                <a:spcPts val="0"/>
              </a:spcAft>
              <a:buNone/>
            </a:pPr>
            <a:r>
              <a:rPr lang="en" sz="1400">
                <a:solidFill>
                  <a:schemeClr val="accent4"/>
                </a:solidFill>
              </a:rPr>
              <a:t>FEATURES</a:t>
            </a:r>
            <a:endParaRPr sz="1400">
              <a:solidFill>
                <a:schemeClr val="accent4"/>
              </a:solidFill>
            </a:endParaRPr>
          </a:p>
          <a:p>
            <a:pPr indent="-317500" lvl="0" marL="457200" rtl="0" algn="l">
              <a:spcBef>
                <a:spcPts val="1200"/>
              </a:spcBef>
              <a:spcAft>
                <a:spcPts val="0"/>
              </a:spcAft>
              <a:buSzPts val="1400"/>
              <a:buChar char="●"/>
            </a:pPr>
            <a:r>
              <a:rPr lang="en" sz="1400"/>
              <a:t>Cross-platform compatibility</a:t>
            </a:r>
            <a:endParaRPr sz="1400"/>
          </a:p>
          <a:p>
            <a:pPr indent="-317500" lvl="0" marL="457200" rtl="0" algn="l">
              <a:spcBef>
                <a:spcPts val="0"/>
              </a:spcBef>
              <a:spcAft>
                <a:spcPts val="0"/>
              </a:spcAft>
              <a:buSzPts val="1400"/>
              <a:buChar char="●"/>
            </a:pPr>
            <a:r>
              <a:rPr lang="en" sz="1400"/>
              <a:t>Lightweight</a:t>
            </a:r>
            <a:endParaRPr sz="1400"/>
          </a:p>
          <a:p>
            <a:pPr indent="-317500" lvl="0" marL="457200" rtl="0" algn="l">
              <a:spcBef>
                <a:spcPts val="0"/>
              </a:spcBef>
              <a:spcAft>
                <a:spcPts val="0"/>
              </a:spcAft>
              <a:buSzPts val="1400"/>
              <a:buChar char="●"/>
            </a:pPr>
            <a:r>
              <a:rPr lang="en" sz="1400"/>
              <a:t>Flexibility</a:t>
            </a:r>
            <a:endParaRPr sz="1400"/>
          </a:p>
          <a:p>
            <a:pPr indent="-317500" lvl="0" marL="457200" rtl="0" algn="l">
              <a:spcBef>
                <a:spcPts val="0"/>
              </a:spcBef>
              <a:spcAft>
                <a:spcPts val="0"/>
              </a:spcAft>
              <a:buSzPts val="1400"/>
              <a:buChar char="●"/>
            </a:pPr>
            <a:r>
              <a:rPr lang="en" sz="1400"/>
              <a:t>Rich libraries</a:t>
            </a:r>
            <a:endParaRPr sz="1400"/>
          </a:p>
          <a:p>
            <a:pPr indent="-317500" lvl="0" marL="457200" rtl="0" algn="l">
              <a:spcBef>
                <a:spcPts val="0"/>
              </a:spcBef>
              <a:spcAft>
                <a:spcPts val="0"/>
              </a:spcAft>
              <a:buSzPts val="1400"/>
              <a:buChar char="●"/>
            </a:pPr>
            <a:r>
              <a:rPr lang="en" sz="1400"/>
              <a:t>Easy to learn</a:t>
            </a:r>
            <a:endParaRPr sz="1400"/>
          </a:p>
        </p:txBody>
      </p:sp>
      <p:pic>
        <p:nvPicPr>
          <p:cNvPr id="378" name="Google Shape;378;p37"/>
          <p:cNvPicPr preferRelativeResize="0"/>
          <p:nvPr/>
        </p:nvPicPr>
        <p:blipFill>
          <a:blip r:embed="rId3">
            <a:alphaModFix/>
          </a:blip>
          <a:stretch>
            <a:fillRect/>
          </a:stretch>
        </p:blipFill>
        <p:spPr>
          <a:xfrm>
            <a:off x="1802250" y="648300"/>
            <a:ext cx="464100" cy="464100"/>
          </a:xfrm>
          <a:prstGeom prst="rect">
            <a:avLst/>
          </a:prstGeom>
          <a:noFill/>
          <a:ln>
            <a:noFill/>
          </a:ln>
        </p:spPr>
      </p:pic>
      <p:pic>
        <p:nvPicPr>
          <p:cNvPr id="379" name="Google Shape;379;p37"/>
          <p:cNvPicPr preferRelativeResize="0"/>
          <p:nvPr/>
        </p:nvPicPr>
        <p:blipFill>
          <a:blip r:embed="rId4">
            <a:alphaModFix/>
          </a:blip>
          <a:stretch>
            <a:fillRect/>
          </a:stretch>
        </p:blipFill>
        <p:spPr>
          <a:xfrm>
            <a:off x="6831050" y="563702"/>
            <a:ext cx="548700" cy="54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8"/>
          <p:cNvPicPr preferRelativeResize="0"/>
          <p:nvPr/>
        </p:nvPicPr>
        <p:blipFill>
          <a:blip r:embed="rId3">
            <a:alphaModFix/>
          </a:blip>
          <a:stretch>
            <a:fillRect/>
          </a:stretch>
        </p:blipFill>
        <p:spPr>
          <a:xfrm>
            <a:off x="5703650" y="4486025"/>
            <a:ext cx="657475" cy="657475"/>
          </a:xfrm>
          <a:prstGeom prst="rect">
            <a:avLst/>
          </a:prstGeom>
          <a:noFill/>
          <a:ln>
            <a:noFill/>
          </a:ln>
        </p:spPr>
      </p:pic>
      <p:sp>
        <p:nvSpPr>
          <p:cNvPr id="385" name="Google Shape;385;p38"/>
          <p:cNvSpPr txBox="1"/>
          <p:nvPr>
            <p:ph type="title"/>
          </p:nvPr>
        </p:nvSpPr>
        <p:spPr>
          <a:xfrm>
            <a:off x="1419175" y="558375"/>
            <a:ext cx="6424800" cy="12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Mobile App Development </a:t>
            </a:r>
            <a:r>
              <a:rPr lang="en">
                <a:solidFill>
                  <a:schemeClr val="accent5"/>
                </a:solidFill>
              </a:rPr>
              <a:t>Frameworks</a:t>
            </a:r>
            <a:endParaRPr>
              <a:solidFill>
                <a:schemeClr val="accent5"/>
              </a:solidFill>
            </a:endParaRPr>
          </a:p>
        </p:txBody>
      </p:sp>
      <p:sp>
        <p:nvSpPr>
          <p:cNvPr id="386" name="Google Shape;386;p38"/>
          <p:cNvSpPr txBox="1"/>
          <p:nvPr>
            <p:ph idx="1" type="subTitle"/>
          </p:nvPr>
        </p:nvSpPr>
        <p:spPr>
          <a:xfrm>
            <a:off x="1196700" y="1800375"/>
            <a:ext cx="6750600" cy="11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mobile app development framework is a collection of pre-built components, modules, libraries, and APIs that provide developers with a platform and set of tools to build mobile applications quickly and efficiently. It offers a software framework to build mobile apps.</a:t>
            </a:r>
            <a:endParaRPr/>
          </a:p>
        </p:txBody>
      </p:sp>
      <p:sp>
        <p:nvSpPr>
          <p:cNvPr id="387" name="Google Shape;387;p3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88" name="Google Shape;388;p38"/>
          <p:cNvSpPr/>
          <p:nvPr/>
        </p:nvSpPr>
        <p:spPr>
          <a:xfrm>
            <a:off x="819725" y="3230775"/>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UI Design Tools</a:t>
            </a:r>
            <a:endParaRPr b="1">
              <a:solidFill>
                <a:schemeClr val="lt1"/>
              </a:solidFill>
              <a:latin typeface="Montserrat"/>
              <a:ea typeface="Montserrat"/>
              <a:cs typeface="Montserrat"/>
              <a:sym typeface="Montserrat"/>
            </a:endParaRPr>
          </a:p>
        </p:txBody>
      </p:sp>
      <p:sp>
        <p:nvSpPr>
          <p:cNvPr id="389" name="Google Shape;389;p38"/>
          <p:cNvSpPr/>
          <p:nvPr/>
        </p:nvSpPr>
        <p:spPr>
          <a:xfrm>
            <a:off x="3590433" y="3230775"/>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Cross Platform</a:t>
            </a:r>
            <a:endParaRPr b="1">
              <a:solidFill>
                <a:schemeClr val="lt1"/>
              </a:solidFill>
              <a:latin typeface="Montserrat"/>
              <a:ea typeface="Montserrat"/>
              <a:cs typeface="Montserrat"/>
              <a:sym typeface="Montserrat"/>
            </a:endParaRPr>
          </a:p>
        </p:txBody>
      </p:sp>
      <p:sp>
        <p:nvSpPr>
          <p:cNvPr id="390" name="Google Shape;390;p38"/>
          <p:cNvSpPr/>
          <p:nvPr/>
        </p:nvSpPr>
        <p:spPr>
          <a:xfrm>
            <a:off x="6361115" y="3230775"/>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Montserrat"/>
                <a:ea typeface="Montserrat"/>
                <a:cs typeface="Montserrat"/>
                <a:sym typeface="Montserrat"/>
              </a:rPr>
              <a:t>Native Performance</a:t>
            </a:r>
            <a:endParaRPr b="1" sz="1300">
              <a:solidFill>
                <a:schemeClr val="lt1"/>
              </a:solidFill>
              <a:latin typeface="Montserrat"/>
              <a:ea typeface="Montserrat"/>
              <a:cs typeface="Montserrat"/>
              <a:sym typeface="Montserrat"/>
            </a:endParaRPr>
          </a:p>
        </p:txBody>
      </p:sp>
      <p:sp>
        <p:nvSpPr>
          <p:cNvPr id="391" name="Google Shape;391;p38"/>
          <p:cNvSpPr/>
          <p:nvPr/>
        </p:nvSpPr>
        <p:spPr>
          <a:xfrm>
            <a:off x="826025" y="3947000"/>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Security</a:t>
            </a:r>
            <a:endParaRPr b="1">
              <a:solidFill>
                <a:schemeClr val="lt1"/>
              </a:solidFill>
              <a:latin typeface="Montserrat"/>
              <a:ea typeface="Montserrat"/>
              <a:cs typeface="Montserrat"/>
              <a:sym typeface="Montserrat"/>
            </a:endParaRPr>
          </a:p>
        </p:txBody>
      </p:sp>
      <p:sp>
        <p:nvSpPr>
          <p:cNvPr id="392" name="Google Shape;392;p38"/>
          <p:cNvSpPr/>
          <p:nvPr/>
        </p:nvSpPr>
        <p:spPr>
          <a:xfrm>
            <a:off x="3596733" y="3947000"/>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Montserrat"/>
                <a:ea typeface="Montserrat"/>
                <a:cs typeface="Montserrat"/>
                <a:sym typeface="Montserrat"/>
              </a:rPr>
              <a:t>Backend Integration</a:t>
            </a:r>
            <a:endParaRPr b="1" sz="1300">
              <a:solidFill>
                <a:schemeClr val="lt1"/>
              </a:solidFill>
              <a:latin typeface="Montserrat"/>
              <a:ea typeface="Montserrat"/>
              <a:cs typeface="Montserrat"/>
              <a:sym typeface="Montserrat"/>
            </a:endParaRPr>
          </a:p>
        </p:txBody>
      </p:sp>
      <p:sp>
        <p:nvSpPr>
          <p:cNvPr id="393" name="Google Shape;393;p38"/>
          <p:cNvSpPr/>
          <p:nvPr/>
        </p:nvSpPr>
        <p:spPr>
          <a:xfrm>
            <a:off x="6367415" y="3947000"/>
            <a:ext cx="2222100" cy="477576"/>
          </a:xfrm>
          <a:prstGeom prst="flowChartTerminator">
            <a:avLst/>
          </a:prstGeom>
          <a:solidFill>
            <a:srgbClr val="5CFFA6">
              <a:alpha val="43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Montserrat"/>
                <a:ea typeface="Montserrat"/>
                <a:cs typeface="Montserrat"/>
                <a:sym typeface="Montserrat"/>
              </a:rPr>
              <a:t>Testing &amp; Debugging</a:t>
            </a:r>
            <a:endParaRPr b="1" sz="1300">
              <a:solidFill>
                <a:schemeClr val="lt1"/>
              </a:solidFill>
              <a:latin typeface="Montserrat"/>
              <a:ea typeface="Montserrat"/>
              <a:cs typeface="Montserrat"/>
              <a:sym typeface="Montserrat"/>
            </a:endParaRPr>
          </a:p>
        </p:txBody>
      </p:sp>
      <p:pic>
        <p:nvPicPr>
          <p:cNvPr id="394" name="Google Shape;394;p38"/>
          <p:cNvPicPr preferRelativeResize="0"/>
          <p:nvPr/>
        </p:nvPicPr>
        <p:blipFill>
          <a:blip r:embed="rId4">
            <a:alphaModFix/>
          </a:blip>
          <a:stretch>
            <a:fillRect/>
          </a:stretch>
        </p:blipFill>
        <p:spPr>
          <a:xfrm>
            <a:off x="121584" y="215825"/>
            <a:ext cx="1297585" cy="1165499"/>
          </a:xfrm>
          <a:prstGeom prst="rect">
            <a:avLst/>
          </a:prstGeom>
          <a:noFill/>
          <a:ln>
            <a:noFill/>
          </a:ln>
        </p:spPr>
      </p:pic>
      <p:pic>
        <p:nvPicPr>
          <p:cNvPr id="395" name="Google Shape;395;p38"/>
          <p:cNvPicPr preferRelativeResize="0"/>
          <p:nvPr/>
        </p:nvPicPr>
        <p:blipFill>
          <a:blip r:embed="rId5">
            <a:alphaModFix/>
          </a:blip>
          <a:stretch>
            <a:fillRect/>
          </a:stretch>
        </p:blipFill>
        <p:spPr>
          <a:xfrm>
            <a:off x="-192900" y="4341350"/>
            <a:ext cx="1093002" cy="802151"/>
          </a:xfrm>
          <a:prstGeom prst="rect">
            <a:avLst/>
          </a:prstGeom>
          <a:noFill/>
          <a:ln>
            <a:noFill/>
          </a:ln>
        </p:spPr>
      </p:pic>
      <p:pic>
        <p:nvPicPr>
          <p:cNvPr id="396" name="Google Shape;396;p38"/>
          <p:cNvPicPr preferRelativeResize="0"/>
          <p:nvPr/>
        </p:nvPicPr>
        <p:blipFill>
          <a:blip r:embed="rId6">
            <a:alphaModFix/>
          </a:blip>
          <a:stretch>
            <a:fillRect/>
          </a:stretch>
        </p:blipFill>
        <p:spPr>
          <a:xfrm>
            <a:off x="8379875" y="215825"/>
            <a:ext cx="733852" cy="733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728000" y="341650"/>
            <a:ext cx="39654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React </a:t>
            </a:r>
            <a:r>
              <a:rPr lang="en">
                <a:solidFill>
                  <a:schemeClr val="accent5"/>
                </a:solidFill>
              </a:rPr>
              <a:t>Native</a:t>
            </a:r>
            <a:endParaRPr>
              <a:solidFill>
                <a:schemeClr val="accent5"/>
              </a:solidFill>
            </a:endParaRPr>
          </a:p>
        </p:txBody>
      </p:sp>
      <p:sp>
        <p:nvSpPr>
          <p:cNvPr id="402" name="Google Shape;402;p39"/>
          <p:cNvSpPr txBox="1"/>
          <p:nvPr>
            <p:ph idx="1" type="subTitle"/>
          </p:nvPr>
        </p:nvSpPr>
        <p:spPr>
          <a:xfrm>
            <a:off x="728000" y="900250"/>
            <a:ext cx="6750600" cy="11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Native is an open-source framework using JavaScript, allowing developers to build high-performance native mobile apps for iOS and Android platforms. It has an active community, wide range of plugins, and libraries.</a:t>
            </a:r>
            <a:endParaRPr/>
          </a:p>
        </p:txBody>
      </p:sp>
      <p:sp>
        <p:nvSpPr>
          <p:cNvPr id="403" name="Google Shape;403;p3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404" name="Google Shape;404;p39"/>
          <p:cNvPicPr preferRelativeResize="0"/>
          <p:nvPr/>
        </p:nvPicPr>
        <p:blipFill>
          <a:blip r:embed="rId3">
            <a:alphaModFix/>
          </a:blip>
          <a:stretch>
            <a:fillRect/>
          </a:stretch>
        </p:blipFill>
        <p:spPr>
          <a:xfrm>
            <a:off x="7723550" y="-2300"/>
            <a:ext cx="1297600" cy="1165499"/>
          </a:xfrm>
          <a:prstGeom prst="rect">
            <a:avLst/>
          </a:prstGeom>
          <a:noFill/>
          <a:ln>
            <a:noFill/>
          </a:ln>
        </p:spPr>
      </p:pic>
      <p:graphicFrame>
        <p:nvGraphicFramePr>
          <p:cNvPr id="405" name="Google Shape;405;p39"/>
          <p:cNvGraphicFramePr/>
          <p:nvPr/>
        </p:nvGraphicFramePr>
        <p:xfrm>
          <a:off x="876300"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5"/>
                          </a:solidFill>
                          <a:latin typeface="Montserrat ExtraBold"/>
                          <a:ea typeface="Montserrat ExtraBold"/>
                          <a:cs typeface="Montserrat ExtraBold"/>
                          <a:sym typeface="Montserrat ExtraBold"/>
                        </a:rPr>
                        <a:t>Pros</a:t>
                      </a:r>
                      <a:endParaRPr sz="1800">
                        <a:solidFill>
                          <a:schemeClr val="accent5"/>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A6">
                        <a:alpha val="43560"/>
                      </a:srgbClr>
                    </a:solidFill>
                  </a:tcPr>
                </a:tc>
              </a:tr>
              <a:tr h="1036275">
                <a:tc>
                  <a:txBody>
                    <a:bodyPr/>
                    <a:lstStyle/>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Allows apps to look like native apps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Ready-made components allow for faster development time.</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Access to native functionalities.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Allow further optimization of native apps.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Hot reload to recompile the apps.</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06" name="Google Shape;406;p39"/>
          <p:cNvGraphicFramePr/>
          <p:nvPr/>
        </p:nvGraphicFramePr>
        <p:xfrm>
          <a:off x="4557125"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6"/>
                          </a:solidFill>
                          <a:latin typeface="Montserrat ExtraBold"/>
                          <a:ea typeface="Montserrat ExtraBold"/>
                          <a:cs typeface="Montserrat ExtraBold"/>
                          <a:sym typeface="Montserrat ExtraBold"/>
                        </a:rPr>
                        <a:t>Cons</a:t>
                      </a:r>
                      <a:endParaRPr sz="1800">
                        <a:solidFill>
                          <a:schemeClr val="accent6"/>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A78F">
                        <a:alpha val="23270"/>
                      </a:srgbClr>
                    </a:solidFill>
                  </a:tcPr>
                </a:tc>
              </a:tr>
              <a:tr h="1036275">
                <a:tc>
                  <a:txBody>
                    <a:bodyPr/>
                    <a:lstStyle/>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Navigation is not seamless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Complex User Interface</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523E38"/>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523E38"/>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728000" y="341650"/>
            <a:ext cx="39654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Flutter</a:t>
            </a:r>
            <a:endParaRPr>
              <a:solidFill>
                <a:schemeClr val="accent5"/>
              </a:solidFill>
            </a:endParaRPr>
          </a:p>
        </p:txBody>
      </p:sp>
      <p:sp>
        <p:nvSpPr>
          <p:cNvPr id="412" name="Google Shape;412;p40"/>
          <p:cNvSpPr txBox="1"/>
          <p:nvPr>
            <p:ph idx="1" type="subTitle"/>
          </p:nvPr>
        </p:nvSpPr>
        <p:spPr>
          <a:xfrm>
            <a:off x="728000" y="824050"/>
            <a:ext cx="675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is an open-source framework developed by Google, using Dart programming language, for building native mobile apps. It offers fast development speed, hot reloading,  and requires learning Dart programming language.</a:t>
            </a:r>
            <a:endParaRPr/>
          </a:p>
        </p:txBody>
      </p:sp>
      <p:sp>
        <p:nvSpPr>
          <p:cNvPr id="413" name="Google Shape;413;p4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graphicFrame>
        <p:nvGraphicFramePr>
          <p:cNvPr id="414" name="Google Shape;414;p40"/>
          <p:cNvGraphicFramePr/>
          <p:nvPr/>
        </p:nvGraphicFramePr>
        <p:xfrm>
          <a:off x="876300"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5"/>
                          </a:solidFill>
                          <a:latin typeface="Montserrat ExtraBold"/>
                          <a:ea typeface="Montserrat ExtraBold"/>
                          <a:cs typeface="Montserrat ExtraBold"/>
                          <a:sym typeface="Montserrat ExtraBold"/>
                        </a:rPr>
                        <a:t>Pros</a:t>
                      </a:r>
                      <a:endParaRPr sz="1800">
                        <a:solidFill>
                          <a:schemeClr val="accent5"/>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FFA6">
                        <a:alpha val="43560"/>
                      </a:srgbClr>
                    </a:solidFill>
                  </a:tcPr>
                </a:tc>
              </a:tr>
              <a:tr h="1036275">
                <a:tc>
                  <a:txBody>
                    <a:bodyPr/>
                    <a:lstStyle/>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Complete development ecosystem.</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Ability to create your apps or customize pre-existing ones.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5"/>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Developed and supported by Google.</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l">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15" name="Google Shape;415;p40"/>
          <p:cNvGraphicFramePr/>
          <p:nvPr/>
        </p:nvGraphicFramePr>
        <p:xfrm>
          <a:off x="4557125" y="1956420"/>
          <a:ext cx="3000000" cy="3000000"/>
        </p:xfrm>
        <a:graphic>
          <a:graphicData uri="http://schemas.openxmlformats.org/drawingml/2006/table">
            <a:tbl>
              <a:tblPr>
                <a:noFill/>
                <a:tableStyleId>{DA19DAFF-E941-41F8-A1C9-A3AE278198CC}</a:tableStyleId>
              </a:tblPr>
              <a:tblGrid>
                <a:gridCol w="3272025"/>
              </a:tblGrid>
              <a:tr h="457175">
                <a:tc>
                  <a:txBody>
                    <a:bodyPr/>
                    <a:lstStyle/>
                    <a:p>
                      <a:pPr indent="0" lvl="0" marL="0" rtl="0" algn="ctr">
                        <a:spcBef>
                          <a:spcPts val="0"/>
                        </a:spcBef>
                        <a:spcAft>
                          <a:spcPts val="0"/>
                        </a:spcAft>
                        <a:buNone/>
                      </a:pPr>
                      <a:r>
                        <a:rPr lang="en" sz="1800">
                          <a:solidFill>
                            <a:schemeClr val="accent6"/>
                          </a:solidFill>
                          <a:latin typeface="Montserrat ExtraBold"/>
                          <a:ea typeface="Montserrat ExtraBold"/>
                          <a:cs typeface="Montserrat ExtraBold"/>
                          <a:sym typeface="Montserrat ExtraBold"/>
                        </a:rPr>
                        <a:t>Cons</a:t>
                      </a:r>
                      <a:endParaRPr sz="1800">
                        <a:solidFill>
                          <a:schemeClr val="accent6"/>
                        </a:solidFill>
                        <a:latin typeface="Montserrat ExtraBold"/>
                        <a:ea typeface="Montserrat ExtraBold"/>
                        <a:cs typeface="Montserrat ExtraBold"/>
                        <a:sym typeface="Montserrat Extra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A78F">
                        <a:alpha val="23270"/>
                      </a:srgbClr>
                    </a:solidFill>
                  </a:tcPr>
                </a:tc>
              </a:tr>
              <a:tr h="1036275">
                <a:tc>
                  <a:txBody>
                    <a:bodyPr/>
                    <a:lstStyle/>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Since the app size can be too large, developers might need to reduce the number of libraries and packages.</a:t>
                      </a:r>
                      <a:endParaRPr>
                        <a:solidFill>
                          <a:schemeClr val="lt1"/>
                        </a:solidFill>
                        <a:latin typeface="Barlow Semi Condensed Medium"/>
                        <a:ea typeface="Barlow Semi Condensed Medium"/>
                        <a:cs typeface="Barlow Semi Condensed Medium"/>
                        <a:sym typeface="Barlow Semi Condensed Medium"/>
                      </a:endParaRPr>
                    </a:p>
                    <a:p>
                      <a:pPr indent="-203200" lvl="0" marL="228600" rtl="0" algn="l">
                        <a:spcBef>
                          <a:spcPts val="0"/>
                        </a:spcBef>
                        <a:spcAft>
                          <a:spcPts val="0"/>
                        </a:spcAft>
                        <a:buClr>
                          <a:schemeClr val="accent6"/>
                        </a:buClr>
                        <a:buSzPts val="1400"/>
                        <a:buFont typeface="Barlow Semi Condensed Medium"/>
                        <a:buChar char="●"/>
                      </a:pPr>
                      <a:r>
                        <a:rPr lang="en">
                          <a:solidFill>
                            <a:schemeClr val="lt1"/>
                          </a:solidFill>
                          <a:latin typeface="Barlow Semi Condensed Medium"/>
                          <a:ea typeface="Barlow Semi Condensed Medium"/>
                          <a:cs typeface="Barlow Semi Condensed Medium"/>
                          <a:sym typeface="Barlow Semi Condensed Medium"/>
                        </a:rPr>
                        <a:t>Does not expose many native APIs for use. It increases dependency on the ecosystem.</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p>
                      <a:pPr indent="0" lvl="0" marL="228600" rtl="0" algn="ctr">
                        <a:spcBef>
                          <a:spcPts val="0"/>
                        </a:spcBef>
                        <a:spcAft>
                          <a:spcPts val="0"/>
                        </a:spcAft>
                        <a:buNone/>
                      </a:pPr>
                      <a:r>
                        <a:t/>
                      </a:r>
                      <a:endParaRPr>
                        <a:solidFill>
                          <a:schemeClr val="lt1"/>
                        </a:solidFill>
                        <a:latin typeface="Barlow Semi Condensed Medium"/>
                        <a:ea typeface="Barlow Semi Condensed Medium"/>
                        <a:cs typeface="Barlow Semi Condensed Medium"/>
                        <a:sym typeface="Barlow Semi Condensed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523E38"/>
                      </a:solidFill>
                      <a:prstDash val="solid"/>
                      <a:round/>
                      <a:headEnd len="sm" w="sm" type="none"/>
                      <a:tailEnd len="sm" w="sm" type="none"/>
                    </a:lnB>
                  </a:tcPr>
                </a:tc>
              </a:tr>
              <a:tr h="548600">
                <a:tc>
                  <a:txBody>
                    <a:bodyPr/>
                    <a:lstStyle/>
                    <a:p>
                      <a:pPr indent="0" lvl="0" marL="0" rtl="0" algn="ctr">
                        <a:spcBef>
                          <a:spcPts val="0"/>
                        </a:spcBef>
                        <a:spcAft>
                          <a:spcPts val="0"/>
                        </a:spcAft>
                        <a:buNone/>
                      </a:pPr>
                      <a:r>
                        <a:t/>
                      </a:r>
                      <a:endParaRPr b="1" sz="2400">
                        <a:solidFill>
                          <a:schemeClr val="accent5"/>
                        </a:solidFill>
                        <a:latin typeface="Barlow Semi Condensed"/>
                        <a:ea typeface="Barlow Semi Condensed"/>
                        <a:cs typeface="Barlow Semi Condensed"/>
                        <a:sym typeface="Barlow Semi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523E38"/>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16" name="Google Shape;416;p40"/>
          <p:cNvPicPr preferRelativeResize="0"/>
          <p:nvPr/>
        </p:nvPicPr>
        <p:blipFill>
          <a:blip r:embed="rId3">
            <a:alphaModFix/>
          </a:blip>
          <a:stretch>
            <a:fillRect/>
          </a:stretch>
        </p:blipFill>
        <p:spPr>
          <a:xfrm>
            <a:off x="7829150" y="0"/>
            <a:ext cx="1314852" cy="9649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