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479" r:id="rId3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38" r:id="rId27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0291" autoAdjust="0"/>
  </p:normalViewPr>
  <p:slideViewPr>
    <p:cSldViewPr showGuides="1">
      <p:cViewPr varScale="1">
        <p:scale>
          <a:sx n="78" d="100"/>
          <a:sy n="78" d="100"/>
        </p:scale>
        <p:origin x="1594" y="58"/>
      </p:cViewPr>
      <p:guideLst>
        <p:guide orient="horz" pos="2314"/>
        <p:guide pos="28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5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幻灯片图像占位符 3073"/>
          <p:cNvSpPr>
            <a:spLocks noGrp="1" noRot="1" noChangeAspect="1"/>
          </p:cNvSpPr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1">
            <a:noFill/>
          </a:ln>
        </p:spPr>
      </p:sp>
      <p:sp>
        <p:nvSpPr>
          <p:cNvPr id="3075" name="文本占位符 3074"/>
          <p:cNvSpPr>
            <a:spLocks noGrp="1"/>
          </p:cNvSpPr>
          <p:nvPr>
            <p:ph type="body" sz="quarter" idx="3"/>
          </p:nvPr>
        </p:nvSpPr>
        <p:spPr>
          <a:xfrm>
            <a:off x="538163" y="4387850"/>
            <a:ext cx="5780087" cy="3952875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
第二级
第三级
第四级
第五级</a:t>
            </a:r>
            <a:endParaRPr lang="zh-CN" altLang="en-US"/>
          </a:p>
        </p:txBody>
      </p:sp>
      <p:sp>
        <p:nvSpPr>
          <p:cNvPr id="3076" name="页眉占位符 307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3388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3077" name="日期占位符 3076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3387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algn="r" eaLnBrk="1" latinLnBrk="0" hangingPunct="1"/>
            <a:endParaRPr lang="zh-CN" altLang="en-US" sz="1200" dirty="0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3388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6800"/>
            <a:ext cx="2973387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algn="r" eaLnBrk="1" latinLnBrk="0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根据保存在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寄存器中的值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种：</a:t>
            </a:r>
            <a:endParaRPr lang="en-US" altLang="zh-CN" dirty="0" smtClean="0"/>
          </a:p>
          <a:p>
            <a:r>
              <a:rPr lang="en-US" altLang="zh-CN" dirty="0" smtClean="0"/>
              <a:t>1)</a:t>
            </a:r>
            <a:r>
              <a:rPr lang="zh-CN" altLang="en-US" dirty="0" smtClean="0"/>
              <a:t>故障</a:t>
            </a:r>
            <a:r>
              <a:rPr lang="en-US" altLang="zh-CN" dirty="0" smtClean="0"/>
              <a:t>(</a:t>
            </a:r>
            <a:r>
              <a:rPr lang="en-US" altLang="zh-CN" dirty="0" smtClean="0"/>
              <a:t>fault):</a:t>
            </a:r>
            <a:r>
              <a:rPr lang="zh-CN" altLang="en-US" dirty="0" smtClean="0"/>
              <a:t>是有意而为之的异常，是明知有套还往里钻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人家要的就是这个结果，其最常见的用途就是操作系统的系统调用。通常可以被纠正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中保存的是引起故障的指令地址</a:t>
            </a:r>
            <a:r>
              <a:rPr lang="en-US" altLang="zh-CN" dirty="0" smtClean="0"/>
              <a:t>.</a:t>
            </a:r>
            <a:r>
              <a:rPr lang="zh-CN" altLang="en-US" dirty="0" smtClean="0"/>
              <a:t>纠正后会重新执行该条指令</a:t>
            </a:r>
            <a:r>
              <a:rPr lang="en-US" altLang="zh-CN" dirty="0" smtClean="0"/>
              <a:t>. ;</a:t>
            </a:r>
            <a:endParaRPr lang="en-US" altLang="zh-CN" dirty="0" smtClean="0"/>
          </a:p>
          <a:p>
            <a:r>
              <a:rPr lang="en-US" altLang="zh-CN" dirty="0" smtClean="0"/>
              <a:t> 2)</a:t>
            </a:r>
            <a:r>
              <a:rPr lang="zh-CN" altLang="en-US" dirty="0" smtClean="0"/>
              <a:t>陷阱</a:t>
            </a:r>
            <a:r>
              <a:rPr lang="en-US" altLang="zh-CN" dirty="0" smtClean="0"/>
              <a:t>(</a:t>
            </a:r>
            <a:r>
              <a:rPr lang="en-US" altLang="zh-CN" dirty="0" smtClean="0"/>
              <a:t>trap):</a:t>
            </a:r>
            <a:r>
              <a:rPr lang="zh-CN" altLang="en-US" dirty="0" smtClean="0"/>
              <a:t>如果可以修复，则啥事儿没有，继续干活；如果不能修复则会转化为终止，并进入下一步。常见的故障如缺页。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保存的是随后要执行的指令地址</a:t>
            </a:r>
            <a:r>
              <a:rPr lang="en-US" altLang="zh-CN" dirty="0" smtClean="0"/>
              <a:t>.</a:t>
            </a:r>
            <a:r>
              <a:rPr lang="zh-CN" altLang="en-US" dirty="0" smtClean="0"/>
              <a:t>只有当没有必要重新执行已终止的指令时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通常为了调试程序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时才触发陷阱</a:t>
            </a:r>
            <a:r>
              <a:rPr lang="en-US" altLang="zh-CN" dirty="0" smtClean="0"/>
              <a:t>. ; 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3)</a:t>
            </a:r>
            <a:r>
              <a:rPr lang="zh-CN" altLang="en-US" dirty="0" smtClean="0"/>
              <a:t>异常中止</a:t>
            </a:r>
            <a:r>
              <a:rPr lang="en-US" altLang="zh-CN" dirty="0" smtClean="0"/>
              <a:t>(</a:t>
            </a:r>
            <a:r>
              <a:rPr lang="en-US" altLang="zh-CN" dirty="0" smtClean="0"/>
              <a:t>abort):</a:t>
            </a:r>
            <a:r>
              <a:rPr lang="zh-CN" altLang="en-US" dirty="0" smtClean="0"/>
              <a:t>是不可恢复的致命的错误造成结果。终止处理程序不再将控制返回给引发终止的应用程序，而是交给了系统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其结果往往是系统终止应用程序。不能在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中保存引起异常的指令所在的确切位置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用于报告严重的错误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可获得中断指针</a:t>
            </a:r>
            <a:endParaRPr lang="en-US" altLang="zh-CN" dirty="0" smtClean="0"/>
          </a:p>
          <a:p>
            <a:r>
              <a:rPr lang="zh-CN" altLang="en-US" dirty="0" smtClean="0"/>
              <a:t>保留中断指针</a:t>
            </a:r>
            <a:endParaRPr lang="en-US" altLang="zh-CN" dirty="0" smtClean="0"/>
          </a:p>
          <a:p>
            <a:r>
              <a:rPr lang="zh-CN" altLang="en-US" dirty="0" smtClean="0"/>
              <a:t>专用中断指针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CS</a:t>
            </a:r>
            <a:r>
              <a:rPr lang="zh-CN" altLang="en-US" dirty="0" smtClean="0"/>
              <a:t>和</a:t>
            </a:r>
            <a:r>
              <a:rPr lang="en-US" dirty="0" smtClean="0"/>
              <a:t>EIP</a:t>
            </a:r>
            <a:r>
              <a:rPr lang="zh-CN" altLang="en-US" dirty="0" smtClean="0"/>
              <a:t>这对寄存器中所包含的内容就是下一条将要执行指令的逻辑地址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</a:t>
            </a:r>
            <a:r>
              <a:rPr lang="zh-CN" altLang="en-US" dirty="0" smtClean="0"/>
              <a:t>和</a:t>
            </a:r>
            <a:r>
              <a:rPr lang="en-US" dirty="0" smtClean="0"/>
              <a:t>EIP</a:t>
            </a:r>
            <a:r>
              <a:rPr lang="zh-CN" altLang="en-US" dirty="0" smtClean="0"/>
              <a:t>这对寄存器中所包含的内容就是下一条将要执行指令的逻辑地址。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当从用户态堆栈切换到内核态堆栈时，先把用户态堆栈的值压入中断程序的内核态堆栈中，同时把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寄存器自动压栈，然后把被中断进程的返回地址压入堆栈。如果异常产生了一个硬件错误码，则将它也保存在堆栈中。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你可能要问，现在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SS:ESP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CS:EIP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这两对寄存器的值分别是什么？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SS:ESP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的值从当前进程的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中获得，也就是获得当前进程的内核栈指针，因为此时中断处理程序成为当前进程的一部分，代表当前进程在运行。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CS:EIP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的值就是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表中第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项门描述符的段选择符和偏移量的值，此时，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就跳转到了中断或异常处理程序。</a:t>
            </a:r>
            <a:endParaRPr lang="zh-CN" alt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中断或异常被处理完后，相应的处理程序必须产生一条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指令，把控制权转交给被中断的进程，这将迫使控制单元：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用保存在栈中的值装载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寄存器。如果一个硬件出错码曾被压入栈中，并且在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内容的上面，那么，执行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指令前必须先弹出这个硬件出错码。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检查处理程序的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是否等于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中最低两位的值(这意味着被中断的进程与处理程序运行在同一特权级)。如果是，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终止执行；否则，转入下一步。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从栈中装载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寄存器，因此，返回到与旧特权级相关的栈。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段寄存器的内容，如果其中一个寄存器包含的选择符是一个段描述符，并且其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DPL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值小于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，那么，清相应的段寄存器。控制单元这么做是为了禁止用户态的程序(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CPL=3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利用内核以前所用的段寄存器(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DPL=0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。如果不清这些寄存器，怀有恶意的用户态程序就可能利用它们来访问内核地址空间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680"/>
            <a:ext cx="7055485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355"/>
            <a:ext cx="7055485" cy="165544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088198DC-96CD-A849-BEED-04FDE9F52BA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65FC3E19-F574-2247-94A1-90E83C5B97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30AFCA51-0863-5B4E-8631-AABEE8A89E4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34687A15-02D3-084F-8FF6-789AE7AD17D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16840"/>
            <a:ext cx="8091805" cy="86423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36320"/>
            <a:ext cx="4108450" cy="521970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036320"/>
            <a:ext cx="3886200" cy="522000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EC5E74D-D278-9847-81DD-34D3A5406A6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78106"/>
            <a:ext cx="7886700" cy="864000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05251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20" y="1986915"/>
            <a:ext cx="3868420" cy="420306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05251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86915"/>
            <a:ext cx="3887470" cy="420306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4F12959-4DC2-EA4B-BE35-2016B1E3EB9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4906FFF-F6ED-C743-9978-39425522CDD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2BD14B80-69B7-CA4B-AD67-20EC131AF16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64478E21-662A-2B43-98D0-1CBCA27AB4D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56346CE5-7A3E-0645-BCD8-8B0418EBEBE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vmlDrawing" Target="../drawings/vmlDrawing1.vml"/><Relationship Id="rId15" Type="http://schemas.openxmlformats.org/officeDocument/2006/relationships/tags" Target="../tags/tag2.xml"/><Relationship Id="rId14" Type="http://schemas.openxmlformats.org/officeDocument/2006/relationships/tags" Target="../tags/tag1.xml"/><Relationship Id="rId13" Type="http://schemas.openxmlformats.org/officeDocument/2006/relationships/image" Target="../media/image1.wmf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2115" y="116840"/>
            <a:ext cx="8086090" cy="864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11480" y="1063625"/>
            <a:ext cx="8103870" cy="5219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4BB68009-C906-8C42-B264-1BB5B5679AA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 userDrawn="1"/>
        </p:nvGraphicFramePr>
        <p:xfrm>
          <a:off x="8460105" y="44450"/>
          <a:ext cx="662969" cy="829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7" name="" r:id="rId12" imgW="3683000" imgH="4610100" progId="Paint.Picture">
                  <p:embed/>
                </p:oleObj>
              </mc:Choice>
              <mc:Fallback>
                <p:oleObj name="" r:id="rId12" imgW="3683000" imgH="4610100" progId="Paint.Picture">
                  <p:embed/>
                  <p:pic>
                    <p:nvPicPr>
                      <p:cNvPr id="0" name="图片 2483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460105" y="44450"/>
                        <a:ext cx="662969" cy="829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" name="AutoShape 4"/>
          <p:cNvSpPr/>
          <p:nvPr userDrawn="1">
            <p:custDataLst>
              <p:tags r:id="rId14"/>
            </p:custDataLst>
          </p:nvPr>
        </p:nvSpPr>
        <p:spPr>
          <a:xfrm>
            <a:off x="417830" y="965200"/>
            <a:ext cx="8162925" cy="98425"/>
          </a:xfrm>
          <a:custGeom>
            <a:avLst/>
            <a:gdLst>
              <a:gd name="txL" fmla="*/ 0 w 1000"/>
              <a:gd name="txT" fmla="*/ 0 h 1000"/>
              <a:gd name="txR" fmla="*/ 1000 w 1000"/>
              <a:gd name="txB" fmla="*/ 1000 h 100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xL" t="txT" r="txR" b="tx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0" hangingPunct="0"/>
            <a:endParaRPr lang="zh-CN" altLang="en-US" sz="2400" dirty="0">
              <a:solidFill>
                <a:srgbClr val="000000"/>
              </a:solidFill>
              <a:latin typeface="Times New Roman" panose="02020603050405020304" charset="0"/>
              <a:ea typeface="宋体" pitchFamily="2" charset="-122"/>
              <a:sym typeface="Times New Roman" panose="02020603050405020304" charset="0"/>
            </a:endParaRPr>
          </a:p>
        </p:txBody>
      </p:sp>
      <p:sp>
        <p:nvSpPr>
          <p:cNvPr id="63491" name="Line 5"/>
          <p:cNvSpPr/>
          <p:nvPr userDrawn="1">
            <p:custDataLst>
              <p:tags r:id="rId15"/>
            </p:custDataLst>
          </p:nvPr>
        </p:nvSpPr>
        <p:spPr>
          <a:xfrm flipV="1">
            <a:off x="607327" y="6314758"/>
            <a:ext cx="7924800" cy="0"/>
          </a:xfrm>
          <a:prstGeom prst="line">
            <a:avLst/>
          </a:prstGeom>
          <a:ln w="317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pPr lvl="0" eaLnBrk="0" hangingPunct="0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460" y="836295"/>
            <a:ext cx="8352790" cy="28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85800" y="609600"/>
            <a:ext cx="7879715" cy="2652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buClrTx/>
              <a:buSzTx/>
              <a:buFontTx/>
            </a:pPr>
            <a:r>
              <a:rPr kumimoji="1"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操作系统实验三</a:t>
            </a:r>
            <a:br>
              <a:rPr kumimoji="1"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</a:br>
            <a:r>
              <a:rPr kumimoji="1"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中断和异常</a:t>
            </a:r>
            <a:endParaRPr kumimoji="1" lang="zh-CN" altLang="en-US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56593" y="3213214"/>
            <a:ext cx="7560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5800" y="3361690"/>
            <a:ext cx="788987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南京大学</a:t>
            </a:r>
            <a:r>
              <a:rPr kumimoji="1" lang="zh-CN" altLang="en-US" sz="40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软件学院</a:t>
            </a:r>
            <a:endParaRPr kumimoji="1" lang="zh-CN" altLang="en-US" sz="4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中断控制器和中断通道</a:t>
            </a:r>
            <a:endParaRPr kumimoji="1" lang="zh-CN" altLang="en-US" sz="2800" b="1" cap="all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99745" y="4292600"/>
            <a:ext cx="8312150" cy="1890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早期的中断控制器是一片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8259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集成芯片，可以接收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8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个中断请求信号，也就是可以有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8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个中断通道。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PC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机允许使用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15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个中断通道，因此需要两片</a:t>
            </a:r>
            <a:r>
              <a:rPr lang="en-US" altLang="zh-CN" sz="16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8259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芯片。现在的微机仍然维持了这个结构，不过</a:t>
            </a:r>
            <a:r>
              <a:rPr lang="en-US" altLang="zh-CN" sz="16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8259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芯片已不是独立的芯片，而被进一步集成到其它的大规模芯片中了。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两片</a:t>
            </a:r>
            <a:r>
              <a:rPr lang="en-US" altLang="zh-CN" sz="16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8259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之间用级联的方法连接起来，即一片</a:t>
            </a:r>
            <a:r>
              <a:rPr lang="en-US" altLang="zh-CN" sz="16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8259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的输出连接到另一片</a:t>
            </a:r>
            <a:r>
              <a:rPr lang="en-US" altLang="zh-CN" sz="16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8259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的输入端。因此实际可以使用的中断通道只有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15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个。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如此少的中断请求线显然不够用，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inux</a:t>
            </a:r>
            <a:r>
              <a:rPr lang="zh-CN" altLang="en-US" sz="1600" dirty="0" smtClean="0">
                <a:latin typeface="Times New Roman" panose="02020603050405020304" charset="0"/>
                <a:cs typeface="Times New Roman" panose="02020603050405020304" charset="0"/>
              </a:rPr>
              <a:t>系统中，多个设备可共用一条中断线，不同设备触发中断时，执行同一个中断处理程序，但是调用不同的中断处理例程。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内容占位符 8" descr="图片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1129665"/>
            <a:ext cx="8103870" cy="3162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中断与异常的共同点</a:t>
            </a:r>
            <a:endParaRPr kumimoji="1" lang="zh-CN" altLang="en-US" sz="2800" b="1" cap="all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6394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都是程序执行过程中的强制性转移，转移到相应的处理程序。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都是软件或者硬件发生了某种情形而通知处理器的行为。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中断与异常的区别</a:t>
            </a:r>
            <a:endParaRPr kumimoji="1" lang="zh-CN" altLang="en-US" sz="2800" b="1" cap="all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1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、中断，是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CPU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所具备的功能。通常因为“硬件”而随机发生。</a:t>
            </a:r>
            <a:b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</a:b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	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异常，是“软件”运行过程中的一种开发过程中没有考虑到的程序错误。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</a:t>
            </a:r>
            <a:b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</a:br>
            <a:endParaRPr lang="en-US" altLang="zh-CN" i="1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2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、中断是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CPU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暂停当前工作，有计划地去处理其他的事情。中断的发生一般是可以预知的，处理的过程也是事先制定好的。处理中断时程序是正常运行的。</a:t>
            </a:r>
            <a:b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</a:b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     异常是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CPU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遇到了无法响应的工作，而后进入一种非正常状态。异常的出现表明程序有缺陷。</a:t>
            </a:r>
            <a:endParaRPr lang="zh-CN" altLang="en-US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endParaRPr lang="zh-CN" altLang="en-US" dirty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中断与异常的区别</a:t>
            </a:r>
            <a:endParaRPr kumimoji="1" lang="zh-CN" altLang="en-US" sz="2800" b="1" cap="all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3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、中断是异步的，异常是同步的。</a:t>
            </a:r>
            <a:endParaRPr lang="en-US" altLang="zh-CN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         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中断是来自处理器外部的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I/O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设备的信号的结果，它不是由指令流中某条指令执行引起的，从这个意义上讲，它是异步的，是来自指令流之外的。</a:t>
            </a:r>
            <a:endParaRPr lang="zh-CN" altLang="en-US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           异常是执行当前指令流中的某条指令的结果，是来自指令流内部的，从这个意义上讲它们都是同步的。</a:t>
            </a:r>
            <a:endParaRPr lang="zh-CN" altLang="en-US" dirty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中断与异常的区别</a:t>
            </a:r>
            <a:endParaRPr kumimoji="1" lang="zh-CN" altLang="en-US" sz="2800" b="1" cap="all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4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、中断或异常的返回点</a:t>
            </a:r>
            <a:endParaRPr lang="zh-CN" altLang="en-US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          良性的如中断和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trap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，只是在正常的工作流之外执行额外的操作，然后继续干没干完的活。因此处理程序完了后返回到原指令流的下一条指令，继续执行。</a:t>
            </a:r>
            <a:endParaRPr lang="en-US" altLang="zh-CN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          恶性的如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fault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和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abort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，对于可修复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fault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，由于是在上一条指令执行过程中发生(是由正在执行的指令引发的)的，在修复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fault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之后，会重新执行该指令；至于不可修复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fault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或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abort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，则不会再返回。</a:t>
            </a:r>
            <a:endParaRPr lang="zh-CN" altLang="en-US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endParaRPr lang="zh-CN" altLang="en-US" dirty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中断与异常的区别</a:t>
            </a:r>
            <a:endParaRPr kumimoji="1" lang="zh-CN" altLang="en-US" sz="2800" b="1" cap="all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4728"/>
            <a:ext cx="8229600" cy="4876800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5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、中断是由于当前程序无关的中断信号触发的，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CPU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对中断的响应是被动的，且与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CPU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模式无关。既可以发生在用户态，又可以发生在核心态。</a:t>
            </a:r>
            <a:endParaRPr lang="en-US" altLang="zh-CN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          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异常是由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CPU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控制单元产生的，大部分异常发生在用户态。</a:t>
            </a:r>
            <a:endParaRPr lang="zh-CN" altLang="en-US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endParaRPr lang="zh-CN" altLang="en-US" dirty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846830"/>
            <a:ext cx="8286750" cy="2117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补充：</a:t>
            </a: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处理器状态(处理器模式)可分为</a:t>
            </a:r>
            <a:r>
              <a:rPr lang="zh-CN" altLang="en-US" b="1" i="1" dirty="0">
                <a:latin typeface="Times New Roman" panose="02020603050405020304" charset="0"/>
                <a:cs typeface="Times New Roman" panose="02020603050405020304" charset="0"/>
              </a:rPr>
              <a:t>核心</a:t>
            </a:r>
            <a:r>
              <a:rPr lang="zh-CN" altLang="en-US" b="1" i="1" dirty="0" smtClean="0">
                <a:latin typeface="Times New Roman" panose="02020603050405020304" charset="0"/>
                <a:cs typeface="Times New Roman" panose="02020603050405020304" charset="0"/>
              </a:rPr>
              <a:t>态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zh-CN" altLang="en-US" b="1" i="1" dirty="0">
                <a:latin typeface="Times New Roman" panose="02020603050405020304" charset="0"/>
                <a:cs typeface="Times New Roman" panose="02020603050405020304" charset="0"/>
              </a:rPr>
              <a:t>用户</a:t>
            </a:r>
            <a:r>
              <a:rPr lang="zh-CN" altLang="en-US" b="1" i="1" dirty="0" smtClean="0">
                <a:latin typeface="Times New Roman" panose="02020603050405020304" charset="0"/>
                <a:cs typeface="Times New Roman" panose="02020603050405020304" charset="0"/>
              </a:rPr>
              <a:t>态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当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处理器处于核心态时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CPU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运行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可信软件，硬件允许执行全部机器指令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当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处理器处于用户态时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 CPU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运行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非可信软件，程序无法执行特权指令，且访问权限仅限于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当前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CPU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上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进程的地址空间。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中断向量</a:t>
            </a:r>
            <a:endParaRPr kumimoji="1" lang="zh-CN" altLang="en-US" sz="2800" b="1" cap="all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把中断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/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异常与相应的处理方法对应起来</a:t>
            </a:r>
            <a:endParaRPr lang="en-US" altLang="zh-CN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每种中断都会对应一个中断向量号，而这个向量号通过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IDT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(中断</a:t>
            </a:r>
            <a:r>
              <a:rPr lang="zh-CN" altLang="en-US" dirty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描述符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表)就与相应的中断处理程序对应起来了。</a:t>
            </a:r>
            <a:endParaRPr lang="en-US" altLang="zh-CN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注意中断向量表和中断描述符表的区别</a:t>
            </a:r>
            <a:endParaRPr lang="zh-CN" altLang="en-US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endParaRPr lang="zh-CN" altLang="en-US" dirty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中断向量表</a:t>
            </a:r>
            <a:endParaRPr kumimoji="1" lang="zh-CN" altLang="en-US" sz="2800" b="1" cap="all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67360" y="1557020"/>
            <a:ext cx="3618230" cy="31642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起始地址：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每个中断向量包含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Bytes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低地址两个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Byte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放</a:t>
            </a:r>
            <a:r>
              <a:rPr kumimoji="1"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偏移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高地址两个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Byte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放</a:t>
            </a:r>
            <a:r>
              <a:rPr kumimoji="1"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段描述符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最多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256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个中断向量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BIOS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中断调用说明：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http://blog.csdn.net/regionyu/article/details/1708084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图片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6055" y="1196975"/>
            <a:ext cx="4979670" cy="4947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052830"/>
            <a:ext cx="6692073" cy="5184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071802" y="2428868"/>
            <a:ext cx="1857388" cy="2441034"/>
            <a:chOff x="3071802" y="2428868"/>
            <a:chExt cx="1857388" cy="2441034"/>
          </a:xfrm>
        </p:grpSpPr>
        <p:sp>
          <p:nvSpPr>
            <p:cNvPr id="6" name="椭圆 5"/>
            <p:cNvSpPr/>
            <p:nvPr/>
          </p:nvSpPr>
          <p:spPr>
            <a:xfrm>
              <a:off x="3428992" y="2428868"/>
              <a:ext cx="928694" cy="12858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6" idx="4"/>
            </p:cNvCxnSpPr>
            <p:nvPr/>
          </p:nvCxnSpPr>
          <p:spPr>
            <a:xfrm rot="5400000">
              <a:off x="3482571" y="4089802"/>
              <a:ext cx="785818" cy="357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71802" y="4500570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[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段</a:t>
              </a:r>
              <a:r>
                <a:rPr lang="zh-CN" altLang="en-US" dirty="0">
                  <a:solidFill>
                    <a:srgbClr val="FF0000"/>
                  </a:solidFill>
                </a:rPr>
                <a:t>描述符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：偏移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]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中断过程</a:t>
            </a:r>
            <a:endParaRPr kumimoji="1" lang="zh-CN" altLang="en-US" sz="2800" b="1" cap="all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5" name="文本框 7"/>
          <p:cNvSpPr txBox="1"/>
          <p:nvPr/>
        </p:nvSpPr>
        <p:spPr>
          <a:xfrm>
            <a:off x="304800" y="1723390"/>
            <a:ext cx="45097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CPU</a:t>
            </a:r>
            <a:r>
              <a:rPr kumimoji="1"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每条指令运行完后检查一下是否有中断。</a:t>
            </a:r>
            <a:endParaRPr kumimoji="1"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kumimoji="1"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如果遇到无法避免的(如内部中断等)，会把</a:t>
            </a:r>
            <a:r>
              <a:rPr kumimoji="1"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FLAGS</a:t>
            </a:r>
            <a:r>
              <a:rPr kumimoji="1"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kumimoji="1"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CS</a:t>
            </a:r>
            <a:r>
              <a:rPr kumimoji="1"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kumimoji="1"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IP</a:t>
            </a:r>
            <a:r>
              <a:rPr kumimoji="1"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依次压栈，接着关中断(中断位为</a:t>
            </a:r>
            <a:r>
              <a:rPr kumimoji="1"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FLAGS</a:t>
            </a:r>
            <a:r>
              <a:rPr kumimoji="1"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kumimoji="1"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IF</a:t>
            </a:r>
            <a:r>
              <a:rPr kumimoji="1"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位)，进入对应的例程。</a:t>
            </a:r>
            <a:endParaRPr kumimoji="1"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/>
              <a:buChar char="•"/>
            </a:pPr>
            <a:endParaRPr kumimoji="1"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遇到可以暂时不管的中断</a:t>
            </a:r>
            <a:r>
              <a:rPr kumimoji="1"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kumimoji="1"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可屏蔽中断</a:t>
            </a:r>
            <a:r>
              <a:rPr kumimoji="1"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kumimoji="1"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，就先检查一下</a:t>
            </a:r>
            <a:r>
              <a:rPr kumimoji="1"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IF</a:t>
            </a:r>
            <a:r>
              <a:rPr kumimoji="1"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位。倘使它处于“开”状态，就</a:t>
            </a:r>
            <a:r>
              <a:rPr kumimoji="1" lang="zh-CN" altLang="en-US" smtClean="0">
                <a:latin typeface="Times New Roman" panose="02020603050405020304" charset="0"/>
                <a:cs typeface="Times New Roman" panose="02020603050405020304" charset="0"/>
              </a:rPr>
              <a:t>执行上述过程</a:t>
            </a:r>
            <a:r>
              <a:rPr kumimoji="1"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，反之不管。</a:t>
            </a:r>
            <a:endParaRPr kumimoji="1"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1" name="图片 10" descr="未命名绘图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7945" y="133350"/>
            <a:ext cx="3836035" cy="622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115" y="243205"/>
            <a:ext cx="8086090" cy="737870"/>
          </a:xfrm>
        </p:spPr>
        <p:txBody>
          <a:bodyPr>
            <a:normAutofit/>
          </a:bodyPr>
          <a:lstStyle/>
          <a:p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广义上的中断</a:t>
            </a:r>
            <a:endParaRPr kumimoji="1" lang="zh-CN" altLang="en-US" sz="2800" b="1" cap="all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200000"/>
              </a:lnSpc>
              <a:spcBef>
                <a:spcPts val="700"/>
              </a:spcBef>
            </a:pPr>
            <a:r>
              <a:rPr lang="zh-CN" altLang="en-US" dirty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中断(广义的)是指程序执行过程中，遇到急需处理的事件时，暂时中止</a:t>
            </a:r>
            <a:r>
              <a:rPr lang="en-US" altLang="zh-CN" dirty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CPU</a:t>
            </a:r>
            <a:r>
              <a:rPr lang="zh-CN" altLang="en-US" dirty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上现行程序的运行，转去执行相应的事件处理程序，待处理完成后再返回原程序被中断处或调度其他程序执行的过程。</a:t>
            </a:r>
            <a:endParaRPr lang="zh-CN" altLang="en-US" dirty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从硬件的角度看：</a:t>
            </a:r>
            <a:b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CPU如何处理中断和异常</a:t>
            </a:r>
            <a:endParaRPr kumimoji="1" lang="zh-CN" altLang="en-US" sz="2800" b="1" cap="all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spcBef>
                <a:spcPts val="700"/>
              </a:spcBef>
              <a:buClrTx/>
              <a:buSzTx/>
            </a:pPr>
            <a:r>
              <a:rPr lang="zh-CN" altLang="en-US" sz="20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假定内核已被初始化，CPU已从实模式转到保护模式。</a:t>
            </a:r>
            <a:endParaRPr lang="zh-CN" altLang="en-US" sz="2000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  <a:spcBef>
                <a:spcPts val="700"/>
              </a:spcBef>
              <a:buClrTx/>
              <a:buSzTx/>
            </a:pPr>
            <a:r>
              <a:rPr lang="zh-CN" altLang="en-US" sz="20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当CPU执行了当前指令之后，在对下一条指令执行前，CPU先要判断在执行当前指令的过程中是否发生了中断或异常。如果发生了一个中断或异常，那么CPU将做以下事情：</a:t>
            </a:r>
            <a:endParaRPr lang="zh-CN" altLang="en-US" sz="2000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lvl="1" algn="l">
              <a:lnSpc>
                <a:spcPct val="150000"/>
              </a:lnSpc>
              <a:spcBef>
                <a:spcPts val="700"/>
              </a:spcBef>
              <a:buClrTx/>
              <a:buSzTx/>
            </a:pPr>
            <a:r>
              <a:rPr lang="zh-CN" altLang="en-US" sz="20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Wingdings" panose="05000000000000000000"/>
              </a:rPr>
              <a:t></a:t>
            </a:r>
            <a:r>
              <a:rPr lang="zh-CN" altLang="en-US" sz="20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确定所发生中断或异常的向量i(在0～255之间)</a:t>
            </a:r>
            <a:endParaRPr lang="zh-CN" altLang="en-US" sz="2000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lvl="1" algn="l">
              <a:lnSpc>
                <a:spcPct val="150000"/>
              </a:lnSpc>
              <a:spcBef>
                <a:spcPts val="700"/>
              </a:spcBef>
              <a:buClrTx/>
              <a:buSzTx/>
            </a:pPr>
            <a:r>
              <a:rPr lang="zh-CN" altLang="en-US" sz="20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Wingdings" panose="05000000000000000000"/>
              </a:rPr>
              <a:t> </a:t>
            </a:r>
            <a:r>
              <a:rPr lang="zh-CN" altLang="en-US" sz="20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通过IDTR寄存器找到IDT表，读取IDT表第i项(或叫第i个门)。进行有效性检查、特权级变化检查。</a:t>
            </a:r>
            <a:endParaRPr lang="zh-CN" altLang="en-US" sz="2000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endParaRPr lang="zh-CN" alt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特权级变换</a:t>
            </a:r>
            <a:endParaRPr kumimoji="1" lang="zh-CN" altLang="en-US" sz="2800" b="1" cap="all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zh-CN" altLang="en-US" sz="20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当中断发生在用户态(特权级为</a:t>
            </a:r>
            <a:r>
              <a:rPr lang="en-US" sz="20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3</a:t>
            </a:r>
            <a:r>
              <a:rPr lang="zh-CN" altLang="en-US" sz="20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)，而中断处理程序运行在内核态(特权级为</a:t>
            </a:r>
            <a:r>
              <a:rPr lang="en-US" sz="20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0</a:t>
            </a:r>
            <a:r>
              <a:rPr lang="zh-CN" altLang="en-US" sz="20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)，特权级发生了变化，所以会引起堆栈的更换。也就是说，从用户堆栈切换到内核堆栈。</a:t>
            </a:r>
            <a:endParaRPr lang="en-US" altLang="zh-CN" sz="2000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zh-CN" altLang="en-US" sz="20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而当中断发生在内核态时，即</a:t>
            </a:r>
            <a:r>
              <a:rPr lang="en-US" sz="20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CPU</a:t>
            </a:r>
            <a:r>
              <a:rPr lang="zh-CN" altLang="en-US" sz="20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在内核中运行时，则不会更换堆栈。</a:t>
            </a:r>
            <a:endParaRPr lang="zh-CN" altLang="en-US" sz="2000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endParaRPr lang="zh-CN" altLang="en-US" sz="2000" dirty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中断或异常发生时的堆栈变化</a:t>
            </a:r>
            <a:endParaRPr kumimoji="1" lang="zh-CN" altLang="en-US" sz="2800" b="1" cap="all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图片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844675"/>
            <a:ext cx="7540844" cy="410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1557020"/>
            <a:ext cx="8827135" cy="38385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中断或异常发生时的堆栈变化</a:t>
            </a:r>
            <a:endParaRPr kumimoji="1" lang="zh-CN" altLang="en-US" sz="2800" b="1" cap="all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2928934"/>
            <a:ext cx="14287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3857628"/>
            <a:ext cx="1295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Object 2"/>
          <p:cNvSpPr>
            <a:spLocks noChangeAspect="1"/>
          </p:cNvSpPr>
          <p:nvPr/>
        </p:nvSpPr>
        <p:spPr>
          <a:xfrm>
            <a:off x="1714500" y="6215063"/>
            <a:ext cx="7429500" cy="6429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3" name="标题 1"/>
          <p:cNvSpPr>
            <a:spLocks noGrp="1"/>
          </p:cNvSpPr>
          <p:nvPr>
            <p:ph type="ctrTitle"/>
          </p:nvPr>
        </p:nvSpPr>
        <p:spPr>
          <a:xfrm>
            <a:off x="1115616" y="2617787"/>
            <a:ext cx="7072313" cy="2063750"/>
          </a:xfrm>
        </p:spPr>
        <p:txBody>
          <a:bodyPr anchor="ctr"/>
          <a:lstStyle/>
          <a:p>
            <a:pPr defTabSz="914400" eaLnBrk="1" hangingPunct="1"/>
            <a:r>
              <a:rPr lang="en-US" altLang="zh-CN" sz="6000" b="1" kern="1200" baseline="0" dirty="0">
                <a:solidFill>
                  <a:srgbClr val="FF0000"/>
                </a:solidFill>
                <a:latin typeface="Times New Roman" panose="02020603050405020304" charset="0"/>
                <a:ea typeface="隶书" panose="02010509060101010101" pitchFamily="1" charset="-122"/>
                <a:sym typeface="Verdana" panose="020B0604030504040204" pitchFamily="2" charset="0"/>
              </a:rPr>
              <a:t>Thanks</a:t>
            </a:r>
            <a:r>
              <a:rPr lang="zh-CN" altLang="en-US" sz="6000" b="1" kern="1200" baseline="0" dirty="0">
                <a:solidFill>
                  <a:srgbClr val="FF0000"/>
                </a:solidFill>
                <a:latin typeface="Verdana" panose="020B0604030504040204" pitchFamily="2" charset="0"/>
                <a:ea typeface="隶书" panose="02010509060101010101" pitchFamily="1" charset="-122"/>
                <a:sym typeface="Verdana" panose="020B0604030504040204" pitchFamily="2" charset="0"/>
              </a:rPr>
              <a:t>！</a:t>
            </a:r>
            <a:endParaRPr lang="zh-CN" altLang="en-US" sz="6000" b="1" kern="1200" baseline="0" dirty="0">
              <a:solidFill>
                <a:srgbClr val="FF0000"/>
              </a:solidFill>
              <a:latin typeface="Verdana" panose="020B0604030504040204" pitchFamily="2" charset="0"/>
              <a:ea typeface="隶书" panose="02010509060101010101" pitchFamily="1" charset="-122"/>
              <a:sym typeface="Verdana" panose="020B0604030504040204" pitchFamily="2" charset="0"/>
            </a:endParaRPr>
          </a:p>
        </p:txBody>
      </p:sp>
      <p:sp>
        <p:nvSpPr>
          <p:cNvPr id="63494" name="文本占位符 2"/>
          <p:cNvSpPr>
            <a:spLocks noGrp="1"/>
          </p:cNvSpPr>
          <p:nvPr>
            <p:ph type="subTitle" idx="1"/>
          </p:nvPr>
        </p:nvSpPr>
        <p:spPr>
          <a:xfrm>
            <a:off x="1857375" y="5734050"/>
            <a:ext cx="7178675" cy="287338"/>
          </a:xfrm>
        </p:spPr>
        <p:txBody>
          <a:bodyPr>
            <a:normAutofit/>
          </a:bodyPr>
          <a:lstStyle/>
          <a:p>
            <a:pPr marL="365125" indent="-282575" algn="l" defTabSz="914400">
              <a:lnSpc>
                <a:spcPct val="125000"/>
              </a:lnSpc>
              <a:spcBef>
                <a:spcPct val="25000"/>
              </a:spcBef>
              <a:buClr>
                <a:schemeClr val="accent1"/>
              </a:buClr>
              <a:buSzPct val="80000"/>
              <a:buFont typeface="Wingdings 2" panose="05020102010507070707" pitchFamily="2" charset="2"/>
              <a:buChar char=""/>
            </a:pPr>
            <a:endParaRPr lang="en-US" altLang="zh-CN" sz="800" b="1" kern="1200" baseline="0" dirty="0">
              <a:latin typeface="Verdana" panose="020B0604030504040204" pitchFamily="2" charset="0"/>
              <a:ea typeface="华文新魏" panose="02010800040101010101" pitchFamily="2" charset="-122"/>
              <a:sym typeface="Verdana" panose="020B0604030504040204" pitchFamily="2" charset="0"/>
            </a:endParaRPr>
          </a:p>
          <a:p>
            <a:pPr marL="365125" indent="-282575" algn="l" defTabSz="914400">
              <a:lnSpc>
                <a:spcPct val="125000"/>
              </a:lnSpc>
              <a:spcBef>
                <a:spcPct val="25000"/>
              </a:spcBef>
              <a:buClr>
                <a:schemeClr val="accent1"/>
              </a:buClr>
              <a:buSzPct val="80000"/>
              <a:buFont typeface="Wingdings 2" panose="05020102010507070707" pitchFamily="2" charset="2"/>
              <a:buChar char=""/>
            </a:pPr>
            <a:endParaRPr lang="en-US" altLang="zh-CN" sz="800" b="1" kern="1200" baseline="0" dirty="0">
              <a:latin typeface="Verdana" panose="020B0604030504040204" pitchFamily="2" charset="0"/>
              <a:ea typeface="华文新魏" panose="02010800040101010101" pitchFamily="2" charset="-122"/>
              <a:sym typeface="Verdana" panose="020B0604030504040204" pitchFamily="2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F91CDCB-7E7C-ED44-96C5-5C227A5307DE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中断的分类</a:t>
            </a:r>
            <a:endParaRPr kumimoji="1" lang="zh-CN" altLang="en-US" sz="2800" b="1" cap="all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480" y="1063625"/>
            <a:ext cx="8274685" cy="5219700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从中断源的角度分类</a:t>
            </a:r>
            <a:endParaRPr lang="en-US" altLang="zh-CN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 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Wingdings" panose="05000000000000000000"/>
              </a:rPr>
              <a:t> 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由计算机硬件异常或故障引起的中断，也称为</a:t>
            </a:r>
            <a:r>
              <a:rPr lang="zh-CN" altLang="en-US" b="1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内部异常中断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。</a:t>
            </a:r>
            <a:endParaRPr lang="en-US" altLang="zh-CN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  <a:sym typeface="Wingdings" panose="0500000000000000000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Wingdings" panose="05000000000000000000"/>
              </a:rPr>
              <a:t>   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由程序中执行了中断指令引起的中断，也称为</a:t>
            </a:r>
            <a:r>
              <a:rPr lang="zh-CN" altLang="en-US" b="1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软中断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。由程序员通过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INT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或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INT3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指令触发，通常当做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trap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处理，用处：实现系统调用。</a:t>
            </a:r>
            <a:endParaRPr lang="en-US" altLang="zh-CN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  <a:sym typeface="Wingdings" panose="0500000000000000000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Wingdings" panose="05000000000000000000"/>
              </a:rPr>
              <a:t>  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Wingdings" panose="05000000000000000000"/>
              </a:rPr>
              <a:t>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外部设备(如输入输出设备)请求引起的中断，也称为</a:t>
            </a:r>
            <a:r>
              <a:rPr lang="zh-CN" altLang="en-US" b="1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外部中断或</a:t>
            </a:r>
            <a:r>
              <a:rPr lang="en-US" altLang="zh-CN" b="1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I/O</a:t>
            </a:r>
            <a:r>
              <a:rPr lang="zh-CN" altLang="en-US" b="1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中断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。</a:t>
            </a:r>
            <a:endParaRPr lang="zh-CN" altLang="en-US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中断的分类</a:t>
            </a:r>
            <a:endParaRPr kumimoji="1" lang="zh-CN" altLang="en-US" sz="2800" b="1" cap="all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480" y="1063625"/>
            <a:ext cx="8279765" cy="5219700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主要有两类：</a:t>
            </a:r>
            <a:endParaRPr lang="en-US" altLang="zh-CN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>
              <a:buNone/>
            </a:pP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 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Wingdings" panose="05000000000000000000"/>
              </a:rPr>
              <a:t> 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由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CPU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以外的事件引起的中断</a:t>
            </a:r>
            <a:endParaRPr lang="en-US" altLang="zh-CN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>
              <a:buNone/>
            </a:pPr>
            <a:r>
              <a:rPr lang="en-US" altLang="zh-CN" sz="18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		</a:t>
            </a:r>
            <a:r>
              <a:rPr lang="zh-CN" altLang="en-US" sz="18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如</a:t>
            </a:r>
            <a:r>
              <a:rPr lang="en-US" altLang="zh-CN" sz="18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I/O</a:t>
            </a:r>
            <a:r>
              <a:rPr lang="zh-CN" altLang="en-US" sz="18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中断、时钟中断、控制台中断等。 </a:t>
            </a:r>
            <a:endParaRPr lang="en-US" altLang="zh-CN" sz="1800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>
              <a:buNone/>
            </a:pPr>
            <a:endParaRPr lang="en-US" altLang="zh-CN" sz="1800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  <a:sym typeface="Wingdings" panose="05000000000000000000"/>
            </a:endParaRPr>
          </a:p>
          <a:p>
            <a:pPr>
              <a:buNone/>
            </a:pP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Wingdings" panose="05000000000000000000"/>
              </a:rPr>
              <a:t>   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来自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CPU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的内部事件或程序执行中的事件引起的过程。</a:t>
            </a:r>
            <a:endParaRPr lang="en-US" altLang="zh-CN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>
              <a:buNone/>
            </a:pPr>
            <a:r>
              <a:rPr lang="en-US" altLang="zh-CN" sz="18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		</a:t>
            </a:r>
            <a:r>
              <a:rPr lang="zh-CN" altLang="en-US" sz="18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如由于</a:t>
            </a:r>
            <a:r>
              <a:rPr lang="en-US" altLang="zh-CN" sz="18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CPU</a:t>
            </a:r>
            <a:r>
              <a:rPr lang="zh-CN" altLang="en-US" sz="18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本身故障、程序故障和请求系统服务的指令引起的中断等。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     </a:t>
            </a:r>
            <a:b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</a:br>
            <a:endParaRPr lang="zh-CN" altLang="en-US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endParaRPr lang="zh-CN" altLang="en-US" dirty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7777" y="1484429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中断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72357" y="3212152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en-US" sz="3200" b="1" dirty="0"/>
              <a:t>异常</a:t>
            </a:r>
            <a:endParaRPr lang="zh-CN" altLang="en-US" sz="3200" b="1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异常的分类</a:t>
            </a:r>
            <a:endParaRPr kumimoji="1" lang="zh-CN" altLang="en-US" sz="2800" b="1" cap="all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957320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Fault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，是一种可被更正的异常，而且一旦被更正，程序可以不失连续性地继续执行。返回地址是产生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fault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的指令。</a:t>
            </a:r>
            <a:endParaRPr lang="en-US" altLang="zh-CN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Trap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，一种在发生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trap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的指令执行之后立即被报告的异常，它也允许程序或任务不失连续性地继续执行。返回地址是产生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trap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的指令之后的那条指令。</a:t>
            </a:r>
            <a:endParaRPr lang="en-US" altLang="zh-CN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Abort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，不总是报告精确异常发生位置的异常，不允许程序或任务继续执行，而是用来报告严重错误的。</a:t>
            </a:r>
            <a:endParaRPr lang="zh-CN" altLang="en-US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endParaRPr lang="zh-CN" altLang="en-US" dirty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外部中断的分类</a:t>
            </a:r>
            <a:endParaRPr lang="zh-CN" altLang="en-US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Wingdings" panose="05000000000000000000"/>
              </a:rPr>
              <a:t> 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可屏蔽中断：</a:t>
            </a:r>
            <a:endParaRPr lang="en-US" altLang="zh-CN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          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禁止响应某个中断，保证在执行一些重要的程序中不响应中断，以免造成迟缓而引起错误。</a:t>
            </a:r>
            <a:endParaRPr lang="en-US" altLang="zh-CN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endParaRPr lang="en-US" altLang="zh-CN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Wingdings" panose="05000000000000000000"/>
              </a:rPr>
              <a:t> 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不可屏蔽中断</a:t>
            </a:r>
            <a:endParaRPr lang="en-US" altLang="zh-CN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		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重新启动、电源故障、内存出错、总线出错等影响整个系统工作的中断是不能屏蔽的。</a:t>
            </a:r>
            <a:endParaRPr lang="en-US" altLang="zh-CN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endParaRPr lang="zh-CN" altLang="en-US" dirty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155" y="1988820"/>
            <a:ext cx="8187690" cy="3195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中断控制器和中断通道</a:t>
            </a:r>
            <a:endParaRPr kumimoji="1" lang="zh-CN" altLang="en-US" sz="2800" b="1" cap="all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643578"/>
            <a:ext cx="814393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可屏蔽中断与不可屏蔽中断(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NMI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)分别由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CPU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的两根引脚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INTR 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NMI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来接收。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85786" y="2857496"/>
            <a:ext cx="1143008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500166" y="3571876"/>
            <a:ext cx="857256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 rot="16200000" flipH="1">
            <a:off x="-136779" y="4435260"/>
            <a:ext cx="2226835" cy="46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4"/>
          </p:cNvCxnSpPr>
          <p:nvPr/>
        </p:nvCxnSpPr>
        <p:spPr>
          <a:xfrm rot="5400000">
            <a:off x="821505" y="4464851"/>
            <a:ext cx="142876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8259A</a:t>
            </a:r>
            <a:endParaRPr kumimoji="1" lang="zh-CN" altLang="en-US" sz="2800" b="1" cap="all" dirty="0">
              <a:solidFill>
                <a:srgbClr val="FF0000"/>
              </a:solidFill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kumimoji="1"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8259A</a:t>
            </a:r>
            <a:r>
              <a:rPr kumimoji="1"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是一个可编程中断控制器</a:t>
            </a:r>
            <a:br>
              <a:rPr kumimoji="1"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</a:br>
            <a:r>
              <a:rPr kumimoji="1"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(Programmable</a:t>
            </a:r>
            <a:r>
              <a:rPr kumimoji="1"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</a:t>
            </a:r>
            <a:r>
              <a:rPr kumimoji="1"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Interrupt</a:t>
            </a:r>
            <a:r>
              <a:rPr kumimoji="1"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</a:t>
            </a:r>
            <a:r>
              <a:rPr kumimoji="1"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Controller,</a:t>
            </a:r>
            <a:r>
              <a:rPr kumimoji="1"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</a:t>
            </a:r>
            <a:r>
              <a:rPr kumimoji="1"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PIC)</a:t>
            </a:r>
            <a:r>
              <a:rPr kumimoji="1"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。它是中断的管理者。</a:t>
            </a:r>
            <a:endParaRPr kumimoji="1" lang="en-US" altLang="zh-CN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kumimoji="1" lang="en-US" altLang="zh-CN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kumimoji="1"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主要功能：</a:t>
            </a:r>
            <a:endParaRPr kumimoji="1" lang="en-US" altLang="zh-CN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lvl="1" fontAlgn="auto">
              <a:lnSpc>
                <a:spcPct val="150000"/>
              </a:lnSpc>
            </a:pPr>
            <a:r>
              <a:rPr kumimoji="1" lang="zh-CN" altLang="en-US" sz="20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设置外部中断的优先级</a:t>
            </a:r>
            <a:endParaRPr kumimoji="1" lang="en-US" altLang="zh-CN" sz="2000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lvl="1" fontAlgn="auto">
              <a:lnSpc>
                <a:spcPct val="150000"/>
              </a:lnSpc>
            </a:pPr>
            <a:r>
              <a:rPr kumimoji="1" lang="zh-CN" altLang="en-US" sz="2000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屏蔽某些外部中断等</a:t>
            </a:r>
            <a:endParaRPr kumimoji="1" lang="en-US" altLang="zh-CN" sz="2000" dirty="0" smtClean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endParaRPr lang="zh-CN" altLang="en-US" sz="2000" dirty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101725"/>
            <a:ext cx="8190865" cy="3197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中断控制器和中断通道</a:t>
            </a:r>
            <a:endParaRPr kumimoji="1" lang="zh-CN" altLang="en-US" sz="2800" b="1" cap="all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785918" y="2667591"/>
            <a:ext cx="642942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71868" y="1238831"/>
            <a:ext cx="4429156" cy="278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819275"/>
          </a:xfrm>
        </p:spPr>
        <p:txBody>
          <a:bodyPr>
            <a:normAutofit lnSpcReduction="20000"/>
          </a:bodyPr>
          <a:lstStyle/>
          <a:p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一个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INTR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引脚</a:t>
            </a: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——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多个设备</a:t>
            </a:r>
            <a:endParaRPr lang="en-US" altLang="zh-CN" dirty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		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因为</a:t>
            </a:r>
            <a:r>
              <a:rPr lang="zh-CN" altLang="en-US" dirty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每个设备都要使用中断，每个设备也就需要一个传送中断请求的通道。而</a:t>
            </a:r>
            <a:r>
              <a:rPr lang="en-US" altLang="zh-CN" dirty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CPU</a:t>
            </a:r>
            <a:r>
              <a:rPr lang="zh-CN" altLang="en-US" dirty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中只有一条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接收可屏蔽中断</a:t>
            </a:r>
            <a:r>
              <a:rPr lang="zh-CN" altLang="en-US" dirty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请求的引脚，因此需要有一个机构来收集各个设备产生的各种中断请求，并按优先级排列送给</a:t>
            </a:r>
            <a:r>
              <a:rPr lang="en-US" altLang="zh-CN" dirty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CPU</a:t>
            </a:r>
            <a:r>
              <a:rPr lang="zh-CN" altLang="en-US" dirty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。这个机构称为中断控制器</a:t>
            </a:r>
            <a:r>
              <a:rPr lang="zh-CN" altLang="en-US" dirty="0" smtClean="0"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。</a:t>
            </a:r>
            <a:endParaRPr lang="zh-CN" altLang="en-US" dirty="0"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PP_MARK_KEY" val="7a16a6e5-4275-4fcd-9a11-89bf833cb564"/>
  <p:tag name="COMMONDATA" val="eyJoZGlkIjoiZTNiMmJjMGUyMDNhMGI0MjllZTc4OTE3ODRjOTBjMW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4A508"/>
      </a:accent6>
      <a:hlink>
        <a:srgbClr val="8DC765"/>
      </a:hlink>
      <a:folHlink>
        <a:srgbClr val="AA8A14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2860</Words>
  <Application>WPS 演示</Application>
  <PresentationFormat>全屏显示(4:3)</PresentationFormat>
  <Paragraphs>251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8" baseType="lpstr">
      <vt:lpstr>Arial</vt:lpstr>
      <vt:lpstr>宋体</vt:lpstr>
      <vt:lpstr>Wingdings</vt:lpstr>
      <vt:lpstr>汉仪书宋二KW</vt:lpstr>
      <vt:lpstr>Times New Roman</vt:lpstr>
      <vt:lpstr>Arial</vt:lpstr>
      <vt:lpstr>Calibri</vt:lpstr>
      <vt:lpstr>Helvetica Neue</vt:lpstr>
      <vt:lpstr>华文新魏</vt:lpstr>
      <vt:lpstr>宋体-简</vt:lpstr>
      <vt:lpstr>微软雅黑</vt:lpstr>
      <vt:lpstr>汉仪旗黑</vt:lpstr>
      <vt:lpstr>Wingdings</vt:lpstr>
      <vt:lpstr>隶书</vt:lpstr>
      <vt:lpstr>报隶-简</vt:lpstr>
      <vt:lpstr>Verdana</vt:lpstr>
      <vt:lpstr>Wingdings 2</vt:lpstr>
      <vt:lpstr>DengXian</vt:lpstr>
      <vt:lpstr>汉仪中等线KW</vt:lpstr>
      <vt:lpstr>DengXian Light</vt:lpstr>
      <vt:lpstr>宋体</vt:lpstr>
      <vt:lpstr>Arial Unicode MS</vt:lpstr>
      <vt:lpstr>Office 主题</vt:lpstr>
      <vt:lpstr>Paint.Picture</vt:lpstr>
      <vt:lpstr>PowerPoint 演示文稿</vt:lpstr>
      <vt:lpstr>广义上的中断</vt:lpstr>
      <vt:lpstr>中断的分类</vt:lpstr>
      <vt:lpstr>中断的分类</vt:lpstr>
      <vt:lpstr>异常的分类</vt:lpstr>
      <vt:lpstr>外部中断的分类</vt:lpstr>
      <vt:lpstr>中断控制器和中断通道</vt:lpstr>
      <vt:lpstr>8259A</vt:lpstr>
      <vt:lpstr>中断控制器和中断通道</vt:lpstr>
      <vt:lpstr>中断控制器和中断通道</vt:lpstr>
      <vt:lpstr>中断与异常的共同点</vt:lpstr>
      <vt:lpstr>中断与异常的区别</vt:lpstr>
      <vt:lpstr>中断与异常的区别</vt:lpstr>
      <vt:lpstr>中断与异常的区别</vt:lpstr>
      <vt:lpstr>中断与异常的区别</vt:lpstr>
      <vt:lpstr>中断向量</vt:lpstr>
      <vt:lpstr>中断向量表</vt:lpstr>
      <vt:lpstr>PowerPoint 演示文稿</vt:lpstr>
      <vt:lpstr>中断过程</vt:lpstr>
      <vt:lpstr>从硬件的角度看： CPU如何处理中断和异常</vt:lpstr>
      <vt:lpstr>特权级变换</vt:lpstr>
      <vt:lpstr>中断或异常发生时的堆栈变化</vt:lpstr>
      <vt:lpstr>中断或异常发生时的堆栈变化</vt:lpstr>
      <vt:lpstr>Thanks！</vt:lpstr>
    </vt:vector>
  </TitlesOfParts>
  <Company>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华英基金会出国进修项目 申请报告</dc:title>
  <dc:creator>Xiaoxing Ma</dc:creator>
  <cp:lastModifiedBy>执心相问</cp:lastModifiedBy>
  <cp:revision>486</cp:revision>
  <dcterms:created xsi:type="dcterms:W3CDTF">2023-04-26T07:49:06Z</dcterms:created>
  <dcterms:modified xsi:type="dcterms:W3CDTF">2023-04-26T07:49:06Z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2052-5.3.0.7863</vt:lpwstr>
  </property>
  <property fmtid="{D5CDD505-2E9C-101B-9397-08002B2CF9AE}" pid="3" name="KSORubyTemplateID">
    <vt:lpwstr>8</vt:lpwstr>
  </property>
  <property fmtid="{D5CDD505-2E9C-101B-9397-08002B2CF9AE}" pid="4" name="ICV">
    <vt:lpwstr>F0024C1B81A049D399883A15C67CCA1F_13</vt:lpwstr>
  </property>
</Properties>
</file>