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457" r:id="rId3"/>
    <p:sldId id="458" r:id="rId4"/>
    <p:sldId id="459" r:id="rId5"/>
    <p:sldId id="460" r:id="rId6"/>
    <p:sldId id="461" r:id="rId7"/>
    <p:sldId id="462" r:id="rId8"/>
    <p:sldId id="463" r:id="rId9"/>
    <p:sldId id="464" r:id="rId10"/>
    <p:sldId id="465" r:id="rId11"/>
    <p:sldId id="466" r:id="rId12"/>
    <p:sldId id="467" r:id="rId13"/>
    <p:sldId id="438" r:id="rId14"/>
  </p:sldIdLst>
  <p:sldSz cx="9144000" cy="6858000" type="screen4x3"/>
  <p:notesSz cx="6858000" cy="9144000"/>
  <p:custDataLst>
    <p:tags r:id="rId17"/>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250" userDrawn="1">
          <p15:clr>
            <a:srgbClr val="A4A3A4"/>
          </p15:clr>
        </p15:guide>
        <p15:guide id="2" pos="27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0000"/>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0291" autoAdjust="0"/>
  </p:normalViewPr>
  <p:slideViewPr>
    <p:cSldViewPr showGuides="1">
      <p:cViewPr varScale="1">
        <p:scale>
          <a:sx n="99" d="100"/>
          <a:sy n="99" d="100"/>
        </p:scale>
        <p:origin x="1420" y="76"/>
      </p:cViewPr>
      <p:guideLst>
        <p:guide orient="horz" pos="2250"/>
        <p:guide pos="27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2023/4/26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幻灯片图像占位符 3073"/>
          <p:cNvSpPr>
            <a:spLocks noGrp="1" noRot="1" noChangeAspect="1"/>
          </p:cNvSpPr>
          <p:nvPr>
            <p:ph type="sldImg" idx="2"/>
          </p:nvPr>
        </p:nvSpPr>
        <p:spPr>
          <a:xfrm>
            <a:off x="1050925" y="754063"/>
            <a:ext cx="4572000" cy="3294062"/>
          </a:xfrm>
          <a:prstGeom prst="rect">
            <a:avLst/>
          </a:prstGeom>
          <a:noFill/>
          <a:ln w="1">
            <a:noFill/>
          </a:ln>
        </p:spPr>
      </p:sp>
      <p:sp>
        <p:nvSpPr>
          <p:cNvPr id="3075" name="文本占位符 3074"/>
          <p:cNvSpPr>
            <a:spLocks noGrp="1"/>
          </p:cNvSpPr>
          <p:nvPr>
            <p:ph type="body" sz="quarter" idx="3"/>
          </p:nvPr>
        </p:nvSpPr>
        <p:spPr>
          <a:xfrm>
            <a:off x="538163" y="4387850"/>
            <a:ext cx="5780087" cy="3952875"/>
          </a:xfrm>
          <a:prstGeom prst="rect">
            <a:avLst/>
          </a:prstGeom>
          <a:noFill/>
          <a:ln w="1">
            <a:noFill/>
          </a:ln>
        </p:spPr>
        <p:txBody>
          <a:bodyPr/>
          <a:lstStyle/>
          <a:p>
            <a:pPr lvl="0"/>
            <a:r>
              <a:rPr lang="zh-CN" altLang="en-US"/>
              <a:t>单击此处编辑母版文本样式
第二级
第三级
第四级
第五级</a:t>
            </a:r>
          </a:p>
        </p:txBody>
      </p:sp>
      <p:sp>
        <p:nvSpPr>
          <p:cNvPr id="3076" name="页眉占位符 3075"/>
          <p:cNvSpPr>
            <a:spLocks noGrp="1"/>
          </p:cNvSpPr>
          <p:nvPr>
            <p:ph type="hdr" sz="quarter"/>
          </p:nvPr>
        </p:nvSpPr>
        <p:spPr>
          <a:xfrm>
            <a:off x="0" y="0"/>
            <a:ext cx="2973388" cy="457200"/>
          </a:xfrm>
          <a:prstGeom prst="rect">
            <a:avLst/>
          </a:prstGeom>
          <a:noFill/>
          <a:ln w="1">
            <a:noFill/>
          </a:ln>
        </p:spPr>
        <p:txBody>
          <a:bodyPr/>
          <a:lstStyle/>
          <a:p>
            <a:pPr lvl="0" eaLnBrk="1" latinLnBrk="0" hangingPunct="1"/>
            <a:endParaRPr lang="zh-CN" altLang="en-US" sz="1200" dirty="0"/>
          </a:p>
        </p:txBody>
      </p:sp>
      <p:sp>
        <p:nvSpPr>
          <p:cNvPr id="3077" name="日期占位符 3076"/>
          <p:cNvSpPr>
            <a:spLocks noGrp="1"/>
          </p:cNvSpPr>
          <p:nvPr>
            <p:ph type="dt" idx="1"/>
          </p:nvPr>
        </p:nvSpPr>
        <p:spPr>
          <a:xfrm>
            <a:off x="3884613" y="0"/>
            <a:ext cx="2973387" cy="457200"/>
          </a:xfrm>
          <a:prstGeom prst="rect">
            <a:avLst/>
          </a:prstGeom>
          <a:noFill/>
          <a:ln w="1">
            <a:noFill/>
          </a:ln>
        </p:spPr>
        <p:txBody>
          <a:bodyPr/>
          <a:lstStyle/>
          <a:p>
            <a:pPr lvl="0" algn="r" eaLnBrk="1" latinLnBrk="0" hangingPunct="1"/>
            <a:endParaRPr lang="zh-CN" altLang="en-US" sz="1200" dirty="0"/>
          </a:p>
        </p:txBody>
      </p:sp>
      <p:sp>
        <p:nvSpPr>
          <p:cNvPr id="3078" name="页脚占位符 3077"/>
          <p:cNvSpPr>
            <a:spLocks noGrp="1"/>
          </p:cNvSpPr>
          <p:nvPr>
            <p:ph type="ftr" sz="quarter" idx="4"/>
          </p:nvPr>
        </p:nvSpPr>
        <p:spPr>
          <a:xfrm>
            <a:off x="0" y="8686800"/>
            <a:ext cx="2973388" cy="457200"/>
          </a:xfrm>
          <a:prstGeom prst="rect">
            <a:avLst/>
          </a:prstGeom>
          <a:noFill/>
          <a:ln w="1">
            <a:noFill/>
          </a:ln>
        </p:spPr>
        <p:txBody>
          <a:bodyPr/>
          <a:lstStyle/>
          <a:p>
            <a:pPr lvl="0" eaLnBrk="1" latinLnBrk="0" hangingPunct="1"/>
            <a:endParaRPr lang="zh-CN" altLang="en-US" sz="1200" dirty="0"/>
          </a:p>
        </p:txBody>
      </p:sp>
      <p:sp>
        <p:nvSpPr>
          <p:cNvPr id="3079" name="灯片编号占位符 3078"/>
          <p:cNvSpPr>
            <a:spLocks noGrp="1"/>
          </p:cNvSpPr>
          <p:nvPr>
            <p:ph type="sldNum" sz="quarter" idx="5"/>
          </p:nvPr>
        </p:nvSpPr>
        <p:spPr>
          <a:xfrm>
            <a:off x="3884613" y="8686800"/>
            <a:ext cx="2973387" cy="457200"/>
          </a:xfrm>
          <a:prstGeom prst="rect">
            <a:avLst/>
          </a:prstGeom>
          <a:noFill/>
          <a:ln w="1">
            <a:noFill/>
          </a:ln>
        </p:spPr>
        <p:txBody>
          <a:bodyPr/>
          <a:lstStyle/>
          <a:p>
            <a:pPr lvl="0" algn="r" eaLnBrk="1" latinLnBrk="0" hangingPunct="1"/>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41413" y="754063"/>
            <a:ext cx="4391025" cy="3294062"/>
          </a:xfrm>
          <a:extLst>
            <a:ext uri="{91240B29-F687-4F45-9708-019B960494DF}">
              <a14:hiddenLine xmlns:a14="http://schemas.microsoft.com/office/drawing/2010/main" w="1">
                <a:solidFill>
                  <a:schemeClr val="tx1"/>
                </a:solidFill>
                <a:miter lim="800000"/>
                <a:headEnd/>
                <a:tailEnd/>
              </a14:hiddenLine>
            </a:ext>
          </a:extLst>
        </p:spPr>
      </p:sp>
      <p:sp>
        <p:nvSpPr>
          <p:cNvPr id="11267" name="Rectangle 3"/>
          <p:cNvSpPr>
            <a:spLocks noGrp="1" noChangeArrowheads="1"/>
          </p:cNvSpPr>
          <p:nvPr>
            <p:ph type="body" idx="1"/>
          </p:nvPr>
        </p:nvSpPr>
        <p:spPr>
          <a:noFill/>
          <a:extLst>
            <a:ext uri="{91240B29-F687-4F45-9708-019B960494DF}">
              <a14:hiddenLine xmlns:a14="http://schemas.microsoft.com/office/drawing/2010/main" w="1">
                <a:solidFill>
                  <a:schemeClr val="tx1"/>
                </a:solidFill>
                <a:miter lim="800000"/>
                <a:headEnd/>
                <a:tailEnd/>
              </a14:hiddenLine>
            </a:ext>
          </a:extLst>
        </p:spPr>
        <p:txBody>
          <a:bodyPr/>
          <a:lstStyle/>
          <a:p>
            <a:r>
              <a:rPr lang="zh-CN" altLang="en-US">
                <a:ea typeface="宋体" panose="02010600030101010101" pitchFamily="2" charset="-122"/>
              </a:rPr>
              <a:t>不同的TTY对应的输入设备是同一个键盘,但输出却好比是在不同的显示器上</a:t>
            </a:r>
          </a:p>
          <a:p>
            <a:r>
              <a:rPr lang="zh-CN" altLang="en-US">
                <a:ea typeface="宋体" panose="02010600030101010101" pitchFamily="2" charset="-122"/>
              </a:rPr>
              <a:t>实际上,我们是在使用同一个显示器,只是不同的终端显示了现存的不同位置</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41413" y="754063"/>
            <a:ext cx="4391025" cy="3294062"/>
          </a:xfrm>
          <a:extLst>
            <a:ext uri="{91240B29-F687-4F45-9708-019B960494DF}">
              <a14:hiddenLine xmlns:a14="http://schemas.microsoft.com/office/drawing/2010/main" w="1">
                <a:solidFill>
                  <a:schemeClr val="tx1"/>
                </a:solidFill>
                <a:miter lim="800000"/>
                <a:headEnd/>
                <a:tailEnd/>
              </a14:hiddenLine>
            </a:ext>
          </a:extLst>
        </p:spPr>
      </p:sp>
      <p:sp>
        <p:nvSpPr>
          <p:cNvPr id="15363" name="Rectangle 3"/>
          <p:cNvSpPr>
            <a:spLocks noGrp="1" noChangeArrowheads="1"/>
          </p:cNvSpPr>
          <p:nvPr>
            <p:ph type="body" idx="1"/>
          </p:nvPr>
        </p:nvSpPr>
        <p:spPr>
          <a:noFill/>
          <a:extLst>
            <a:ext uri="{91240B29-F687-4F45-9708-019B960494DF}">
              <a14:hiddenLine xmlns:a14="http://schemas.microsoft.com/office/drawing/2010/main" w="1">
                <a:solidFill>
                  <a:schemeClr val="tx1"/>
                </a:solidFill>
                <a:miter lim="800000"/>
                <a:headEnd/>
                <a:tailEnd/>
              </a14:hiddenLine>
            </a:ext>
          </a:extLst>
        </p:spPr>
        <p:txBody>
          <a:bodyPr/>
          <a:lstStyle/>
          <a:p>
            <a:r>
              <a:rPr lang="zh-CN" altLang="en-US">
                <a:ea typeface="宋体" panose="02010600030101010101" pitchFamily="2" charset="-122"/>
              </a:rPr>
              <a:t>CPL  (current privilege level)</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680"/>
            <a:ext cx="7055485" cy="2387600"/>
          </a:xfrm>
        </p:spPr>
        <p:txBody>
          <a:bodyPr anchor="b"/>
          <a:lstStyle>
            <a:lvl1pPr algn="ctr">
              <a:defRPr sz="4500"/>
            </a:lvl1pPr>
          </a:lstStyle>
          <a:p>
            <a:r>
              <a:rPr kumimoji="1" lang="zh-CN" altLang="en-US"/>
              <a:t>单击此处编辑母版标题样式</a:t>
            </a:r>
          </a:p>
        </p:txBody>
      </p:sp>
      <p:sp>
        <p:nvSpPr>
          <p:cNvPr id="3" name="副标题 2"/>
          <p:cNvSpPr>
            <a:spLocks noGrp="1"/>
          </p:cNvSpPr>
          <p:nvPr>
            <p:ph type="subTitle" idx="1"/>
          </p:nvPr>
        </p:nvSpPr>
        <p:spPr>
          <a:xfrm>
            <a:off x="1143000" y="3602355"/>
            <a:ext cx="7055485" cy="165544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65FC3E19-F574-2247-94A1-90E83C5B97B5}" type="datetime1">
              <a:rPr lang="zh-CN" altLang="en-US" smtClean="0"/>
              <a:t>2023/4/26</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30AFCA51-0863-5B4E-8631-AABEE8A89E47}" type="datetime1">
              <a:rPr lang="zh-CN" altLang="en-US" smtClean="0"/>
              <a:t>2023/4/26</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EF9B9F70-8C58-3040-9A2D-956B205AA78D}" type="datetime1">
              <a:rPr lang="zh-CN" altLang="en-US" smtClean="0"/>
              <a:t>2023/4/26</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pPr lvl="0" eaLnBrk="1" hangingPunct="1"/>
            <a:fld id="{34687A15-02D3-084F-8FF6-789AE7AD17D9}" type="datetime1">
              <a:rPr lang="zh-CN" altLang="en-US" smtClean="0"/>
              <a:t>2023/4/26</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116840"/>
            <a:ext cx="8091805" cy="864235"/>
          </a:xfrm>
        </p:spPr>
        <p:txBody>
          <a:bodyPr/>
          <a:lstStyle/>
          <a:p>
            <a:r>
              <a:rPr kumimoji="1" lang="zh-CN" altLang="en-US"/>
              <a:t>单击此处编辑母版标题样式</a:t>
            </a:r>
          </a:p>
        </p:txBody>
      </p:sp>
      <p:sp>
        <p:nvSpPr>
          <p:cNvPr id="3" name="内容占位符 2"/>
          <p:cNvSpPr>
            <a:spLocks noGrp="1"/>
          </p:cNvSpPr>
          <p:nvPr>
            <p:ph sz="half" idx="1"/>
          </p:nvPr>
        </p:nvSpPr>
        <p:spPr>
          <a:xfrm>
            <a:off x="406400" y="1036320"/>
            <a:ext cx="4108450" cy="5219700"/>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036320"/>
            <a:ext cx="3886200" cy="5220000"/>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pPr lvl="0" eaLnBrk="1" hangingPunct="1"/>
            <a:fld id="{DEC5E74D-D278-9847-81DD-34D3A5406A60}" type="datetime1">
              <a:rPr lang="zh-CN" altLang="en-US" smtClean="0"/>
              <a:t>2023/4/26</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78106"/>
            <a:ext cx="7886700" cy="864000"/>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2" y="105251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629920" y="1986915"/>
            <a:ext cx="3868420" cy="420306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05251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1986915"/>
            <a:ext cx="3887470" cy="420306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pPr lvl="0" eaLnBrk="1" hangingPunct="1"/>
            <a:fld id="{E4F12959-4DC2-EA4B-BE35-2016B1E3EB91}" type="datetime1">
              <a:rPr lang="zh-CN" altLang="en-US" smtClean="0"/>
              <a:t>2023/4/26</a:t>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幻灯片编号占位符 8"/>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pPr lvl="0" eaLnBrk="1" hangingPunct="1"/>
            <a:fld id="{74906FFF-F6ED-C743-9978-39425522CDD9}" type="datetime1">
              <a:rPr lang="zh-CN" altLang="en-US" smtClean="0"/>
              <a:t>2023/4/26</a:t>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幻灯片编号占位符 4"/>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2BD14B80-69B7-CA4B-AD67-20EC131AF164}" type="datetime1">
              <a:rPr lang="zh-CN" altLang="en-US" smtClean="0"/>
              <a:t>2023/4/26</a:t>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幻灯片编号占位符 3"/>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lvl="0" eaLnBrk="1" hangingPunct="1"/>
            <a:fld id="{64478E21-662A-2B43-98D0-1CBCA27AB4D9}" type="datetime1">
              <a:rPr lang="zh-CN" altLang="en-US" smtClean="0"/>
              <a:t>2023/4/26</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lvl="0" eaLnBrk="1" hangingPunct="1"/>
            <a:fld id="{56346CE5-7A3E-0645-BCD8-8B0418EBEBE3}" type="datetime1">
              <a:rPr lang="zh-CN" altLang="en-US" smtClean="0"/>
              <a:t>2023/4/26</a:t>
            </a:fld>
            <a:endParaRPr lang="zh-CN" altLang="en-US" dirty="0"/>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12115" y="116840"/>
            <a:ext cx="8086090" cy="864235"/>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11480" y="1063625"/>
            <a:ext cx="8103870" cy="5219700"/>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eaLnBrk="1" hangingPunct="1"/>
            <a:fld id="{4BB68009-C906-8C42-B264-1BB5B5679AA1}" type="datetime1">
              <a:rPr lang="zh-CN" altLang="en-US" smtClean="0"/>
              <a:t>2023/4/26</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lvl="0" eaLnBrk="1" hangingPunct="1"/>
            <a:endParaRPr lang="zh-CN" altLang="en-US" dirty="0"/>
          </a:p>
        </p:txBody>
      </p:sp>
      <p:sp>
        <p:nvSpPr>
          <p:cNvPr id="6" name="幻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fld id="{9A0DB2DC-4C9A-4742-B13C-FB6460FD3503}" type="slidenum">
              <a:rPr lang="zh-CN" altLang="en-US" smtClean="0"/>
              <a:t>‹#›</a:t>
            </a:fld>
            <a:endParaRPr lang="zh-CN" altLang="en-US" dirty="0"/>
          </a:p>
        </p:txBody>
      </p:sp>
      <p:graphicFrame>
        <p:nvGraphicFramePr>
          <p:cNvPr id="7" name="对象 6"/>
          <p:cNvGraphicFramePr>
            <a:graphicFrameLocks noChangeAspect="1"/>
          </p:cNvGraphicFramePr>
          <p:nvPr userDrawn="1"/>
        </p:nvGraphicFramePr>
        <p:xfrm>
          <a:off x="8460105" y="44450"/>
          <a:ext cx="662969" cy="829829"/>
        </p:xfrm>
        <a:graphic>
          <a:graphicData uri="http://schemas.openxmlformats.org/presentationml/2006/ole">
            <mc:AlternateContent xmlns:mc="http://schemas.openxmlformats.org/markup-compatibility/2006">
              <mc:Choice xmlns:v="urn:schemas-microsoft-com:vml" Requires="v">
                <p:oleObj r:id="rId15" imgW="3683000" imgH="4610100" progId="Paint.Picture">
                  <p:embed/>
                </p:oleObj>
              </mc:Choice>
              <mc:Fallback>
                <p:oleObj r:id="rId15" imgW="3683000" imgH="4610100" progId="Paint.Picture">
                  <p:embed/>
                  <p:pic>
                    <p:nvPicPr>
                      <p:cNvPr id="0" name="图片 24836"/>
                      <p:cNvPicPr/>
                      <p:nvPr/>
                    </p:nvPicPr>
                    <p:blipFill>
                      <a:blip r:embed="rId16"/>
                      <a:stretch>
                        <a:fillRect/>
                      </a:stretch>
                    </p:blipFill>
                    <p:spPr>
                      <a:xfrm>
                        <a:off x="8460105" y="44450"/>
                        <a:ext cx="662969" cy="829829"/>
                      </a:xfrm>
                      <a:prstGeom prst="rect">
                        <a:avLst/>
                      </a:prstGeom>
                    </p:spPr>
                  </p:pic>
                </p:oleObj>
              </mc:Fallback>
            </mc:AlternateContent>
          </a:graphicData>
        </a:graphic>
      </p:graphicFrame>
      <p:sp>
        <p:nvSpPr>
          <p:cNvPr id="63490" name="AutoShape 4"/>
          <p:cNvSpPr/>
          <p:nvPr userDrawn="1">
            <p:custDataLst>
              <p:tags r:id="rId13"/>
            </p:custDataLst>
          </p:nvPr>
        </p:nvSpPr>
        <p:spPr>
          <a:xfrm>
            <a:off x="417830" y="965200"/>
            <a:ext cx="8162925" cy="98425"/>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charset="0"/>
              <a:ea typeface="宋体" panose="02010600030101010101" pitchFamily="2" charset="-122"/>
              <a:sym typeface="Times New Roman" panose="02020603050405020304" charset="0"/>
            </a:endParaRPr>
          </a:p>
        </p:txBody>
      </p:sp>
      <p:sp>
        <p:nvSpPr>
          <p:cNvPr id="63491" name="Line 5"/>
          <p:cNvSpPr/>
          <p:nvPr userDrawn="1">
            <p:custDataLst>
              <p:tags r:id="rId14"/>
            </p:custDataLst>
          </p:nvPr>
        </p:nvSpPr>
        <p:spPr>
          <a:xfrm flipV="1">
            <a:off x="607327" y="6314758"/>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DB7F1D23-2875-3040-89B3-A53CEAF676F3}"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2023/4/26</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1</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5" name="矩形 4"/>
          <p:cNvSpPr/>
          <p:nvPr/>
        </p:nvSpPr>
        <p:spPr>
          <a:xfrm>
            <a:off x="251460" y="836295"/>
            <a:ext cx="8352790" cy="288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custDataLst>
              <p:tags r:id="rId1"/>
            </p:custDataLst>
          </p:nvPr>
        </p:nvSpPr>
        <p:spPr>
          <a:xfrm>
            <a:off x="685800" y="609600"/>
            <a:ext cx="7879715" cy="2652395"/>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fontAlgn="auto">
              <a:buClrTx/>
              <a:buSzTx/>
              <a:buFontTx/>
            </a:pPr>
            <a:r>
              <a:rPr kumimoji="1" lang="zh-CN" altLang="en-US"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t>操作系统实验三</a:t>
            </a:r>
            <a:br>
              <a:rPr kumimoji="1" lang="zh-CN" altLang="en-US"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br>
            <a:r>
              <a:rPr kumimoji="1" lang="zh-CN" altLang="en-US" sz="5400"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I/O系统</a:t>
            </a:r>
            <a:endParaRPr kumimoji="1" lang="zh-CN" altLang="en-US" sz="5400"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endParaRPr>
          </a:p>
        </p:txBody>
      </p:sp>
      <p:cxnSp>
        <p:nvCxnSpPr>
          <p:cNvPr id="8" name="直接连接符 7"/>
          <p:cNvCxnSpPr/>
          <p:nvPr/>
        </p:nvCxnSpPr>
        <p:spPr>
          <a:xfrm flipV="1">
            <a:off x="756593" y="3212579"/>
            <a:ext cx="7847965" cy="635"/>
          </a:xfrm>
          <a:prstGeom prst="line">
            <a:avLst/>
          </a:prstGeom>
        </p:spPr>
        <p:style>
          <a:lnRef idx="1">
            <a:schemeClr val="dk1"/>
          </a:lnRef>
          <a:fillRef idx="0">
            <a:schemeClr val="dk1"/>
          </a:fillRef>
          <a:effectRef idx="0">
            <a:schemeClr val="dk1"/>
          </a:effectRef>
          <a:fontRef idx="minor">
            <a:schemeClr val="tx1"/>
          </a:fontRef>
        </p:style>
      </p:cxnSp>
      <p:sp>
        <p:nvSpPr>
          <p:cNvPr id="9" name="副标题 2"/>
          <p:cNvSpPr>
            <a:spLocks noGrp="1"/>
          </p:cNvSpPr>
          <p:nvPr>
            <p:custDataLst>
              <p:tags r:id="rId2"/>
            </p:custDataLst>
          </p:nvPr>
        </p:nvSpPr>
        <p:spPr>
          <a:xfrm>
            <a:off x="685800" y="3361690"/>
            <a:ext cx="788987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pPr algn="ctr"/>
            <a:r>
              <a:rPr kumimoji="1" lang="zh-CN" altLang="en-US" sz="4000" dirty="0">
                <a:latin typeface="华文新魏" panose="02010800040101010101" pitchFamily="2" charset="-122"/>
                <a:ea typeface="华文新魏" panose="02010800040101010101" pitchFamily="2" charset="-122"/>
              </a:rPr>
              <a:t>南京大学</a:t>
            </a:r>
            <a:r>
              <a:rPr kumimoji="1" lang="zh-CN" altLang="en-US" sz="4000">
                <a:latin typeface="华文新魏" panose="02010800040101010101" pitchFamily="2" charset="-122"/>
                <a:ea typeface="华文新魏" panose="02010800040101010101" pitchFamily="2" charset="-122"/>
              </a:rPr>
              <a:t>软件学院</a:t>
            </a:r>
            <a:endParaRPr kumimoji="1" lang="zh-CN" altLang="en-US" sz="4000" dirty="0">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I/O控制权限</a:t>
            </a:r>
            <a:r>
              <a:rPr lang="zh-CN" altLang="en-US"/>
              <a:t> </a:t>
            </a:r>
          </a:p>
        </p:txBody>
      </p:sp>
      <p:sp>
        <p:nvSpPr>
          <p:cNvPr id="13315" name="内容占位符 2"/>
          <p:cNvSpPr>
            <a:spLocks noGrp="1" noChangeArrowheads="1"/>
          </p:cNvSpPr>
          <p:nvPr>
            <p:ph idx="1"/>
          </p:nvPr>
        </p:nvSpPr>
        <p:spPr>
          <a:xfrm>
            <a:off x="457200" y="1600200"/>
            <a:ext cx="8229600" cy="4876800"/>
          </a:xfrm>
        </p:spPr>
        <p:txBody>
          <a:bodyPr/>
          <a:lstStyle/>
          <a:p>
            <a:pPr marL="182880" indent="-182880" algn="l" fontAlgn="auto">
              <a:lnSpc>
                <a:spcPct val="150000"/>
              </a:lnSpc>
              <a:spcBef>
                <a:spcPts val="700"/>
              </a:spcBef>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对I/O的控制权限是很重要的一项内容，保护模式对此也做了限制，</a:t>
            </a: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用户进程</a:t>
            </a:r>
            <a:r>
              <a:rPr lang="zh-CN" altLang="en-US" sz="2000">
                <a:latin typeface="Times New Roman" panose="02020603050405020304" charset="0"/>
                <a:ea typeface="宋体" panose="02010600030101010101" pitchFamily="2" charset="-122"/>
                <a:cs typeface="Times New Roman" panose="02020603050405020304" charset="0"/>
              </a:rPr>
              <a:t>如果不被许可是无法进行I/O操作的。</a:t>
            </a:r>
          </a:p>
          <a:p>
            <a:pPr marL="182880" indent="-182880" algn="l" fontAlgn="auto">
              <a:lnSpc>
                <a:spcPct val="150000"/>
              </a:lnSpc>
              <a:spcBef>
                <a:spcPts val="700"/>
              </a:spcBef>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这种限制通过两个方面来实现，</a:t>
            </a: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IOPL</a:t>
            </a:r>
            <a:r>
              <a:rPr lang="zh-CN" altLang="en-US" sz="2000">
                <a:latin typeface="Times New Roman" panose="02020603050405020304" charset="0"/>
                <a:ea typeface="宋体" panose="02010600030101010101" pitchFamily="2" charset="-122"/>
                <a:cs typeface="Times New Roman" panose="02020603050405020304" charset="0"/>
              </a:rPr>
              <a:t>和I/O</a:t>
            </a: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许可位图</a:t>
            </a: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10</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IOPL</a:t>
            </a:r>
            <a:r>
              <a:rPr lang="en-US" altLang="zh-CN" sz="2800" b="1">
                <a:solidFill>
                  <a:srgbClr val="FF0000"/>
                </a:solidFill>
                <a:latin typeface="微软雅黑" panose="020B0503020204020204" charset="-122"/>
                <a:ea typeface="微软雅黑" panose="020B0503020204020204" charset="-122"/>
              </a:rPr>
              <a:t> </a:t>
            </a:r>
            <a:r>
              <a:rPr lang="zh-CN" altLang="en-US" sz="2800" b="1">
                <a:solidFill>
                  <a:srgbClr val="FF0000"/>
                </a:solidFill>
                <a:latin typeface="微软雅黑" panose="020B0503020204020204" charset="-122"/>
                <a:ea typeface="微软雅黑" panose="020B0503020204020204" charset="-122"/>
              </a:rPr>
              <a:t>(I/O Privilege Level)</a:t>
            </a:r>
            <a:r>
              <a:rPr lang="zh-CN" altLang="en-US" dirty="0"/>
              <a:t> </a:t>
            </a:r>
          </a:p>
        </p:txBody>
      </p:sp>
      <p:sp>
        <p:nvSpPr>
          <p:cNvPr id="14339" name="内容占位符 2"/>
          <p:cNvSpPr>
            <a:spLocks noGrp="1" noChangeArrowheads="1"/>
          </p:cNvSpPr>
          <p:nvPr>
            <p:ph idx="1"/>
          </p:nvPr>
        </p:nvSpPr>
        <p:spPr>
          <a:xfrm>
            <a:off x="457200" y="1600200"/>
            <a:ext cx="8229600" cy="4876800"/>
          </a:xfrm>
        </p:spPr>
        <p:txBody>
          <a:bodyPr/>
          <a:lstStyle/>
          <a:p>
            <a:pPr marL="182880" indent="-182880" algn="l" eaLnBrk="1" hangingPunct="1">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它位于寄存器eflags的第12，13位</a:t>
            </a: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指令in、ins、out、outs、cli、sti只有在CPL&lt;=IOPL时才能执行</a:t>
            </a:r>
          </a:p>
          <a:p>
            <a:pPr marL="182880" indent="-182880" algn="l" eaLnBrk="1" hangingPunct="1">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这些指令被称作I/O敏感指令，如果低特权级的指令试图访问这些I/O敏感指令将会导致常规保护错误(#GP)</a:t>
            </a: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p:txBody>
      </p:sp>
      <p:graphicFrame>
        <p:nvGraphicFramePr>
          <p:cNvPr id="14340" name="Group 4"/>
          <p:cNvGraphicFramePr>
            <a:graphicFrameLocks noGrp="1"/>
          </p:cNvGraphicFramePr>
          <p:nvPr>
            <p:custDataLst>
              <p:tags r:id="rId1"/>
            </p:custDataLst>
          </p:nvPr>
        </p:nvGraphicFramePr>
        <p:xfrm>
          <a:off x="203835" y="2125980"/>
          <a:ext cx="8617585" cy="1673225"/>
        </p:xfrm>
        <a:graphic>
          <a:graphicData uri="http://schemas.openxmlformats.org/drawingml/2006/table">
            <a:tbl>
              <a:tblPr/>
              <a:tblGrid>
                <a:gridCol w="4165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464820">
                  <a:extLst>
                    <a:ext uri="{9D8B030D-6E8A-4147-A177-3AD203B41FA5}">
                      <a16:colId xmlns:a16="http://schemas.microsoft.com/office/drawing/2014/main" val="20002"/>
                    </a:ext>
                  </a:extLst>
                </a:gridCol>
                <a:gridCol w="514985">
                  <a:extLst>
                    <a:ext uri="{9D8B030D-6E8A-4147-A177-3AD203B41FA5}">
                      <a16:colId xmlns:a16="http://schemas.microsoft.com/office/drawing/2014/main" val="20003"/>
                    </a:ext>
                  </a:extLst>
                </a:gridCol>
                <a:gridCol w="403225">
                  <a:extLst>
                    <a:ext uri="{9D8B030D-6E8A-4147-A177-3AD203B41FA5}">
                      <a16:colId xmlns:a16="http://schemas.microsoft.com/office/drawing/2014/main" val="20004"/>
                    </a:ext>
                  </a:extLst>
                </a:gridCol>
                <a:gridCol w="451485">
                  <a:extLst>
                    <a:ext uri="{9D8B030D-6E8A-4147-A177-3AD203B41FA5}">
                      <a16:colId xmlns:a16="http://schemas.microsoft.com/office/drawing/2014/main" val="20005"/>
                    </a:ext>
                  </a:extLst>
                </a:gridCol>
                <a:gridCol w="356235">
                  <a:extLst>
                    <a:ext uri="{9D8B030D-6E8A-4147-A177-3AD203B41FA5}">
                      <a16:colId xmlns:a16="http://schemas.microsoft.com/office/drawing/2014/main" val="20006"/>
                    </a:ext>
                  </a:extLst>
                </a:gridCol>
                <a:gridCol w="243205">
                  <a:extLst>
                    <a:ext uri="{9D8B030D-6E8A-4147-A177-3AD203B41FA5}">
                      <a16:colId xmlns:a16="http://schemas.microsoft.com/office/drawing/2014/main" val="20007"/>
                    </a:ext>
                  </a:extLst>
                </a:gridCol>
                <a:gridCol w="425450">
                  <a:extLst>
                    <a:ext uri="{9D8B030D-6E8A-4147-A177-3AD203B41FA5}">
                      <a16:colId xmlns:a16="http://schemas.microsoft.com/office/drawing/2014/main" val="20008"/>
                    </a:ext>
                  </a:extLst>
                </a:gridCol>
                <a:gridCol w="578485">
                  <a:extLst>
                    <a:ext uri="{9D8B030D-6E8A-4147-A177-3AD203B41FA5}">
                      <a16:colId xmlns:a16="http://schemas.microsoft.com/office/drawing/2014/main" val="20009"/>
                    </a:ext>
                  </a:extLst>
                </a:gridCol>
                <a:gridCol w="385445">
                  <a:extLst>
                    <a:ext uri="{9D8B030D-6E8A-4147-A177-3AD203B41FA5}">
                      <a16:colId xmlns:a16="http://schemas.microsoft.com/office/drawing/2014/main" val="20010"/>
                    </a:ext>
                  </a:extLst>
                </a:gridCol>
                <a:gridCol w="405130">
                  <a:extLst>
                    <a:ext uri="{9D8B030D-6E8A-4147-A177-3AD203B41FA5}">
                      <a16:colId xmlns:a16="http://schemas.microsoft.com/office/drawing/2014/main" val="20011"/>
                    </a:ext>
                  </a:extLst>
                </a:gridCol>
                <a:gridCol w="401320">
                  <a:extLst>
                    <a:ext uri="{9D8B030D-6E8A-4147-A177-3AD203B41FA5}">
                      <a16:colId xmlns:a16="http://schemas.microsoft.com/office/drawing/2014/main" val="20012"/>
                    </a:ext>
                  </a:extLst>
                </a:gridCol>
                <a:gridCol w="354330">
                  <a:extLst>
                    <a:ext uri="{9D8B030D-6E8A-4147-A177-3AD203B41FA5}">
                      <a16:colId xmlns:a16="http://schemas.microsoft.com/office/drawing/2014/main" val="20013"/>
                    </a:ext>
                  </a:extLst>
                </a:gridCol>
                <a:gridCol w="375285">
                  <a:extLst>
                    <a:ext uri="{9D8B030D-6E8A-4147-A177-3AD203B41FA5}">
                      <a16:colId xmlns:a16="http://schemas.microsoft.com/office/drawing/2014/main" val="20014"/>
                    </a:ext>
                  </a:extLst>
                </a:gridCol>
                <a:gridCol w="385445">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440690">
                  <a:extLst>
                    <a:ext uri="{9D8B030D-6E8A-4147-A177-3AD203B41FA5}">
                      <a16:colId xmlns:a16="http://schemas.microsoft.com/office/drawing/2014/main" val="20017"/>
                    </a:ext>
                  </a:extLst>
                </a:gridCol>
                <a:gridCol w="337185">
                  <a:extLst>
                    <a:ext uri="{9D8B030D-6E8A-4147-A177-3AD203B41FA5}">
                      <a16:colId xmlns:a16="http://schemas.microsoft.com/office/drawing/2014/main" val="20018"/>
                    </a:ext>
                  </a:extLst>
                </a:gridCol>
                <a:gridCol w="353060">
                  <a:extLst>
                    <a:ext uri="{9D8B030D-6E8A-4147-A177-3AD203B41FA5}">
                      <a16:colId xmlns:a16="http://schemas.microsoft.com/office/drawing/2014/main" val="20019"/>
                    </a:ext>
                  </a:extLst>
                </a:gridCol>
                <a:gridCol w="276860">
                  <a:extLst>
                    <a:ext uri="{9D8B030D-6E8A-4147-A177-3AD203B41FA5}">
                      <a16:colId xmlns:a16="http://schemas.microsoft.com/office/drawing/2014/main" val="20020"/>
                    </a:ext>
                  </a:extLst>
                </a:gridCol>
                <a:gridCol w="365125">
                  <a:extLst>
                    <a:ext uri="{9D8B030D-6E8A-4147-A177-3AD203B41FA5}">
                      <a16:colId xmlns:a16="http://schemas.microsoft.com/office/drawing/2014/main" val="20021"/>
                    </a:ext>
                  </a:extLst>
                </a:gridCol>
              </a:tblGrid>
              <a:tr h="1673225">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保留(设为0)</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ID</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VIP</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VTF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AC</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VM</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RF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0</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NT</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chemeClr val="tx2"/>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IOPL</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OF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DF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IF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TF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SF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ZF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0</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AF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0</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PF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1</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CF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0"/>
                  </a:ext>
                </a:extLst>
              </a:tr>
            </a:tbl>
          </a:graphicData>
        </a:graphic>
      </p:graphicFrame>
      <p:sp>
        <p:nvSpPr>
          <p:cNvPr id="2" name="灯片编号占位符 1"/>
          <p:cNvSpPr>
            <a:spLocks noGrp="1"/>
          </p:cNvSpPr>
          <p:nvPr>
            <p:ph type="sldNum" sz="quarter" idx="12"/>
          </p:nvPr>
        </p:nvSpPr>
        <p:spPr/>
        <p:txBody>
          <a:bodyPr/>
          <a:lstStyle/>
          <a:p>
            <a:pPr>
              <a:defRPr/>
            </a:pPr>
            <a:fld id="{E56F8D26-B1D3-42B0-8E89-4EDA7D070A19}" type="slidenum">
              <a:rPr lang="zh-CN" altLang="en-US"/>
              <a:t>11</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idx="4294967295"/>
          </p:nvPr>
        </p:nvSpPr>
        <p:spPr/>
        <p:txBody>
          <a:bodyPr/>
          <a:lstStyle/>
          <a:p>
            <a:pPr marL="0" algn="l" eaLnBrk="1" hangingPunct="1">
              <a:buClrTx/>
              <a:buSzTx/>
              <a:buFontTx/>
            </a:pPr>
            <a:r>
              <a:rPr lang="zh-CN" altLang="en-US" sz="2800" b="1">
                <a:solidFill>
                  <a:srgbClr val="FF0000"/>
                </a:solidFill>
                <a:latin typeface="微软雅黑" panose="020B0503020204020204" charset="-122"/>
                <a:ea typeface="微软雅黑" panose="020B0503020204020204" charset="-122"/>
              </a:rPr>
              <a:t>I/O许可位图(I/O Permission Bitmap)</a:t>
            </a:r>
          </a:p>
        </p:txBody>
      </p:sp>
      <p:sp>
        <p:nvSpPr>
          <p:cNvPr id="16387" name="内容占位符 2"/>
          <p:cNvSpPr>
            <a:spLocks noGrp="1" noChangeArrowheads="1"/>
          </p:cNvSpPr>
          <p:nvPr>
            <p:ph idx="1"/>
          </p:nvPr>
        </p:nvSpPr>
        <p:spPr>
          <a:xfrm>
            <a:off x="457200" y="1600200"/>
            <a:ext cx="8229600" cy="1668463"/>
          </a:xfrm>
        </p:spPr>
        <p:txBody>
          <a:bodyPr/>
          <a:lstStyle/>
          <a:p>
            <a:pPr marL="182880" indent="-182880" algn="l" eaLnBrk="1" hangingPunct="1">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之所以叫位图，是因为它的每一位表示一个字节的端口地址是否可用。</a:t>
            </a:r>
          </a:p>
          <a:p>
            <a:pPr marL="182880" indent="-182880" algn="l" eaLnBrk="1" hangingPunct="1">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如果一位是0，表示此位对应的端口可用，1则不可用</a:t>
            </a:r>
          </a:p>
          <a:p>
            <a:pPr marL="182880" indent="-182880" algn="l" eaLnBrk="1" hangingPunct="1">
              <a:buFont typeface="Arial" panose="020B0604020202020204" pitchFamily="34" charset="0"/>
              <a:buChar char="•"/>
            </a:pPr>
            <a:endParaRPr lang="zh-CN" altLang="en-US"/>
          </a:p>
          <a:p>
            <a:pPr marL="182880" indent="-182880" algn="l" eaLnBrk="1" hangingPunct="1">
              <a:buFont typeface="Arial" panose="020B0604020202020204" pitchFamily="34" charset="0"/>
              <a:buChar char="•"/>
            </a:pPr>
            <a:endParaRPr lang="zh-CN" altLang="en-US"/>
          </a:p>
          <a:p>
            <a:pPr marL="182880" indent="-182880" algn="l" eaLnBrk="1" hangingPunct="1">
              <a:buFont typeface="Arial" panose="020B0604020202020204" pitchFamily="34" charset="0"/>
              <a:buChar char="•"/>
            </a:pPr>
            <a:endParaRPr lang="zh-CN" altLang="en-US"/>
          </a:p>
        </p:txBody>
      </p:sp>
      <p:sp>
        <p:nvSpPr>
          <p:cNvPr id="17412" name="内容占位符 2"/>
          <p:cNvSpPr>
            <a:spLocks noGrp="1" noChangeArrowheads="1"/>
          </p:cNvSpPr>
          <p:nvPr/>
        </p:nvSpPr>
        <p:spPr bwMode="auto">
          <a:xfrm>
            <a:off x="539115" y="2564130"/>
            <a:ext cx="8229600" cy="332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82880" indent="-18288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marL="732155" indent="-18288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marL="1006475" indent="-182880">
              <a:spcBef>
                <a:spcPct val="20000"/>
              </a:spcBef>
              <a:buClr>
                <a:schemeClr val="accent1"/>
              </a:buClr>
              <a:buSzPct val="90000"/>
              <a:buFont typeface="Arial" panose="020B0604020202020204" pitchFamily="34" charset="0"/>
              <a:buChar char="•"/>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marL="1189355"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marL="16465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marL="21037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marL="25609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marL="30181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defTabSz="914400" eaLnBrk="1" hangingPunct="1"/>
            <a:r>
              <a:rPr lang="zh-CN" altLang="en-US"/>
              <a:t>由于每一个任务都可以有单独的TSS,所以每一个任务可以有它单独的I/O许可位图,这样就能对每一个任务制定不同的I/O权限</a:t>
            </a:r>
          </a:p>
          <a:p>
            <a:pPr defTabSz="914400" eaLnBrk="1" hangingPunct="1"/>
            <a:r>
              <a:rPr lang="zh-CN" altLang="en-US"/>
              <a:t>如果I/O位图基址大于或等于TSS段界限，就表示没有I/O许可位图，如果CPL&lt;=IOPL，则所有I/O指令都会引起异常。</a:t>
            </a:r>
          </a:p>
          <a:p>
            <a:pPr defTabSz="914400" eaLnBrk="1" hangingPunct="1"/>
            <a:endParaRPr lang="zh-CN" altLang="en-US"/>
          </a:p>
          <a:p>
            <a:pPr defTabSz="914400" eaLnBrk="1" hangingPunct="1"/>
            <a:r>
              <a:rPr lang="zh-CN" altLang="en-US"/>
              <a:t>可以看出，I/O许可位图的使用使得即便在同一特权级下不同的任务也可以有不同的I/O访问权限</a:t>
            </a: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12</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3" name="标题 1"/>
          <p:cNvSpPr>
            <a:spLocks noGrp="1"/>
          </p:cNvSpPr>
          <p:nvPr>
            <p:ph type="ctrTitle"/>
          </p:nvPr>
        </p:nvSpPr>
        <p:spPr>
          <a:xfrm>
            <a:off x="1115616" y="2617787"/>
            <a:ext cx="7072313" cy="2063750"/>
          </a:xfrm>
        </p:spPr>
        <p:txBody>
          <a:bodyPr anchor="ctr"/>
          <a:lstStyle/>
          <a:p>
            <a:pPr defTabSz="914400" eaLnBrk="1" hangingPunct="1"/>
            <a:r>
              <a:rPr lang="en-US" altLang="zh-CN" sz="6000" b="1" kern="1200" baseline="0" dirty="0">
                <a:solidFill>
                  <a:srgbClr val="FF0000"/>
                </a:solidFill>
                <a:latin typeface="Times New Roman" panose="02020603050405020304" charset="0"/>
                <a:ea typeface="隶书" panose="02010509060101010101" pitchFamily="1" charset="-122"/>
                <a:sym typeface="Verdana" panose="020B0604030504040204" pitchFamily="2" charset="0"/>
              </a:rPr>
              <a:t>Thanks</a:t>
            </a:r>
            <a:r>
              <a:rPr lang="zh-CN" altLang="en-US" sz="6000" b="1" kern="1200" baseline="0" dirty="0">
                <a:solidFill>
                  <a:srgbClr val="FF0000"/>
                </a:solidFill>
                <a:latin typeface="Verdana" panose="020B0604030504040204" pitchFamily="2" charset="0"/>
                <a:ea typeface="隶书" panose="02010509060101010101" pitchFamily="1" charset="-122"/>
                <a:sym typeface="Verdana" panose="020B0604030504040204" pitchFamily="2" charset="0"/>
              </a:rPr>
              <a:t>！</a:t>
            </a:r>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2023/4/26</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13</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标题 1"/>
          <p:cNvSpPr>
            <a:spLocks noGrp="1" noChangeArrowheads="1"/>
          </p:cNvSpPr>
          <p:nvPr>
            <p:ph type="title" idx="4294967295"/>
          </p:nvPr>
        </p:nvSpPr>
        <p:spPr/>
        <p:txBody>
          <a:bodyPr/>
          <a:lstStyle/>
          <a:p>
            <a:pPr marL="0" algn="l" eaLnBrk="1" hangingPunct="1">
              <a:buClrTx/>
              <a:buSzTx/>
              <a:buFontTx/>
            </a:pPr>
            <a:r>
              <a:rPr lang="zh-CN" altLang="en-US" sz="2800" b="1">
                <a:solidFill>
                  <a:srgbClr val="FF0000"/>
                </a:solidFill>
                <a:latin typeface="微软雅黑" panose="020B0503020204020204" charset="-122"/>
                <a:ea typeface="微软雅黑" panose="020B0503020204020204" charset="-122"/>
              </a:rPr>
              <a:t>I/O</a:t>
            </a:r>
          </a:p>
        </p:txBody>
      </p:sp>
      <p:sp>
        <p:nvSpPr>
          <p:cNvPr id="4099" name="内容占位符 2"/>
          <p:cNvSpPr>
            <a:spLocks noGrp="1" noChangeArrowheads="1"/>
          </p:cNvSpPr>
          <p:nvPr>
            <p:ph idx="1"/>
          </p:nvPr>
        </p:nvSpPr>
        <p:spPr>
          <a:xfrm>
            <a:off x="457200" y="1600200"/>
            <a:ext cx="8229600" cy="4279265"/>
          </a:xfrm>
        </p:spPr>
        <p:txBody>
          <a:bodyPr/>
          <a:lstStyle/>
          <a:p>
            <a:pPr marL="182880" indent="-182880" algn="l" eaLnBrk="1" hangingPunct="1">
              <a:buFont typeface="Arial" panose="020B0604020202020204" pitchFamily="34" charset="0"/>
              <a:buChar char="•"/>
            </a:pPr>
            <a:r>
              <a:rPr lang="zh-CN" altLang="en-US" b="1"/>
              <a:t>输入和输出</a:t>
            </a:r>
            <a:endParaRPr lang="en-US" altLang="zh-CN" b="1"/>
          </a:p>
          <a:p>
            <a:pPr marL="182880" indent="-182880" algn="l" eaLnBrk="1" hangingPunct="1">
              <a:buFont typeface="Arial" panose="020B0604020202020204" pitchFamily="34" charset="0"/>
              <a:buChar char="•"/>
            </a:pPr>
            <a:r>
              <a:rPr lang="zh-CN" altLang="en-US" b="1">
                <a:solidFill>
                  <a:schemeClr val="hlink"/>
                </a:solidFill>
              </a:rPr>
              <a:t>最简单也是最原始的和计算机交互的方式</a:t>
            </a:r>
            <a:endParaRPr lang="en-US" altLang="zh-CN" b="1">
              <a:solidFill>
                <a:schemeClr val="hlink"/>
              </a:solidFill>
            </a:endParaRPr>
          </a:p>
          <a:p>
            <a:pPr marL="182880" indent="-182880" algn="l" eaLnBrk="1" hangingPunct="1">
              <a:buFont typeface="Arial" panose="020B0604020202020204" pitchFamily="34" charset="0"/>
              <a:buChar char="•"/>
            </a:pPr>
            <a:r>
              <a:rPr lang="zh-CN" altLang="en-US" b="1"/>
              <a:t>输入</a:t>
            </a:r>
            <a:endParaRPr lang="en-US" altLang="zh-CN" b="1"/>
          </a:p>
          <a:p>
            <a:pPr marL="182880" indent="-182880" algn="l" eaLnBrk="1" hangingPunct="1">
              <a:buFont typeface="Arial" panose="020B0604020202020204" pitchFamily="34" charset="0"/>
              <a:buChar char="•"/>
            </a:pPr>
            <a:r>
              <a:rPr lang="zh-CN" altLang="en-US" b="1">
                <a:solidFill>
                  <a:schemeClr val="hlink"/>
                </a:solidFill>
              </a:rPr>
              <a:t>用户向计算机发送的请求和数据</a:t>
            </a:r>
            <a:endParaRPr lang="en-US" altLang="zh-CN" b="1">
              <a:solidFill>
                <a:schemeClr val="hlink"/>
              </a:solidFill>
            </a:endParaRPr>
          </a:p>
          <a:p>
            <a:pPr marL="182880" indent="-182880" algn="l" eaLnBrk="1" hangingPunct="1">
              <a:buFont typeface="Arial" panose="020B0604020202020204" pitchFamily="34" charset="0"/>
              <a:buChar char="•"/>
            </a:pPr>
            <a:r>
              <a:rPr lang="zh-CN" altLang="en-US" b="1"/>
              <a:t>输出</a:t>
            </a:r>
            <a:endParaRPr lang="en-US" altLang="zh-CN" b="1"/>
          </a:p>
          <a:p>
            <a:pPr marL="182880" indent="-182880" algn="l" eaLnBrk="1" hangingPunct="1">
              <a:buFont typeface="Arial" panose="020B0604020202020204" pitchFamily="34" charset="0"/>
              <a:buChar char="•"/>
            </a:pPr>
            <a:r>
              <a:rPr lang="zh-CN" altLang="en-US" b="1">
                <a:solidFill>
                  <a:schemeClr val="hlink"/>
                </a:solidFill>
              </a:rPr>
              <a:t>计算机给予用户的反馈</a:t>
            </a:r>
            <a:endParaRPr lang="en-US" altLang="zh-CN" b="1">
              <a:solidFill>
                <a:schemeClr val="hlink"/>
              </a:solidFill>
            </a:endParaRPr>
          </a:p>
          <a:p>
            <a:pPr marL="182880" indent="-182880" algn="l" eaLnBrk="1" hangingPunct="1">
              <a:buFont typeface="Arial" panose="020B0604020202020204" pitchFamily="34" charset="0"/>
              <a:buChar char="•"/>
            </a:pPr>
            <a:r>
              <a:rPr lang="zh-CN" altLang="en-US" b="1"/>
              <a:t>依赖</a:t>
            </a:r>
            <a:endParaRPr lang="en-US" altLang="zh-CN" b="1"/>
          </a:p>
          <a:p>
            <a:pPr marL="182880" indent="-182880" algn="l" eaLnBrk="1" hangingPunct="1">
              <a:buFont typeface="Arial" panose="020B0604020202020204" pitchFamily="34" charset="0"/>
              <a:buChar char="•"/>
            </a:pPr>
            <a:r>
              <a:rPr lang="zh-CN" altLang="en-US" b="1">
                <a:solidFill>
                  <a:schemeClr val="hlink"/>
                </a:solidFill>
              </a:rPr>
              <a:t>依靠外接设备</a:t>
            </a:r>
            <a:endParaRPr lang="en-US" altLang="zh-CN" b="1">
              <a:solidFill>
                <a:schemeClr val="hlink"/>
              </a:solidFill>
            </a:endParaRPr>
          </a:p>
          <a:p>
            <a:pPr marL="640080" lvl="1" indent="-182880" algn="l" eaLnBrk="1" hangingPunct="1">
              <a:buFont typeface="Arial" panose="020B0604020202020204" pitchFamily="34" charset="0"/>
              <a:buChar char="•"/>
            </a:pPr>
            <a:r>
              <a:rPr lang="zh-CN" altLang="en-US" b="1">
                <a:solidFill>
                  <a:schemeClr val="hlink"/>
                </a:solidFill>
              </a:rPr>
              <a:t>输入依靠键盘(和鼠标</a:t>
            </a:r>
            <a:r>
              <a:rPr lang="en-US" altLang="zh-CN" b="1">
                <a:solidFill>
                  <a:schemeClr val="hlink"/>
                </a:solidFill>
              </a:rPr>
              <a:t>…</a:t>
            </a:r>
            <a:r>
              <a:rPr lang="zh-CN" altLang="en-US" b="1">
                <a:solidFill>
                  <a:schemeClr val="hlink"/>
                </a:solidFill>
              </a:rPr>
              <a:t>)</a:t>
            </a:r>
            <a:endParaRPr lang="en-US" altLang="zh-CN" b="1">
              <a:solidFill>
                <a:schemeClr val="hlink"/>
              </a:solidFill>
            </a:endParaRPr>
          </a:p>
          <a:p>
            <a:pPr marL="640080" lvl="1" indent="-182880" algn="l" eaLnBrk="1" hangingPunct="1">
              <a:buFont typeface="Arial" panose="020B0604020202020204" pitchFamily="34" charset="0"/>
              <a:buChar char="•"/>
            </a:pPr>
            <a:r>
              <a:rPr lang="zh-CN" altLang="en-US" b="1">
                <a:solidFill>
                  <a:schemeClr val="hlink"/>
                </a:solidFill>
              </a:rPr>
              <a:t>输出依靠显示屏(和打印机</a:t>
            </a:r>
            <a:r>
              <a:rPr lang="en-US" altLang="zh-CN" b="1">
                <a:solidFill>
                  <a:schemeClr val="hlink"/>
                </a:solidFill>
              </a:rPr>
              <a:t>…)</a:t>
            </a:r>
          </a:p>
          <a:p>
            <a:pPr marL="182880" indent="-182880" algn="l" eaLnBrk="1" hangingPunct="1">
              <a:buFont typeface="Arial" panose="020B0604020202020204" pitchFamily="34" charset="0"/>
              <a:buChar char="•"/>
            </a:pPr>
            <a:r>
              <a:rPr lang="zh-CN" altLang="en-US" b="1"/>
              <a:t>计算机需要为这些外接设备提供接口</a:t>
            </a:r>
            <a:endParaRPr lang="en-US" altLang="zh-CN" b="1"/>
          </a:p>
        </p:txBody>
      </p:sp>
      <p:sp>
        <p:nvSpPr>
          <p:cNvPr id="4100" name="内容占位符 2"/>
          <p:cNvSpPr>
            <a:spLocks noGrp="1" noChangeArrowheads="1"/>
          </p:cNvSpPr>
          <p:nvPr/>
        </p:nvSpPr>
        <p:spPr bwMode="auto">
          <a:xfrm>
            <a:off x="457200" y="3151188"/>
            <a:ext cx="8229600"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marL="732155" indent="-18288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marL="1006475" indent="-182880">
              <a:spcBef>
                <a:spcPct val="20000"/>
              </a:spcBef>
              <a:buClr>
                <a:schemeClr val="accent1"/>
              </a:buClr>
              <a:buSzPct val="90000"/>
              <a:buFont typeface="Arial" panose="020B0604020202020204" pitchFamily="34" charset="0"/>
              <a:buChar char="•"/>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marL="1189355"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marL="16465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marL="21037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marL="25609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marL="30181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defTabSz="914400" eaLnBrk="1" hangingPunct="1">
              <a:buFont typeface="Arial" panose="020B0604020202020204" pitchFamily="34" charset="0"/>
              <a:buNone/>
            </a:pPr>
            <a:endParaRPr lang="zh-CN" altLang="en-US"/>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2</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控制外接设备</a:t>
            </a:r>
          </a:p>
        </p:txBody>
      </p:sp>
      <p:sp>
        <p:nvSpPr>
          <p:cNvPr id="4099" name="内容占位符 2"/>
          <p:cNvSpPr>
            <a:spLocks noGrp="1" noChangeArrowheads="1"/>
          </p:cNvSpPr>
          <p:nvPr>
            <p:ph idx="1"/>
          </p:nvPr>
        </p:nvSpPr>
        <p:spPr>
          <a:xfrm>
            <a:off x="457200" y="1412240"/>
            <a:ext cx="8229600" cy="5064760"/>
          </a:xfrm>
        </p:spPr>
        <p:txBody>
          <a:bodyPr/>
          <a:lstStyle/>
          <a:p>
            <a:pPr marL="182880" indent="-182880" algn="l" eaLnBrk="1" hangingPunct="1">
              <a:buFont typeface="Arial" panose="020B0604020202020204" pitchFamily="34" charset="0"/>
              <a:buChar char="•"/>
              <a:defRPr/>
            </a:pPr>
            <a:r>
              <a:rPr lang="zh-CN" altLang="en-US" b="1" dirty="0"/>
              <a:t>CPU接口对外设进行控制的方式：</a:t>
            </a:r>
            <a:endParaRPr lang="en-US" altLang="zh-CN" b="1" dirty="0">
              <a:solidFill>
                <a:schemeClr val="hlink"/>
              </a:solidFill>
            </a:endParaRPr>
          </a:p>
          <a:p>
            <a:pPr marL="182880" indent="-182880" algn="l" eaLnBrk="1" hangingPunct="1">
              <a:buFont typeface="Arial" panose="020B0604020202020204" pitchFamily="34" charset="0"/>
              <a:buChar char="•"/>
              <a:defRPr/>
            </a:pPr>
            <a:r>
              <a:rPr lang="zh-CN" altLang="en-US" b="1" dirty="0">
                <a:solidFill>
                  <a:schemeClr val="hlink"/>
                </a:solidFill>
              </a:rPr>
              <a:t>程序查询方式(轮询)</a:t>
            </a:r>
            <a:endParaRPr lang="en-US" altLang="zh-CN" b="1" dirty="0">
              <a:solidFill>
                <a:schemeClr val="hlink"/>
              </a:solidFill>
            </a:endParaRPr>
          </a:p>
          <a:p>
            <a:pPr marL="182880" indent="-182880" algn="l" eaLnBrk="1" hangingPunct="1">
              <a:buFont typeface="Arial" panose="020B0604020202020204" pitchFamily="34" charset="0"/>
              <a:buChar char="•"/>
              <a:defRPr/>
            </a:pPr>
            <a:r>
              <a:rPr lang="zh-CN" altLang="en-US" b="1" dirty="0">
                <a:solidFill>
                  <a:schemeClr val="hlink"/>
                </a:solidFill>
              </a:rPr>
              <a:t>中断方式</a:t>
            </a:r>
            <a:endParaRPr lang="en-US" altLang="zh-CN" b="1" dirty="0">
              <a:solidFill>
                <a:schemeClr val="hlink"/>
              </a:solidFill>
            </a:endParaRPr>
          </a:p>
          <a:p>
            <a:pPr marL="182880" indent="-182880" algn="l" eaLnBrk="1" hangingPunct="1">
              <a:buFont typeface="Arial" panose="020B0604020202020204" pitchFamily="34" charset="0"/>
              <a:buChar char="•"/>
              <a:defRPr/>
            </a:pPr>
            <a:r>
              <a:rPr lang="en-US" altLang="zh-CN" b="1" dirty="0">
                <a:solidFill>
                  <a:schemeClr val="hlink"/>
                </a:solidFill>
              </a:rPr>
              <a:t>DMA</a:t>
            </a:r>
            <a:r>
              <a:rPr lang="zh-CN" altLang="en-US" b="1" dirty="0">
                <a:solidFill>
                  <a:schemeClr val="hlink"/>
                </a:solidFill>
              </a:rPr>
              <a:t>方式</a:t>
            </a:r>
            <a:endParaRPr lang="en-US" altLang="zh-CN" b="1" dirty="0">
              <a:solidFill>
                <a:schemeClr val="hlink"/>
              </a:solidFill>
            </a:endParaRPr>
          </a:p>
          <a:p>
            <a:pPr marL="640080" lvl="1" indent="-182880" algn="l" eaLnBrk="1" hangingPunct="1">
              <a:buFont typeface="Arial" panose="020B0604020202020204" pitchFamily="34" charset="0"/>
              <a:buChar char="•"/>
              <a:defRPr/>
            </a:pPr>
            <a:r>
              <a:rPr lang="zh-CN" altLang="en-US" sz="1800" b="1" dirty="0">
                <a:solidFill>
                  <a:schemeClr val="hlink"/>
                </a:solidFill>
              </a:rPr>
              <a:t>直接存储器存取，内存和设</a:t>
            </a:r>
            <a:endParaRPr lang="en-US" altLang="zh-CN" sz="1800" b="1" dirty="0">
              <a:solidFill>
                <a:schemeClr val="hlink"/>
              </a:solidFill>
            </a:endParaRPr>
          </a:p>
          <a:p>
            <a:pPr marL="457200" lvl="1" algn="l" eaLnBrk="1" hangingPunct="1">
              <a:defRPr/>
            </a:pPr>
            <a:r>
              <a:rPr lang="zh-CN" altLang="en-US" sz="1800" b="1" dirty="0">
                <a:solidFill>
                  <a:schemeClr val="hlink"/>
                </a:solidFill>
              </a:rPr>
              <a:t>备由数据通路成块地传送数</a:t>
            </a:r>
            <a:endParaRPr lang="en-US" altLang="zh-CN" sz="1800" b="1" dirty="0">
              <a:solidFill>
                <a:schemeClr val="hlink"/>
              </a:solidFill>
            </a:endParaRPr>
          </a:p>
          <a:p>
            <a:pPr marL="457200" lvl="1" algn="l" eaLnBrk="1" hangingPunct="1">
              <a:defRPr/>
            </a:pPr>
            <a:r>
              <a:rPr lang="zh-CN" altLang="en-US" sz="1800" b="1" dirty="0">
                <a:solidFill>
                  <a:schemeClr val="hlink"/>
                </a:solidFill>
              </a:rPr>
              <a:t>据，传输过程无须</a:t>
            </a:r>
            <a:r>
              <a:rPr lang="en-US" altLang="zh-CN" sz="1800" b="1" dirty="0">
                <a:solidFill>
                  <a:schemeClr val="hlink"/>
                </a:solidFill>
              </a:rPr>
              <a:t>CPU</a:t>
            </a:r>
            <a:r>
              <a:rPr lang="zh-CN" altLang="en-US" sz="1800" b="1" dirty="0">
                <a:solidFill>
                  <a:schemeClr val="hlink"/>
                </a:solidFill>
              </a:rPr>
              <a:t>干预</a:t>
            </a:r>
            <a:r>
              <a:rPr lang="en-US" altLang="zh-CN" sz="1800" b="1" dirty="0">
                <a:solidFill>
                  <a:schemeClr val="hlink"/>
                </a:solidFill>
              </a:rPr>
              <a:t>.</a:t>
            </a:r>
            <a:endParaRPr lang="zh-CN" altLang="en-US" sz="1800" b="1" dirty="0">
              <a:solidFill>
                <a:schemeClr val="hlink"/>
              </a:solidFill>
            </a:endParaRPr>
          </a:p>
        </p:txBody>
      </p:sp>
      <p:sp>
        <p:nvSpPr>
          <p:cNvPr id="4100" name="内容占位符 2"/>
          <p:cNvSpPr>
            <a:spLocks noGrp="1" noChangeArrowheads="1"/>
          </p:cNvSpPr>
          <p:nvPr/>
        </p:nvSpPr>
        <p:spPr bwMode="auto">
          <a:xfrm>
            <a:off x="457200" y="3151188"/>
            <a:ext cx="8229600"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marL="732155" indent="-18288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marL="1006475" indent="-182880">
              <a:spcBef>
                <a:spcPct val="20000"/>
              </a:spcBef>
              <a:buClr>
                <a:schemeClr val="accent1"/>
              </a:buClr>
              <a:buSzPct val="90000"/>
              <a:buFont typeface="Arial" panose="020B0604020202020204" pitchFamily="34" charset="0"/>
              <a:buChar char="•"/>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marL="1189355"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marL="16465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marL="21037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marL="25609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marL="30181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defTabSz="914400" eaLnBrk="1" hangingPunct="1">
              <a:buFont typeface="Arial" panose="020B0604020202020204" pitchFamily="34" charset="0"/>
              <a:buNone/>
            </a:pPr>
            <a:endParaRPr lang="zh-CN" altLang="en-US"/>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3</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pic>
        <p:nvPicPr>
          <p:cNvPr id="10" name="图片 9">
            <a:extLst>
              <a:ext uri="{FF2B5EF4-FFF2-40B4-BE49-F238E27FC236}">
                <a16:creationId xmlns:a16="http://schemas.microsoft.com/office/drawing/2014/main" id="{B0ACE33B-A1C9-559B-6FC7-4397EF5DA9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1225965"/>
            <a:ext cx="4996701" cy="4885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敲击键盘的含义</a:t>
            </a:r>
            <a:r>
              <a:rPr lang="zh-CN" altLang="en-US"/>
              <a:t> </a:t>
            </a:r>
          </a:p>
        </p:txBody>
      </p:sp>
      <p:sp>
        <p:nvSpPr>
          <p:cNvPr id="7171" name="内容占位符 2"/>
          <p:cNvSpPr>
            <a:spLocks noGrp="1" noChangeArrowheads="1"/>
          </p:cNvSpPr>
          <p:nvPr>
            <p:ph idx="1"/>
          </p:nvPr>
        </p:nvSpPr>
        <p:spPr>
          <a:xfrm>
            <a:off x="457200" y="1600200"/>
            <a:ext cx="8427085" cy="4876800"/>
          </a:xfrm>
        </p:spPr>
        <p:txBody>
          <a:bodyPr/>
          <a:lstStyle/>
          <a:p>
            <a:pPr marL="182880" indent="-182880" algn="l" fontAlgn="auto">
              <a:lnSpc>
                <a:spcPct val="150000"/>
              </a:lnSpc>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敲击键盘有两方面的含义：</a:t>
            </a: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三类动作&amp; 两种编码</a:t>
            </a:r>
          </a:p>
          <a:p>
            <a:pPr marL="182880" indent="-182880" algn="l" fontAlgn="auto">
              <a:lnSpc>
                <a:spcPct val="150000"/>
              </a:lnSpc>
              <a:buFont typeface="Arial" panose="020B0604020202020204" pitchFamily="34" charset="0"/>
              <a:buChar char="•"/>
            </a:pP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三类动作</a:t>
            </a:r>
            <a:r>
              <a:rPr lang="zh-CN" altLang="en-US" sz="2000">
                <a:latin typeface="Times New Roman" panose="02020603050405020304" charset="0"/>
                <a:ea typeface="宋体" panose="02010600030101010101" pitchFamily="2" charset="-122"/>
                <a:cs typeface="Times New Roman" panose="02020603050405020304" charset="0"/>
              </a:rPr>
              <a:t>：按下，保持按住以及放开</a:t>
            </a:r>
          </a:p>
          <a:p>
            <a:pPr marL="182880" indent="-182880" algn="l" fontAlgn="auto">
              <a:lnSpc>
                <a:spcPct val="150000"/>
              </a:lnSpc>
              <a:buFont typeface="Arial" panose="020B0604020202020204" pitchFamily="34" charset="0"/>
              <a:buChar char="•"/>
            </a:pP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两种编码</a:t>
            </a:r>
            <a:r>
              <a:rPr lang="zh-CN" altLang="en-US" sz="2000">
                <a:latin typeface="Times New Roman" panose="02020603050405020304" charset="0"/>
                <a:ea typeface="宋体" panose="02010600030101010101" pitchFamily="2" charset="-122"/>
                <a:cs typeface="Times New Roman" panose="02020603050405020304" charset="0"/>
              </a:rPr>
              <a:t>——</a:t>
            </a: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扫描码</a:t>
            </a:r>
            <a:r>
              <a:rPr lang="zh-CN" altLang="en-US" sz="2000">
                <a:latin typeface="Times New Roman" panose="02020603050405020304" charset="0"/>
                <a:ea typeface="宋体" panose="02010600030101010101" pitchFamily="2" charset="-122"/>
                <a:cs typeface="Times New Roman" panose="02020603050405020304" charset="0"/>
              </a:rPr>
              <a:t>(Scan Code)</a:t>
            </a:r>
            <a:endParaRPr lang="en-US" altLang="zh-CN" sz="2000">
              <a:latin typeface="Times New Roman" panose="02020603050405020304" charset="0"/>
              <a:ea typeface="宋体" panose="02010600030101010101" pitchFamily="2" charset="-122"/>
              <a:cs typeface="Times New Roman" panose="02020603050405020304" charset="0"/>
            </a:endParaRPr>
          </a:p>
          <a:p>
            <a:pPr marL="640080" lvl="1" indent="-182880" algn="l" fontAlgn="auto">
              <a:lnSpc>
                <a:spcPct val="150000"/>
              </a:lnSpc>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Make Code——当一个键被按下或者保持住按下时会产生Make Code</a:t>
            </a:r>
          </a:p>
          <a:p>
            <a:pPr marL="640080" lvl="1" indent="-182880" algn="l" fontAlgn="auto">
              <a:lnSpc>
                <a:spcPct val="150000"/>
              </a:lnSpc>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Break Code——当一个键弹起时，产生Break Code</a:t>
            </a:r>
          </a:p>
          <a:p>
            <a:pPr marL="182880" indent="-182880" algn="l" fontAlgn="auto">
              <a:lnSpc>
                <a:spcPct val="150000"/>
              </a:lnSpc>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键盘上不同的键，无论字母键还是数字键，回车键还是箭头键， 每个键按下与弹起都对应不同的扫描码</a:t>
            </a:r>
          </a:p>
          <a:p>
            <a:pPr marL="182880" indent="-182880" algn="l" eaLnBrk="1" hangingPunct="1">
              <a:buFont typeface="Arial" panose="020B0604020202020204" pitchFamily="34" charset="0"/>
              <a:buChar char="•"/>
            </a:pPr>
            <a:endParaRPr lang="zh-CN" altLang="en-US" sz="2000">
              <a:solidFill>
                <a:schemeClr val="hlink"/>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4</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D430640-451D-0CFA-AC71-ED15E71E9E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16630"/>
            <a:ext cx="9144000" cy="3801595"/>
          </a:xfrm>
          <a:prstGeom prst="rect">
            <a:avLst/>
          </a:prstGeom>
        </p:spPr>
      </p:pic>
      <p:sp>
        <p:nvSpPr>
          <p:cNvPr id="7170"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从中断开始</a:t>
            </a:r>
            <a:r>
              <a:rPr lang="zh-CN" altLang="en-US"/>
              <a:t> </a:t>
            </a:r>
          </a:p>
        </p:txBody>
      </p:sp>
      <p:sp>
        <p:nvSpPr>
          <p:cNvPr id="7171" name="内容占位符 2"/>
          <p:cNvSpPr>
            <a:spLocks noGrp="1" noChangeArrowheads="1"/>
          </p:cNvSpPr>
          <p:nvPr>
            <p:ph idx="1"/>
          </p:nvPr>
        </p:nvSpPr>
        <p:spPr>
          <a:xfrm>
            <a:off x="361315" y="1241425"/>
            <a:ext cx="8517255" cy="4876800"/>
          </a:xfrm>
        </p:spPr>
        <p:txBody>
          <a:bodyPr/>
          <a:lstStyle/>
          <a:p>
            <a:pPr marL="182880" indent="-182880" algn="l" fontAlgn="auto">
              <a:lnSpc>
                <a:spcPct val="150000"/>
              </a:lnSpc>
              <a:spcBef>
                <a:spcPts val="700"/>
              </a:spcBef>
              <a:buFont typeface="Arial" panose="020B0604020202020204" pitchFamily="34" charset="0"/>
              <a:buChar char="•"/>
            </a:pPr>
            <a:r>
              <a:rPr lang="en-US" altLang="zh-CN" sz="2000" dirty="0">
                <a:latin typeface="Times New Roman" panose="02020603050405020304" charset="0"/>
                <a:ea typeface="宋体" panose="02010600030101010101" pitchFamily="2" charset="-122"/>
                <a:cs typeface="Times New Roman" panose="02020603050405020304" charset="0"/>
              </a:rPr>
              <a:t>8259A</a:t>
            </a:r>
            <a:r>
              <a:rPr lang="zh-CN" altLang="en-US" sz="2000" dirty="0">
                <a:latin typeface="Times New Roman" panose="02020603050405020304" charset="0"/>
                <a:ea typeface="宋体" panose="02010600030101010101" pitchFamily="2" charset="-122"/>
                <a:cs typeface="Times New Roman" panose="02020603050405020304" charset="0"/>
              </a:rPr>
              <a:t>为进行中断控制而设计的芯片，它是可以用程序控制的中断控制器</a:t>
            </a:r>
            <a:endParaRPr lang="en-US" altLang="zh-CN" sz="2000" dirty="0">
              <a:latin typeface="Times New Roman" panose="02020603050405020304" charset="0"/>
              <a:ea typeface="宋体" panose="02010600030101010101" pitchFamily="2" charset="-122"/>
              <a:cs typeface="Times New Roman" panose="02020603050405020304" charset="0"/>
            </a:endParaRPr>
          </a:p>
          <a:p>
            <a:pPr marL="182880" indent="-182880" algn="l" fontAlgn="auto">
              <a:lnSpc>
                <a:spcPct val="150000"/>
              </a:lnSpc>
              <a:spcBef>
                <a:spcPts val="700"/>
              </a:spcBef>
              <a:buFont typeface="Arial" panose="020B0604020202020204" pitchFamily="34" charset="0"/>
              <a:buChar char="•"/>
            </a:pPr>
            <a:r>
              <a:rPr lang="zh-CN" altLang="en-US" sz="2000" dirty="0">
                <a:latin typeface="Times New Roman" panose="02020603050405020304" charset="0"/>
                <a:ea typeface="宋体" panose="02010600030101010101" pitchFamily="2" charset="-122"/>
                <a:cs typeface="Times New Roman" panose="02020603050405020304" charset="0"/>
              </a:rPr>
              <a:t>在8259A中  中断请求1  对应的就是键盘</a:t>
            </a:r>
          </a:p>
          <a:p>
            <a:pPr marL="182880" indent="-182880" algn="l" eaLnBrk="1" hangingPunct="1">
              <a:buFont typeface="Arial" panose="020B0604020202020204" pitchFamily="34" charset="0"/>
              <a:buChar char="•"/>
            </a:pPr>
            <a:endParaRPr lang="zh-CN" altLang="en-US" sz="2000" dirty="0">
              <a:latin typeface="Times New Roman" panose="02020603050405020304" charset="0"/>
              <a:ea typeface="宋体" panose="02010600030101010101" pitchFamily="2" charset="-122"/>
              <a:cs typeface="Times New Roman" panose="02020603050405020304" charset="0"/>
            </a:endParaRPr>
          </a:p>
        </p:txBody>
      </p:sp>
      <p:grpSp>
        <p:nvGrpSpPr>
          <p:cNvPr id="7173" name="Group 5"/>
          <p:cNvGrpSpPr/>
          <p:nvPr/>
        </p:nvGrpSpPr>
        <p:grpSpPr bwMode="auto">
          <a:xfrm>
            <a:off x="4355976" y="2387128"/>
            <a:ext cx="1739900" cy="1301750"/>
            <a:chOff x="0" y="618"/>
            <a:chExt cx="2743" cy="2050"/>
          </a:xfrm>
        </p:grpSpPr>
        <p:sp>
          <p:nvSpPr>
            <p:cNvPr id="7174" name="箭头 43"/>
            <p:cNvSpPr>
              <a:spLocks noChangeShapeType="1"/>
            </p:cNvSpPr>
            <p:nvPr/>
          </p:nvSpPr>
          <p:spPr bwMode="auto">
            <a:xfrm flipH="1">
              <a:off x="974" y="618"/>
              <a:ext cx="1769" cy="1546"/>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 name="Oval 7"/>
            <p:cNvSpPr>
              <a:spLocks noChangeArrowheads="1"/>
            </p:cNvSpPr>
            <p:nvPr/>
          </p:nvSpPr>
          <p:spPr bwMode="auto">
            <a:xfrm>
              <a:off x="0" y="2192"/>
              <a:ext cx="1275" cy="476"/>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 name="灯片编号占位符 1"/>
          <p:cNvSpPr>
            <a:spLocks noGrp="1"/>
          </p:cNvSpPr>
          <p:nvPr>
            <p:ph type="sldNum" sz="quarter" idx="12"/>
          </p:nvPr>
        </p:nvSpPr>
        <p:spPr/>
        <p:txBody>
          <a:bodyPr/>
          <a:lstStyle/>
          <a:p>
            <a:pPr>
              <a:defRPr/>
            </a:pPr>
            <a:fld id="{E56F8D26-B1D3-42B0-8E89-4EDA7D070A19}" type="slidenum">
              <a:rPr lang="zh-CN" altLang="en-US"/>
              <a:t>5</a:t>
            </a:fld>
            <a:endParaRPr lang="zh-CN" altLang="en-US" sz="1800" b="0">
              <a:solidFill>
                <a:schemeClr val="tx1"/>
              </a:solidFill>
            </a:endParaRPr>
          </a:p>
        </p:txBody>
      </p:sp>
      <p:sp>
        <p:nvSpPr>
          <p:cNvPr id="5" name="日期占位符 4"/>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pPr marL="0" algn="l" eaLnBrk="1" hangingPunct="1">
              <a:buClrTx/>
              <a:buSzTx/>
              <a:buFontTx/>
            </a:pPr>
            <a:r>
              <a:rPr lang="zh-CN" altLang="en-US" sz="2800" b="1">
                <a:solidFill>
                  <a:srgbClr val="FF0000"/>
                </a:solidFill>
                <a:latin typeface="微软雅黑" panose="020B0503020204020204" charset="-122"/>
                <a:ea typeface="微软雅黑" panose="020B0503020204020204" charset="-122"/>
              </a:rPr>
              <a:t>键盘和主机的连接</a:t>
            </a:r>
          </a:p>
        </p:txBody>
      </p:sp>
      <p:sp>
        <p:nvSpPr>
          <p:cNvPr id="8195" name="内容占位符 2"/>
          <p:cNvSpPr>
            <a:spLocks noGrp="1" noChangeArrowheads="1"/>
          </p:cNvSpPr>
          <p:nvPr>
            <p:ph idx="1"/>
          </p:nvPr>
        </p:nvSpPr>
        <p:spPr>
          <a:xfrm>
            <a:off x="457200" y="1600200"/>
            <a:ext cx="8229600" cy="4876800"/>
          </a:xfrm>
        </p:spPr>
        <p:txBody>
          <a:bodyPr/>
          <a:lstStyle/>
          <a:p>
            <a:pPr marL="182880" indent="-182880" algn="l" fontAlgn="auto">
              <a:lnSpc>
                <a:spcPct val="150000"/>
              </a:lnSpc>
              <a:spcBef>
                <a:spcPts val="700"/>
              </a:spcBef>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在键盘中存在一枚叫做键盘编码器(Keyboard Encoder)的芯片</a:t>
            </a:r>
            <a:r>
              <a:rPr lang="en-US" altLang="zh-CN" sz="2000">
                <a:latin typeface="Times New Roman" panose="02020603050405020304" charset="0"/>
                <a:ea typeface="宋体" panose="02010600030101010101" pitchFamily="2" charset="-122"/>
                <a:cs typeface="Times New Roman" panose="02020603050405020304" charset="0"/>
              </a:rPr>
              <a:t>8048</a:t>
            </a:r>
            <a:r>
              <a:rPr lang="zh-CN" altLang="en-US" sz="2000">
                <a:latin typeface="Times New Roman" panose="02020603050405020304" charset="0"/>
                <a:ea typeface="宋体" panose="02010600030101010101" pitchFamily="2" charset="-122"/>
                <a:cs typeface="Times New Roman" panose="02020603050405020304" charset="0"/>
              </a:rPr>
              <a:t>，用于监视键盘的输入把适当的数据传送给计算机；</a:t>
            </a:r>
          </a:p>
          <a:p>
            <a:pPr marL="182880" indent="-182880" algn="l" fontAlgn="auto">
              <a:lnSpc>
                <a:spcPct val="150000"/>
              </a:lnSpc>
              <a:spcBef>
                <a:spcPts val="700"/>
              </a:spcBef>
              <a:buFont typeface="Arial" panose="020B0604020202020204" pitchFamily="34" charset="0"/>
              <a:buChar char="•"/>
            </a:pPr>
            <a:endParaRPr lang="en-US" altLang="zh-CN" sz="2000">
              <a:latin typeface="Times New Roman" panose="02020603050405020304" charset="0"/>
              <a:ea typeface="宋体" panose="02010600030101010101" pitchFamily="2" charset="-122"/>
              <a:cs typeface="Times New Roman" panose="02020603050405020304" charset="0"/>
            </a:endParaRPr>
          </a:p>
          <a:p>
            <a:pPr marL="182880" indent="-182880" algn="l" fontAlgn="auto">
              <a:lnSpc>
                <a:spcPct val="150000"/>
              </a:lnSpc>
              <a:spcBef>
                <a:spcPts val="700"/>
              </a:spcBef>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在计算机主板上还有一个键盘控制器(Keyboard Controller)的芯片</a:t>
            </a:r>
            <a:r>
              <a:rPr lang="en-US" altLang="zh-CN" sz="2000">
                <a:latin typeface="Times New Roman" panose="02020603050405020304" charset="0"/>
                <a:ea typeface="宋体" panose="02010600030101010101" pitchFamily="2" charset="-122"/>
                <a:cs typeface="Times New Roman" panose="02020603050405020304" charset="0"/>
              </a:rPr>
              <a:t>8042</a:t>
            </a:r>
            <a:r>
              <a:rPr lang="zh-CN" altLang="en-US" sz="2000">
                <a:latin typeface="Times New Roman" panose="02020603050405020304" charset="0"/>
                <a:ea typeface="宋体" panose="02010600030101010101" pitchFamily="2" charset="-122"/>
                <a:cs typeface="Times New Roman" panose="02020603050405020304" charset="0"/>
              </a:rPr>
              <a:t>，用于接收和解码来自键盘的数据，并与8259A以及软件等进行通信</a:t>
            </a: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6</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敲击键盘后的变化</a:t>
            </a:r>
            <a:r>
              <a:rPr lang="zh-CN" altLang="en-US"/>
              <a:t> </a:t>
            </a:r>
          </a:p>
        </p:txBody>
      </p:sp>
      <p:sp>
        <p:nvSpPr>
          <p:cNvPr id="8195" name="内容占位符 2"/>
          <p:cNvSpPr>
            <a:spLocks noGrp="1" noChangeArrowheads="1"/>
          </p:cNvSpPr>
          <p:nvPr>
            <p:ph idx="1"/>
          </p:nvPr>
        </p:nvSpPr>
        <p:spPr>
          <a:xfrm>
            <a:off x="396875" y="1271270"/>
            <a:ext cx="8237855" cy="5205730"/>
          </a:xfrm>
        </p:spPr>
        <p:txBody>
          <a:bodyPr/>
          <a:lstStyle/>
          <a:p>
            <a:pPr marL="182880" indent="-182880" algn="l" fontAlgn="auto">
              <a:lnSpc>
                <a:spcPct val="150000"/>
              </a:lnSpc>
              <a:spcBef>
                <a:spcPts val="700"/>
              </a:spcBef>
              <a:buFont typeface="Arial" panose="020B0604020202020204" pitchFamily="34" charset="0"/>
              <a:buChar char="•"/>
            </a:pPr>
            <a:r>
              <a:rPr lang="zh-CN" altLang="en-US">
                <a:latin typeface="Times New Roman" panose="02020603050405020304" charset="0"/>
                <a:ea typeface="宋体" panose="02010600030101010101" pitchFamily="2" charset="-122"/>
                <a:cs typeface="Times New Roman" panose="02020603050405020304" charset="0"/>
              </a:rPr>
              <a:t>当8048(键盘编码器，Intel 8048及兼容芯片)检测到一个键的动作后，会把相应的扫描码发给8042(键盘控制器)，8042会把它转换成相应的某套扫描码将其放置在</a:t>
            </a:r>
            <a:r>
              <a:rPr lang="zh-CN" altLang="en-US">
                <a:solidFill>
                  <a:schemeClr val="hlink"/>
                </a:solidFill>
                <a:latin typeface="Times New Roman" panose="02020603050405020304" charset="0"/>
                <a:ea typeface="宋体" panose="02010600030101010101" pitchFamily="2" charset="-122"/>
                <a:cs typeface="Times New Roman" panose="02020603050405020304" charset="0"/>
              </a:rPr>
              <a:t>缓冲区</a:t>
            </a:r>
          </a:p>
          <a:p>
            <a:pPr marL="182880" indent="-182880" algn="l" fontAlgn="auto">
              <a:lnSpc>
                <a:spcPct val="150000"/>
              </a:lnSpc>
              <a:spcBef>
                <a:spcPts val="700"/>
              </a:spcBef>
              <a:buFont typeface="Arial" panose="020B0604020202020204" pitchFamily="34" charset="0"/>
              <a:buChar char="•"/>
            </a:pPr>
            <a:r>
              <a:rPr lang="zh-CN" altLang="en-US">
                <a:latin typeface="Times New Roman" panose="02020603050405020304" charset="0"/>
                <a:ea typeface="宋体" panose="02010600030101010101" pitchFamily="2" charset="-122"/>
                <a:cs typeface="Times New Roman" panose="02020603050405020304" charset="0"/>
              </a:rPr>
              <a:t>然后8042告诉8259A产生中断</a:t>
            </a:r>
          </a:p>
          <a:p>
            <a:pPr marL="182880" indent="-182880" algn="l" fontAlgn="auto">
              <a:lnSpc>
                <a:spcPct val="150000"/>
              </a:lnSpc>
              <a:spcBef>
                <a:spcPts val="700"/>
              </a:spcBef>
              <a:buFont typeface="Arial" panose="020B0604020202020204" pitchFamily="34" charset="0"/>
              <a:buChar char="•"/>
            </a:pPr>
            <a:r>
              <a:rPr lang="zh-CN" altLang="en-US">
                <a:latin typeface="Times New Roman" panose="02020603050405020304" charset="0"/>
                <a:ea typeface="宋体" panose="02010600030101010101" pitchFamily="2" charset="-122"/>
                <a:cs typeface="Times New Roman" panose="02020603050405020304" charset="0"/>
              </a:rPr>
              <a:t>响应中断，键盘中断程序被执行，对缓冲区数据进行处理，这样8042才能继续响应新的按键</a:t>
            </a:r>
          </a:p>
          <a:p>
            <a:pPr marL="182880" indent="-182880" algn="l" eaLnBrk="1" hangingPunct="1">
              <a:buFont typeface="Arial" panose="020B0604020202020204" pitchFamily="34" charset="0"/>
              <a:buChar char="•"/>
            </a:pPr>
            <a:endParaRPr lang="zh-CN" altLang="en-US">
              <a:latin typeface="Times New Roman" panose="02020603050405020304" charset="0"/>
              <a:ea typeface="宋体" panose="02010600030101010101" pitchFamily="2" charset="-122"/>
              <a:cs typeface="Times New Roman" panose="02020603050405020304" charset="0"/>
            </a:endParaRPr>
          </a:p>
        </p:txBody>
      </p:sp>
      <p:graphicFrame>
        <p:nvGraphicFramePr>
          <p:cNvPr id="8196" name="Group 4"/>
          <p:cNvGraphicFramePr>
            <a:graphicFrameLocks noGrp="1"/>
          </p:cNvGraphicFramePr>
          <p:nvPr>
            <p:custDataLst>
              <p:tags r:id="rId1"/>
            </p:custDataLst>
          </p:nvPr>
        </p:nvGraphicFramePr>
        <p:xfrm>
          <a:off x="652780" y="4149090"/>
          <a:ext cx="7845425" cy="1874520"/>
        </p:xfrm>
        <a:graphic>
          <a:graphicData uri="http://schemas.openxmlformats.org/drawingml/2006/table">
            <a:tbl>
              <a:tblPr/>
              <a:tblGrid>
                <a:gridCol w="1568450">
                  <a:extLst>
                    <a:ext uri="{9D8B030D-6E8A-4147-A177-3AD203B41FA5}">
                      <a16:colId xmlns:a16="http://schemas.microsoft.com/office/drawing/2014/main" val="20000"/>
                    </a:ext>
                  </a:extLst>
                </a:gridCol>
                <a:gridCol w="1568450">
                  <a:extLst>
                    <a:ext uri="{9D8B030D-6E8A-4147-A177-3AD203B41FA5}">
                      <a16:colId xmlns:a16="http://schemas.microsoft.com/office/drawing/2014/main" val="20001"/>
                    </a:ext>
                  </a:extLst>
                </a:gridCol>
                <a:gridCol w="1568450">
                  <a:extLst>
                    <a:ext uri="{9D8B030D-6E8A-4147-A177-3AD203B41FA5}">
                      <a16:colId xmlns:a16="http://schemas.microsoft.com/office/drawing/2014/main" val="20002"/>
                    </a:ext>
                  </a:extLst>
                </a:gridCol>
                <a:gridCol w="1568450">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tblGrid>
              <a:tr h="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1" i="0" u="none" strike="noStrike" cap="none" normalizeH="0" baseline="0">
                          <a:ln>
                            <a:noFill/>
                          </a:ln>
                          <a:solidFill>
                            <a:srgbClr val="FFFFFF"/>
                          </a:solidFill>
                          <a:effectLst/>
                          <a:latin typeface="Calibri" panose="020F0502020204030204" pitchFamily="2" charset="0"/>
                          <a:ea typeface="宋体" panose="02010600030101010101" pitchFamily="2" charset="-122"/>
                          <a:sym typeface="Arial" panose="020B0604020202020204" pitchFamily="34" charset="0"/>
                        </a:rPr>
                        <a:t>寄存器名称</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1" i="0" u="none" strike="noStrike" cap="none" normalizeH="0" baseline="0">
                          <a:ln>
                            <a:noFill/>
                          </a:ln>
                          <a:solidFill>
                            <a:srgbClr val="FFFFFF"/>
                          </a:solidFill>
                          <a:effectLst/>
                          <a:latin typeface="Calibri" panose="020F0502020204030204" pitchFamily="2" charset="0"/>
                          <a:ea typeface="宋体" panose="02010600030101010101" pitchFamily="2" charset="-122"/>
                          <a:sym typeface="Arial" panose="020B0604020202020204" pitchFamily="34" charset="0"/>
                        </a:rPr>
                        <a:t>寄存器大小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1" i="0" u="none" strike="noStrike" cap="none" normalizeH="0" baseline="0">
                          <a:ln>
                            <a:noFill/>
                          </a:ln>
                          <a:solidFill>
                            <a:srgbClr val="FFFFFF"/>
                          </a:solidFill>
                          <a:effectLst/>
                          <a:latin typeface="Calibri" panose="020F0502020204030204" pitchFamily="2" charset="0"/>
                          <a:ea typeface="宋体" panose="02010600030101010101" pitchFamily="2" charset="-122"/>
                          <a:sym typeface="Arial" panose="020B0604020202020204" pitchFamily="34" charset="0"/>
                        </a:rPr>
                        <a:t>端口</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1" i="0" u="none" strike="noStrike" cap="none" normalizeH="0" baseline="0">
                          <a:ln>
                            <a:noFill/>
                          </a:ln>
                          <a:solidFill>
                            <a:srgbClr val="FFFFFF"/>
                          </a:solidFill>
                          <a:effectLst/>
                          <a:latin typeface="Calibri" panose="020F0502020204030204" pitchFamily="2" charset="0"/>
                          <a:ea typeface="宋体" panose="02010600030101010101" pitchFamily="2" charset="-122"/>
                          <a:sym typeface="Arial" panose="020B0604020202020204" pitchFamily="34" charset="0"/>
                        </a:rPr>
                        <a:t>R/W</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1" i="0" u="none" strike="noStrike" cap="none" normalizeH="0" baseline="0">
                          <a:ln>
                            <a:noFill/>
                          </a:ln>
                          <a:solidFill>
                            <a:srgbClr val="FFFFFF"/>
                          </a:solidFill>
                          <a:effectLst/>
                          <a:latin typeface="Calibri" panose="020F0502020204030204" pitchFamily="2" charset="0"/>
                          <a:ea typeface="宋体" panose="02010600030101010101" pitchFamily="2" charset="-122"/>
                          <a:sym typeface="Arial" panose="020B0604020202020204" pitchFamily="34" charset="0"/>
                        </a:rPr>
                        <a:t>用法</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输出缓冲区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0x60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Read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读输出缓冲区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8100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输入缓冲区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0x60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Write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写输入缓冲区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8100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状态寄存器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0x64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Read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读状态寄存器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8100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控制寄存器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0x64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Write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发送指令</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灯片编号占位符 1"/>
          <p:cNvSpPr>
            <a:spLocks noGrp="1"/>
          </p:cNvSpPr>
          <p:nvPr>
            <p:ph type="sldNum" sz="quarter" idx="12"/>
          </p:nvPr>
        </p:nvSpPr>
        <p:spPr/>
        <p:txBody>
          <a:bodyPr/>
          <a:lstStyle/>
          <a:p>
            <a:pPr>
              <a:defRPr/>
            </a:pPr>
            <a:fld id="{E56F8D26-B1D3-42B0-8E89-4EDA7D070A19}" type="slidenum">
              <a:rPr lang="zh-CN" altLang="en-US"/>
              <a:t>7</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idx="4294967295"/>
          </p:nvPr>
        </p:nvSpPr>
        <p:spPr/>
        <p:txBody>
          <a:bodyPr/>
          <a:lstStyle/>
          <a:p>
            <a:pPr marL="0" algn="l" eaLnBrk="1" hangingPunct="1">
              <a:buClrTx/>
              <a:buSzTx/>
              <a:buFontTx/>
            </a:pPr>
            <a:r>
              <a:rPr lang="zh-CN" altLang="en-US" sz="2800" b="1">
                <a:solidFill>
                  <a:srgbClr val="FF0000"/>
                </a:solidFill>
                <a:latin typeface="微软雅黑" panose="020B0503020204020204" charset="-122"/>
                <a:ea typeface="微软雅黑" panose="020B0503020204020204" charset="-122"/>
              </a:rPr>
              <a:t>来看看输出—— 终端</a:t>
            </a:r>
          </a:p>
        </p:txBody>
      </p:sp>
      <p:sp>
        <p:nvSpPr>
          <p:cNvPr id="10243" name="内容占位符 2"/>
          <p:cNvSpPr>
            <a:spLocks noGrp="1" noChangeArrowheads="1"/>
          </p:cNvSpPr>
          <p:nvPr>
            <p:ph idx="1"/>
          </p:nvPr>
        </p:nvSpPr>
        <p:spPr>
          <a:xfrm>
            <a:off x="457200" y="1252855"/>
            <a:ext cx="8229600" cy="5224145"/>
          </a:xfrm>
        </p:spPr>
        <p:txBody>
          <a:bodyPr/>
          <a:lstStyle/>
          <a:p>
            <a:pPr marL="182880" indent="-182880" algn="l" fontAlgn="auto">
              <a:lnSpc>
                <a:spcPct val="150000"/>
              </a:lnSpc>
              <a:spcBef>
                <a:spcPts val="700"/>
              </a:spcBef>
              <a:buFont typeface="Arial" panose="020B0604020202020204" pitchFamily="34" charset="0"/>
              <a:buChar char="•"/>
            </a:pPr>
            <a:r>
              <a:rPr lang="zh-CN" altLang="en-US">
                <a:latin typeface="Times New Roman" panose="02020603050405020304" charset="0"/>
                <a:ea typeface="宋体" panose="02010600030101010101" pitchFamily="2" charset="-122"/>
                <a:cs typeface="Times New Roman" panose="02020603050405020304" charset="0"/>
              </a:rPr>
              <a:t>对于Linux或者UNIX的使用者，终端(TTY)一定不陌生,我们可以开启多个命令行窗口，在不同的窗口屏幕中，分别有不同的输入和输出,相互不受影响。屏幕上显示的是一些数据，存放这些显示出来的数据的内存段，我们就称其为显存。</a:t>
            </a:r>
          </a:p>
          <a:p>
            <a:pPr marL="182880" indent="-182880" algn="l" eaLnBrk="1" hangingPunct="1">
              <a:buFont typeface="Arial" panose="020B0604020202020204" pitchFamily="34" charset="0"/>
              <a:buChar char="•"/>
            </a:pPr>
            <a:endParaRPr lang="zh-CN" altLang="en-US"/>
          </a:p>
          <a:p>
            <a:pPr marL="182880" indent="-182880" algn="l" eaLnBrk="1" hangingPunct="1">
              <a:buFont typeface="Arial" panose="020B0604020202020204" pitchFamily="34" charset="0"/>
              <a:buChar char="•"/>
            </a:pPr>
            <a:endParaRPr lang="zh-CN" altLang="en-US"/>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8</a:t>
            </a:fld>
            <a:endParaRPr lang="zh-CN" altLang="en-US" sz="1800" b="0">
              <a:solidFill>
                <a:schemeClr val="tx1"/>
              </a:solidFill>
            </a:endParaRPr>
          </a:p>
        </p:txBody>
      </p:sp>
      <p:sp>
        <p:nvSpPr>
          <p:cNvPr id="5" name="日期占位符 4"/>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pic>
        <p:nvPicPr>
          <p:cNvPr id="6" name="图片 5">
            <a:extLst>
              <a:ext uri="{FF2B5EF4-FFF2-40B4-BE49-F238E27FC236}">
                <a16:creationId xmlns:a16="http://schemas.microsoft.com/office/drawing/2014/main" id="{09550D47-8EB2-1A86-4221-2DE144B948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852936"/>
            <a:ext cx="3123389" cy="30745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idx="4294967295"/>
          </p:nvPr>
        </p:nvSpPr>
        <p:spPr/>
        <p:txBody>
          <a:bodyPr/>
          <a:lstStyle/>
          <a:p>
            <a:pPr marL="0" algn="l" eaLnBrk="1" hangingPunct="1">
              <a:buClrTx/>
              <a:buSzTx/>
              <a:buFontTx/>
            </a:pPr>
            <a:r>
              <a:rPr lang="zh-CN" altLang="en-US" sz="2800" b="1">
                <a:solidFill>
                  <a:srgbClr val="FF0000"/>
                </a:solidFill>
                <a:latin typeface="微软雅黑" panose="020B0503020204020204" charset="-122"/>
                <a:ea typeface="微软雅黑" panose="020B0503020204020204" charset="-122"/>
              </a:rPr>
              <a:t>显示器(视频) </a:t>
            </a:r>
          </a:p>
        </p:txBody>
      </p:sp>
      <p:sp>
        <p:nvSpPr>
          <p:cNvPr id="12291" name="内容占位符 2"/>
          <p:cNvSpPr>
            <a:spLocks noGrp="1" noChangeArrowheads="1"/>
          </p:cNvSpPr>
          <p:nvPr>
            <p:ph idx="1"/>
          </p:nvPr>
        </p:nvSpPr>
        <p:spPr>
          <a:xfrm>
            <a:off x="457200" y="1535113"/>
            <a:ext cx="8229600" cy="4876800"/>
          </a:xfrm>
        </p:spPr>
        <p:txBody>
          <a:bodyPr/>
          <a:lstStyle/>
          <a:p>
            <a:pPr marL="182880"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在最初我们是通过BIOS中断来实现的，但是到了保护模式BIOS不能再使用</a:t>
            </a:r>
            <a:endParaRPr lang="en-US" altLang="zh-CN" sz="1800">
              <a:latin typeface="Times New Roman" panose="02020603050405020304" charset="0"/>
              <a:ea typeface="宋体" panose="02010600030101010101" pitchFamily="2" charset="-122"/>
              <a:cs typeface="Times New Roman" panose="02020603050405020304" charset="0"/>
            </a:endParaRPr>
          </a:p>
          <a:p>
            <a:pPr marL="640080" lvl="1"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我们就在GDT中建立一个段,它的开始地址是0xB8000，通过段寄存器gs对它进行写操作，从而实现数据的显示，这个段就是显存；</a:t>
            </a:r>
          </a:p>
          <a:p>
            <a:pPr marL="182880"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Orange's中的系统开机看到的默认模式是80*25文本模式；</a:t>
            </a:r>
          </a:p>
          <a:p>
            <a:pPr marL="640080" lvl="1"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在这种模式下，显存大小为32KB</a:t>
            </a:r>
            <a:endParaRPr lang="en-US" altLang="zh-CN" sz="1800">
              <a:latin typeface="Times New Roman" panose="02020603050405020304" charset="0"/>
              <a:ea typeface="宋体" panose="02010600030101010101" pitchFamily="2" charset="-122"/>
              <a:cs typeface="Times New Roman" panose="02020603050405020304" charset="0"/>
            </a:endParaRPr>
          </a:p>
          <a:p>
            <a:pPr marL="640080" lvl="1"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每两个字节代表屏幕上的一个字符，其中低字节表示字符的ASCII码，高字节表示字符的属性(背景，前景的RGB值以及是否高亮)</a:t>
            </a:r>
            <a:endParaRPr lang="en-US" altLang="zh-CN" sz="1800">
              <a:latin typeface="Times New Roman" panose="02020603050405020304" charset="0"/>
              <a:ea typeface="宋体" panose="02010600030101010101" pitchFamily="2" charset="-122"/>
              <a:cs typeface="Times New Roman" panose="02020603050405020304" charset="0"/>
            </a:endParaRPr>
          </a:p>
          <a:p>
            <a:pPr marL="182880"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一个屏幕在显存中占</a:t>
            </a:r>
            <a:r>
              <a:rPr lang="en-US" altLang="zh-CN" sz="1800">
                <a:latin typeface="Times New Roman" panose="02020603050405020304" charset="0"/>
                <a:ea typeface="宋体" panose="02010600030101010101" pitchFamily="2" charset="-122"/>
                <a:cs typeface="Times New Roman" panose="02020603050405020304" charset="0"/>
              </a:rPr>
              <a:t>80×25×2 = 4000</a:t>
            </a:r>
            <a:r>
              <a:rPr lang="zh-CN" altLang="en-US" sz="1800">
                <a:latin typeface="Times New Roman" panose="02020603050405020304" charset="0"/>
                <a:ea typeface="宋体" panose="02010600030101010101" pitchFamily="2" charset="-122"/>
                <a:cs typeface="Times New Roman" panose="02020603050405020304" charset="0"/>
              </a:rPr>
              <a:t>字节，</a:t>
            </a:r>
            <a:r>
              <a:rPr lang="en-US" altLang="zh-CN" sz="1800">
                <a:latin typeface="Times New Roman" panose="02020603050405020304" charset="0"/>
                <a:ea typeface="宋体" panose="02010600030101010101" pitchFamily="2" charset="-122"/>
                <a:cs typeface="Times New Roman" panose="02020603050405020304" charset="0"/>
              </a:rPr>
              <a:t>32KB</a:t>
            </a:r>
            <a:r>
              <a:rPr lang="zh-CN" altLang="en-US" sz="1800">
                <a:latin typeface="Times New Roman" panose="02020603050405020304" charset="0"/>
                <a:ea typeface="宋体" panose="02010600030101010101" pitchFamily="2" charset="-122"/>
                <a:cs typeface="Times New Roman" panose="02020603050405020304" charset="0"/>
              </a:rPr>
              <a:t>可以存放</a:t>
            </a:r>
            <a:r>
              <a:rPr lang="en-US" altLang="zh-CN" sz="1800">
                <a:latin typeface="Times New Roman" panose="02020603050405020304" charset="0"/>
                <a:ea typeface="宋体" panose="02010600030101010101" pitchFamily="2" charset="-122"/>
                <a:cs typeface="Times New Roman" panose="02020603050405020304" charset="0"/>
              </a:rPr>
              <a:t>8</a:t>
            </a:r>
            <a:r>
              <a:rPr lang="zh-CN" altLang="en-US" sz="1800">
                <a:latin typeface="Times New Roman" panose="02020603050405020304" charset="0"/>
                <a:ea typeface="宋体" panose="02010600030101010101" pitchFamily="2" charset="-122"/>
                <a:cs typeface="Times New Roman" panose="02020603050405020304" charset="0"/>
              </a:rPr>
              <a:t>个屏幕的数据</a:t>
            </a:r>
            <a:endParaRPr lang="en-US" altLang="zh-CN" sz="1800">
              <a:latin typeface="Times New Roman" panose="02020603050405020304" charset="0"/>
              <a:ea typeface="宋体" panose="02010600030101010101" pitchFamily="2" charset="-122"/>
              <a:cs typeface="Times New Roman" panose="02020603050405020304" charset="0"/>
            </a:endParaRPr>
          </a:p>
          <a:p>
            <a:pPr marL="640080" lvl="1"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所以我们可以设置三个终端</a:t>
            </a:r>
            <a:r>
              <a:rPr lang="en-US" altLang="zh-CN" sz="1800">
                <a:latin typeface="Times New Roman" panose="02020603050405020304" charset="0"/>
                <a:ea typeface="宋体" panose="02010600030101010101" pitchFamily="2" charset="-122"/>
                <a:cs typeface="Times New Roman" panose="02020603050405020304" charset="0"/>
              </a:rPr>
              <a:t>TTY, </a:t>
            </a:r>
            <a:r>
              <a:rPr lang="zh-CN" altLang="en-US" sz="1800">
                <a:latin typeface="Times New Roman" panose="02020603050405020304" charset="0"/>
                <a:ea typeface="宋体" panose="02010600030101010101" pitchFamily="2" charset="-122"/>
                <a:cs typeface="Times New Roman" panose="02020603050405020304" charset="0"/>
              </a:rPr>
              <a:t>每个终端使用</a:t>
            </a:r>
            <a:r>
              <a:rPr lang="en-US" altLang="zh-CN" sz="1800">
                <a:latin typeface="Times New Roman" panose="02020603050405020304" charset="0"/>
                <a:ea typeface="宋体" panose="02010600030101010101" pitchFamily="2" charset="-122"/>
                <a:cs typeface="Times New Roman" panose="02020603050405020304" charset="0"/>
              </a:rPr>
              <a:t>10KB</a:t>
            </a:r>
            <a:r>
              <a:rPr lang="zh-CN" altLang="en-US" sz="1800">
                <a:latin typeface="Times New Roman" panose="02020603050405020304" charset="0"/>
                <a:ea typeface="宋体" panose="02010600030101010101" pitchFamily="2" charset="-122"/>
                <a:cs typeface="Times New Roman" panose="02020603050405020304" charset="0"/>
              </a:rPr>
              <a:t>的显存</a:t>
            </a:r>
            <a:endParaRPr lang="en-US" altLang="zh-CN" sz="1800">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9</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2023/4/26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7a16a6e5-4275-4fcd-9a11-89bf833cb564"/>
  <p:tag name="COMMONDATA" val="eyJoZGlkIjoiZTNiMmJjMGUyMDNhMGI0MjllZTc4OTE3ODRjOTBjMW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43951901-1af0-4206-a316-2c6dca3edcf7}"/>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678*131"/>
  <p:tag name="TABLE_ENDDRAG_RECT" val="16*167*678*1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F271C"/>
      </a:dk2>
      <a:lt2>
        <a:srgbClr val="E7DEC9"/>
      </a:lt2>
      <a:accent1>
        <a:srgbClr val="3891A7"/>
      </a:accent1>
      <a:accent2>
        <a:srgbClr val="FEB80A"/>
      </a:accent2>
      <a:accent3>
        <a:srgbClr val="FFFFFF"/>
      </a:accent3>
      <a:accent4>
        <a:srgbClr val="000000"/>
      </a:accent4>
      <a:accent5>
        <a:srgbClr val="AEC7D0"/>
      </a:accent5>
      <a:accent6>
        <a:srgbClr val="E4A508"/>
      </a:accent6>
      <a:hlink>
        <a:srgbClr val="8DC765"/>
      </a:hlink>
      <a:folHlink>
        <a:srgbClr val="AA8A14"/>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1090</Words>
  <Application>Microsoft Office PowerPoint</Application>
  <PresentationFormat>全屏显示(4:3)</PresentationFormat>
  <Paragraphs>148</Paragraphs>
  <Slides>13</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4" baseType="lpstr">
      <vt:lpstr>DengXian</vt:lpstr>
      <vt:lpstr>DengXian Light</vt:lpstr>
      <vt:lpstr>华文新魏</vt:lpstr>
      <vt:lpstr>微软雅黑</vt:lpstr>
      <vt:lpstr>Arial</vt:lpstr>
      <vt:lpstr>Calibri</vt:lpstr>
      <vt:lpstr>Times New Roman</vt:lpstr>
      <vt:lpstr>Verdana</vt:lpstr>
      <vt:lpstr>Wingdings 2</vt:lpstr>
      <vt:lpstr>Office 主题</vt:lpstr>
      <vt:lpstr>Paintbrush Picture</vt:lpstr>
      <vt:lpstr>PowerPoint 演示文稿</vt:lpstr>
      <vt:lpstr>I/O</vt:lpstr>
      <vt:lpstr>控制外接设备</vt:lpstr>
      <vt:lpstr>敲击键盘的含义 </vt:lpstr>
      <vt:lpstr>从中断开始 </vt:lpstr>
      <vt:lpstr>键盘和主机的连接</vt:lpstr>
      <vt:lpstr>敲击键盘后的变化 </vt:lpstr>
      <vt:lpstr>来看看输出—— 终端</vt:lpstr>
      <vt:lpstr>显示器(视频) </vt:lpstr>
      <vt:lpstr>I/O控制权限 </vt:lpstr>
      <vt:lpstr>IOPL (I/O Privilege Level) </vt:lpstr>
      <vt:lpstr>I/O许可位图(I/O Permission Bitmap)</vt:lpstr>
      <vt:lpstr>Thanks！</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华英基金会出国进修项目 申请报告</dc:title>
  <dc:creator>Xiaoxing Ma</dc:creator>
  <cp:lastModifiedBy>王 博</cp:lastModifiedBy>
  <cp:revision>486</cp:revision>
  <dcterms:created xsi:type="dcterms:W3CDTF">2008-09-17T06:29:00Z</dcterms:created>
  <dcterms:modified xsi:type="dcterms:W3CDTF">2023-04-26T08:20:49Z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RubyTemplateID">
    <vt:lpwstr>8</vt:lpwstr>
  </property>
  <property fmtid="{D5CDD505-2E9C-101B-9397-08002B2CF9AE}" pid="4" name="ICV">
    <vt:lpwstr>F0024C1B81A049D399883A15C67CCA1F_13</vt:lpwstr>
  </property>
</Properties>
</file>