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04" r:id="rId5"/>
    <p:sldId id="293" r:id="rId6"/>
    <p:sldId id="324" r:id="rId7"/>
    <p:sldId id="325" r:id="rId8"/>
    <p:sldId id="294" r:id="rId9"/>
    <p:sldId id="319" r:id="rId10"/>
    <p:sldId id="320" r:id="rId11"/>
    <p:sldId id="295" r:id="rId12"/>
    <p:sldId id="327" r:id="rId13"/>
    <p:sldId id="326" r:id="rId14"/>
    <p:sldId id="322" r:id="rId15"/>
    <p:sldId id="29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1"/>
    <a:srgbClr val="3E536E"/>
    <a:srgbClr val="869EAA"/>
    <a:srgbClr val="C8D7DE"/>
    <a:srgbClr val="3E4245"/>
    <a:srgbClr val="97A7A4"/>
    <a:srgbClr val="FAE091"/>
    <a:srgbClr val="DEA9CC"/>
    <a:srgbClr val="F3A37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A11D55-59F1-4801-9E89-B9E10F8791C0}" type="datetimeFigureOut">
              <a:rPr lang="zh-CN" altLang="en-US" smtClean="0"/>
              <a:pPr/>
              <a:t>2022/7/8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9BF7BD-8C5F-4F0C-83E1-4E200CF5A6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42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49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59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076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291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514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052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83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55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8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82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49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11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BF7BD-8C5F-4F0C-83E1-4E200CF5A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98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21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01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620D77-9FC5-4284-A366-12E6E2930E27}" type="datetimeFigureOut">
              <a:rPr lang="zh-CN" altLang="en-US" smtClean="0"/>
              <a:pPr/>
              <a:t>2022/7/8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0ECBB-EFA0-4B67-A466-676224D8611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4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880E1A-207C-48F6-B5DB-BB0C6C9D8C04}"/>
              </a:ext>
            </a:extLst>
          </p:cNvPr>
          <p:cNvGrpSpPr/>
          <p:nvPr/>
        </p:nvGrpSpPr>
        <p:grpSpPr>
          <a:xfrm>
            <a:off x="2696817" y="51322"/>
            <a:ext cx="6798365" cy="6798365"/>
            <a:chOff x="4731024" y="26504"/>
            <a:chExt cx="6798365" cy="67983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36DF0E-3C97-4EC1-A2B1-D290168DD3C6}"/>
                </a:ext>
              </a:extLst>
            </p:cNvPr>
            <p:cNvSpPr/>
            <p:nvPr/>
          </p:nvSpPr>
          <p:spPr>
            <a:xfrm>
              <a:off x="4731024" y="26504"/>
              <a:ext cx="6798365" cy="6798365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4B7C47-BF61-414D-A9A3-74531B17B018}"/>
                </a:ext>
              </a:extLst>
            </p:cNvPr>
            <p:cNvSpPr/>
            <p:nvPr/>
          </p:nvSpPr>
          <p:spPr>
            <a:xfrm>
              <a:off x="9664505" y="126609"/>
              <a:ext cx="806634" cy="806634"/>
            </a:xfrm>
            <a:prstGeom prst="ellipse">
              <a:avLst/>
            </a:prstGeom>
            <a:solidFill>
              <a:srgbClr val="C8D7D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85B4A4-2207-486C-B055-4CE066EBC7BD}"/>
              </a:ext>
            </a:extLst>
          </p:cNvPr>
          <p:cNvCxnSpPr>
            <a:cxnSpLocks/>
          </p:cNvCxnSpPr>
          <p:nvPr/>
        </p:nvCxnSpPr>
        <p:spPr>
          <a:xfrm>
            <a:off x="-168812" y="3578087"/>
            <a:ext cx="12360812" cy="0"/>
          </a:xfrm>
          <a:prstGeom prst="line">
            <a:avLst/>
          </a:prstGeom>
          <a:ln w="38100">
            <a:solidFill>
              <a:srgbClr val="3E5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04894" y="2813538"/>
            <a:ext cx="8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个人汇报</a:t>
            </a:r>
            <a:endParaRPr lang="en-US" altLang="zh-CN" sz="5400" b="1" dirty="0">
              <a:solidFill>
                <a:srgbClr val="C8D7D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7979A6-D420-45B3-BA72-26BFF2EB9ED3}"/>
              </a:ext>
            </a:extLst>
          </p:cNvPr>
          <p:cNvSpPr/>
          <p:nvPr/>
        </p:nvSpPr>
        <p:spPr>
          <a:xfrm>
            <a:off x="10436114" y="2813538"/>
            <a:ext cx="1529097" cy="1529097"/>
          </a:xfrm>
          <a:prstGeom prst="ellipse">
            <a:avLst/>
          </a:prstGeom>
          <a:solidFill>
            <a:srgbClr val="3E5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396684" y="3973303"/>
            <a:ext cx="481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191220126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肖毓哲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72C0419-4DD1-4F82-B304-AAFB15D215E5}"/>
              </a:ext>
            </a:extLst>
          </p:cNvPr>
          <p:cNvSpPr/>
          <p:nvPr/>
        </p:nvSpPr>
        <p:spPr>
          <a:xfrm>
            <a:off x="379829" y="3312839"/>
            <a:ext cx="530496" cy="530496"/>
          </a:xfrm>
          <a:prstGeom prst="ellipse">
            <a:avLst/>
          </a:prstGeom>
          <a:solidFill>
            <a:srgbClr val="3E5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9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 animBg="1"/>
      <p:bldP spid="22" grpId="0"/>
      <p:bldP spid="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299F75-C4B7-4736-812D-349E5C9437C5}"/>
              </a:ext>
            </a:extLst>
          </p:cNvPr>
          <p:cNvGrpSpPr/>
          <p:nvPr/>
        </p:nvGrpSpPr>
        <p:grpSpPr>
          <a:xfrm>
            <a:off x="0" y="105131"/>
            <a:ext cx="12360812" cy="3077240"/>
            <a:chOff x="0" y="105131"/>
            <a:chExt cx="12360812" cy="307724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6DAB141-E572-4ED1-8144-E2B7D8FD16C0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039F91D-61FD-4473-90CC-D15BA5F20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656A89F-BC24-43DB-9E0C-03431D0A58C8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4B4831D4-23EA-4CDC-8ED2-7A31116C4C1A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72FC87D3-7806-4DF6-A05A-9FD89889A6BF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3E9A40C3-177E-4E27-ABAC-A3FB1F197ACD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B20E0E5E-D2ED-4506-B303-2A7544B0AB72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05AAE7F-0DD5-4BE5-9D99-F6DF37C25B37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A0B200E-96C2-4B59-9012-3E5481E32B84}"/>
                </a:ext>
              </a:extLst>
            </p:cNvPr>
            <p:cNvSpPr txBox="1"/>
            <p:nvPr/>
          </p:nvSpPr>
          <p:spPr>
            <a:xfrm>
              <a:off x="368918" y="1209064"/>
              <a:ext cx="615553" cy="1973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E536E"/>
                  </a:solidFill>
                </a:rPr>
                <a:t>团队贡献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264588" y="2155862"/>
            <a:ext cx="10264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单独完成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个文件，共计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2774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少量修改其他文件中相关部分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1892" y="1239802"/>
            <a:ext cx="102647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代码总量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C2520D6-45F6-4019-9F0A-45C8FF3E6779}"/>
              </a:ext>
            </a:extLst>
          </p:cNvPr>
          <p:cNvGrpSpPr/>
          <p:nvPr/>
        </p:nvGrpSpPr>
        <p:grpSpPr>
          <a:xfrm>
            <a:off x="2241713" y="28136"/>
            <a:ext cx="7458877" cy="6798365"/>
            <a:chOff x="2241713" y="0"/>
            <a:chExt cx="7458877" cy="6798365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7DC064D-58C7-4F47-BB35-4E869DBCD5D3}"/>
                </a:ext>
              </a:extLst>
            </p:cNvPr>
            <p:cNvSpPr/>
            <p:nvPr/>
          </p:nvSpPr>
          <p:spPr>
            <a:xfrm>
              <a:off x="2902225" y="0"/>
              <a:ext cx="6798365" cy="6798365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5DC6C3A-119F-4223-824A-94297E8B28B4}"/>
                </a:ext>
              </a:extLst>
            </p:cNvPr>
            <p:cNvSpPr/>
            <p:nvPr/>
          </p:nvSpPr>
          <p:spPr>
            <a:xfrm>
              <a:off x="2241713" y="506435"/>
              <a:ext cx="2785403" cy="2785403"/>
            </a:xfrm>
            <a:prstGeom prst="ellipse">
              <a:avLst/>
            </a:prstGeom>
            <a:solidFill>
              <a:srgbClr val="C8D7DE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04014" y="2919486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E9EE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遇到问题</a:t>
            </a:r>
            <a:endParaRPr lang="zh-CN" altLang="en-US" sz="1600" b="1" dirty="0">
              <a:solidFill>
                <a:srgbClr val="E9EE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10802" y="1476708"/>
            <a:ext cx="410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E53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3E53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dirty="0">
              <a:solidFill>
                <a:srgbClr val="3E53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3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299F75-C4B7-4736-812D-349E5C9437C5}"/>
              </a:ext>
            </a:extLst>
          </p:cNvPr>
          <p:cNvGrpSpPr/>
          <p:nvPr/>
        </p:nvGrpSpPr>
        <p:grpSpPr>
          <a:xfrm>
            <a:off x="0" y="105131"/>
            <a:ext cx="12360812" cy="3077240"/>
            <a:chOff x="0" y="105131"/>
            <a:chExt cx="12360812" cy="307724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6DAB141-E572-4ED1-8144-E2B7D8FD16C0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039F91D-61FD-4473-90CC-D15BA5F20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656A89F-BC24-43DB-9E0C-03431D0A58C8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4B4831D4-23EA-4CDC-8ED2-7A31116C4C1A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72FC87D3-7806-4DF6-A05A-9FD89889A6BF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3E9A40C3-177E-4E27-ABAC-A3FB1F197ACD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B20E0E5E-D2ED-4506-B303-2A7544B0AB72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05AAE7F-0DD5-4BE5-9D99-F6DF37C25B37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A0B200E-96C2-4B59-9012-3E5481E32B84}"/>
                </a:ext>
              </a:extLst>
            </p:cNvPr>
            <p:cNvSpPr txBox="1"/>
            <p:nvPr/>
          </p:nvSpPr>
          <p:spPr>
            <a:xfrm>
              <a:off x="368918" y="1209064"/>
              <a:ext cx="615553" cy="1973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3E536E"/>
                  </a:solidFill>
                </a:rPr>
                <a:t>遇到问题</a:t>
              </a:r>
              <a:endParaRPr lang="zh-CN" altLang="en-US" sz="2800" dirty="0">
                <a:solidFill>
                  <a:srgbClr val="3E536E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264588" y="2155862"/>
            <a:ext cx="10264787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在合同填写中，有两种赋值方式，一是使用等号赋值，是同步的，二是使用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useState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函数赋值，是异步的。其中有三个数据，如果都使用等号赋值或者都使用函数赋值，均不会出现问题，但是如果其中两个使用等号赋值，另外一个使用函数赋值，那么最后只有函数赋值的能正确工作，而等号赋值的将得不到结果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1892" y="1239802"/>
            <a:ext cx="102647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不同的赋值方式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4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C2520D6-45F6-4019-9F0A-45C8FF3E6779}"/>
              </a:ext>
            </a:extLst>
          </p:cNvPr>
          <p:cNvGrpSpPr/>
          <p:nvPr/>
        </p:nvGrpSpPr>
        <p:grpSpPr>
          <a:xfrm>
            <a:off x="2241713" y="28136"/>
            <a:ext cx="7458877" cy="6798365"/>
            <a:chOff x="2241713" y="0"/>
            <a:chExt cx="7458877" cy="6798365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7DC064D-58C7-4F47-BB35-4E869DBCD5D3}"/>
                </a:ext>
              </a:extLst>
            </p:cNvPr>
            <p:cNvSpPr/>
            <p:nvPr/>
          </p:nvSpPr>
          <p:spPr>
            <a:xfrm>
              <a:off x="2902225" y="0"/>
              <a:ext cx="6798365" cy="6798365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5DC6C3A-119F-4223-824A-94297E8B28B4}"/>
                </a:ext>
              </a:extLst>
            </p:cNvPr>
            <p:cNvSpPr/>
            <p:nvPr/>
          </p:nvSpPr>
          <p:spPr>
            <a:xfrm>
              <a:off x="2241713" y="506435"/>
              <a:ext cx="2785403" cy="2785403"/>
            </a:xfrm>
            <a:prstGeom prst="ellipse">
              <a:avLst/>
            </a:prstGeom>
            <a:solidFill>
              <a:srgbClr val="C8D7DE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04014" y="2919486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E9EE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个人感想</a:t>
            </a:r>
            <a:endParaRPr lang="zh-CN" altLang="en-US" sz="1600" b="1" dirty="0">
              <a:solidFill>
                <a:srgbClr val="E9EE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10802" y="1476708"/>
            <a:ext cx="410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E53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3E53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800" dirty="0">
              <a:solidFill>
                <a:srgbClr val="3E53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9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299F75-C4B7-4736-812D-349E5C9437C5}"/>
              </a:ext>
            </a:extLst>
          </p:cNvPr>
          <p:cNvGrpSpPr/>
          <p:nvPr/>
        </p:nvGrpSpPr>
        <p:grpSpPr>
          <a:xfrm>
            <a:off x="0" y="105131"/>
            <a:ext cx="12360812" cy="3077240"/>
            <a:chOff x="0" y="105131"/>
            <a:chExt cx="12360812" cy="307724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6DAB141-E572-4ED1-8144-E2B7D8FD16C0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039F91D-61FD-4473-90CC-D15BA5F20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656A89F-BC24-43DB-9E0C-03431D0A58C8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4B4831D4-23EA-4CDC-8ED2-7A31116C4C1A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72FC87D3-7806-4DF6-A05A-9FD89889A6BF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3E9A40C3-177E-4E27-ABAC-A3FB1F197ACD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B20E0E5E-D2ED-4506-B303-2A7544B0AB72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05AAE7F-0DD5-4BE5-9D99-F6DF37C25B37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A0B200E-96C2-4B59-9012-3E5481E32B84}"/>
                </a:ext>
              </a:extLst>
            </p:cNvPr>
            <p:cNvSpPr txBox="1"/>
            <p:nvPr/>
          </p:nvSpPr>
          <p:spPr>
            <a:xfrm>
              <a:off x="368918" y="1209064"/>
              <a:ext cx="615553" cy="1973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3E536E"/>
                  </a:solidFill>
                </a:rPr>
                <a:t>个人感想</a:t>
              </a:r>
              <a:endParaRPr lang="zh-CN" altLang="en-US" sz="2800" dirty="0">
                <a:solidFill>
                  <a:srgbClr val="3E536E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264588" y="2155862"/>
            <a:ext cx="102647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一开始做项目的时候，只决定使用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，因而很多功能都是手动实现的，比如输入框根据用户输入呈现对应数据并存储，乃至输入合法性检测。后来团队决定使用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design pro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之后，运用其提供的组件重构了原本的页面，变得方便了很多。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1892" y="1239802"/>
            <a:ext cx="102647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合适的第三方库可以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事半功倍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1891" y="3994725"/>
            <a:ext cx="102647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及时沟通非常重要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64588" y="4814069"/>
            <a:ext cx="102647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做项目过程中有很多问题的产生都是沟通不及时造成的，比如有时后端更改了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apifox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中的变量名而前端尚不知晓，在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交互的时候就会出现问题，亦或是有时候前端流程发生变化，也给后端组带来困扰。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49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880E1A-207C-48F6-B5DB-BB0C6C9D8C04}"/>
              </a:ext>
            </a:extLst>
          </p:cNvPr>
          <p:cNvGrpSpPr/>
          <p:nvPr/>
        </p:nvGrpSpPr>
        <p:grpSpPr>
          <a:xfrm>
            <a:off x="3696318" y="1238824"/>
            <a:ext cx="4559671" cy="4678524"/>
            <a:chOff x="4731024" y="26504"/>
            <a:chExt cx="6798365" cy="67983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36DF0E-3C97-4EC1-A2B1-D290168DD3C6}"/>
                </a:ext>
              </a:extLst>
            </p:cNvPr>
            <p:cNvSpPr/>
            <p:nvPr/>
          </p:nvSpPr>
          <p:spPr>
            <a:xfrm>
              <a:off x="4731024" y="26504"/>
              <a:ext cx="6798365" cy="6798365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4B7C47-BF61-414D-A9A3-74531B17B018}"/>
                </a:ext>
              </a:extLst>
            </p:cNvPr>
            <p:cNvSpPr/>
            <p:nvPr/>
          </p:nvSpPr>
          <p:spPr>
            <a:xfrm>
              <a:off x="9664505" y="126609"/>
              <a:ext cx="806634" cy="806634"/>
            </a:xfrm>
            <a:prstGeom prst="ellipse">
              <a:avLst/>
            </a:prstGeom>
            <a:solidFill>
              <a:srgbClr val="C8D7D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85B4A4-2207-486C-B055-4CE066EBC7BD}"/>
              </a:ext>
            </a:extLst>
          </p:cNvPr>
          <p:cNvCxnSpPr>
            <a:cxnSpLocks/>
          </p:cNvCxnSpPr>
          <p:nvPr/>
        </p:nvCxnSpPr>
        <p:spPr>
          <a:xfrm>
            <a:off x="-168812" y="3578087"/>
            <a:ext cx="12360812" cy="0"/>
          </a:xfrm>
          <a:prstGeom prst="line">
            <a:avLst/>
          </a:prstGeom>
          <a:ln w="38100">
            <a:solidFill>
              <a:srgbClr val="3E5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58367" y="3070254"/>
            <a:ext cx="663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E9EE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6000" b="1" dirty="0">
                <a:solidFill>
                  <a:srgbClr val="E9EE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000" b="1" dirty="0">
              <a:solidFill>
                <a:srgbClr val="E9EE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7979A6-D420-45B3-BA72-26BFF2EB9ED3}"/>
              </a:ext>
            </a:extLst>
          </p:cNvPr>
          <p:cNvSpPr/>
          <p:nvPr/>
        </p:nvSpPr>
        <p:spPr>
          <a:xfrm>
            <a:off x="9935417" y="2813538"/>
            <a:ext cx="1529097" cy="1529097"/>
          </a:xfrm>
          <a:prstGeom prst="ellipse">
            <a:avLst/>
          </a:prstGeom>
          <a:solidFill>
            <a:srgbClr val="3E5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72C0419-4DD1-4F82-B304-AAFB15D215E5}"/>
              </a:ext>
            </a:extLst>
          </p:cNvPr>
          <p:cNvSpPr/>
          <p:nvPr/>
        </p:nvSpPr>
        <p:spPr>
          <a:xfrm>
            <a:off x="1425724" y="3312838"/>
            <a:ext cx="530496" cy="530496"/>
          </a:xfrm>
          <a:prstGeom prst="ellipse">
            <a:avLst/>
          </a:prstGeom>
          <a:solidFill>
            <a:srgbClr val="3E5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2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2343D6C-5277-4E2D-98AE-03F16138F8AC}"/>
              </a:ext>
            </a:extLst>
          </p:cNvPr>
          <p:cNvSpPr txBox="1"/>
          <p:nvPr/>
        </p:nvSpPr>
        <p:spPr>
          <a:xfrm rot="16200000">
            <a:off x="6060948" y="-4018922"/>
            <a:ext cx="677108" cy="934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3E53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endParaRPr lang="zh-CN" altLang="en-US" sz="3200" b="1" dirty="0">
              <a:solidFill>
                <a:srgbClr val="3E53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15F0EFD-C791-49EA-8B74-51D950E4F304}"/>
              </a:ext>
            </a:extLst>
          </p:cNvPr>
          <p:cNvCxnSpPr>
            <a:cxnSpLocks/>
          </p:cNvCxnSpPr>
          <p:nvPr/>
        </p:nvCxnSpPr>
        <p:spPr>
          <a:xfrm>
            <a:off x="0" y="812723"/>
            <a:ext cx="12360812" cy="0"/>
          </a:xfrm>
          <a:prstGeom prst="line">
            <a:avLst/>
          </a:prstGeom>
          <a:ln w="25400">
            <a:solidFill>
              <a:srgbClr val="3E5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74CB4C3-520B-4E7C-A462-447BFA1CEA96}"/>
              </a:ext>
            </a:extLst>
          </p:cNvPr>
          <p:cNvGrpSpPr/>
          <p:nvPr/>
        </p:nvGrpSpPr>
        <p:grpSpPr>
          <a:xfrm>
            <a:off x="204976" y="105131"/>
            <a:ext cx="1405397" cy="1405397"/>
            <a:chOff x="788172" y="795226"/>
            <a:chExt cx="1405397" cy="140539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4F9BCEA-91C7-4799-8348-B69EA5ACD219}"/>
                </a:ext>
              </a:extLst>
            </p:cNvPr>
            <p:cNvSpPr/>
            <p:nvPr/>
          </p:nvSpPr>
          <p:spPr>
            <a:xfrm>
              <a:off x="942535" y="953280"/>
              <a:ext cx="1096672" cy="1096672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FFAC823-4B6B-4C47-9AA1-335862DE3BFB}"/>
                </a:ext>
              </a:extLst>
            </p:cNvPr>
            <p:cNvSpPr/>
            <p:nvPr/>
          </p:nvSpPr>
          <p:spPr>
            <a:xfrm>
              <a:off x="788172" y="795226"/>
              <a:ext cx="1405397" cy="1405397"/>
            </a:xfrm>
            <a:prstGeom prst="ellipse">
              <a:avLst/>
            </a:prstGeom>
            <a:noFill/>
            <a:ln>
              <a:solidFill>
                <a:srgbClr val="3E5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8E8EB8-880D-4473-B25D-A2AD7B30D96E}"/>
              </a:ext>
            </a:extLst>
          </p:cNvPr>
          <p:cNvGrpSpPr/>
          <p:nvPr/>
        </p:nvGrpSpPr>
        <p:grpSpPr>
          <a:xfrm>
            <a:off x="11213207" y="473145"/>
            <a:ext cx="682180" cy="682180"/>
            <a:chOff x="3032665" y="1391170"/>
            <a:chExt cx="682180" cy="68218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8CDB6D9-5FC8-4C9F-B878-0B0BDCDE9725}"/>
                </a:ext>
              </a:extLst>
            </p:cNvPr>
            <p:cNvSpPr/>
            <p:nvPr/>
          </p:nvSpPr>
          <p:spPr>
            <a:xfrm>
              <a:off x="3150018" y="1497925"/>
              <a:ext cx="468670" cy="468670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7323BA4-DA12-4907-A358-5723A8013773}"/>
                </a:ext>
              </a:extLst>
            </p:cNvPr>
            <p:cNvSpPr/>
            <p:nvPr/>
          </p:nvSpPr>
          <p:spPr>
            <a:xfrm>
              <a:off x="3032665" y="1391170"/>
              <a:ext cx="682180" cy="682180"/>
            </a:xfrm>
            <a:prstGeom prst="ellipse">
              <a:avLst/>
            </a:prstGeom>
            <a:noFill/>
            <a:ln>
              <a:solidFill>
                <a:srgbClr val="3E5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 rot="16200000">
            <a:off x="613966" y="395484"/>
            <a:ext cx="615553" cy="8094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D3A334-C522-41E1-958B-977D42E85197}"/>
              </a:ext>
            </a:extLst>
          </p:cNvPr>
          <p:cNvSpPr/>
          <p:nvPr/>
        </p:nvSpPr>
        <p:spPr>
          <a:xfrm>
            <a:off x="1138528" y="2064427"/>
            <a:ext cx="784544" cy="784544"/>
          </a:xfrm>
          <a:prstGeom prst="ellipse">
            <a:avLst/>
          </a:prstGeom>
          <a:solidFill>
            <a:srgbClr val="86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C026AD8-6E88-43EA-8FB6-454997CB17FF}"/>
              </a:ext>
            </a:extLst>
          </p:cNvPr>
          <p:cNvSpPr/>
          <p:nvPr/>
        </p:nvSpPr>
        <p:spPr>
          <a:xfrm>
            <a:off x="6399501" y="2061922"/>
            <a:ext cx="784544" cy="784544"/>
          </a:xfrm>
          <a:prstGeom prst="ellipse">
            <a:avLst/>
          </a:prstGeom>
          <a:solidFill>
            <a:srgbClr val="86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A22AE41-4141-4D14-8ABF-5F62E881017F}"/>
              </a:ext>
            </a:extLst>
          </p:cNvPr>
          <p:cNvSpPr/>
          <p:nvPr/>
        </p:nvSpPr>
        <p:spPr>
          <a:xfrm>
            <a:off x="1138528" y="3495858"/>
            <a:ext cx="784544" cy="784544"/>
          </a:xfrm>
          <a:prstGeom prst="ellipse">
            <a:avLst/>
          </a:prstGeom>
          <a:solidFill>
            <a:srgbClr val="86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3</a:t>
            </a:r>
            <a:endParaRPr lang="zh-CN" altLang="en-US" sz="3600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C0F8972-1FA0-4057-A4F5-E66DB79F1AEC}"/>
              </a:ext>
            </a:extLst>
          </p:cNvPr>
          <p:cNvSpPr/>
          <p:nvPr/>
        </p:nvSpPr>
        <p:spPr>
          <a:xfrm>
            <a:off x="6399501" y="3443920"/>
            <a:ext cx="784544" cy="784544"/>
          </a:xfrm>
          <a:prstGeom prst="ellipse">
            <a:avLst/>
          </a:prstGeom>
          <a:solidFill>
            <a:srgbClr val="86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4</a:t>
            </a:r>
            <a:endParaRPr lang="zh-CN" altLang="en-US" sz="36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2029834" y="5057951"/>
            <a:ext cx="448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个人感想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16682" y="2150468"/>
            <a:ext cx="448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29834" y="2192584"/>
            <a:ext cx="448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16682" y="3618621"/>
            <a:ext cx="448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遇到问题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A22AE41-4141-4D14-8ABF-5F62E881017F}"/>
              </a:ext>
            </a:extLst>
          </p:cNvPr>
          <p:cNvSpPr/>
          <p:nvPr/>
        </p:nvSpPr>
        <p:spPr>
          <a:xfrm>
            <a:off x="1138528" y="4927289"/>
            <a:ext cx="784544" cy="784544"/>
          </a:xfrm>
          <a:prstGeom prst="ellipse">
            <a:avLst/>
          </a:prstGeom>
          <a:solidFill>
            <a:srgbClr val="86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5</a:t>
            </a:r>
            <a:endParaRPr lang="zh-CN" altLang="en-US" sz="36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029834" y="3618621"/>
            <a:ext cx="448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团队贡献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35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C2520D6-45F6-4019-9F0A-45C8FF3E6779}"/>
              </a:ext>
            </a:extLst>
          </p:cNvPr>
          <p:cNvGrpSpPr/>
          <p:nvPr/>
        </p:nvGrpSpPr>
        <p:grpSpPr>
          <a:xfrm>
            <a:off x="2241713" y="28136"/>
            <a:ext cx="7458877" cy="6798365"/>
            <a:chOff x="2241713" y="0"/>
            <a:chExt cx="7458877" cy="6798365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7DC064D-58C7-4F47-BB35-4E869DBCD5D3}"/>
                </a:ext>
              </a:extLst>
            </p:cNvPr>
            <p:cNvSpPr/>
            <p:nvPr/>
          </p:nvSpPr>
          <p:spPr>
            <a:xfrm>
              <a:off x="2902225" y="0"/>
              <a:ext cx="6798365" cy="6798365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5DC6C3A-119F-4223-824A-94297E8B28B4}"/>
                </a:ext>
              </a:extLst>
            </p:cNvPr>
            <p:cNvSpPr/>
            <p:nvPr/>
          </p:nvSpPr>
          <p:spPr>
            <a:xfrm>
              <a:off x="2241713" y="506435"/>
              <a:ext cx="2785403" cy="2785403"/>
            </a:xfrm>
            <a:prstGeom prst="ellipse">
              <a:avLst/>
            </a:prstGeom>
            <a:solidFill>
              <a:srgbClr val="C8D7DE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506004" y="2955237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E9EE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E9EE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10802" y="1476708"/>
            <a:ext cx="410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E53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800" dirty="0">
              <a:solidFill>
                <a:srgbClr val="3E53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65C6C2B-DB10-4CB6-8360-DE7253497A8E}"/>
              </a:ext>
            </a:extLst>
          </p:cNvPr>
          <p:cNvGrpSpPr/>
          <p:nvPr/>
        </p:nvGrpSpPr>
        <p:grpSpPr>
          <a:xfrm>
            <a:off x="0" y="105131"/>
            <a:ext cx="12360812" cy="3077240"/>
            <a:chOff x="0" y="105131"/>
            <a:chExt cx="12360812" cy="307724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EC1CBDF-9794-47E7-8E82-FB98D9E2972E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B95307D-F63A-4DF3-A9F8-119845B5C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AB05D2B4-8516-4EBA-A995-BAA0BEEED2A0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D5F14C28-5A18-48ED-91E0-501A1453FA38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1D15A63C-1D13-4CA8-9F91-BB18FC67677A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F2FCBDA5-C191-4C94-9E9D-F52437D68475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D4C1F70-640B-47C6-BAF6-313959CD1677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D27DE8A1-EFC3-45E4-9E10-27E5427DBF85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D774BB2-9AC1-47C2-9FD5-11FC38461F49}"/>
                </a:ext>
              </a:extLst>
            </p:cNvPr>
            <p:cNvSpPr txBox="1"/>
            <p:nvPr/>
          </p:nvSpPr>
          <p:spPr>
            <a:xfrm>
              <a:off x="368918" y="1209064"/>
              <a:ext cx="615553" cy="1973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3E536E"/>
                  </a:solidFill>
                </a:rPr>
                <a:t>项目介绍</a:t>
              </a:r>
              <a:endParaRPr lang="zh-CN" altLang="en-US" sz="2800" dirty="0">
                <a:solidFill>
                  <a:srgbClr val="3E536E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A05F079-C424-5182-5583-C40433DAD9D8}"/>
              </a:ext>
            </a:extLst>
          </p:cNvPr>
          <p:cNvSpPr txBox="1"/>
          <p:nvPr/>
        </p:nvSpPr>
        <p:spPr>
          <a:xfrm>
            <a:off x="1455049" y="1723536"/>
            <a:ext cx="1000308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“南大测试在线管理平台”（下称“本平台”）是一个以网页浏览器为载体、通过互联网提供服务，用于实现“南大测试”在线业务的在线管理的平台。本平台基于南京大学软件测试中心的真实业务流程开发，服务于南京大学软件测试中心，意在提供一个简明易用、稳定高效的在线管理平台。通过开发本平台，团队成员的专业知识得以实践、协作开发能力得到提升。本平台是基于多个开放源代码的工具开发的独立软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本平台由浏览器前端和服务器后端两部分构成</a:t>
            </a:r>
            <a:r>
              <a:rPr lang="zh-CN" altLang="en-US" dirty="0" smtClean="0"/>
              <a:t>。我所在的小组负责前端部分。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前端</a:t>
            </a:r>
            <a:r>
              <a:rPr lang="zh-CN" altLang="en-US" dirty="0"/>
              <a:t>指用户利用现代浏览器（包括但不限于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Chromium</a:t>
            </a:r>
            <a:r>
              <a:rPr lang="zh-CN" altLang="en-US" dirty="0"/>
              <a:t>及其衍生品、</a:t>
            </a:r>
            <a:r>
              <a:rPr lang="en-US" altLang="zh-CN" dirty="0"/>
              <a:t>Firefox</a:t>
            </a:r>
            <a:r>
              <a:rPr lang="zh-CN" altLang="en-US" dirty="0"/>
              <a:t>等浏览器）获得可视化的所见即所得的交互</a:t>
            </a:r>
            <a:r>
              <a:rPr lang="zh-CN" altLang="en-US" dirty="0" smtClean="0"/>
              <a:t>界面。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前端基于</a:t>
            </a:r>
            <a:r>
              <a:rPr lang="en-US" altLang="zh-CN" dirty="0"/>
              <a:t>React</a:t>
            </a:r>
            <a:r>
              <a:rPr lang="zh-CN" altLang="en-US" dirty="0"/>
              <a:t>框架，使用了</a:t>
            </a:r>
            <a:r>
              <a:rPr lang="en-US" altLang="zh-CN" dirty="0"/>
              <a:t>Ant Design Pro</a:t>
            </a:r>
            <a:r>
              <a:rPr lang="zh-CN" altLang="en-US" dirty="0"/>
              <a:t>脚手架及</a:t>
            </a:r>
            <a:r>
              <a:rPr lang="en-US" altLang="zh-CN" dirty="0" err="1"/>
              <a:t>Umi</a:t>
            </a:r>
            <a:r>
              <a:rPr lang="zh-CN" altLang="en-US" dirty="0"/>
              <a:t>应用框架；具有委托、测试、样品、用户四个模块，各模块页面使用树形结构组织，并通过导航栏进行路由跳转。</a:t>
            </a:r>
            <a:endParaRPr lang="en-US" altLang="zh-CN" dirty="0"/>
          </a:p>
          <a:p>
            <a:pPr indent="266700" algn="just"/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8415" y="1013514"/>
            <a:ext cx="518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南大测试在线管理平台</a:t>
            </a:r>
          </a:p>
        </p:txBody>
      </p:sp>
    </p:spTree>
    <p:extLst>
      <p:ext uri="{BB962C8B-B14F-4D97-AF65-F5344CB8AC3E}">
        <p14:creationId xmlns:p14="http://schemas.microsoft.com/office/powerpoint/2010/main" val="41163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C2520D6-45F6-4019-9F0A-45C8FF3E6779}"/>
              </a:ext>
            </a:extLst>
          </p:cNvPr>
          <p:cNvGrpSpPr/>
          <p:nvPr/>
        </p:nvGrpSpPr>
        <p:grpSpPr>
          <a:xfrm>
            <a:off x="2241713" y="28136"/>
            <a:ext cx="7458877" cy="6798365"/>
            <a:chOff x="2241713" y="0"/>
            <a:chExt cx="7458877" cy="6798365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7DC064D-58C7-4F47-BB35-4E869DBCD5D3}"/>
                </a:ext>
              </a:extLst>
            </p:cNvPr>
            <p:cNvSpPr/>
            <p:nvPr/>
          </p:nvSpPr>
          <p:spPr>
            <a:xfrm>
              <a:off x="2902225" y="0"/>
              <a:ext cx="6798365" cy="6798365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5DC6C3A-119F-4223-824A-94297E8B28B4}"/>
                </a:ext>
              </a:extLst>
            </p:cNvPr>
            <p:cNvSpPr/>
            <p:nvPr/>
          </p:nvSpPr>
          <p:spPr>
            <a:xfrm>
              <a:off x="2241713" y="506435"/>
              <a:ext cx="2785403" cy="2785403"/>
            </a:xfrm>
            <a:prstGeom prst="ellipse">
              <a:avLst/>
            </a:prstGeom>
            <a:solidFill>
              <a:srgbClr val="C8D7DE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409521" y="2740614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E9EE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</a:t>
            </a:r>
            <a:endParaRPr lang="zh-CN" altLang="en-US" sz="6000" b="1" dirty="0">
              <a:solidFill>
                <a:srgbClr val="E9EE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10802" y="1476708"/>
            <a:ext cx="410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E53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4800" dirty="0">
              <a:solidFill>
                <a:srgbClr val="3E53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9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299F75-C4B7-4736-812D-349E5C9437C5}"/>
              </a:ext>
            </a:extLst>
          </p:cNvPr>
          <p:cNvGrpSpPr/>
          <p:nvPr/>
        </p:nvGrpSpPr>
        <p:grpSpPr>
          <a:xfrm>
            <a:off x="0" y="105131"/>
            <a:ext cx="12360812" cy="3077240"/>
            <a:chOff x="0" y="105131"/>
            <a:chExt cx="12360812" cy="307724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6DAB141-E572-4ED1-8144-E2B7D8FD16C0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039F91D-61FD-4473-90CC-D15BA5F20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656A89F-BC24-43DB-9E0C-03431D0A58C8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4B4831D4-23EA-4CDC-8ED2-7A31116C4C1A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72FC87D3-7806-4DF6-A05A-9FD89889A6BF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3E9A40C3-177E-4E27-ABAC-A3FB1F197ACD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B20E0E5E-D2ED-4506-B303-2A7544B0AB72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05AAE7F-0DD5-4BE5-9D99-F6DF37C25B37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A0B200E-96C2-4B59-9012-3E5481E32B84}"/>
                </a:ext>
              </a:extLst>
            </p:cNvPr>
            <p:cNvSpPr txBox="1"/>
            <p:nvPr/>
          </p:nvSpPr>
          <p:spPr>
            <a:xfrm>
              <a:off x="368918" y="1209064"/>
              <a:ext cx="615553" cy="1973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3E536E"/>
                  </a:solidFill>
                </a:rPr>
                <a:t>使用技术</a:t>
              </a:r>
              <a:endParaRPr lang="zh-CN" altLang="en-US" sz="2800" dirty="0">
                <a:solidFill>
                  <a:srgbClr val="3E536E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2173" y="2147039"/>
            <a:ext cx="1026478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React</a:t>
            </a:r>
            <a:r>
              <a:rPr lang="zh-CN" altLang="en-US" dirty="0"/>
              <a:t>是用于构建用户界面的</a:t>
            </a:r>
            <a:r>
              <a:rPr lang="en-US" altLang="zh-CN" dirty="0"/>
              <a:t>JavaScript</a:t>
            </a:r>
            <a:r>
              <a:rPr lang="zh-CN" altLang="en-US" dirty="0"/>
              <a:t>库</a:t>
            </a:r>
            <a:r>
              <a:rPr lang="zh-CN" altLang="en-US" dirty="0" smtClean="0"/>
              <a:t>，</a:t>
            </a:r>
            <a:r>
              <a:rPr lang="zh-CN" altLang="en-US" dirty="0"/>
              <a:t>主要用于构建</a:t>
            </a:r>
            <a:r>
              <a:rPr lang="en-US" altLang="zh-CN" dirty="0"/>
              <a:t>UI</a:t>
            </a:r>
            <a:r>
              <a:rPr lang="zh-CN" altLang="en-US" dirty="0"/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design Pro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dirty="0" smtClean="0"/>
              <a:t>开</a:t>
            </a:r>
            <a:r>
              <a:rPr lang="zh-CN" altLang="en-US" dirty="0"/>
              <a:t>箱即用的中台前端</a:t>
            </a:r>
            <a:r>
              <a:rPr lang="en-US" altLang="zh-CN" dirty="0"/>
              <a:t>/</a:t>
            </a:r>
            <a:r>
              <a:rPr lang="zh-CN" altLang="en-US" dirty="0"/>
              <a:t>设计解决</a:t>
            </a:r>
            <a:r>
              <a:rPr lang="zh-CN" altLang="en-US" dirty="0" smtClean="0"/>
              <a:t>方案</a:t>
            </a:r>
            <a:r>
              <a:rPr lang="en-US" altLang="zh-CN" dirty="0"/>
              <a:t>Ant design Pro</a:t>
            </a:r>
            <a:endParaRPr lang="en-US" altLang="zh-CN" dirty="0" smtClean="0"/>
          </a:p>
          <a:p>
            <a:pPr indent="457200" algn="just">
              <a:lnSpc>
                <a:spcPct val="150000"/>
              </a:lnSpc>
            </a:pPr>
            <a:r>
              <a:rPr lang="zh-CN" altLang="en-US" dirty="0" smtClean="0"/>
              <a:t>为 </a:t>
            </a:r>
            <a:r>
              <a:rPr lang="en-US" altLang="zh-CN" dirty="0"/>
              <a:t>Web </a:t>
            </a:r>
            <a:r>
              <a:rPr lang="zh-CN" altLang="en-US" dirty="0"/>
              <a:t>应用提供了丰富的基础 </a:t>
            </a:r>
            <a:r>
              <a:rPr lang="en-US" altLang="zh-CN" dirty="0"/>
              <a:t>UI </a:t>
            </a:r>
            <a:r>
              <a:rPr lang="zh-CN" altLang="en-US" dirty="0"/>
              <a:t>组件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indent="457200" algn="just">
              <a:lnSpc>
                <a:spcPct val="150000"/>
              </a:lnSpc>
            </a:pPr>
            <a:r>
              <a:rPr lang="zh-CN" altLang="en-US" dirty="0" smtClean="0"/>
              <a:t>是一</a:t>
            </a:r>
            <a:r>
              <a:rPr lang="zh-CN" altLang="en-US" dirty="0"/>
              <a:t>套企业级 </a:t>
            </a:r>
            <a:r>
              <a:rPr lang="en-US" altLang="zh-CN" dirty="0"/>
              <a:t>UI </a:t>
            </a:r>
            <a:r>
              <a:rPr lang="zh-CN" altLang="en-US" dirty="0"/>
              <a:t>设计语言和 </a:t>
            </a:r>
            <a:r>
              <a:rPr lang="en-US" altLang="zh-CN" dirty="0"/>
              <a:t>React </a:t>
            </a:r>
            <a:r>
              <a:rPr lang="zh-CN" altLang="en-US" dirty="0"/>
              <a:t>组件库</a:t>
            </a:r>
          </a:p>
          <a:p>
            <a:pPr indent="457200" algn="just"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1892" y="1239802"/>
            <a:ext cx="102647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实现页面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11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299F75-C4B7-4736-812D-349E5C9437C5}"/>
              </a:ext>
            </a:extLst>
          </p:cNvPr>
          <p:cNvGrpSpPr/>
          <p:nvPr/>
        </p:nvGrpSpPr>
        <p:grpSpPr>
          <a:xfrm>
            <a:off x="0" y="105131"/>
            <a:ext cx="12360812" cy="3077240"/>
            <a:chOff x="0" y="105131"/>
            <a:chExt cx="12360812" cy="307724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6DAB141-E572-4ED1-8144-E2B7D8FD16C0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039F91D-61FD-4473-90CC-D15BA5F20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656A89F-BC24-43DB-9E0C-03431D0A58C8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4B4831D4-23EA-4CDC-8ED2-7A31116C4C1A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72FC87D3-7806-4DF6-A05A-9FD89889A6BF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3E9A40C3-177E-4E27-ABAC-A3FB1F197ACD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B20E0E5E-D2ED-4506-B303-2A7544B0AB72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05AAE7F-0DD5-4BE5-9D99-F6DF37C25B37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A0B200E-96C2-4B59-9012-3E5481E32B84}"/>
                </a:ext>
              </a:extLst>
            </p:cNvPr>
            <p:cNvSpPr txBox="1"/>
            <p:nvPr/>
          </p:nvSpPr>
          <p:spPr>
            <a:xfrm>
              <a:off x="368918" y="1209064"/>
              <a:ext cx="615553" cy="1973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E536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使用技术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E536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2173" y="2147039"/>
            <a:ext cx="1026478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selenium</a:t>
            </a:r>
            <a:r>
              <a:rPr lang="zh-CN" altLang="en-US" dirty="0"/>
              <a:t>是一个用于</a:t>
            </a:r>
            <a:r>
              <a:rPr lang="en-US" altLang="zh-CN" dirty="0"/>
              <a:t>Web</a:t>
            </a:r>
            <a:r>
              <a:rPr lang="zh-CN" altLang="en-US" dirty="0"/>
              <a:t>应用程序测试</a:t>
            </a:r>
            <a:r>
              <a:rPr lang="zh-CN" altLang="en-US" dirty="0" smtClean="0"/>
              <a:t>的工具</a:t>
            </a:r>
            <a:endParaRPr lang="en-US" altLang="zh-CN" dirty="0" smtClean="0"/>
          </a:p>
          <a:p>
            <a:pPr indent="457200" algn="just">
              <a:lnSpc>
                <a:spcPct val="150000"/>
              </a:lnSpc>
            </a:pPr>
            <a:r>
              <a:rPr lang="zh-CN" altLang="en-US" dirty="0" smtClean="0"/>
              <a:t>测试</a:t>
            </a:r>
            <a:r>
              <a:rPr lang="zh-CN" altLang="en-US" dirty="0"/>
              <a:t>直接运行在浏览器中，就像真正的用户在操作一样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 indent="457200" algn="just"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 driver</a:t>
            </a:r>
          </a:p>
          <a:p>
            <a:pPr lvl="0" indent="457200" algn="just">
              <a:lnSpc>
                <a:spcPct val="150000"/>
              </a:lnSpc>
            </a:pPr>
            <a:r>
              <a:rPr lang="en-US" altLang="zh-CN" dirty="0" err="1" smtClean="0"/>
              <a:t>chromedriver</a:t>
            </a:r>
            <a:r>
              <a:rPr lang="zh-CN" altLang="en-US" dirty="0" smtClean="0"/>
              <a:t>是 </a:t>
            </a:r>
            <a:r>
              <a:rPr lang="en-US" altLang="zh-CN" dirty="0"/>
              <a:t>Chrome </a:t>
            </a:r>
            <a:r>
              <a:rPr lang="zh-CN" altLang="en-US" dirty="0"/>
              <a:t>驱动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Python </a:t>
            </a:r>
            <a:r>
              <a:rPr lang="zh-CN" altLang="en-US" dirty="0"/>
              <a:t>爬虫使用的 </a:t>
            </a:r>
            <a:r>
              <a:rPr lang="en-US" altLang="zh-CN" dirty="0"/>
              <a:t>selenium </a:t>
            </a:r>
            <a:r>
              <a:rPr lang="zh-CN" altLang="en-US" dirty="0" smtClean="0"/>
              <a:t>模块，</a:t>
            </a:r>
            <a:endParaRPr lang="en-US" altLang="zh-CN" dirty="0" smtClean="0"/>
          </a:p>
          <a:p>
            <a:pPr lvl="0" indent="457200" algn="just">
              <a:lnSpc>
                <a:spcPct val="150000"/>
              </a:lnSpc>
            </a:pPr>
            <a:r>
              <a:rPr lang="zh-CN" altLang="en-US" dirty="0" smtClean="0"/>
              <a:t>用来</a:t>
            </a:r>
            <a:r>
              <a:rPr lang="zh-CN" altLang="en-US" dirty="0"/>
              <a:t>模拟打开谷歌浏览器所必须的一个文件，能模拟在谷歌浏览器上的操作。</a:t>
            </a:r>
            <a:endParaRPr lang="en-US" altLang="zh-CN" sz="20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1892" y="1239802"/>
            <a:ext cx="102647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测试脚本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92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C2520D6-45F6-4019-9F0A-45C8FF3E6779}"/>
              </a:ext>
            </a:extLst>
          </p:cNvPr>
          <p:cNvGrpSpPr/>
          <p:nvPr/>
        </p:nvGrpSpPr>
        <p:grpSpPr>
          <a:xfrm>
            <a:off x="2241713" y="28136"/>
            <a:ext cx="7458877" cy="6798365"/>
            <a:chOff x="2241713" y="0"/>
            <a:chExt cx="7458877" cy="6798365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7DC064D-58C7-4F47-BB35-4E869DBCD5D3}"/>
                </a:ext>
              </a:extLst>
            </p:cNvPr>
            <p:cNvSpPr/>
            <p:nvPr/>
          </p:nvSpPr>
          <p:spPr>
            <a:xfrm>
              <a:off x="2902225" y="0"/>
              <a:ext cx="6798365" cy="6798365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5DC6C3A-119F-4223-824A-94297E8B28B4}"/>
                </a:ext>
              </a:extLst>
            </p:cNvPr>
            <p:cNvSpPr/>
            <p:nvPr/>
          </p:nvSpPr>
          <p:spPr>
            <a:xfrm>
              <a:off x="2241713" y="506435"/>
              <a:ext cx="2785403" cy="2785403"/>
            </a:xfrm>
            <a:prstGeom prst="ellipse">
              <a:avLst/>
            </a:prstGeom>
            <a:solidFill>
              <a:srgbClr val="C8D7DE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409521" y="2786781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E9EE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团队贡献</a:t>
            </a:r>
            <a:endParaRPr lang="zh-CN" altLang="en-US" sz="3600" dirty="0">
              <a:solidFill>
                <a:srgbClr val="E9EE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10802" y="1476708"/>
            <a:ext cx="410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E53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4800" dirty="0">
              <a:solidFill>
                <a:srgbClr val="3E53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4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299F75-C4B7-4736-812D-349E5C9437C5}"/>
              </a:ext>
            </a:extLst>
          </p:cNvPr>
          <p:cNvGrpSpPr/>
          <p:nvPr/>
        </p:nvGrpSpPr>
        <p:grpSpPr>
          <a:xfrm>
            <a:off x="0" y="105131"/>
            <a:ext cx="12360812" cy="3077240"/>
            <a:chOff x="0" y="105131"/>
            <a:chExt cx="12360812" cy="307724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6DAB141-E572-4ED1-8144-E2B7D8FD16C0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039F91D-61FD-4473-90CC-D15BA5F20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656A89F-BC24-43DB-9E0C-03431D0A58C8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4B4831D4-23EA-4CDC-8ED2-7A31116C4C1A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72FC87D3-7806-4DF6-A05A-9FD89889A6BF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3E9A40C3-177E-4E27-ABAC-A3FB1F197ACD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B20E0E5E-D2ED-4506-B303-2A7544B0AB72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05AAE7F-0DD5-4BE5-9D99-F6DF37C25B37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A0B200E-96C2-4B59-9012-3E5481E32B84}"/>
                </a:ext>
              </a:extLst>
            </p:cNvPr>
            <p:cNvSpPr txBox="1"/>
            <p:nvPr/>
          </p:nvSpPr>
          <p:spPr>
            <a:xfrm>
              <a:off x="368918" y="1209064"/>
              <a:ext cx="615553" cy="1973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3E536E"/>
                  </a:solidFill>
                </a:rPr>
                <a:t>团队贡献</a:t>
              </a:r>
              <a:endParaRPr lang="zh-CN" altLang="en-US" sz="2800" dirty="0">
                <a:solidFill>
                  <a:srgbClr val="3E536E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264588" y="2155862"/>
            <a:ext cx="102647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市场部人员：报价单填写和展示，合同填写、审核和展示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测试部人员：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测试用例表，测试记录表，测试问题清单，工作检查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客户：报价单同意和展示，合同填写和展示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1892" y="1239802"/>
            <a:ext cx="102647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实现页面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1892" y="3822394"/>
            <a:ext cx="1026478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测试脚本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64587" y="4674152"/>
            <a:ext cx="10264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市场部人员：报价单填写，合同填写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客户：报价单同意，合同填写，委托填写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3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大气简约素雅毕业答辩PPT模板"/>
</p:tagLst>
</file>

<file path=ppt/theme/theme1.xml><?xml version="1.0" encoding="utf-8"?>
<a:theme xmlns:a="http://schemas.openxmlformats.org/drawingml/2006/main" name="Office 主题​​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F3F3F"/>
      </a:accent2>
      <a:accent3>
        <a:srgbClr val="4472C4"/>
      </a:accent3>
      <a:accent4>
        <a:srgbClr val="3F3F3F"/>
      </a:accent4>
      <a:accent5>
        <a:srgbClr val="4472C4"/>
      </a:accent5>
      <a:accent6>
        <a:srgbClr val="3F3F3F"/>
      </a:accent6>
      <a:hlink>
        <a:srgbClr val="4472C4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711</Words>
  <Application>Microsoft Office PowerPoint</Application>
  <PresentationFormat>宽屏</PresentationFormat>
  <Paragraphs>85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大气简约素雅毕业答辩PPT模板</dc:title>
  <dc:creator>阿飞</dc:creator>
  <cp:lastModifiedBy>admin</cp:lastModifiedBy>
  <cp:revision>132</cp:revision>
  <dcterms:created xsi:type="dcterms:W3CDTF">2017-04-15T05:24:19Z</dcterms:created>
  <dcterms:modified xsi:type="dcterms:W3CDTF">2022-07-07T16:08:05Z</dcterms:modified>
</cp:coreProperties>
</file>