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80" r:id="rId3"/>
    <p:sldId id="271" r:id="rId4"/>
    <p:sldId id="290" r:id="rId5"/>
    <p:sldId id="283" r:id="rId6"/>
    <p:sldId id="274" r:id="rId7"/>
    <p:sldId id="268" r:id="rId8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4" autoAdjust="0"/>
    <p:restoredTop sz="94660"/>
  </p:normalViewPr>
  <p:slideViewPr>
    <p:cSldViewPr snapToGrid="0" showGuides="1">
      <p:cViewPr>
        <p:scale>
          <a:sx n="106" d="100"/>
          <a:sy n="106" d="100"/>
        </p:scale>
        <p:origin x="136" y="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1A6E0-828C-4A94-AAB9-3AACD3D859B8}" type="datetimeFigureOut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12865B-3291-4DF8-B36C-CE0F5A01AE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347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12865B-3291-4DF8-B36C-CE0F5A01AE7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525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12865B-3291-4DF8-B36C-CE0F5A01AE7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122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12865B-3291-4DF8-B36C-CE0F5A01AE7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847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12865B-3291-4DF8-B36C-CE0F5A01AE7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321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12865B-3291-4DF8-B36C-CE0F5A01AE7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633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12865B-3291-4DF8-B36C-CE0F5A01AE7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254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A10A7738-CC8E-4363-99FC-65B4635CA98F}"/>
              </a:ext>
            </a:extLst>
          </p:cNvPr>
          <p:cNvGrpSpPr/>
          <p:nvPr userDrawn="1"/>
        </p:nvGrpSpPr>
        <p:grpSpPr>
          <a:xfrm>
            <a:off x="-3197424" y="-971550"/>
            <a:ext cx="18940163" cy="10782949"/>
            <a:chOff x="-3074159" y="-901373"/>
            <a:chExt cx="18816898" cy="10712772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266BD2D3-E130-4D60-8F2A-39F18A3EACBA}"/>
                </a:ext>
              </a:extLst>
            </p:cNvPr>
            <p:cNvGrpSpPr/>
            <p:nvPr userDrawn="1"/>
          </p:nvGrpSpPr>
          <p:grpSpPr>
            <a:xfrm flipH="1">
              <a:off x="-3074159" y="1846983"/>
              <a:ext cx="3540884" cy="3278333"/>
              <a:chOff x="2602741" y="1554551"/>
              <a:chExt cx="3160420" cy="2926080"/>
            </a:xfrm>
          </p:grpSpPr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5A991D9F-3B06-486D-9B7A-2C1CCA1044A1}"/>
                  </a:ext>
                </a:extLst>
              </p:cNvPr>
              <p:cNvSpPr/>
              <p:nvPr/>
            </p:nvSpPr>
            <p:spPr>
              <a:xfrm rot="2485417">
                <a:off x="2602741" y="1676471"/>
                <a:ext cx="3038500" cy="2804160"/>
              </a:xfrm>
              <a:prstGeom prst="roundRect">
                <a:avLst>
                  <a:gd name="adj" fmla="val 6613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4C51499F-9A04-4458-915B-1FFBC18371A2}"/>
                  </a:ext>
                </a:extLst>
              </p:cNvPr>
              <p:cNvSpPr/>
              <p:nvPr/>
            </p:nvSpPr>
            <p:spPr>
              <a:xfrm rot="2485417">
                <a:off x="2724661" y="1554551"/>
                <a:ext cx="3038500" cy="2804160"/>
              </a:xfrm>
              <a:prstGeom prst="roundRect">
                <a:avLst>
                  <a:gd name="adj" fmla="val 661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15E20237-BB16-492E-B6AF-BD547169F944}"/>
                </a:ext>
              </a:extLst>
            </p:cNvPr>
            <p:cNvGrpSpPr/>
            <p:nvPr userDrawn="1"/>
          </p:nvGrpSpPr>
          <p:grpSpPr>
            <a:xfrm rot="16200000" flipH="1">
              <a:off x="8859012" y="6084499"/>
              <a:ext cx="3160420" cy="2926080"/>
              <a:chOff x="5475481" y="2499290"/>
              <a:chExt cx="3160420" cy="2926080"/>
            </a:xfrm>
          </p:grpSpPr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1CD8A28B-93AA-4794-8C12-18710E8578E4}"/>
                  </a:ext>
                </a:extLst>
              </p:cNvPr>
              <p:cNvSpPr/>
              <p:nvPr/>
            </p:nvSpPr>
            <p:spPr>
              <a:xfrm rot="2485417">
                <a:off x="5475481" y="2621210"/>
                <a:ext cx="3038500" cy="2804160"/>
              </a:xfrm>
              <a:prstGeom prst="roundRect">
                <a:avLst>
                  <a:gd name="adj" fmla="val 6613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A2D163F0-C266-472B-8FDB-9B4985080FDC}"/>
                  </a:ext>
                </a:extLst>
              </p:cNvPr>
              <p:cNvSpPr/>
              <p:nvPr/>
            </p:nvSpPr>
            <p:spPr>
              <a:xfrm rot="2485417">
                <a:off x="5597401" y="2499290"/>
                <a:ext cx="3038500" cy="2804160"/>
              </a:xfrm>
              <a:prstGeom prst="roundRect">
                <a:avLst>
                  <a:gd name="adj" fmla="val 661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297B3FEC-7F6A-4DEB-A184-60722CBE7EB4}"/>
                </a:ext>
              </a:extLst>
            </p:cNvPr>
            <p:cNvGrpSpPr/>
            <p:nvPr userDrawn="1"/>
          </p:nvGrpSpPr>
          <p:grpSpPr>
            <a:xfrm rot="473827">
              <a:off x="9976779" y="-901373"/>
              <a:ext cx="5765960" cy="5304905"/>
              <a:chOff x="2602741" y="1606161"/>
              <a:chExt cx="3124293" cy="2874470"/>
            </a:xfrm>
          </p:grpSpPr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26773817-395F-4B85-9078-E73A1DBBBF90}"/>
                  </a:ext>
                </a:extLst>
              </p:cNvPr>
              <p:cNvSpPr/>
              <p:nvPr/>
            </p:nvSpPr>
            <p:spPr>
              <a:xfrm rot="2485417">
                <a:off x="2602741" y="1676471"/>
                <a:ext cx="3038500" cy="2804160"/>
              </a:xfrm>
              <a:prstGeom prst="roundRect">
                <a:avLst>
                  <a:gd name="adj" fmla="val 6613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1587CF58-C56D-4723-A3EE-059268109220}"/>
                  </a:ext>
                </a:extLst>
              </p:cNvPr>
              <p:cNvSpPr/>
              <p:nvPr/>
            </p:nvSpPr>
            <p:spPr>
              <a:xfrm rot="2485417">
                <a:off x="2688534" y="1606161"/>
                <a:ext cx="3038500" cy="2804160"/>
              </a:xfrm>
              <a:prstGeom prst="roundRect">
                <a:avLst>
                  <a:gd name="adj" fmla="val 661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376F9DDE-2602-4F65-960B-FF8A84B49696}"/>
                </a:ext>
              </a:extLst>
            </p:cNvPr>
            <p:cNvGrpSpPr/>
            <p:nvPr userDrawn="1"/>
          </p:nvGrpSpPr>
          <p:grpSpPr>
            <a:xfrm rot="16665293" flipH="1" flipV="1">
              <a:off x="-1633996" y="4847260"/>
              <a:ext cx="5155266" cy="4773011"/>
              <a:chOff x="2602741" y="1554551"/>
              <a:chExt cx="3160420" cy="2926080"/>
            </a:xfrm>
          </p:grpSpPr>
          <p:sp>
            <p:nvSpPr>
              <p:cNvPr id="17" name="矩形: 圆角 16">
                <a:extLst>
                  <a:ext uri="{FF2B5EF4-FFF2-40B4-BE49-F238E27FC236}">
                    <a16:creationId xmlns:a16="http://schemas.microsoft.com/office/drawing/2014/main" id="{5AC7EBE5-DA80-4AA5-92BE-4EBCB20742C2}"/>
                  </a:ext>
                </a:extLst>
              </p:cNvPr>
              <p:cNvSpPr/>
              <p:nvPr/>
            </p:nvSpPr>
            <p:spPr>
              <a:xfrm rot="2485417">
                <a:off x="2602741" y="1676471"/>
                <a:ext cx="3038500" cy="2804160"/>
              </a:xfrm>
              <a:prstGeom prst="roundRect">
                <a:avLst>
                  <a:gd name="adj" fmla="val 6613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: 圆角 17">
                <a:extLst>
                  <a:ext uri="{FF2B5EF4-FFF2-40B4-BE49-F238E27FC236}">
                    <a16:creationId xmlns:a16="http://schemas.microsoft.com/office/drawing/2014/main" id="{E64E9180-F1C3-4CEF-AB89-3A6C85263A86}"/>
                  </a:ext>
                </a:extLst>
              </p:cNvPr>
              <p:cNvSpPr/>
              <p:nvPr/>
            </p:nvSpPr>
            <p:spPr>
              <a:xfrm rot="2485417">
                <a:off x="2724661" y="1554551"/>
                <a:ext cx="3038500" cy="2804160"/>
              </a:xfrm>
              <a:prstGeom prst="roundRect">
                <a:avLst>
                  <a:gd name="adj" fmla="val 661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33381824"/>
      </p:ext>
    </p:extLst>
  </p:cSld>
  <p:clrMapOvr>
    <a:masterClrMapping/>
  </p:clrMapOvr>
  <p:transition spd="slow" advClick="0" advTm="3000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B79F7EA-B110-48B8-A890-68E0A38C7243}"/>
              </a:ext>
            </a:extLst>
          </p:cNvPr>
          <p:cNvGrpSpPr/>
          <p:nvPr userDrawn="1"/>
        </p:nvGrpSpPr>
        <p:grpSpPr>
          <a:xfrm>
            <a:off x="-4463121" y="445964"/>
            <a:ext cx="21082161" cy="6041086"/>
            <a:chOff x="-4463121" y="445964"/>
            <a:chExt cx="21082161" cy="6041086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09F47EC3-8D37-486B-92BC-24E1B1691FAA}"/>
                </a:ext>
              </a:extLst>
            </p:cNvPr>
            <p:cNvGrpSpPr/>
            <p:nvPr userDrawn="1"/>
          </p:nvGrpSpPr>
          <p:grpSpPr>
            <a:xfrm rot="473827">
              <a:off x="10853080" y="1182145"/>
              <a:ext cx="5765960" cy="5304905"/>
              <a:chOff x="2602741" y="1606161"/>
              <a:chExt cx="3124293" cy="2874470"/>
            </a:xfrm>
          </p:grpSpPr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AB2ED454-DF82-4EB4-85BE-8162654543D4}"/>
                  </a:ext>
                </a:extLst>
              </p:cNvPr>
              <p:cNvSpPr/>
              <p:nvPr/>
            </p:nvSpPr>
            <p:spPr>
              <a:xfrm rot="2485417">
                <a:off x="2602741" y="1676471"/>
                <a:ext cx="3038500" cy="2804160"/>
              </a:xfrm>
              <a:prstGeom prst="roundRect">
                <a:avLst>
                  <a:gd name="adj" fmla="val 6613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701C962C-34CB-46B9-93A3-89435CE983DC}"/>
                  </a:ext>
                </a:extLst>
              </p:cNvPr>
              <p:cNvSpPr/>
              <p:nvPr/>
            </p:nvSpPr>
            <p:spPr>
              <a:xfrm rot="2485417">
                <a:off x="2688534" y="1606161"/>
                <a:ext cx="3038500" cy="2804160"/>
              </a:xfrm>
              <a:prstGeom prst="roundRect">
                <a:avLst>
                  <a:gd name="adj" fmla="val 661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272EE126-2815-43BD-9878-A0A75F80F3B2}"/>
                </a:ext>
              </a:extLst>
            </p:cNvPr>
            <p:cNvGrpSpPr/>
            <p:nvPr userDrawn="1"/>
          </p:nvGrpSpPr>
          <p:grpSpPr>
            <a:xfrm rot="473827" flipH="1" flipV="1">
              <a:off x="-4463121" y="445964"/>
              <a:ext cx="5765960" cy="5304905"/>
              <a:chOff x="2602741" y="1606161"/>
              <a:chExt cx="3124293" cy="2874470"/>
            </a:xfrm>
          </p:grpSpPr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3509EAFF-E8C6-4FF9-8C3F-53C2C49321DA}"/>
                  </a:ext>
                </a:extLst>
              </p:cNvPr>
              <p:cNvSpPr/>
              <p:nvPr/>
            </p:nvSpPr>
            <p:spPr>
              <a:xfrm rot="2485417">
                <a:off x="2602741" y="1676471"/>
                <a:ext cx="3038500" cy="2804160"/>
              </a:xfrm>
              <a:prstGeom prst="roundRect">
                <a:avLst>
                  <a:gd name="adj" fmla="val 6613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2BF0A14F-9722-4340-B086-165AE9E94436}"/>
                  </a:ext>
                </a:extLst>
              </p:cNvPr>
              <p:cNvSpPr/>
              <p:nvPr/>
            </p:nvSpPr>
            <p:spPr>
              <a:xfrm rot="2485417">
                <a:off x="2688534" y="1606161"/>
                <a:ext cx="3038500" cy="2804160"/>
              </a:xfrm>
              <a:prstGeom prst="roundRect">
                <a:avLst>
                  <a:gd name="adj" fmla="val 661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18623780"/>
      </p:ext>
    </p:extLst>
  </p:cSld>
  <p:clrMapOvr>
    <a:masterClrMapping/>
  </p:clrMapOvr>
  <p:transition spd="slow" advClick="0" advTm="3000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637E5CA6-839E-4C95-8560-5B984DBF87B7}"/>
              </a:ext>
            </a:extLst>
          </p:cNvPr>
          <p:cNvGrpSpPr/>
          <p:nvPr userDrawn="1"/>
        </p:nvGrpSpPr>
        <p:grpSpPr>
          <a:xfrm rot="21107618">
            <a:off x="9545989" y="-1796585"/>
            <a:ext cx="6415928" cy="5902901"/>
            <a:chOff x="2602741" y="1606161"/>
            <a:chExt cx="3124293" cy="2874470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3EC6D956-4770-426B-B809-5AB81853C809}"/>
                </a:ext>
              </a:extLst>
            </p:cNvPr>
            <p:cNvSpPr/>
            <p:nvPr/>
          </p:nvSpPr>
          <p:spPr>
            <a:xfrm rot="2485417">
              <a:off x="2602741" y="1676471"/>
              <a:ext cx="3038500" cy="2804160"/>
            </a:xfrm>
            <a:prstGeom prst="roundRect">
              <a:avLst>
                <a:gd name="adj" fmla="val 6613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96F9A2DC-F1EC-456A-872C-1026D202C5AA}"/>
                </a:ext>
              </a:extLst>
            </p:cNvPr>
            <p:cNvSpPr/>
            <p:nvPr/>
          </p:nvSpPr>
          <p:spPr>
            <a:xfrm rot="2485417">
              <a:off x="2688534" y="1606161"/>
              <a:ext cx="3038500" cy="2804160"/>
            </a:xfrm>
            <a:prstGeom prst="roundRect">
              <a:avLst>
                <a:gd name="adj" fmla="val 661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2846470"/>
      </p:ext>
    </p:extLst>
  </p:cSld>
  <p:clrMapOvr>
    <a:masterClrMapping/>
  </p:clrMapOvr>
  <p:transition spd="slow" advClick="0" advTm="3000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5BA53B9C-CA2D-467B-8B30-FA72CCA08EE0}"/>
              </a:ext>
            </a:extLst>
          </p:cNvPr>
          <p:cNvGrpSpPr/>
          <p:nvPr userDrawn="1"/>
        </p:nvGrpSpPr>
        <p:grpSpPr>
          <a:xfrm rot="5400000" flipH="1" flipV="1">
            <a:off x="189991" y="-1920240"/>
            <a:ext cx="3160420" cy="2926080"/>
            <a:chOff x="5475481" y="2499290"/>
            <a:chExt cx="3160420" cy="2926080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84141904-8307-4E03-B332-88822C206AA9}"/>
                </a:ext>
              </a:extLst>
            </p:cNvPr>
            <p:cNvSpPr/>
            <p:nvPr/>
          </p:nvSpPr>
          <p:spPr>
            <a:xfrm rot="2485417">
              <a:off x="5475481" y="2621210"/>
              <a:ext cx="3038500" cy="2804160"/>
            </a:xfrm>
            <a:prstGeom prst="roundRect">
              <a:avLst>
                <a:gd name="adj" fmla="val 6613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C5B88A12-D73D-4B13-8FC0-BF6799ED713B}"/>
                </a:ext>
              </a:extLst>
            </p:cNvPr>
            <p:cNvSpPr/>
            <p:nvPr/>
          </p:nvSpPr>
          <p:spPr>
            <a:xfrm rot="2485417">
              <a:off x="5597401" y="2499290"/>
              <a:ext cx="3038500" cy="2804160"/>
            </a:xfrm>
            <a:prstGeom prst="roundRect">
              <a:avLst>
                <a:gd name="adj" fmla="val 661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3242139"/>
      </p:ext>
    </p:extLst>
  </p:cSld>
  <p:clrMapOvr>
    <a:masterClrMapping/>
  </p:clrMapOvr>
  <p:transition spd="slow" advClick="0" advTm="3000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3019FFD-BA79-4F93-9D77-D8692C2809A8}"/>
              </a:ext>
            </a:extLst>
          </p:cNvPr>
          <p:cNvSpPr/>
          <p:nvPr userDrawn="1"/>
        </p:nvSpPr>
        <p:spPr>
          <a:xfrm>
            <a:off x="107950" y="78253"/>
            <a:ext cx="11976100" cy="6701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F8CE7A9-3FD3-4B05-9DEC-873D2E2440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82" t="16675" r="21705" b="29745"/>
          <a:stretch/>
        </p:blipFill>
        <p:spPr>
          <a:xfrm>
            <a:off x="101600" y="72333"/>
            <a:ext cx="11983904" cy="669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898043"/>
      </p:ext>
    </p:extLst>
  </p:cSld>
  <p:clrMapOvr>
    <a:masterClrMapping/>
  </p:clrMapOvr>
  <p:transition spd="slow" advClick="0" advTm="3000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2F1101D-0DD9-4128-B0C7-39DE2F3D4B6E}"/>
              </a:ext>
            </a:extLst>
          </p:cNvPr>
          <p:cNvSpPr/>
          <p:nvPr userDrawn="1"/>
        </p:nvSpPr>
        <p:spPr>
          <a:xfrm>
            <a:off x="107950" y="78253"/>
            <a:ext cx="11976100" cy="6701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C3F6A96-BCB9-470F-B31A-829E22A791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4" t="-454" r="23934" b="454"/>
          <a:stretch/>
        </p:blipFill>
        <p:spPr>
          <a:xfrm>
            <a:off x="107948" y="-698674"/>
            <a:ext cx="11976101" cy="825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792616"/>
      </p:ext>
    </p:extLst>
  </p:cSld>
  <p:clrMapOvr>
    <a:masterClrMapping/>
  </p:clrMapOvr>
  <p:transition spd="slow" advClick="0" advTm="3000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9C68797-BE3B-4040-AAB3-5E6A418C336B}"/>
              </a:ext>
            </a:extLst>
          </p:cNvPr>
          <p:cNvSpPr/>
          <p:nvPr userDrawn="1"/>
        </p:nvSpPr>
        <p:spPr>
          <a:xfrm>
            <a:off x="107950" y="78253"/>
            <a:ext cx="11976100" cy="6701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1D91C38-C49E-4110-9F51-6A4FCA5AD4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7" t="59943" b="-1"/>
          <a:stretch/>
        </p:blipFill>
        <p:spPr>
          <a:xfrm>
            <a:off x="107950" y="0"/>
            <a:ext cx="3757480" cy="164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875006"/>
      </p:ext>
    </p:extLst>
  </p:cSld>
  <p:clrMapOvr>
    <a:masterClrMapping/>
  </p:clrMapOvr>
  <p:transition spd="slow" advClick="0" advTm="3000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912A3C4-38C9-412C-AEDB-83AC518204BB}"/>
              </a:ext>
            </a:extLst>
          </p:cNvPr>
          <p:cNvSpPr/>
          <p:nvPr userDrawn="1"/>
        </p:nvSpPr>
        <p:spPr>
          <a:xfrm>
            <a:off x="107950" y="78253"/>
            <a:ext cx="11976100" cy="6701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5874625"/>
      </p:ext>
    </p:extLst>
  </p:cSld>
  <p:clrMapOvr>
    <a:masterClrMapping/>
  </p:clrMapOvr>
  <p:transition spd="slow" advClick="0" advTm="3000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4569483"/>
      </p:ext>
    </p:extLst>
  </p:cSld>
  <p:clrMapOvr>
    <a:masterClrMapping/>
  </p:clrMapOvr>
  <p:transition spd="slow" advClick="0" advTm="3000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7516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3" r:id="rId6"/>
    <p:sldLayoutId id="2147483656" r:id="rId7"/>
    <p:sldLayoutId id="2147483657" r:id="rId8"/>
    <p:sldLayoutId id="2147483658" r:id="rId9"/>
  </p:sldLayoutIdLst>
  <p:transition spd="slow" advClick="0" advTm="3000">
    <p:randomBar dir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>
            <a:extLst>
              <a:ext uri="{FF2B5EF4-FFF2-40B4-BE49-F238E27FC236}">
                <a16:creationId xmlns:a16="http://schemas.microsoft.com/office/drawing/2014/main" id="{E8D4EFB0-EEE0-4096-AC4B-CC4EBD82FE75}"/>
              </a:ext>
            </a:extLst>
          </p:cNvPr>
          <p:cNvSpPr txBox="1"/>
          <p:nvPr/>
        </p:nvSpPr>
        <p:spPr>
          <a:xfrm>
            <a:off x="2034111" y="1438833"/>
            <a:ext cx="56418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南京大学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AA00723-0781-468F-9C18-56F2807482BD}"/>
              </a:ext>
            </a:extLst>
          </p:cNvPr>
          <p:cNvSpPr txBox="1"/>
          <p:nvPr/>
        </p:nvSpPr>
        <p:spPr>
          <a:xfrm>
            <a:off x="2034111" y="3076763"/>
            <a:ext cx="85915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8000" b="1">
                <a:solidFill>
                  <a:schemeClr val="accent6"/>
                </a:solidFill>
                <a:latin typeface="字魂5号-无外润黑体" panose="00000500000000000000" pitchFamily="2" charset="-122"/>
                <a:ea typeface="字魂5号-无外润黑体" panose="00000500000000000000" pitchFamily="2" charset="-122"/>
              </a:defRPr>
            </a:lvl1pPr>
          </a:lstStyle>
          <a:p>
            <a:r>
              <a:rPr lang="zh-CN" altLang="en-US" dirty="0"/>
              <a:t>软工实验个人报告</a:t>
            </a:r>
            <a:r>
              <a:rPr lang="en-US" altLang="zh-CN" dirty="0"/>
              <a:t> </a:t>
            </a:r>
            <a:endParaRPr lang="zh-CN" altLang="en-US" dirty="0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6B62EFA5-59E9-4A1C-94A1-BAFFCAD0A58C}"/>
              </a:ext>
            </a:extLst>
          </p:cNvPr>
          <p:cNvCxnSpPr/>
          <p:nvPr/>
        </p:nvCxnSpPr>
        <p:spPr>
          <a:xfrm>
            <a:off x="3543300" y="4867275"/>
            <a:ext cx="632460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77D77054-1511-4EA4-AE02-EC52FD8D1B44}"/>
              </a:ext>
            </a:extLst>
          </p:cNvPr>
          <p:cNvSpPr txBox="1"/>
          <p:nvPr/>
        </p:nvSpPr>
        <p:spPr>
          <a:xfrm>
            <a:off x="4533464" y="5378135"/>
            <a:ext cx="38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3600" b="1">
                <a:solidFill>
                  <a:schemeClr val="tx2">
                    <a:lumMod val="60000"/>
                    <a:lumOff val="40000"/>
                  </a:schemeClr>
                </a:solidFill>
                <a:latin typeface="字魂5号-无外润黑体" panose="00000500000000000000" pitchFamily="2" charset="-122"/>
                <a:ea typeface="字魂5号-无外润黑体" panose="00000500000000000000" pitchFamily="2" charset="-122"/>
              </a:defRPr>
            </a:lvl1pPr>
          </a:lstStyle>
          <a:p>
            <a:pPr algn="ctr"/>
            <a:r>
              <a:rPr lang="en-US" altLang="zh-CN" sz="2400" b="0" dirty="0">
                <a:solidFill>
                  <a:schemeClr val="accent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191830149 </a:t>
            </a:r>
            <a:r>
              <a:rPr lang="zh-CN" altLang="en-US" sz="2400" b="0" dirty="0">
                <a:solidFill>
                  <a:schemeClr val="accent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王岳  后端</a:t>
            </a:r>
            <a:r>
              <a:rPr lang="en-US" altLang="zh-CN" sz="2400" b="0" dirty="0">
                <a:solidFill>
                  <a:schemeClr val="accent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D</a:t>
            </a:r>
            <a:r>
              <a:rPr lang="zh-CN" altLang="en-US" sz="2400" b="0" dirty="0">
                <a:solidFill>
                  <a:schemeClr val="accent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组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187" y="858730"/>
            <a:ext cx="925204" cy="116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079508"/>
      </p:ext>
    </p:ext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>
            <a:extLst>
              <a:ext uri="{FF2B5EF4-FFF2-40B4-BE49-F238E27FC236}">
                <a16:creationId xmlns:a16="http://schemas.microsoft.com/office/drawing/2014/main" id="{BBAC5BA7-D429-4D94-A222-54C8EB7A7EC1}"/>
              </a:ext>
            </a:extLst>
          </p:cNvPr>
          <p:cNvGrpSpPr/>
          <p:nvPr/>
        </p:nvGrpSpPr>
        <p:grpSpPr>
          <a:xfrm>
            <a:off x="178617" y="0"/>
            <a:ext cx="6145982" cy="1200329"/>
            <a:chOff x="1207011" y="-56957"/>
            <a:chExt cx="6145982" cy="1200329"/>
          </a:xfrm>
        </p:grpSpPr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16CBD472-2F4C-4B5F-B3D1-AC1016428A07}"/>
                </a:ext>
              </a:extLst>
            </p:cNvPr>
            <p:cNvSpPr txBox="1"/>
            <p:nvPr/>
          </p:nvSpPr>
          <p:spPr>
            <a:xfrm>
              <a:off x="1207011" y="-56957"/>
              <a:ext cx="147718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6000">
                  <a:solidFill>
                    <a:schemeClr val="accent6"/>
                  </a:solidFill>
                  <a:latin typeface="字魂5号-无外润黑体" panose="00000500000000000000" pitchFamily="2" charset="-122"/>
                  <a:ea typeface="字魂5号-无外润黑体" panose="00000500000000000000" pitchFamily="2" charset="-122"/>
                </a:defRPr>
              </a:lvl1pPr>
            </a:lstStyle>
            <a:p>
              <a:r>
                <a:rPr lang="en-US" altLang="zh-CN" sz="7200" b="1" dirty="0">
                  <a:solidFill>
                    <a:schemeClr val="accent5"/>
                  </a:solidFill>
                </a:rPr>
                <a:t>01</a:t>
              </a:r>
              <a:endParaRPr lang="zh-CN" altLang="en-US" sz="7200" b="1" dirty="0">
                <a:solidFill>
                  <a:schemeClr val="accent5"/>
                </a:solidFill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3A9E74C2-B54C-437F-82B9-EE065A58EECD}"/>
                </a:ext>
              </a:extLst>
            </p:cNvPr>
            <p:cNvSpPr txBox="1"/>
            <p:nvPr/>
          </p:nvSpPr>
          <p:spPr>
            <a:xfrm>
              <a:off x="2589467" y="553183"/>
              <a:ext cx="23431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6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个人任务</a:t>
              </a: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0602D609-D5A1-4595-802C-A62ED90866ED}"/>
                </a:ext>
              </a:extLst>
            </p:cNvPr>
            <p:cNvSpPr txBox="1"/>
            <p:nvPr/>
          </p:nvSpPr>
          <p:spPr>
            <a:xfrm>
              <a:off x="4276418" y="737849"/>
              <a:ext cx="30765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0">
                  <a:solidFill>
                    <a:schemeClr val="tx2">
                      <a:lumMod val="60000"/>
                      <a:lumOff val="4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defRPr>
              </a:lvl1pPr>
            </a:lstStyle>
            <a:p>
              <a:r>
                <a:rPr lang="en-US" altLang="zh-CN" dirty="0">
                  <a:latin typeface="字魂5号-无外润黑体" panose="00000500000000000000" pitchFamily="2" charset="-122"/>
                  <a:ea typeface="字魂5号-无外润黑体" panose="00000500000000000000" pitchFamily="2" charset="-122"/>
                </a:rPr>
                <a:t>IVDIVIDUAL TASKS</a:t>
              </a:r>
              <a:endParaRPr lang="zh-CN" altLang="en-US" dirty="0">
                <a:latin typeface="字魂5号-无外润黑体" panose="00000500000000000000" pitchFamily="2" charset="-122"/>
                <a:ea typeface="字魂5号-无外润黑体" panose="00000500000000000000" pitchFamily="2" charset="-122"/>
              </a:endParaRPr>
            </a:p>
          </p:txBody>
        </p:sp>
      </p:grpSp>
      <p:pic>
        <p:nvPicPr>
          <p:cNvPr id="47" name="图片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9094" y="440922"/>
            <a:ext cx="733107" cy="919316"/>
          </a:xfrm>
          <a:prstGeom prst="rect">
            <a:avLst/>
          </a:prstGeom>
        </p:spPr>
      </p:pic>
      <p:sp>
        <p:nvSpPr>
          <p:cNvPr id="49" name="文本框 48">
            <a:extLst>
              <a:ext uri="{FF2B5EF4-FFF2-40B4-BE49-F238E27FC236}">
                <a16:creationId xmlns:a16="http://schemas.microsoft.com/office/drawing/2014/main" id="{CB6A7F33-2D74-70C3-E148-6748D8C3D385}"/>
              </a:ext>
            </a:extLst>
          </p:cNvPr>
          <p:cNvSpPr txBox="1"/>
          <p:nvPr/>
        </p:nvSpPr>
        <p:spPr>
          <a:xfrm>
            <a:off x="917210" y="4527417"/>
            <a:ext cx="6719961" cy="724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负责文档管理服务的大部分测试任务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>
              <a:lnSpc>
                <a:spcPts val="26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负责样品管理服务的业务代码测试任务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6F324DC-1307-A5DE-48A6-E7EE12FF62E2}"/>
              </a:ext>
            </a:extLst>
          </p:cNvPr>
          <p:cNvSpPr txBox="1"/>
          <p:nvPr/>
        </p:nvSpPr>
        <p:spPr>
          <a:xfrm>
            <a:off x="767174" y="1642918"/>
            <a:ext cx="19654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accent6"/>
                </a:solidFill>
                <a:latin typeface="+mj-ea"/>
                <a:ea typeface="+mj-ea"/>
              </a:rPr>
              <a:t>1 </a:t>
            </a:r>
            <a:r>
              <a:rPr lang="zh-CN" altLang="en-US" sz="2000" dirty="0">
                <a:solidFill>
                  <a:schemeClr val="accent6"/>
                </a:solidFill>
                <a:latin typeface="+mj-ea"/>
                <a:ea typeface="+mj-ea"/>
              </a:rPr>
              <a:t>需求调研部分</a:t>
            </a:r>
            <a:endParaRPr lang="en-US" altLang="zh-CN" sz="2000" dirty="0">
              <a:solidFill>
                <a:schemeClr val="accent6"/>
              </a:solidFill>
              <a:latin typeface="+mj-ea"/>
              <a:ea typeface="+mj-ea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179506FA-6DEC-C426-8863-46506A746A31}"/>
              </a:ext>
            </a:extLst>
          </p:cNvPr>
          <p:cNvSpPr txBox="1"/>
          <p:nvPr/>
        </p:nvSpPr>
        <p:spPr>
          <a:xfrm>
            <a:off x="767174" y="2603914"/>
            <a:ext cx="19654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6"/>
                </a:solidFill>
                <a:latin typeface="+mj-ea"/>
                <a:ea typeface="+mj-ea"/>
              </a:rPr>
              <a:t>2 </a:t>
            </a:r>
            <a:r>
              <a:rPr lang="zh-CN" altLang="en-US" sz="2000" dirty="0">
                <a:solidFill>
                  <a:schemeClr val="accent6"/>
                </a:solidFill>
                <a:latin typeface="+mj-ea"/>
                <a:ea typeface="+mj-ea"/>
              </a:rPr>
              <a:t>业务代码部分</a:t>
            </a:r>
            <a:endParaRPr lang="en-US" altLang="zh-CN" sz="2000" dirty="0">
              <a:solidFill>
                <a:schemeClr val="accent6"/>
              </a:solidFill>
              <a:latin typeface="+mj-ea"/>
              <a:ea typeface="+mj-ea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42B5DBD6-7593-E240-C36E-D5EBE46F42ED}"/>
              </a:ext>
            </a:extLst>
          </p:cNvPr>
          <p:cNvSpPr txBox="1"/>
          <p:nvPr/>
        </p:nvSpPr>
        <p:spPr>
          <a:xfrm>
            <a:off x="767174" y="4127307"/>
            <a:ext cx="19654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6"/>
                </a:solidFill>
                <a:latin typeface="+mj-ea"/>
                <a:ea typeface="+mj-ea"/>
              </a:rPr>
              <a:t>3 </a:t>
            </a:r>
            <a:r>
              <a:rPr lang="zh-CN" altLang="en-US" sz="2000" dirty="0">
                <a:solidFill>
                  <a:schemeClr val="accent6"/>
                </a:solidFill>
                <a:latin typeface="+mj-ea"/>
                <a:ea typeface="+mj-ea"/>
              </a:rPr>
              <a:t>测试代码部分</a:t>
            </a:r>
            <a:endParaRPr lang="en-US" altLang="zh-CN" sz="2000" dirty="0">
              <a:solidFill>
                <a:schemeClr val="accent6"/>
              </a:solidFill>
              <a:latin typeface="+mj-ea"/>
              <a:ea typeface="+mj-ea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8BD3DF6A-AEB0-6523-C4C5-1AAD158D3A45}"/>
              </a:ext>
            </a:extLst>
          </p:cNvPr>
          <p:cNvSpPr txBox="1"/>
          <p:nvPr/>
        </p:nvSpPr>
        <p:spPr>
          <a:xfrm>
            <a:off x="767174" y="5456489"/>
            <a:ext cx="19654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6"/>
                </a:solidFill>
                <a:latin typeface="+mj-ea"/>
                <a:ea typeface="+mj-ea"/>
              </a:rPr>
              <a:t>4 </a:t>
            </a:r>
            <a:r>
              <a:rPr lang="zh-CN" altLang="en-US" sz="2000" dirty="0">
                <a:solidFill>
                  <a:schemeClr val="accent6"/>
                </a:solidFill>
                <a:latin typeface="+mj-ea"/>
                <a:ea typeface="+mj-ea"/>
              </a:rPr>
              <a:t>文档编写部分</a:t>
            </a:r>
            <a:endParaRPr lang="en-US" altLang="zh-CN" sz="2000" dirty="0">
              <a:solidFill>
                <a:schemeClr val="accent6"/>
              </a:solidFill>
              <a:latin typeface="+mj-ea"/>
              <a:ea typeface="+mj-ea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22A2B222-CC0D-F6D4-3BBD-0BE0F55E27F1}"/>
              </a:ext>
            </a:extLst>
          </p:cNvPr>
          <p:cNvSpPr txBox="1"/>
          <p:nvPr/>
        </p:nvSpPr>
        <p:spPr>
          <a:xfrm>
            <a:off x="1005300" y="5856599"/>
            <a:ext cx="6719961" cy="391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参与了需求规格文档的编写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(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委托管理、合同管理部分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)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84132996-D61F-2A0F-8D8B-6D51271D21DE}"/>
              </a:ext>
            </a:extLst>
          </p:cNvPr>
          <p:cNvSpPr txBox="1"/>
          <p:nvPr/>
        </p:nvSpPr>
        <p:spPr>
          <a:xfrm>
            <a:off x="1005299" y="2084509"/>
            <a:ext cx="6719961" cy="391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负责与测试中心王老师进行需求沟通，协助完成项目的具体需求分析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26894F29-906D-C1F0-F53D-F0184D433777}"/>
              </a:ext>
            </a:extLst>
          </p:cNvPr>
          <p:cNvSpPr txBox="1"/>
          <p:nvPr/>
        </p:nvSpPr>
        <p:spPr>
          <a:xfrm>
            <a:off x="917210" y="2994177"/>
            <a:ext cx="8026765" cy="1058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负责测试项目的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projcet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模块、测试方案评审表有关流程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>
              <a:lnSpc>
                <a:spcPts val="26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负责文档管理服务的大部分文档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PDF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生成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(11/14)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>
              <a:lnSpc>
                <a:spcPts val="26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负责样品管理服务的业务实现</a:t>
            </a:r>
          </a:p>
        </p:txBody>
      </p:sp>
    </p:spTree>
    <p:extLst>
      <p:ext uri="{BB962C8B-B14F-4D97-AF65-F5344CB8AC3E}">
        <p14:creationId xmlns:p14="http://schemas.microsoft.com/office/powerpoint/2010/main" val="3414949882"/>
      </p:ext>
    </p:extLst>
  </p:cSld>
  <p:clrMapOvr>
    <a:masterClrMapping/>
  </p:clrMapOvr>
  <p:transition spd="slow" advClick="0" advTm="3000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5A129462-00EC-4B63-AD80-A591AFEDBAAF}"/>
              </a:ext>
            </a:extLst>
          </p:cNvPr>
          <p:cNvGrpSpPr/>
          <p:nvPr/>
        </p:nvGrpSpPr>
        <p:grpSpPr>
          <a:xfrm>
            <a:off x="178616" y="0"/>
            <a:ext cx="3644157" cy="1200329"/>
            <a:chOff x="1207010" y="-56957"/>
            <a:chExt cx="3644157" cy="1200329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F5145DEB-77E9-454E-B6AD-84B46CF2D97F}"/>
                </a:ext>
              </a:extLst>
            </p:cNvPr>
            <p:cNvSpPr txBox="1"/>
            <p:nvPr/>
          </p:nvSpPr>
          <p:spPr>
            <a:xfrm>
              <a:off x="1207010" y="-56957"/>
              <a:ext cx="147644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6000">
                  <a:solidFill>
                    <a:schemeClr val="accent6"/>
                  </a:solidFill>
                  <a:latin typeface="字魂5号-无外润黑体" panose="00000500000000000000" pitchFamily="2" charset="-122"/>
                  <a:ea typeface="字魂5号-无外润黑体" panose="00000500000000000000" pitchFamily="2" charset="-122"/>
                </a:defRPr>
              </a:lvl1pPr>
            </a:lstStyle>
            <a:p>
              <a:r>
                <a:rPr lang="en-US" altLang="zh-CN" sz="7200" b="1" dirty="0">
                  <a:solidFill>
                    <a:schemeClr val="accent5"/>
                  </a:solidFill>
                </a:rPr>
                <a:t>02</a:t>
              </a:r>
              <a:endParaRPr lang="zh-CN" altLang="en-US" sz="7200" b="1" dirty="0">
                <a:solidFill>
                  <a:schemeClr val="accent5"/>
                </a:solidFill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2398CF79-A643-4101-ACC8-8C004E6C8E65}"/>
                </a:ext>
              </a:extLst>
            </p:cNvPr>
            <p:cNvSpPr txBox="1"/>
            <p:nvPr/>
          </p:nvSpPr>
          <p:spPr>
            <a:xfrm>
              <a:off x="2508017" y="543913"/>
              <a:ext cx="23431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6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工作贡献</a:t>
              </a:r>
            </a:p>
          </p:txBody>
        </p:sp>
      </p:grp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9094" y="440922"/>
            <a:ext cx="733107" cy="919316"/>
          </a:xfrm>
          <a:prstGeom prst="rect">
            <a:avLst/>
          </a:prstGeom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BC11DF4D-73E4-3BE7-07C6-9E2CC4EA9360}"/>
              </a:ext>
            </a:extLst>
          </p:cNvPr>
          <p:cNvSpPr txBox="1"/>
          <p:nvPr/>
        </p:nvSpPr>
        <p:spPr>
          <a:xfrm>
            <a:off x="786119" y="1524905"/>
            <a:ext cx="19654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6"/>
                </a:solidFill>
                <a:latin typeface="+mj-ea"/>
                <a:ea typeface="+mj-ea"/>
              </a:rPr>
              <a:t>需求调研部分</a:t>
            </a:r>
            <a:endParaRPr lang="en-US" altLang="zh-CN" sz="2000" dirty="0">
              <a:solidFill>
                <a:schemeClr val="accent6"/>
              </a:solidFill>
              <a:latin typeface="+mj-ea"/>
              <a:ea typeface="+mj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04CCB7C-F186-2868-94BA-F3003893C5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839" y="2672106"/>
            <a:ext cx="4586657" cy="337349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22D9E60-6C4B-5604-679D-29A5212368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9949" y="1524905"/>
            <a:ext cx="3877022" cy="4323146"/>
          </a:xfrm>
          <a:prstGeom prst="rect">
            <a:avLst/>
          </a:prstGeom>
        </p:spPr>
      </p:pic>
      <p:sp>
        <p:nvSpPr>
          <p:cNvPr id="53" name="文本框 52">
            <a:extLst>
              <a:ext uri="{FF2B5EF4-FFF2-40B4-BE49-F238E27FC236}">
                <a16:creationId xmlns:a16="http://schemas.microsoft.com/office/drawing/2014/main" id="{5DEDA022-E786-D596-5F27-8261367649AB}"/>
              </a:ext>
            </a:extLst>
          </p:cNvPr>
          <p:cNvSpPr txBox="1"/>
          <p:nvPr/>
        </p:nvSpPr>
        <p:spPr>
          <a:xfrm>
            <a:off x="3248024" y="794806"/>
            <a:ext cx="3076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 b="0">
                <a:solidFill>
                  <a:schemeClr val="tx2">
                    <a:lumMod val="60000"/>
                    <a:lumOff val="4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</a:lstStyle>
          <a:p>
            <a:r>
              <a:rPr lang="en-US" altLang="zh-CN" dirty="0">
                <a:latin typeface="字魂5号-无外润黑体" panose="00000500000000000000" pitchFamily="2" charset="-122"/>
                <a:ea typeface="字魂5号-无外润黑体" panose="00000500000000000000" pitchFamily="2" charset="-122"/>
              </a:rPr>
              <a:t>WORK CONTRIBUTION</a:t>
            </a:r>
            <a:endParaRPr lang="zh-CN" altLang="en-US" dirty="0">
              <a:latin typeface="字魂5号-无外润黑体" panose="00000500000000000000" pitchFamily="2" charset="-122"/>
              <a:ea typeface="字魂5号-无外润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5102489"/>
      </p:ext>
    </p:extLst>
  </p:cSld>
  <p:clrMapOvr>
    <a:masterClrMapping/>
  </p:clrMapOvr>
  <p:transition spd="slow" advClick="0" advTm="3000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370BEB6-6D46-8CB2-4255-F56A91E68D12}"/>
              </a:ext>
            </a:extLst>
          </p:cNvPr>
          <p:cNvGrpSpPr/>
          <p:nvPr/>
        </p:nvGrpSpPr>
        <p:grpSpPr>
          <a:xfrm>
            <a:off x="178616" y="0"/>
            <a:ext cx="3644157" cy="1200329"/>
            <a:chOff x="1207010" y="-56957"/>
            <a:chExt cx="3644157" cy="1200329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76EC4EC2-F1BF-1722-601F-1C5464E8D57F}"/>
                </a:ext>
              </a:extLst>
            </p:cNvPr>
            <p:cNvSpPr txBox="1"/>
            <p:nvPr/>
          </p:nvSpPr>
          <p:spPr>
            <a:xfrm>
              <a:off x="1207010" y="-56957"/>
              <a:ext cx="147644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6000">
                  <a:solidFill>
                    <a:schemeClr val="accent6"/>
                  </a:solidFill>
                  <a:latin typeface="字魂5号-无外润黑体" panose="00000500000000000000" pitchFamily="2" charset="-122"/>
                  <a:ea typeface="字魂5号-无外润黑体" panose="00000500000000000000" pitchFamily="2" charset="-122"/>
                </a:defRPr>
              </a:lvl1pPr>
            </a:lstStyle>
            <a:p>
              <a:r>
                <a:rPr lang="en-US" altLang="zh-CN" sz="7200" b="1" dirty="0">
                  <a:solidFill>
                    <a:schemeClr val="accent5"/>
                  </a:solidFill>
                </a:rPr>
                <a:t>02</a:t>
              </a:r>
              <a:endParaRPr lang="zh-CN" altLang="en-US" sz="7200" b="1" dirty="0">
                <a:solidFill>
                  <a:schemeClr val="accent5"/>
                </a:solidFill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4FD32980-BB80-CAEB-CB48-A95801953C63}"/>
                </a:ext>
              </a:extLst>
            </p:cNvPr>
            <p:cNvSpPr txBox="1"/>
            <p:nvPr/>
          </p:nvSpPr>
          <p:spPr>
            <a:xfrm>
              <a:off x="2508017" y="543913"/>
              <a:ext cx="23431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6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工作贡献</a:t>
              </a: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3389D53F-252A-AE22-CCB6-EFA8FEFBBAB8}"/>
              </a:ext>
            </a:extLst>
          </p:cNvPr>
          <p:cNvSpPr txBox="1"/>
          <p:nvPr/>
        </p:nvSpPr>
        <p:spPr>
          <a:xfrm>
            <a:off x="598733" y="1547434"/>
            <a:ext cx="2643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6"/>
                </a:solidFill>
                <a:latin typeface="+mj-ea"/>
                <a:ea typeface="+mj-ea"/>
              </a:rPr>
              <a:t>业务及测试代码贡献</a:t>
            </a:r>
            <a:endParaRPr lang="en-US" altLang="zh-CN" sz="2000" dirty="0">
              <a:solidFill>
                <a:schemeClr val="accent6"/>
              </a:solidFill>
              <a:latin typeface="+mj-ea"/>
              <a:ea typeface="+mj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48ED704-69A1-289A-482C-03F658A0C494}"/>
              </a:ext>
            </a:extLst>
          </p:cNvPr>
          <p:cNvSpPr txBox="1"/>
          <p:nvPr/>
        </p:nvSpPr>
        <p:spPr>
          <a:xfrm>
            <a:off x="399481" y="1871577"/>
            <a:ext cx="6719961" cy="2062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endParaRPr lang="en-US" altLang="zh-CN" sz="1600" dirty="0"/>
          </a:p>
          <a:p>
            <a:pPr>
              <a:lnSpc>
                <a:spcPts val="2600"/>
              </a:lnSpc>
            </a:pPr>
            <a:r>
              <a:rPr lang="en-US" altLang="zh-CN" sz="1600" dirty="0"/>
              <a:t>          insertions:    13175  (23%)</a:t>
            </a:r>
            <a:br>
              <a:rPr lang="en-US" altLang="zh-CN" sz="1600" dirty="0"/>
            </a:br>
            <a:r>
              <a:rPr lang="en-US" altLang="zh-CN" sz="1600" dirty="0"/>
              <a:t>          deletions:     4401   (15%)</a:t>
            </a:r>
            <a:br>
              <a:rPr lang="en-US" altLang="zh-CN" sz="1600" dirty="0"/>
            </a:br>
            <a:r>
              <a:rPr lang="en-US" altLang="zh-CN" sz="1600" dirty="0"/>
              <a:t>          files:         551    (20%)</a:t>
            </a:r>
            <a:br>
              <a:rPr lang="en-US" altLang="zh-CN" sz="1600" dirty="0"/>
            </a:br>
            <a:r>
              <a:rPr lang="en-US" altLang="zh-CN" sz="1600" dirty="0"/>
              <a:t>          commits:       82     (18%)</a:t>
            </a:r>
            <a:br>
              <a:rPr lang="en-US" altLang="zh-CN" sz="1600" dirty="0"/>
            </a:br>
            <a:r>
              <a:rPr lang="en-US" altLang="zh-CN" sz="1600" dirty="0"/>
              <a:t>          lines changed: 17576  (20%)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69856F5F-26E0-868C-0DE3-088DFBEB6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271" y="396514"/>
            <a:ext cx="3954034" cy="6064971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3ABDA632-1E1D-595B-B744-1E2EA8451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5998" y="397041"/>
            <a:ext cx="4010438" cy="640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208173"/>
      </p:ext>
    </p:extLst>
  </p:cSld>
  <p:clrMapOvr>
    <a:masterClrMapping/>
  </p:clrMapOvr>
  <p:transition spd="slow" advClick="0" advTm="3000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CF2DE81B-E551-4D62-870A-2BB263278B61}"/>
              </a:ext>
            </a:extLst>
          </p:cNvPr>
          <p:cNvGrpSpPr/>
          <p:nvPr/>
        </p:nvGrpSpPr>
        <p:grpSpPr>
          <a:xfrm>
            <a:off x="178615" y="0"/>
            <a:ext cx="4988948" cy="1554271"/>
            <a:chOff x="1207010" y="-56957"/>
            <a:chExt cx="3294563" cy="1554271"/>
          </a:xfrm>
        </p:grpSpPr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E5EC9328-7E9D-4DFA-8614-A29272D27000}"/>
                </a:ext>
              </a:extLst>
            </p:cNvPr>
            <p:cNvSpPr txBox="1"/>
            <p:nvPr/>
          </p:nvSpPr>
          <p:spPr>
            <a:xfrm>
              <a:off x="1207010" y="-56957"/>
              <a:ext cx="147644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6000">
                  <a:solidFill>
                    <a:schemeClr val="accent6"/>
                  </a:solidFill>
                  <a:latin typeface="字魂5号-无外润黑体" panose="00000500000000000000" pitchFamily="2" charset="-122"/>
                  <a:ea typeface="字魂5号-无外润黑体" panose="00000500000000000000" pitchFamily="2" charset="-122"/>
                </a:defRPr>
              </a:lvl1pPr>
            </a:lstStyle>
            <a:p>
              <a:r>
                <a:rPr lang="en-US" altLang="zh-CN" sz="7200" b="1" dirty="0">
                  <a:solidFill>
                    <a:schemeClr val="accent5"/>
                  </a:solidFill>
                </a:rPr>
                <a:t>03</a:t>
              </a:r>
              <a:endParaRPr lang="zh-CN" altLang="en-US" sz="7200" b="1" dirty="0">
                <a:solidFill>
                  <a:schemeClr val="accent5"/>
                </a:solidFill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0F6DBE14-C9B9-4E27-8978-6FDB6DD4477C}"/>
                </a:ext>
              </a:extLst>
            </p:cNvPr>
            <p:cNvSpPr txBox="1"/>
            <p:nvPr/>
          </p:nvSpPr>
          <p:spPr>
            <a:xfrm>
              <a:off x="2158423" y="543207"/>
              <a:ext cx="234315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6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技术与辅助开发工具</a:t>
              </a:r>
            </a:p>
          </p:txBody>
        </p:sp>
      </p:grpSp>
      <p:pic>
        <p:nvPicPr>
          <p:cNvPr id="53" name="图片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9094" y="440922"/>
            <a:ext cx="733107" cy="919316"/>
          </a:xfrm>
          <a:prstGeom prst="rect">
            <a:avLst/>
          </a:prstGeom>
        </p:spPr>
      </p:pic>
      <p:sp>
        <p:nvSpPr>
          <p:cNvPr id="54" name="文本框 53">
            <a:extLst>
              <a:ext uri="{FF2B5EF4-FFF2-40B4-BE49-F238E27FC236}">
                <a16:creationId xmlns:a16="http://schemas.microsoft.com/office/drawing/2014/main" id="{BFE129A6-943F-73D8-639A-A9F781F7579C}"/>
              </a:ext>
            </a:extLst>
          </p:cNvPr>
          <p:cNvSpPr txBox="1"/>
          <p:nvPr/>
        </p:nvSpPr>
        <p:spPr>
          <a:xfrm>
            <a:off x="1619337" y="2280767"/>
            <a:ext cx="3681664" cy="2058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开发语言：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Java</a:t>
            </a:r>
          </a:p>
          <a:p>
            <a:pPr>
              <a:lnSpc>
                <a:spcPts val="26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开发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IDE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：</a:t>
            </a:r>
            <a:r>
              <a:rPr lang="en-US" altLang="zh-CN" sz="1800" dirty="0" err="1"/>
              <a:t>Intellij</a:t>
            </a:r>
            <a:r>
              <a:rPr lang="en-US" altLang="zh-CN" sz="1800" dirty="0"/>
              <a:t> IDEA 2021.3.3</a:t>
            </a:r>
          </a:p>
          <a:p>
            <a:pPr>
              <a:lnSpc>
                <a:spcPts val="26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版本控制：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Git</a:t>
            </a:r>
          </a:p>
          <a:p>
            <a:pPr>
              <a:lnSpc>
                <a:spcPts val="26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开源工具库：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iText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>
              <a:lnSpc>
                <a:spcPts val="26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构建工具：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Maven</a:t>
            </a:r>
          </a:p>
          <a:p>
            <a:pPr>
              <a:lnSpc>
                <a:spcPts val="26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数据库相关：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MongoDB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1B641378-C615-29D6-98B5-D8EC10557D90}"/>
              </a:ext>
            </a:extLst>
          </p:cNvPr>
          <p:cNvSpPr txBox="1"/>
          <p:nvPr/>
        </p:nvSpPr>
        <p:spPr>
          <a:xfrm>
            <a:off x="4631909" y="1200329"/>
            <a:ext cx="3790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 b="0">
                <a:solidFill>
                  <a:schemeClr val="tx2">
                    <a:lumMod val="60000"/>
                    <a:lumOff val="4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</a:lstStyle>
          <a:p>
            <a:r>
              <a:rPr lang="en-US" altLang="zh-CN" dirty="0">
                <a:latin typeface="字魂5号-无外润黑体" panose="00000500000000000000" pitchFamily="2" charset="-122"/>
                <a:ea typeface="字魂5号-无外润黑体" panose="00000500000000000000" pitchFamily="2" charset="-122"/>
              </a:rPr>
              <a:t>TECHNICAL AND AUXILIARY TOOLS</a:t>
            </a:r>
            <a:endParaRPr lang="zh-CN" altLang="en-US" dirty="0">
              <a:latin typeface="字魂5号-无外润黑体" panose="00000500000000000000" pitchFamily="2" charset="-122"/>
              <a:ea typeface="字魂5号-无外润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4817415"/>
      </p:ext>
    </p:extLst>
  </p:cSld>
  <p:clrMapOvr>
    <a:masterClrMapping/>
  </p:clrMapOvr>
  <p:transition spd="slow" advClick="0" advTm="3000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7A55651A-1C73-45A3-A740-46D20DF2117B}"/>
              </a:ext>
            </a:extLst>
          </p:cNvPr>
          <p:cNvGrpSpPr/>
          <p:nvPr/>
        </p:nvGrpSpPr>
        <p:grpSpPr>
          <a:xfrm>
            <a:off x="178616" y="0"/>
            <a:ext cx="6214069" cy="1200329"/>
            <a:chOff x="1207010" y="-56957"/>
            <a:chExt cx="6214069" cy="1200329"/>
          </a:xfrm>
        </p:grpSpPr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D21BE7DE-7234-45CE-998F-578CDBB45FC5}"/>
                </a:ext>
              </a:extLst>
            </p:cNvPr>
            <p:cNvSpPr txBox="1"/>
            <p:nvPr/>
          </p:nvSpPr>
          <p:spPr>
            <a:xfrm>
              <a:off x="1207010" y="-56957"/>
              <a:ext cx="147644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6000">
                  <a:solidFill>
                    <a:schemeClr val="accent6"/>
                  </a:solidFill>
                  <a:latin typeface="字魂5号-无外润黑体" panose="00000500000000000000" pitchFamily="2" charset="-122"/>
                  <a:ea typeface="字魂5号-无外润黑体" panose="00000500000000000000" pitchFamily="2" charset="-122"/>
                </a:defRPr>
              </a:lvl1pPr>
            </a:lstStyle>
            <a:p>
              <a:r>
                <a:rPr lang="en-US" altLang="zh-CN" sz="7200" b="1" dirty="0">
                  <a:solidFill>
                    <a:schemeClr val="accent5"/>
                  </a:solidFill>
                </a:rPr>
                <a:t>04</a:t>
              </a:r>
              <a:endParaRPr lang="zh-CN" altLang="en-US" sz="7200" b="1" dirty="0">
                <a:solidFill>
                  <a:schemeClr val="accent5"/>
                </a:solidFill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7542E19A-ABAA-4D6A-8E87-9F8B64D9E8D2}"/>
                </a:ext>
              </a:extLst>
            </p:cNvPr>
            <p:cNvSpPr txBox="1"/>
            <p:nvPr/>
          </p:nvSpPr>
          <p:spPr>
            <a:xfrm>
              <a:off x="2508017" y="543913"/>
              <a:ext cx="23431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6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个人感悟</a:t>
              </a: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C465ED45-7CED-4890-94CC-563D0287800D}"/>
                </a:ext>
              </a:extLst>
            </p:cNvPr>
            <p:cNvSpPr txBox="1"/>
            <p:nvPr/>
          </p:nvSpPr>
          <p:spPr>
            <a:xfrm>
              <a:off x="4344504" y="728579"/>
              <a:ext cx="30765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0">
                  <a:solidFill>
                    <a:schemeClr val="tx2">
                      <a:lumMod val="60000"/>
                      <a:lumOff val="4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defRPr>
              </a:lvl1pPr>
            </a:lstStyle>
            <a:p>
              <a:r>
                <a:rPr lang="en-US" altLang="zh-CN" dirty="0">
                  <a:latin typeface="字魂5号-无外润黑体" panose="00000500000000000000" pitchFamily="2" charset="-122"/>
                  <a:ea typeface="字魂5号-无外润黑体" panose="00000500000000000000" pitchFamily="2" charset="-122"/>
                </a:rPr>
                <a:t>PERSONAL FEELING</a:t>
              </a:r>
            </a:p>
          </p:txBody>
        </p:sp>
      </p:grpSp>
      <p:pic>
        <p:nvPicPr>
          <p:cNvPr id="52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9094" y="440922"/>
            <a:ext cx="733107" cy="919316"/>
          </a:xfrm>
          <a:prstGeom prst="rect">
            <a:avLst/>
          </a:prstGeom>
        </p:spPr>
      </p:pic>
      <p:sp>
        <p:nvSpPr>
          <p:cNvPr id="53" name="文本框 52">
            <a:extLst>
              <a:ext uri="{FF2B5EF4-FFF2-40B4-BE49-F238E27FC236}">
                <a16:creationId xmlns:a16="http://schemas.microsoft.com/office/drawing/2014/main" id="{B0B41455-2EB6-889B-8887-9056A3F06F7A}"/>
              </a:ext>
            </a:extLst>
          </p:cNvPr>
          <p:cNvSpPr txBox="1"/>
          <p:nvPr/>
        </p:nvSpPr>
        <p:spPr>
          <a:xfrm>
            <a:off x="1541131" y="1801199"/>
            <a:ext cx="8312731" cy="3725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      通过本学期的“软件工程综合大实验”课程使我了解到了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Web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项目的开发模式与完整流程。尽管上半学期由于课程冲突原因，我没有选修前导课程“软件工程”，但这学期在组内同学们的帮助下，我在大实验的开发过程中，边学边写，以写促学，了解了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SpringBoot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框架、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iText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开源库及非关系型数据库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MongoDB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等技术。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>
              <a:lnSpc>
                <a:spcPts val="26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      此外，本次实验使我对团队协作开发项目的过程也有了很多的了解，过程中我不仅作为一个项目业务的开发人员，同时也参与了线下的需求调研过程。我深刻地感受到从需求提出、情况分析、逻辑设计，到最终代码实现的整个过程的不易。这其中有时候会对需求的一些细节理解出现歧义，所以会不断地与老师确认细节，对业务代码作相应修改，以达到最终合格的标准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>
              <a:lnSpc>
                <a:spcPts val="26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      最后，十分感谢我的小组成员对我开发中的遇到的一些问题的帮助，同时也感谢曹春老师、软件中心的王老师对我开发过程中产生的疑问的耐心解答。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4007509"/>
      </p:ext>
    </p:extLst>
  </p:cSld>
  <p:clrMapOvr>
    <a:masterClrMapping/>
  </p:clrMapOvr>
  <p:transition spd="slow" advClick="0" advTm="3000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62279C9A-D464-4962-A3CD-9094257CEC23}"/>
              </a:ext>
            </a:extLst>
          </p:cNvPr>
          <p:cNvGrpSpPr/>
          <p:nvPr/>
        </p:nvGrpSpPr>
        <p:grpSpPr>
          <a:xfrm>
            <a:off x="1691211" y="2156989"/>
            <a:ext cx="8591549" cy="3115463"/>
            <a:chOff x="1691211" y="2156989"/>
            <a:chExt cx="8591549" cy="311546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3AA00723-0781-468F-9C18-56F2807482BD}"/>
                </a:ext>
              </a:extLst>
            </p:cNvPr>
            <p:cNvSpPr txBox="1"/>
            <p:nvPr/>
          </p:nvSpPr>
          <p:spPr>
            <a:xfrm>
              <a:off x="1691211" y="2156989"/>
              <a:ext cx="859154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8000" b="1">
                  <a:solidFill>
                    <a:schemeClr val="accent6"/>
                  </a:solidFill>
                  <a:latin typeface="字魂5号-无外润黑体" panose="00000500000000000000" pitchFamily="2" charset="-122"/>
                  <a:ea typeface="字魂5号-无外润黑体" panose="00000500000000000000" pitchFamily="2" charset="-122"/>
                </a:defRPr>
              </a:lvl1pPr>
            </a:lstStyle>
            <a:p>
              <a:r>
                <a:rPr lang="en-US" altLang="zh-CN" sz="9600" dirty="0"/>
                <a:t>THANK YOU</a:t>
              </a:r>
              <a:endParaRPr lang="zh-CN" altLang="en-US" sz="9600" dirty="0"/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6B62EFA5-59E9-4A1C-94A1-BAFFCAD0A58C}"/>
                </a:ext>
              </a:extLst>
            </p:cNvPr>
            <p:cNvCxnSpPr/>
            <p:nvPr/>
          </p:nvCxnSpPr>
          <p:spPr>
            <a:xfrm>
              <a:off x="3143250" y="4503011"/>
              <a:ext cx="6324600" cy="0"/>
            </a:xfrm>
            <a:prstGeom prst="line">
              <a:avLst/>
            </a:prstGeom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9958FB8C-D58F-4C8D-AB25-356E42499E0E}"/>
                </a:ext>
              </a:extLst>
            </p:cNvPr>
            <p:cNvSpPr txBox="1"/>
            <p:nvPr/>
          </p:nvSpPr>
          <p:spPr>
            <a:xfrm>
              <a:off x="8218914" y="4872342"/>
              <a:ext cx="15811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r">
                <a:defRPr sz="3600" b="1">
                  <a:solidFill>
                    <a:schemeClr val="tx2">
                      <a:lumMod val="60000"/>
                      <a:lumOff val="40000"/>
                    </a:schemeClr>
                  </a:solidFill>
                  <a:latin typeface="字魂5号-无外润黑体" panose="00000500000000000000" pitchFamily="2" charset="-122"/>
                  <a:ea typeface="字魂5号-无外润黑体" panose="00000500000000000000" pitchFamily="2" charset="-122"/>
                </a:defRPr>
              </a:lvl1pPr>
            </a:lstStyle>
            <a:p>
              <a:pPr algn="ctr"/>
              <a:r>
                <a:rPr lang="en-US" altLang="zh-CN" sz="2000" b="0" dirty="0">
                  <a:solidFill>
                    <a:schemeClr val="accent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2022.7.9</a:t>
              </a:r>
              <a:endParaRPr lang="zh-CN" altLang="en-US" sz="2000" b="0" dirty="0">
                <a:solidFill>
                  <a:schemeClr val="accent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6807249"/>
      </p:ext>
    </p:ext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26A599"/>
      </a:accent1>
      <a:accent2>
        <a:srgbClr val="009688"/>
      </a:accent2>
      <a:accent3>
        <a:srgbClr val="00897B"/>
      </a:accent3>
      <a:accent4>
        <a:srgbClr val="00786A"/>
      </a:accent4>
      <a:accent5>
        <a:srgbClr val="00685B"/>
      </a:accent5>
      <a:accent6>
        <a:srgbClr val="004C3F"/>
      </a:accent6>
      <a:hlink>
        <a:srgbClr val="26A599"/>
      </a:hlink>
      <a:folHlink>
        <a:srgbClr val="BFBFBF"/>
      </a:folHlink>
    </a:clrScheme>
    <a:fontScheme name="自定义 4">
      <a:majorFont>
        <a:latin typeface="思源黑体 CN Bold"/>
        <a:ea typeface="思源黑体 CN Bold"/>
        <a:cs typeface=""/>
      </a:majorFont>
      <a:minorFont>
        <a:latin typeface="思源黑体 CN Regular"/>
        <a:ea typeface="思源黑体 CN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</TotalTime>
  <Words>447</Words>
  <Application>Microsoft Office PowerPoint</Application>
  <PresentationFormat>宽屏</PresentationFormat>
  <Paragraphs>49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等线</vt:lpstr>
      <vt:lpstr>思源黑体 CN Bold</vt:lpstr>
      <vt:lpstr>思源黑体 CN Light</vt:lpstr>
      <vt:lpstr>思源黑体 CN Regular</vt:lpstr>
      <vt:lpstr>宋体</vt:lpstr>
      <vt:lpstr>字魂5号-无外润黑体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 晓姣</dc:creator>
  <cp:lastModifiedBy>Wang Tim</cp:lastModifiedBy>
  <cp:revision>76</cp:revision>
  <dcterms:created xsi:type="dcterms:W3CDTF">2019-06-13T09:46:24Z</dcterms:created>
  <dcterms:modified xsi:type="dcterms:W3CDTF">2022-07-09T07:32:24Z</dcterms:modified>
</cp:coreProperties>
</file>