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3" r:id="rId3"/>
    <p:sldId id="264" r:id="rId4"/>
    <p:sldId id="258" r:id="rId5"/>
    <p:sldId id="265" r:id="rId6"/>
    <p:sldId id="257" r:id="rId7"/>
    <p:sldId id="269" r:id="rId8"/>
    <p:sldId id="270" r:id="rId9"/>
    <p:sldId id="271" r:id="rId10"/>
    <p:sldId id="266" r:id="rId11"/>
    <p:sldId id="259" r:id="rId12"/>
    <p:sldId id="267" r:id="rId13"/>
    <p:sldId id="261" r:id="rId14"/>
    <p:sldId id="272" r:id="rId15"/>
    <p:sldId id="268" r:id="rId16"/>
    <p:sldId id="260"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1959F7F-A294-4748-B02B-E1614C51F360}">
          <p14:sldIdLst>
            <p14:sldId id="256"/>
            <p14:sldId id="263"/>
          </p14:sldIdLst>
        </p14:section>
        <p14:section name="开发工具" id="{9EAF5B7A-ADC3-4A9F-A67D-C43AE5CF9CB9}">
          <p14:sldIdLst>
            <p14:sldId id="264"/>
            <p14:sldId id="258"/>
          </p14:sldIdLst>
        </p14:section>
        <p14:section name="个人任务" id="{B6597F0B-C168-4AA7-AE73-C7F5CAD97EED}">
          <p14:sldIdLst>
            <p14:sldId id="265"/>
            <p14:sldId id="257"/>
            <p14:sldId id="269"/>
            <p14:sldId id="270"/>
            <p14:sldId id="271"/>
          </p14:sldIdLst>
        </p14:section>
        <p14:section name="团队贡献" id="{537B9287-53F2-4302-B210-8CC752BA2B5F}">
          <p14:sldIdLst>
            <p14:sldId id="266"/>
            <p14:sldId id="259"/>
          </p14:sldIdLst>
        </p14:section>
        <p14:section name="问题解决" id="{5B770AD4-627A-4DB0-804A-FF09E884897A}">
          <p14:sldIdLst>
            <p14:sldId id="267"/>
            <p14:sldId id="261"/>
            <p14:sldId id="272"/>
          </p14:sldIdLst>
        </p14:section>
        <p14:section name="课程心得" id="{FAE5134E-B745-486F-970A-C4586F3460CB}">
          <p14:sldIdLst>
            <p14:sldId id="268"/>
            <p14:sldId id="260"/>
          </p14:sldIdLst>
        </p14:section>
        <p14:section name="结束" id="{10464681-A00B-43D2-B26A-8F10C196FDA1}">
          <p14:sldIdLst>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19189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352713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B03911C-D535-4042-8D49-B382B0E0BBA1}" type="datetimeFigureOut">
              <a:rPr lang="zh-CN" altLang="en-US" smtClean="0"/>
              <a:t>2022/7/9</a:t>
            </a:fld>
            <a:endParaRPr lang="zh-CN" altLang="en-US"/>
          </a:p>
        </p:txBody>
      </p:sp>
      <p:sp>
        <p:nvSpPr>
          <p:cNvPr id="5" name="Footer Placeholder 4"/>
          <p:cNvSpPr>
            <a:spLocks noGrp="1"/>
          </p:cNvSpPr>
          <p:nvPr>
            <p:ph type="ftr" sz="quarter" idx="11"/>
          </p:nvPr>
        </p:nvSpPr>
        <p:spPr>
          <a:xfrm>
            <a:off x="3776135" y="6422854"/>
            <a:ext cx="4279669" cy="365125"/>
          </a:xfrm>
        </p:spPr>
        <p:txBody>
          <a:bodyPr/>
          <a:lstStyle/>
          <a:p>
            <a:endParaRPr lang="zh-CN" altLang="en-US"/>
          </a:p>
        </p:txBody>
      </p:sp>
      <p:sp>
        <p:nvSpPr>
          <p:cNvPr id="6" name="Slide Number Placeholder 5"/>
          <p:cNvSpPr>
            <a:spLocks noGrp="1"/>
          </p:cNvSpPr>
          <p:nvPr>
            <p:ph type="sldNum" sz="quarter" idx="12"/>
          </p:nvPr>
        </p:nvSpPr>
        <p:spPr>
          <a:xfrm>
            <a:off x="8073048" y="6422854"/>
            <a:ext cx="879759" cy="365125"/>
          </a:xfrm>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156808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302970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tx2"/>
                </a:solidFill>
              </a:defRPr>
            </a:lvl1pPr>
          </a:lstStyle>
          <a:p>
            <a:fld id="{0B03911C-D535-4042-8D49-B382B0E0BBA1}" type="datetimeFigureOut">
              <a:rPr lang="zh-CN" altLang="en-US" smtClean="0"/>
              <a:t>2022/7/9</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39671348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343059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61235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18425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341898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147204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B03911C-D535-4042-8D49-B382B0E0BBA1}" type="datetimeFigureOut">
              <a:rPr lang="zh-CN" altLang="en-US" smtClean="0"/>
              <a:t>2022/7/9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125816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B03911C-D535-4042-8D49-B382B0E0BBA1}" type="datetimeFigureOut">
              <a:rPr lang="zh-CN" altLang="en-US" smtClean="0"/>
              <a:t>2022/7/9</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D4CA0D5-1691-433F-B236-2AB453A5DAD1}" type="slidenum">
              <a:rPr lang="zh-CN" altLang="en-US" smtClean="0"/>
              <a:t>‹#›</a:t>
            </a:fld>
            <a:endParaRPr lang="zh-CN" altLang="en-US"/>
          </a:p>
        </p:txBody>
      </p:sp>
    </p:spTree>
    <p:extLst>
      <p:ext uri="{BB962C8B-B14F-4D97-AF65-F5344CB8AC3E}">
        <p14:creationId xmlns:p14="http://schemas.microsoft.com/office/powerpoint/2010/main" val="193364939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png"/><Relationship Id="rId3" Type="http://schemas.openxmlformats.org/officeDocument/2006/relationships/slide" Target="slide3.xml"/><Relationship Id="rId7" Type="http://schemas.openxmlformats.org/officeDocument/2006/relationships/image" Target="../media/image3.png"/><Relationship Id="rId12" Type="http://schemas.openxmlformats.org/officeDocument/2006/relationships/slide" Target="slide12.xml"/><Relationship Id="rId2" Type="http://schemas.openxmlformats.org/officeDocument/2006/relationships/image" Target="../media/image2.png"/><Relationship Id="rId16"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slide" Target="slide15.xml"/><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slide" Target="slide10.xml"/><Relationship Id="rId1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7D265-CC97-DCF4-ABCF-76A9A479C619}"/>
              </a:ext>
            </a:extLst>
          </p:cNvPr>
          <p:cNvSpPr>
            <a:spLocks noGrp="1"/>
          </p:cNvSpPr>
          <p:nvPr>
            <p:ph type="ctrTitle"/>
          </p:nvPr>
        </p:nvSpPr>
        <p:spPr/>
        <p:txBody>
          <a:bodyPr/>
          <a:lstStyle/>
          <a:p>
            <a:r>
              <a:rPr lang="zh-CN" altLang="en-US" dirty="0"/>
              <a:t>软工综合实验个人汇报</a:t>
            </a:r>
          </a:p>
        </p:txBody>
      </p:sp>
      <p:sp>
        <p:nvSpPr>
          <p:cNvPr id="3" name="副标题 2">
            <a:extLst>
              <a:ext uri="{FF2B5EF4-FFF2-40B4-BE49-F238E27FC236}">
                <a16:creationId xmlns:a16="http://schemas.microsoft.com/office/drawing/2014/main" id="{E8D4B464-8705-A9C8-22F8-4D7F8AEF50BF}"/>
              </a:ext>
            </a:extLst>
          </p:cNvPr>
          <p:cNvSpPr>
            <a:spLocks noGrp="1"/>
          </p:cNvSpPr>
          <p:nvPr>
            <p:ph type="subTitle" idx="1"/>
          </p:nvPr>
        </p:nvSpPr>
        <p:spPr/>
        <p:txBody>
          <a:bodyPr/>
          <a:lstStyle/>
          <a:p>
            <a:r>
              <a:rPr lang="en-US" altLang="zh-CN" dirty="0"/>
              <a:t>191220001</a:t>
            </a:r>
          </a:p>
          <a:p>
            <a:r>
              <a:rPr lang="zh-CN" altLang="en-US" dirty="0"/>
              <a:t>毕一帆</a:t>
            </a:r>
            <a:endParaRPr lang="en-US" altLang="zh-CN" dirty="0"/>
          </a:p>
          <a:p>
            <a:r>
              <a:rPr lang="zh-CN" altLang="en-US" dirty="0"/>
              <a:t>在线测试前端</a:t>
            </a:r>
            <a:r>
              <a:rPr lang="en-US" altLang="zh-CN" dirty="0"/>
              <a:t>F</a:t>
            </a:r>
            <a:r>
              <a:rPr lang="zh-CN" altLang="en-US" dirty="0"/>
              <a:t>组</a:t>
            </a:r>
          </a:p>
        </p:txBody>
      </p:sp>
    </p:spTree>
    <p:extLst>
      <p:ext uri="{BB962C8B-B14F-4D97-AF65-F5344CB8AC3E}">
        <p14:creationId xmlns:p14="http://schemas.microsoft.com/office/powerpoint/2010/main" val="72922381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1E79CF9-A1E4-8BED-3FDD-C78D3C10D988}"/>
              </a:ext>
            </a:extLst>
          </p:cNvPr>
          <p:cNvSpPr>
            <a:spLocks noGrp="1"/>
          </p:cNvSpPr>
          <p:nvPr>
            <p:ph type="title"/>
          </p:nvPr>
        </p:nvSpPr>
        <p:spPr/>
        <p:txBody>
          <a:bodyPr/>
          <a:lstStyle/>
          <a:p>
            <a:r>
              <a:rPr lang="zh-CN" altLang="en-US" dirty="0"/>
              <a:t>团队贡献</a:t>
            </a:r>
          </a:p>
        </p:txBody>
      </p:sp>
      <p:sp>
        <p:nvSpPr>
          <p:cNvPr id="5" name="文本占位符 4">
            <a:extLst>
              <a:ext uri="{FF2B5EF4-FFF2-40B4-BE49-F238E27FC236}">
                <a16:creationId xmlns:a16="http://schemas.microsoft.com/office/drawing/2014/main" id="{90F7FEE0-3145-1433-5B7E-52401712E6A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3681756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931BE-8D67-5196-33FA-9969802A509E}"/>
              </a:ext>
            </a:extLst>
          </p:cNvPr>
          <p:cNvSpPr>
            <a:spLocks noGrp="1"/>
          </p:cNvSpPr>
          <p:nvPr>
            <p:ph type="title"/>
          </p:nvPr>
        </p:nvSpPr>
        <p:spPr/>
        <p:txBody>
          <a:bodyPr/>
          <a:lstStyle/>
          <a:p>
            <a:r>
              <a:rPr lang="zh-CN" altLang="en-US" dirty="0"/>
              <a:t>团队贡献</a:t>
            </a:r>
          </a:p>
        </p:txBody>
      </p:sp>
      <p:sp>
        <p:nvSpPr>
          <p:cNvPr id="3" name="内容占位符 2">
            <a:extLst>
              <a:ext uri="{FF2B5EF4-FFF2-40B4-BE49-F238E27FC236}">
                <a16:creationId xmlns:a16="http://schemas.microsoft.com/office/drawing/2014/main" id="{17831427-9004-181C-D3E7-AAAEFAA81C7C}"/>
              </a:ext>
            </a:extLst>
          </p:cNvPr>
          <p:cNvSpPr>
            <a:spLocks noGrp="1"/>
          </p:cNvSpPr>
          <p:nvPr>
            <p:ph idx="1"/>
          </p:nvPr>
        </p:nvSpPr>
        <p:spPr/>
        <p:txBody>
          <a:bodyPr/>
          <a:lstStyle/>
          <a:p>
            <a:r>
              <a:rPr lang="zh-CN" altLang="en-US" dirty="0"/>
              <a:t>代码量：</a:t>
            </a:r>
            <a:r>
              <a:rPr lang="en-US" altLang="zh-CN" dirty="0"/>
              <a:t>16</a:t>
            </a:r>
            <a:r>
              <a:rPr lang="zh-CN" altLang="en-US" dirty="0"/>
              <a:t>个文件，</a:t>
            </a:r>
            <a:r>
              <a:rPr lang="en-US" altLang="zh-CN" dirty="0"/>
              <a:t>2183</a:t>
            </a:r>
            <a:r>
              <a:rPr lang="zh-CN" altLang="en-US" dirty="0"/>
              <a:t>行代码</a:t>
            </a:r>
            <a:endParaRPr lang="en-US" altLang="zh-CN" dirty="0"/>
          </a:p>
          <a:p>
            <a:r>
              <a:rPr lang="zh-CN" altLang="en-US" dirty="0"/>
              <a:t>提交数：</a:t>
            </a:r>
            <a:r>
              <a:rPr lang="en-US" altLang="zh-CN" dirty="0"/>
              <a:t>103</a:t>
            </a:r>
            <a:r>
              <a:rPr lang="zh-CN" altLang="en-US" dirty="0"/>
              <a:t>个</a:t>
            </a:r>
            <a:r>
              <a:rPr lang="en-US" altLang="zh-CN" dirty="0"/>
              <a:t>commit(30%)</a:t>
            </a:r>
            <a:r>
              <a:rPr lang="zh-CN" altLang="en-US" dirty="0"/>
              <a:t>，</a:t>
            </a:r>
            <a:r>
              <a:rPr lang="en-US" altLang="zh-CN" dirty="0"/>
              <a:t>392775</a:t>
            </a:r>
            <a:r>
              <a:rPr lang="zh-CN" altLang="en-US" dirty="0"/>
              <a:t>行增加</a:t>
            </a:r>
            <a:r>
              <a:rPr lang="en-US" altLang="zh-CN" dirty="0"/>
              <a:t>(43%)</a:t>
            </a:r>
            <a:r>
              <a:rPr lang="zh-CN" altLang="en-US" dirty="0"/>
              <a:t>，</a:t>
            </a:r>
            <a:r>
              <a:rPr lang="en-US" altLang="zh-CN" dirty="0"/>
              <a:t>472455</a:t>
            </a:r>
            <a:r>
              <a:rPr lang="zh-CN" altLang="en-US" dirty="0"/>
              <a:t>行删除</a:t>
            </a:r>
            <a:r>
              <a:rPr lang="en-US" altLang="zh-CN" dirty="0"/>
              <a:t>(52%) </a:t>
            </a:r>
            <a:r>
              <a:rPr lang="zh-CN" altLang="en-US" dirty="0"/>
              <a:t>，</a:t>
            </a:r>
            <a:r>
              <a:rPr lang="en-US" altLang="zh-CN" dirty="0"/>
              <a:t>7843</a:t>
            </a:r>
            <a:r>
              <a:rPr lang="zh-CN" altLang="en-US" dirty="0"/>
              <a:t>个文件</a:t>
            </a:r>
            <a:r>
              <a:rPr lang="en-US" altLang="zh-CN" dirty="0"/>
              <a:t>(55%) </a:t>
            </a:r>
            <a:r>
              <a:rPr lang="zh-CN" altLang="en-US" dirty="0"/>
              <a:t>，</a:t>
            </a:r>
            <a:r>
              <a:rPr lang="en-US" altLang="zh-CN" dirty="0"/>
              <a:t>865230</a:t>
            </a:r>
            <a:r>
              <a:rPr lang="zh-CN" altLang="en-US" dirty="0"/>
              <a:t>行修改</a:t>
            </a:r>
            <a:r>
              <a:rPr lang="en-US" altLang="zh-CN" dirty="0"/>
              <a:t>(48%)</a:t>
            </a:r>
          </a:p>
          <a:p>
            <a:r>
              <a:rPr lang="zh-CN" altLang="en-US" dirty="0"/>
              <a:t>文档：与后端共同完成设计说明书、项目测试报告、项目研发报告、测试报告前端部分</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22728786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1E79CF9-A1E4-8BED-3FDD-C78D3C10D988}"/>
              </a:ext>
            </a:extLst>
          </p:cNvPr>
          <p:cNvSpPr>
            <a:spLocks noGrp="1"/>
          </p:cNvSpPr>
          <p:nvPr>
            <p:ph type="title"/>
          </p:nvPr>
        </p:nvSpPr>
        <p:spPr/>
        <p:txBody>
          <a:bodyPr/>
          <a:lstStyle/>
          <a:p>
            <a:r>
              <a:rPr lang="zh-CN" altLang="en-US" dirty="0"/>
              <a:t>问题解决</a:t>
            </a:r>
          </a:p>
        </p:txBody>
      </p:sp>
      <p:sp>
        <p:nvSpPr>
          <p:cNvPr id="5" name="文本占位符 4">
            <a:extLst>
              <a:ext uri="{FF2B5EF4-FFF2-40B4-BE49-F238E27FC236}">
                <a16:creationId xmlns:a16="http://schemas.microsoft.com/office/drawing/2014/main" id="{90F7FEE0-3145-1433-5B7E-52401712E6A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9988762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97BBE-1C5D-A465-8B52-DB4BC084716B}"/>
              </a:ext>
            </a:extLst>
          </p:cNvPr>
          <p:cNvSpPr>
            <a:spLocks noGrp="1"/>
          </p:cNvSpPr>
          <p:nvPr>
            <p:ph type="title"/>
          </p:nvPr>
        </p:nvSpPr>
        <p:spPr/>
        <p:txBody>
          <a:bodyPr/>
          <a:lstStyle/>
          <a:p>
            <a:r>
              <a:rPr lang="zh-CN" altLang="en-US" dirty="0"/>
              <a:t>问题解决</a:t>
            </a:r>
          </a:p>
        </p:txBody>
      </p:sp>
      <p:sp>
        <p:nvSpPr>
          <p:cNvPr id="3" name="内容占位符 2">
            <a:extLst>
              <a:ext uri="{FF2B5EF4-FFF2-40B4-BE49-F238E27FC236}">
                <a16:creationId xmlns:a16="http://schemas.microsoft.com/office/drawing/2014/main" id="{51E9280B-69E8-2999-050B-0DD05D438B50}"/>
              </a:ext>
            </a:extLst>
          </p:cNvPr>
          <p:cNvSpPr>
            <a:spLocks noGrp="1"/>
          </p:cNvSpPr>
          <p:nvPr>
            <p:ph idx="1"/>
          </p:nvPr>
        </p:nvSpPr>
        <p:spPr/>
        <p:txBody>
          <a:bodyPr/>
          <a:lstStyle/>
          <a:p>
            <a:r>
              <a:rPr lang="zh-CN" altLang="en-US" dirty="0"/>
              <a:t>在项目开发过程中，不可避免的导致控件与布局的变化，此时便需要根据变化更新测试脚本。而对于模拟用户操作的</a:t>
            </a:r>
            <a:r>
              <a:rPr lang="en-US" altLang="zh-CN" dirty="0"/>
              <a:t>selenium</a:t>
            </a:r>
            <a:r>
              <a:rPr lang="zh-CN" altLang="en-US" dirty="0"/>
              <a:t>来说，有些由于网络波动导致的登陆失败很可能会导致测试样例的失败。因此，测试脚本的变动是较为频繁的，也导致测试结果起伏较大。</a:t>
            </a:r>
            <a:endParaRPr lang="en-US" altLang="zh-CN" dirty="0"/>
          </a:p>
        </p:txBody>
      </p:sp>
      <p:pic>
        <p:nvPicPr>
          <p:cNvPr id="5" name="图片 4">
            <a:extLst>
              <a:ext uri="{FF2B5EF4-FFF2-40B4-BE49-F238E27FC236}">
                <a16:creationId xmlns:a16="http://schemas.microsoft.com/office/drawing/2014/main" id="{39881CB8-8DE7-5107-8321-BBDD435DBB95}"/>
              </a:ext>
            </a:extLst>
          </p:cNvPr>
          <p:cNvPicPr>
            <a:picLocks noChangeAspect="1"/>
          </p:cNvPicPr>
          <p:nvPr/>
        </p:nvPicPr>
        <p:blipFill>
          <a:blip r:embed="rId2"/>
          <a:stretch>
            <a:fillRect/>
          </a:stretch>
        </p:blipFill>
        <p:spPr>
          <a:xfrm>
            <a:off x="6344240" y="3247234"/>
            <a:ext cx="5387770" cy="3326590"/>
          </a:xfrm>
          <a:prstGeom prst="rect">
            <a:avLst/>
          </a:prstGeom>
        </p:spPr>
      </p:pic>
    </p:spTree>
    <p:extLst>
      <p:ext uri="{BB962C8B-B14F-4D97-AF65-F5344CB8AC3E}">
        <p14:creationId xmlns:p14="http://schemas.microsoft.com/office/powerpoint/2010/main" val="241625079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97BBE-1C5D-A465-8B52-DB4BC084716B}"/>
              </a:ext>
            </a:extLst>
          </p:cNvPr>
          <p:cNvSpPr>
            <a:spLocks noGrp="1"/>
          </p:cNvSpPr>
          <p:nvPr>
            <p:ph type="title"/>
          </p:nvPr>
        </p:nvSpPr>
        <p:spPr/>
        <p:txBody>
          <a:bodyPr/>
          <a:lstStyle/>
          <a:p>
            <a:r>
              <a:rPr lang="zh-CN" altLang="en-US" dirty="0"/>
              <a:t>问题解决</a:t>
            </a:r>
          </a:p>
        </p:txBody>
      </p:sp>
      <p:sp>
        <p:nvSpPr>
          <p:cNvPr id="3" name="内容占位符 2">
            <a:extLst>
              <a:ext uri="{FF2B5EF4-FFF2-40B4-BE49-F238E27FC236}">
                <a16:creationId xmlns:a16="http://schemas.microsoft.com/office/drawing/2014/main" id="{51E9280B-69E8-2999-050B-0DD05D438B50}"/>
              </a:ext>
            </a:extLst>
          </p:cNvPr>
          <p:cNvSpPr>
            <a:spLocks noGrp="1"/>
          </p:cNvSpPr>
          <p:nvPr>
            <p:ph idx="1"/>
          </p:nvPr>
        </p:nvSpPr>
        <p:spPr/>
        <p:txBody>
          <a:bodyPr/>
          <a:lstStyle/>
          <a:p>
            <a:r>
              <a:rPr lang="zh-CN" altLang="en-US" dirty="0"/>
              <a:t>由于不同人员权限不同，因此对不同角色，在获取信息时，由于代码逻辑的问题经常出现无权限或获取信息失败，又或者在还未获取信息前就进行操作等问题。随着测试项目进度向前推进，参与的人员的增加和测试阶段的增加都让代码的可读性大幅度降低。</a:t>
            </a:r>
            <a:endParaRPr lang="en-US" altLang="zh-CN" dirty="0"/>
          </a:p>
          <a:p>
            <a:r>
              <a:rPr lang="zh-CN" altLang="en-US" dirty="0"/>
              <a:t>为了解决这些问题，我又不得已引入了更多判断语句，使得代码进一步变得复杂。虽然解决了问题，但也让代码变成了天书。或许重构可以偿还一部分技术债，让代码更简洁可读，但考虑到目前系统的稳定性较好，修改代码后需要更多时间用来</a:t>
            </a:r>
            <a:r>
              <a:rPr lang="en-US" altLang="zh-CN" dirty="0"/>
              <a:t>debug</a:t>
            </a:r>
            <a:r>
              <a:rPr lang="zh-CN" altLang="en-US" dirty="0"/>
              <a:t>，我不得已放弃了重构，而采用了治标不治本的方法，十分遗憾。</a:t>
            </a:r>
            <a:endParaRPr lang="en-US" altLang="zh-CN" dirty="0"/>
          </a:p>
        </p:txBody>
      </p:sp>
    </p:spTree>
    <p:extLst>
      <p:ext uri="{BB962C8B-B14F-4D97-AF65-F5344CB8AC3E}">
        <p14:creationId xmlns:p14="http://schemas.microsoft.com/office/powerpoint/2010/main" val="311362436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1E79CF9-A1E4-8BED-3FDD-C78D3C10D988}"/>
              </a:ext>
            </a:extLst>
          </p:cNvPr>
          <p:cNvSpPr>
            <a:spLocks noGrp="1"/>
          </p:cNvSpPr>
          <p:nvPr>
            <p:ph type="title"/>
          </p:nvPr>
        </p:nvSpPr>
        <p:spPr/>
        <p:txBody>
          <a:bodyPr/>
          <a:lstStyle/>
          <a:p>
            <a:r>
              <a:rPr lang="zh-CN" altLang="en-US" dirty="0"/>
              <a:t>课程心得</a:t>
            </a:r>
          </a:p>
        </p:txBody>
      </p:sp>
      <p:sp>
        <p:nvSpPr>
          <p:cNvPr id="5" name="文本占位符 4">
            <a:extLst>
              <a:ext uri="{FF2B5EF4-FFF2-40B4-BE49-F238E27FC236}">
                <a16:creationId xmlns:a16="http://schemas.microsoft.com/office/drawing/2014/main" id="{90F7FEE0-3145-1433-5B7E-52401712E6A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815485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DC617-37E1-0314-31A8-B90EF780FE02}"/>
              </a:ext>
            </a:extLst>
          </p:cNvPr>
          <p:cNvSpPr>
            <a:spLocks noGrp="1"/>
          </p:cNvSpPr>
          <p:nvPr>
            <p:ph type="title"/>
          </p:nvPr>
        </p:nvSpPr>
        <p:spPr/>
        <p:txBody>
          <a:bodyPr/>
          <a:lstStyle/>
          <a:p>
            <a:r>
              <a:rPr lang="zh-CN" altLang="en-US" dirty="0"/>
              <a:t>课程心得</a:t>
            </a:r>
          </a:p>
        </p:txBody>
      </p:sp>
      <p:sp>
        <p:nvSpPr>
          <p:cNvPr id="3" name="内容占位符 2">
            <a:extLst>
              <a:ext uri="{FF2B5EF4-FFF2-40B4-BE49-F238E27FC236}">
                <a16:creationId xmlns:a16="http://schemas.microsoft.com/office/drawing/2014/main" id="{0F651826-E7E7-DAF8-D326-4D35704D74F4}"/>
              </a:ext>
            </a:extLst>
          </p:cNvPr>
          <p:cNvSpPr>
            <a:spLocks noGrp="1"/>
          </p:cNvSpPr>
          <p:nvPr>
            <p:ph idx="1"/>
          </p:nvPr>
        </p:nvSpPr>
        <p:spPr/>
        <p:txBody>
          <a:bodyPr/>
          <a:lstStyle/>
          <a:p>
            <a:r>
              <a:rPr lang="zh-CN" altLang="en-US" sz="2400" dirty="0"/>
              <a:t>开发一个大项目不仅仅需要学习和代码，往往沟通和协作更加影响效率。而作为组长，我尤其能感受到统筹规划和沟通协作的重要性。一个问题往往会由于沟通不及时而出现在每个人的代码中，独自</a:t>
            </a:r>
            <a:r>
              <a:rPr lang="en-US" altLang="zh-CN" sz="2400" dirty="0"/>
              <a:t>debug</a:t>
            </a:r>
            <a:r>
              <a:rPr lang="zh-CN" altLang="en-US" sz="2400" dirty="0"/>
              <a:t>也会造成重复的劳动降低效率。短时间的团队开发就可以推进很多进度，解决很多问题。</a:t>
            </a:r>
            <a:endParaRPr lang="en-US" altLang="zh-CN" sz="2400" dirty="0"/>
          </a:p>
          <a:p>
            <a:r>
              <a:rPr lang="zh-CN" altLang="en-US" sz="2400" dirty="0"/>
              <a:t>前后端关于错误信息的传递很重要。对于一个问题的出现，我们无法很快的定位到问题出在前端还是后端又或是服务器网络波动等等。此时后端关于错误信息的描述就能很快帮助我们定位问题所在。</a:t>
            </a:r>
            <a:endParaRPr lang="en-US" altLang="zh-CN" sz="2400" dirty="0"/>
          </a:p>
          <a:p>
            <a:r>
              <a:rPr lang="zh-CN" altLang="en-US" sz="2400" dirty="0"/>
              <a:t>感谢每一个组员的努力付出，也非常感谢曹春老师、张天老师、王林章老师和助教老师们的帮助和指导！</a:t>
            </a:r>
          </a:p>
        </p:txBody>
      </p:sp>
    </p:spTree>
    <p:extLst>
      <p:ext uri="{BB962C8B-B14F-4D97-AF65-F5344CB8AC3E}">
        <p14:creationId xmlns:p14="http://schemas.microsoft.com/office/powerpoint/2010/main" val="167077730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98F9C8F3-5A7C-758E-6924-2A722C6CF7F6}"/>
              </a:ext>
            </a:extLst>
          </p:cNvPr>
          <p:cNvSpPr/>
          <p:nvPr/>
        </p:nvSpPr>
        <p:spPr>
          <a:xfrm>
            <a:off x="4264409" y="2967335"/>
            <a:ext cx="3663182" cy="92333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感谢观看！</a:t>
            </a:r>
          </a:p>
        </p:txBody>
      </p:sp>
    </p:spTree>
    <p:extLst>
      <p:ext uri="{BB962C8B-B14F-4D97-AF65-F5344CB8AC3E}">
        <p14:creationId xmlns:p14="http://schemas.microsoft.com/office/powerpoint/2010/main" val="357804188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5" name="节缩放定位 4">
                <a:extLst>
                  <a:ext uri="{FF2B5EF4-FFF2-40B4-BE49-F238E27FC236}">
                    <a16:creationId xmlns:a16="http://schemas.microsoft.com/office/drawing/2014/main" id="{6AB70286-ABC6-9364-CE0B-07966B08D6B9}"/>
                  </a:ext>
                </a:extLst>
              </p:cNvPr>
              <p:cNvGraphicFramePr>
                <a:graphicFrameLocks noChangeAspect="1"/>
              </p:cNvGraphicFramePr>
              <p:nvPr>
                <p:extLst>
                  <p:ext uri="{D42A27DB-BD31-4B8C-83A1-F6EECF244321}">
                    <p14:modId xmlns:p14="http://schemas.microsoft.com/office/powerpoint/2010/main" val="559872622"/>
                  </p:ext>
                </p:extLst>
              </p:nvPr>
            </p:nvGraphicFramePr>
            <p:xfrm>
              <a:off x="0" y="0"/>
              <a:ext cx="4078664" cy="2294249"/>
            </p:xfrm>
            <a:graphic>
              <a:graphicData uri="http://schemas.microsoft.com/office/powerpoint/2016/sectionzoom">
                <psez:sectionZm>
                  <psez:sectionZmObj sectionId="{9EAF5B7A-ADC3-4A9F-A67D-C43AE5CF9CB9}">
                    <psez:zmPr id="{624C3861-ECAE-4427-A400-4E9BED6812C5}" transitionDur="1000">
                      <p166:blipFill xmlns:p166="http://schemas.microsoft.com/office/powerpoint/2016/6/main">
                        <a:blip r:embed="rId2"/>
                        <a:stretch>
                          <a:fillRect/>
                        </a:stretch>
                      </p166:blipFill>
                      <p166:spPr xmlns:p166="http://schemas.microsoft.com/office/powerpoint/2016/6/main">
                        <a:xfrm>
                          <a:off x="0" y="0"/>
                          <a:ext cx="4078664" cy="2294249"/>
                        </a:xfrm>
                        <a:prstGeom prst="rect">
                          <a:avLst/>
                        </a:prstGeom>
                        <a:ln w="3175">
                          <a:solidFill>
                            <a:prstClr val="ltGray"/>
                          </a:solidFill>
                        </a:ln>
                      </p166:spPr>
                    </psez:zmPr>
                  </psez:sectionZmObj>
                </psez:sectionZm>
              </a:graphicData>
            </a:graphic>
          </p:graphicFrame>
        </mc:Choice>
        <mc:Fallback xmlns="">
          <p:pic>
            <p:nvPicPr>
              <p:cNvPr id="5" name="节缩放定位 4">
                <a:hlinkClick r:id="rId3" action="ppaction://hlinksldjump"/>
                <a:extLst>
                  <a:ext uri="{FF2B5EF4-FFF2-40B4-BE49-F238E27FC236}">
                    <a16:creationId xmlns:a16="http://schemas.microsoft.com/office/drawing/2014/main" id="{6AB70286-ABC6-9364-CE0B-07966B08D6B9}"/>
                  </a:ext>
                </a:extLst>
              </p:cNvPr>
              <p:cNvPicPr>
                <a:picLocks noGrp="1" noRot="1" noChangeAspect="1" noMove="1" noResize="1" noEditPoints="1" noAdjustHandles="1" noChangeArrowheads="1" noChangeShapeType="1"/>
              </p:cNvPicPr>
              <p:nvPr/>
            </p:nvPicPr>
            <p:blipFill>
              <a:blip r:embed="rId4"/>
              <a:stretch>
                <a:fillRect/>
              </a:stretch>
            </p:blipFill>
            <p:spPr>
              <a:xfrm>
                <a:off x="0" y="0"/>
                <a:ext cx="4078664" cy="2294249"/>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7" name="节缩放定位 6">
                <a:extLst>
                  <a:ext uri="{FF2B5EF4-FFF2-40B4-BE49-F238E27FC236}">
                    <a16:creationId xmlns:a16="http://schemas.microsoft.com/office/drawing/2014/main" id="{73BF43B5-DD61-2210-8437-4434ADCDE28D}"/>
                  </a:ext>
                </a:extLst>
              </p:cNvPr>
              <p:cNvGraphicFramePr>
                <a:graphicFrameLocks noChangeAspect="1"/>
              </p:cNvGraphicFramePr>
              <p:nvPr>
                <p:extLst>
                  <p:ext uri="{D42A27DB-BD31-4B8C-83A1-F6EECF244321}">
                    <p14:modId xmlns:p14="http://schemas.microsoft.com/office/powerpoint/2010/main" val="3196956559"/>
                  </p:ext>
                </p:extLst>
              </p:nvPr>
            </p:nvGraphicFramePr>
            <p:xfrm>
              <a:off x="8113336" y="0"/>
              <a:ext cx="4078664" cy="2294249"/>
            </p:xfrm>
            <a:graphic>
              <a:graphicData uri="http://schemas.microsoft.com/office/powerpoint/2016/sectionzoom">
                <psez:sectionZm>
                  <psez:sectionZmObj sectionId="{B6597F0B-C168-4AA7-AE73-C7F5CAD97EED}">
                    <psez:zmPr id="{4CAD504D-884C-47AB-8BC1-54B51ACC6F2A}" transitionDur="1000">
                      <p166:blipFill xmlns:p166="http://schemas.microsoft.com/office/powerpoint/2016/6/main">
                        <a:blip r:embed="rId5"/>
                        <a:stretch>
                          <a:fillRect/>
                        </a:stretch>
                      </p166:blipFill>
                      <p166:spPr xmlns:p166="http://schemas.microsoft.com/office/powerpoint/2016/6/main">
                        <a:xfrm>
                          <a:off x="0" y="0"/>
                          <a:ext cx="4078664" cy="2294249"/>
                        </a:xfrm>
                        <a:prstGeom prst="rect">
                          <a:avLst/>
                        </a:prstGeom>
                        <a:ln w="3175">
                          <a:solidFill>
                            <a:prstClr val="ltGray"/>
                          </a:solidFill>
                        </a:ln>
                      </p166:spPr>
                    </psez:zmPr>
                  </psez:sectionZmObj>
                </psez:sectionZm>
              </a:graphicData>
            </a:graphic>
          </p:graphicFrame>
        </mc:Choice>
        <mc:Fallback xmlns="">
          <p:pic>
            <p:nvPicPr>
              <p:cNvPr id="7" name="节缩放定位 6">
                <a:hlinkClick r:id="rId6" action="ppaction://hlinksldjump"/>
                <a:extLst>
                  <a:ext uri="{FF2B5EF4-FFF2-40B4-BE49-F238E27FC236}">
                    <a16:creationId xmlns:a16="http://schemas.microsoft.com/office/drawing/2014/main" id="{73BF43B5-DD61-2210-8437-4434ADCDE28D}"/>
                  </a:ext>
                </a:extLst>
              </p:cNvPr>
              <p:cNvPicPr>
                <a:picLocks noGrp="1" noRot="1" noChangeAspect="1" noMove="1" noResize="1" noEditPoints="1" noAdjustHandles="1" noChangeArrowheads="1" noChangeShapeType="1"/>
              </p:cNvPicPr>
              <p:nvPr/>
            </p:nvPicPr>
            <p:blipFill>
              <a:blip r:embed="rId7"/>
              <a:stretch>
                <a:fillRect/>
              </a:stretch>
            </p:blipFill>
            <p:spPr>
              <a:xfrm>
                <a:off x="8113336" y="0"/>
                <a:ext cx="4078664" cy="2294249"/>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9" name="节缩放定位 8">
                <a:extLst>
                  <a:ext uri="{FF2B5EF4-FFF2-40B4-BE49-F238E27FC236}">
                    <a16:creationId xmlns:a16="http://schemas.microsoft.com/office/drawing/2014/main" id="{4160D680-DB51-C3CB-5DE8-5907360F0262}"/>
                  </a:ext>
                </a:extLst>
              </p:cNvPr>
              <p:cNvGraphicFramePr>
                <a:graphicFrameLocks noChangeAspect="1"/>
              </p:cNvGraphicFramePr>
              <p:nvPr>
                <p:extLst>
                  <p:ext uri="{D42A27DB-BD31-4B8C-83A1-F6EECF244321}">
                    <p14:modId xmlns:p14="http://schemas.microsoft.com/office/powerpoint/2010/main" val="2415975132"/>
                  </p:ext>
                </p:extLst>
              </p:nvPr>
            </p:nvGraphicFramePr>
            <p:xfrm>
              <a:off x="4056668" y="2281876"/>
              <a:ext cx="4078664" cy="2294249"/>
            </p:xfrm>
            <a:graphic>
              <a:graphicData uri="http://schemas.microsoft.com/office/powerpoint/2016/sectionzoom">
                <psez:sectionZm>
                  <psez:sectionZmObj sectionId="{537B9287-53F2-4302-B210-8CC752BA2B5F}">
                    <psez:zmPr id="{D9C2399A-D262-4A0A-B4BD-6492A5688DC9}" transitionDur="1000">
                      <p166:blipFill xmlns:p166="http://schemas.microsoft.com/office/powerpoint/2016/6/main">
                        <a:blip r:embed="rId8"/>
                        <a:stretch>
                          <a:fillRect/>
                        </a:stretch>
                      </p166:blipFill>
                      <p166:spPr xmlns:p166="http://schemas.microsoft.com/office/powerpoint/2016/6/main">
                        <a:xfrm>
                          <a:off x="0" y="0"/>
                          <a:ext cx="4078664" cy="2294249"/>
                        </a:xfrm>
                        <a:prstGeom prst="rect">
                          <a:avLst/>
                        </a:prstGeom>
                        <a:ln w="3175">
                          <a:solidFill>
                            <a:prstClr val="ltGray"/>
                          </a:solidFill>
                        </a:ln>
                      </p166:spPr>
                    </psez:zmPr>
                  </psez:sectionZmObj>
                </psez:sectionZm>
              </a:graphicData>
            </a:graphic>
          </p:graphicFrame>
        </mc:Choice>
        <mc:Fallback xmlns="">
          <p:pic>
            <p:nvPicPr>
              <p:cNvPr id="9" name="节缩放定位 8">
                <a:hlinkClick r:id="rId9" action="ppaction://hlinksldjump"/>
                <a:extLst>
                  <a:ext uri="{FF2B5EF4-FFF2-40B4-BE49-F238E27FC236}">
                    <a16:creationId xmlns:a16="http://schemas.microsoft.com/office/drawing/2014/main" id="{4160D680-DB51-C3CB-5DE8-5907360F0262}"/>
                  </a:ext>
                </a:extLst>
              </p:cNvPr>
              <p:cNvPicPr>
                <a:picLocks noGrp="1" noRot="1" noChangeAspect="1" noMove="1" noResize="1" noEditPoints="1" noAdjustHandles="1" noChangeArrowheads="1" noChangeShapeType="1"/>
              </p:cNvPicPr>
              <p:nvPr/>
            </p:nvPicPr>
            <p:blipFill>
              <a:blip r:embed="rId10"/>
              <a:stretch>
                <a:fillRect/>
              </a:stretch>
            </p:blipFill>
            <p:spPr>
              <a:xfrm>
                <a:off x="4056668" y="2281876"/>
                <a:ext cx="4078664" cy="2294249"/>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1" name="节缩放定位 10">
                <a:extLst>
                  <a:ext uri="{FF2B5EF4-FFF2-40B4-BE49-F238E27FC236}">
                    <a16:creationId xmlns:a16="http://schemas.microsoft.com/office/drawing/2014/main" id="{5DF9459C-DE6C-4424-85F6-865E8FB5896E}"/>
                  </a:ext>
                </a:extLst>
              </p:cNvPr>
              <p:cNvGraphicFramePr>
                <a:graphicFrameLocks noChangeAspect="1"/>
              </p:cNvGraphicFramePr>
              <p:nvPr>
                <p:extLst>
                  <p:ext uri="{D42A27DB-BD31-4B8C-83A1-F6EECF244321}">
                    <p14:modId xmlns:p14="http://schemas.microsoft.com/office/powerpoint/2010/main" val="2655595024"/>
                  </p:ext>
                </p:extLst>
              </p:nvPr>
            </p:nvGraphicFramePr>
            <p:xfrm>
              <a:off x="0" y="4563752"/>
              <a:ext cx="4078664" cy="2294249"/>
            </p:xfrm>
            <a:graphic>
              <a:graphicData uri="http://schemas.microsoft.com/office/powerpoint/2016/sectionzoom">
                <psez:sectionZm>
                  <psez:sectionZmObj sectionId="{5B770AD4-627A-4DB0-804A-FF09E884897A}">
                    <psez:zmPr id="{1B1CC95E-48EA-4AF3-B376-4A8A0F3C4959}" transitionDur="1000">
                      <p166:blipFill xmlns:p166="http://schemas.microsoft.com/office/powerpoint/2016/6/main">
                        <a:blip r:embed="rId11"/>
                        <a:stretch>
                          <a:fillRect/>
                        </a:stretch>
                      </p166:blipFill>
                      <p166:spPr xmlns:p166="http://schemas.microsoft.com/office/powerpoint/2016/6/main">
                        <a:xfrm>
                          <a:off x="0" y="0"/>
                          <a:ext cx="4078664" cy="2294249"/>
                        </a:xfrm>
                        <a:prstGeom prst="rect">
                          <a:avLst/>
                        </a:prstGeom>
                        <a:ln w="3175">
                          <a:solidFill>
                            <a:prstClr val="ltGray"/>
                          </a:solidFill>
                        </a:ln>
                      </p166:spPr>
                    </psez:zmPr>
                  </psez:sectionZmObj>
                </psez:sectionZm>
              </a:graphicData>
            </a:graphic>
          </p:graphicFrame>
        </mc:Choice>
        <mc:Fallback xmlns="">
          <p:pic>
            <p:nvPicPr>
              <p:cNvPr id="11" name="节缩放定位 10">
                <a:hlinkClick r:id="rId12" action="ppaction://hlinksldjump"/>
                <a:extLst>
                  <a:ext uri="{FF2B5EF4-FFF2-40B4-BE49-F238E27FC236}">
                    <a16:creationId xmlns:a16="http://schemas.microsoft.com/office/drawing/2014/main" id="{5DF9459C-DE6C-4424-85F6-865E8FB5896E}"/>
                  </a:ext>
                </a:extLst>
              </p:cNvPr>
              <p:cNvPicPr>
                <a:picLocks noGrp="1" noRot="1" noChangeAspect="1" noMove="1" noResize="1" noEditPoints="1" noAdjustHandles="1" noChangeArrowheads="1" noChangeShapeType="1"/>
              </p:cNvPicPr>
              <p:nvPr/>
            </p:nvPicPr>
            <p:blipFill>
              <a:blip r:embed="rId13"/>
              <a:stretch>
                <a:fillRect/>
              </a:stretch>
            </p:blipFill>
            <p:spPr>
              <a:xfrm>
                <a:off x="0" y="4563752"/>
                <a:ext cx="4078664" cy="2294249"/>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3" name="节缩放定位 12">
                <a:extLst>
                  <a:ext uri="{FF2B5EF4-FFF2-40B4-BE49-F238E27FC236}">
                    <a16:creationId xmlns:a16="http://schemas.microsoft.com/office/drawing/2014/main" id="{EB1B1979-C41E-6CE9-AFB4-67673330A990}"/>
                  </a:ext>
                </a:extLst>
              </p:cNvPr>
              <p:cNvGraphicFramePr>
                <a:graphicFrameLocks noChangeAspect="1"/>
              </p:cNvGraphicFramePr>
              <p:nvPr>
                <p:extLst>
                  <p:ext uri="{D42A27DB-BD31-4B8C-83A1-F6EECF244321}">
                    <p14:modId xmlns:p14="http://schemas.microsoft.com/office/powerpoint/2010/main" val="2857172410"/>
                  </p:ext>
                </p:extLst>
              </p:nvPr>
            </p:nvGraphicFramePr>
            <p:xfrm>
              <a:off x="8113336" y="4563751"/>
              <a:ext cx="4078664" cy="2294249"/>
            </p:xfrm>
            <a:graphic>
              <a:graphicData uri="http://schemas.microsoft.com/office/powerpoint/2016/sectionzoom">
                <psez:sectionZm>
                  <psez:sectionZmObj sectionId="{FAE5134E-B745-486F-970A-C4586F3460CB}">
                    <psez:zmPr id="{105B7CE1-60F3-415D-92FF-F65B6E5304AC}" transitionDur="1000">
                      <p166:blipFill xmlns:p166="http://schemas.microsoft.com/office/powerpoint/2016/6/main">
                        <a:blip r:embed="rId14"/>
                        <a:stretch>
                          <a:fillRect/>
                        </a:stretch>
                      </p166:blipFill>
                      <p166:spPr xmlns:p166="http://schemas.microsoft.com/office/powerpoint/2016/6/main">
                        <a:xfrm>
                          <a:off x="0" y="0"/>
                          <a:ext cx="4078664" cy="2294249"/>
                        </a:xfrm>
                        <a:prstGeom prst="rect">
                          <a:avLst/>
                        </a:prstGeom>
                        <a:ln w="3175">
                          <a:solidFill>
                            <a:prstClr val="ltGray"/>
                          </a:solidFill>
                        </a:ln>
                      </p166:spPr>
                    </psez:zmPr>
                  </psez:sectionZmObj>
                </psez:sectionZm>
              </a:graphicData>
            </a:graphic>
          </p:graphicFrame>
        </mc:Choice>
        <mc:Fallback xmlns="">
          <p:pic>
            <p:nvPicPr>
              <p:cNvPr id="13" name="节缩放定位 12">
                <a:hlinkClick r:id="rId15" action="ppaction://hlinksldjump"/>
                <a:extLst>
                  <a:ext uri="{FF2B5EF4-FFF2-40B4-BE49-F238E27FC236}">
                    <a16:creationId xmlns:a16="http://schemas.microsoft.com/office/drawing/2014/main" id="{EB1B1979-C41E-6CE9-AFB4-67673330A990}"/>
                  </a:ext>
                </a:extLst>
              </p:cNvPr>
              <p:cNvPicPr>
                <a:picLocks noGrp="1" noRot="1" noChangeAspect="1" noMove="1" noResize="1" noEditPoints="1" noAdjustHandles="1" noChangeArrowheads="1" noChangeShapeType="1"/>
              </p:cNvPicPr>
              <p:nvPr/>
            </p:nvPicPr>
            <p:blipFill>
              <a:blip r:embed="rId16"/>
              <a:stretch>
                <a:fillRect/>
              </a:stretch>
            </p:blipFill>
            <p:spPr>
              <a:xfrm>
                <a:off x="8113336" y="4563751"/>
                <a:ext cx="4078664" cy="2294249"/>
              </a:xfrm>
              <a:prstGeom prst="rect">
                <a:avLst/>
              </a:prstGeom>
              <a:ln w="3175">
                <a:solidFill>
                  <a:prstClr val="ltGray"/>
                </a:solidFill>
              </a:ln>
            </p:spPr>
          </p:pic>
        </mc:Fallback>
      </mc:AlternateContent>
    </p:spTree>
    <p:extLst>
      <p:ext uri="{BB962C8B-B14F-4D97-AF65-F5344CB8AC3E}">
        <p14:creationId xmlns:p14="http://schemas.microsoft.com/office/powerpoint/2010/main" val="340180793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1E79CF9-A1E4-8BED-3FDD-C78D3C10D988}"/>
              </a:ext>
            </a:extLst>
          </p:cNvPr>
          <p:cNvSpPr>
            <a:spLocks noGrp="1"/>
          </p:cNvSpPr>
          <p:nvPr>
            <p:ph type="title"/>
          </p:nvPr>
        </p:nvSpPr>
        <p:spPr/>
        <p:txBody>
          <a:bodyPr/>
          <a:lstStyle/>
          <a:p>
            <a:r>
              <a:rPr lang="zh-CN" altLang="en-US" dirty="0"/>
              <a:t>开发工具</a:t>
            </a:r>
          </a:p>
        </p:txBody>
      </p:sp>
      <p:sp>
        <p:nvSpPr>
          <p:cNvPr id="5" name="文本占位符 4">
            <a:extLst>
              <a:ext uri="{FF2B5EF4-FFF2-40B4-BE49-F238E27FC236}">
                <a16:creationId xmlns:a16="http://schemas.microsoft.com/office/drawing/2014/main" id="{90F7FEE0-3145-1433-5B7E-52401712E6A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1010548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5BEBF-9A5E-EE81-557A-F8DF43F37CE0}"/>
              </a:ext>
            </a:extLst>
          </p:cNvPr>
          <p:cNvSpPr>
            <a:spLocks noGrp="1"/>
          </p:cNvSpPr>
          <p:nvPr>
            <p:ph type="title"/>
          </p:nvPr>
        </p:nvSpPr>
        <p:spPr/>
        <p:txBody>
          <a:bodyPr/>
          <a:lstStyle/>
          <a:p>
            <a:r>
              <a:rPr lang="zh-CN" altLang="en-US" dirty="0"/>
              <a:t>开发工具</a:t>
            </a:r>
          </a:p>
        </p:txBody>
      </p:sp>
      <p:sp>
        <p:nvSpPr>
          <p:cNvPr id="3" name="内容占位符 2">
            <a:extLst>
              <a:ext uri="{FF2B5EF4-FFF2-40B4-BE49-F238E27FC236}">
                <a16:creationId xmlns:a16="http://schemas.microsoft.com/office/drawing/2014/main" id="{35C276F2-3804-81B0-15DF-87AAF29F49E0}"/>
              </a:ext>
            </a:extLst>
          </p:cNvPr>
          <p:cNvSpPr>
            <a:spLocks noGrp="1"/>
          </p:cNvSpPr>
          <p:nvPr>
            <p:ph idx="1"/>
          </p:nvPr>
        </p:nvSpPr>
        <p:spPr/>
        <p:txBody>
          <a:bodyPr/>
          <a:lstStyle/>
          <a:p>
            <a:r>
              <a:rPr lang="en-US" altLang="zh-CN" dirty="0"/>
              <a:t>React – </a:t>
            </a:r>
            <a:r>
              <a:rPr lang="zh-CN" altLang="en-US" dirty="0"/>
              <a:t>框架</a:t>
            </a:r>
            <a:endParaRPr lang="en-US" altLang="zh-CN" dirty="0"/>
          </a:p>
          <a:p>
            <a:r>
              <a:rPr lang="en-US" altLang="zh-CN" dirty="0"/>
              <a:t>Ant Design Pro – </a:t>
            </a:r>
            <a:r>
              <a:rPr lang="zh-CN" altLang="en-US" dirty="0"/>
              <a:t>组件</a:t>
            </a:r>
            <a:endParaRPr lang="en-US" altLang="zh-CN" dirty="0"/>
          </a:p>
          <a:p>
            <a:r>
              <a:rPr lang="en-US" altLang="zh-CN" dirty="0" err="1"/>
              <a:t>Pytest</a:t>
            </a:r>
            <a:r>
              <a:rPr lang="en-US" altLang="zh-CN" dirty="0"/>
              <a:t> – </a:t>
            </a:r>
            <a:r>
              <a:rPr lang="zh-CN" altLang="en-US" dirty="0"/>
              <a:t>测试</a:t>
            </a:r>
            <a:endParaRPr lang="en-US" altLang="zh-CN" dirty="0"/>
          </a:p>
          <a:p>
            <a:r>
              <a:rPr lang="en-US" altLang="zh-CN" dirty="0"/>
              <a:t>Selenium – </a:t>
            </a:r>
            <a:r>
              <a:rPr lang="zh-CN" altLang="en-US" dirty="0"/>
              <a:t>自动化工具</a:t>
            </a:r>
            <a:endParaRPr lang="en-US" altLang="zh-CN" dirty="0"/>
          </a:p>
          <a:p>
            <a:r>
              <a:rPr lang="en-US" altLang="zh-CN" dirty="0" err="1"/>
              <a:t>Chromedriver</a:t>
            </a:r>
            <a:r>
              <a:rPr lang="en-US" altLang="zh-CN" dirty="0"/>
              <a:t> – Chrome</a:t>
            </a:r>
            <a:r>
              <a:rPr lang="zh-CN" altLang="en-US" dirty="0"/>
              <a:t>驱动</a:t>
            </a:r>
            <a:endParaRPr lang="en-US" altLang="zh-CN" dirty="0"/>
          </a:p>
        </p:txBody>
      </p:sp>
    </p:spTree>
    <p:extLst>
      <p:ext uri="{BB962C8B-B14F-4D97-AF65-F5344CB8AC3E}">
        <p14:creationId xmlns:p14="http://schemas.microsoft.com/office/powerpoint/2010/main" val="350561408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1E79CF9-A1E4-8BED-3FDD-C78D3C10D988}"/>
              </a:ext>
            </a:extLst>
          </p:cNvPr>
          <p:cNvSpPr>
            <a:spLocks noGrp="1"/>
          </p:cNvSpPr>
          <p:nvPr>
            <p:ph type="title"/>
          </p:nvPr>
        </p:nvSpPr>
        <p:spPr/>
        <p:txBody>
          <a:bodyPr/>
          <a:lstStyle/>
          <a:p>
            <a:r>
              <a:rPr lang="zh-CN" altLang="en-US" dirty="0"/>
              <a:t>个人任务</a:t>
            </a:r>
          </a:p>
        </p:txBody>
      </p:sp>
      <p:sp>
        <p:nvSpPr>
          <p:cNvPr id="5" name="文本占位符 4">
            <a:extLst>
              <a:ext uri="{FF2B5EF4-FFF2-40B4-BE49-F238E27FC236}">
                <a16:creationId xmlns:a16="http://schemas.microsoft.com/office/drawing/2014/main" id="{90F7FEE0-3145-1433-5B7E-52401712E6A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1850283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99C6C-30CE-301C-056D-0C118EF91104}"/>
              </a:ext>
            </a:extLst>
          </p:cNvPr>
          <p:cNvSpPr>
            <a:spLocks noGrp="1"/>
          </p:cNvSpPr>
          <p:nvPr>
            <p:ph type="title"/>
          </p:nvPr>
        </p:nvSpPr>
        <p:spPr/>
        <p:txBody>
          <a:bodyPr/>
          <a:lstStyle/>
          <a:p>
            <a:r>
              <a:rPr lang="zh-CN" altLang="en-US" dirty="0"/>
              <a:t>个人任务</a:t>
            </a:r>
          </a:p>
        </p:txBody>
      </p:sp>
      <p:sp>
        <p:nvSpPr>
          <p:cNvPr id="3" name="内容占位符 2">
            <a:extLst>
              <a:ext uri="{FF2B5EF4-FFF2-40B4-BE49-F238E27FC236}">
                <a16:creationId xmlns:a16="http://schemas.microsoft.com/office/drawing/2014/main" id="{0FF4D960-2A03-C4B1-41F5-10FB6D72B4B2}"/>
              </a:ext>
            </a:extLst>
          </p:cNvPr>
          <p:cNvSpPr>
            <a:spLocks noGrp="1"/>
          </p:cNvSpPr>
          <p:nvPr>
            <p:ph idx="1"/>
          </p:nvPr>
        </p:nvSpPr>
        <p:spPr/>
        <p:txBody>
          <a:bodyPr>
            <a:normAutofit fontScale="92500"/>
          </a:bodyPr>
          <a:lstStyle/>
          <a:p>
            <a:r>
              <a:rPr lang="zh-CN" altLang="en-US" dirty="0"/>
              <a:t>作为组长安排各人分工，控制项目进度、组织日常会议、同步项目进展</a:t>
            </a:r>
            <a:endParaRPr lang="en-US" altLang="zh-CN" dirty="0"/>
          </a:p>
          <a:p>
            <a:r>
              <a:rPr lang="zh-CN" altLang="en-US" dirty="0"/>
              <a:t>作为产品经理与后端沟通、确认需求，与后端对接具体实现</a:t>
            </a:r>
            <a:endParaRPr lang="en-US" altLang="zh-CN" dirty="0"/>
          </a:p>
          <a:p>
            <a:r>
              <a:rPr lang="zh-CN" altLang="en-US" dirty="0"/>
              <a:t>项目初期产出产品原型、活动图、页面图、需求文档</a:t>
            </a:r>
            <a:endParaRPr lang="en-US" altLang="zh-CN" dirty="0"/>
          </a:p>
          <a:p>
            <a:r>
              <a:rPr lang="zh-CN" altLang="en-US" dirty="0"/>
              <a:t>编写代码完成：测试报告及文档展示、审核、填写跳转，不同角色不同阶段的进度展示及变化，客户审核报告，测试项目列表及人员分派，测试阶段扫描件的上传和文件下载</a:t>
            </a:r>
            <a:endParaRPr lang="en-US" altLang="zh-CN" dirty="0"/>
          </a:p>
          <a:p>
            <a:r>
              <a:rPr lang="zh-CN" altLang="en-US" dirty="0"/>
              <a:t>进行部分代码重构</a:t>
            </a:r>
            <a:endParaRPr lang="en-US" altLang="zh-CN" dirty="0"/>
          </a:p>
          <a:p>
            <a:r>
              <a:rPr lang="zh-CN" altLang="en-US" dirty="0"/>
              <a:t>编写测试脚本框架及模板并进行测试，生成测试报告，编写测试报告前端部分</a:t>
            </a:r>
            <a:endParaRPr lang="en-US" altLang="zh-CN" dirty="0"/>
          </a:p>
          <a:p>
            <a:r>
              <a:rPr lang="zh-CN" altLang="en-US" dirty="0"/>
              <a:t>与后端成员协同完成设计说明书、项目测试报告、项目研发报告、测试报告</a:t>
            </a:r>
            <a:endParaRPr lang="en-US" altLang="zh-CN" dirty="0"/>
          </a:p>
          <a:p>
            <a:r>
              <a:rPr lang="zh-CN" altLang="en-US" dirty="0"/>
              <a:t>制作汇报</a:t>
            </a:r>
            <a:r>
              <a:rPr lang="en-US" altLang="zh-CN" dirty="0"/>
              <a:t>ppt</a:t>
            </a:r>
            <a:r>
              <a:rPr lang="zh-CN" altLang="en-US" dirty="0"/>
              <a:t>、进行日常进度汇报</a:t>
            </a:r>
          </a:p>
        </p:txBody>
      </p:sp>
    </p:spTree>
    <p:extLst>
      <p:ext uri="{BB962C8B-B14F-4D97-AF65-F5344CB8AC3E}">
        <p14:creationId xmlns:p14="http://schemas.microsoft.com/office/powerpoint/2010/main" val="12840512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A3F84-A290-B705-FA3C-6BED84450FE4}"/>
              </a:ext>
            </a:extLst>
          </p:cNvPr>
          <p:cNvSpPr>
            <a:spLocks noGrp="1"/>
          </p:cNvSpPr>
          <p:nvPr>
            <p:ph type="title"/>
          </p:nvPr>
        </p:nvSpPr>
        <p:spPr/>
        <p:txBody>
          <a:bodyPr/>
          <a:lstStyle/>
          <a:p>
            <a:r>
              <a:rPr lang="zh-CN" altLang="en-US" dirty="0"/>
              <a:t>个人任务</a:t>
            </a:r>
          </a:p>
        </p:txBody>
      </p:sp>
      <p:pic>
        <p:nvPicPr>
          <p:cNvPr id="5" name="内容占位符 4">
            <a:extLst>
              <a:ext uri="{FF2B5EF4-FFF2-40B4-BE49-F238E27FC236}">
                <a16:creationId xmlns:a16="http://schemas.microsoft.com/office/drawing/2014/main" id="{0836C198-84C6-E707-B0D4-ADED5E7D583D}"/>
              </a:ext>
            </a:extLst>
          </p:cNvPr>
          <p:cNvPicPr>
            <a:picLocks noGrp="1" noChangeAspect="1"/>
          </p:cNvPicPr>
          <p:nvPr>
            <p:ph idx="1"/>
          </p:nvPr>
        </p:nvPicPr>
        <p:blipFill>
          <a:blip r:embed="rId2"/>
          <a:stretch>
            <a:fillRect/>
          </a:stretch>
        </p:blipFill>
        <p:spPr>
          <a:xfrm>
            <a:off x="1662056" y="2011363"/>
            <a:ext cx="8866300" cy="4206875"/>
          </a:xfrm>
        </p:spPr>
      </p:pic>
    </p:spTree>
    <p:extLst>
      <p:ext uri="{BB962C8B-B14F-4D97-AF65-F5344CB8AC3E}">
        <p14:creationId xmlns:p14="http://schemas.microsoft.com/office/powerpoint/2010/main" val="121977985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A3F84-A290-B705-FA3C-6BED84450FE4}"/>
              </a:ext>
            </a:extLst>
          </p:cNvPr>
          <p:cNvSpPr>
            <a:spLocks noGrp="1"/>
          </p:cNvSpPr>
          <p:nvPr>
            <p:ph type="title"/>
          </p:nvPr>
        </p:nvSpPr>
        <p:spPr/>
        <p:txBody>
          <a:bodyPr/>
          <a:lstStyle/>
          <a:p>
            <a:r>
              <a:rPr lang="zh-CN" altLang="en-US" dirty="0"/>
              <a:t>个人任务</a:t>
            </a:r>
          </a:p>
        </p:txBody>
      </p:sp>
      <p:pic>
        <p:nvPicPr>
          <p:cNvPr id="5" name="内容占位符 4">
            <a:extLst>
              <a:ext uri="{FF2B5EF4-FFF2-40B4-BE49-F238E27FC236}">
                <a16:creationId xmlns:a16="http://schemas.microsoft.com/office/drawing/2014/main" id="{918B7FF5-518D-B340-1DDD-5DC283AF6906}"/>
              </a:ext>
            </a:extLst>
          </p:cNvPr>
          <p:cNvPicPr>
            <a:picLocks noGrp="1" noChangeAspect="1"/>
          </p:cNvPicPr>
          <p:nvPr>
            <p:ph idx="1"/>
          </p:nvPr>
        </p:nvPicPr>
        <p:blipFill>
          <a:blip r:embed="rId2"/>
          <a:stretch>
            <a:fillRect/>
          </a:stretch>
        </p:blipFill>
        <p:spPr>
          <a:xfrm>
            <a:off x="1637590" y="2011363"/>
            <a:ext cx="8915232" cy="4206875"/>
          </a:xfrm>
        </p:spPr>
      </p:pic>
    </p:spTree>
    <p:extLst>
      <p:ext uri="{BB962C8B-B14F-4D97-AF65-F5344CB8AC3E}">
        <p14:creationId xmlns:p14="http://schemas.microsoft.com/office/powerpoint/2010/main" val="271937572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A3F84-A290-B705-FA3C-6BED84450FE4}"/>
              </a:ext>
            </a:extLst>
          </p:cNvPr>
          <p:cNvSpPr>
            <a:spLocks noGrp="1"/>
          </p:cNvSpPr>
          <p:nvPr>
            <p:ph type="title"/>
          </p:nvPr>
        </p:nvSpPr>
        <p:spPr/>
        <p:txBody>
          <a:bodyPr/>
          <a:lstStyle/>
          <a:p>
            <a:r>
              <a:rPr lang="zh-CN" altLang="en-US" dirty="0"/>
              <a:t>个人任务</a:t>
            </a:r>
          </a:p>
        </p:txBody>
      </p:sp>
      <p:pic>
        <p:nvPicPr>
          <p:cNvPr id="5" name="内容占位符 4">
            <a:extLst>
              <a:ext uri="{FF2B5EF4-FFF2-40B4-BE49-F238E27FC236}">
                <a16:creationId xmlns:a16="http://schemas.microsoft.com/office/drawing/2014/main" id="{A888CD44-14D1-2241-7FFD-C1DD9B31D1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8719" y="1935948"/>
            <a:ext cx="3243752" cy="4826687"/>
          </a:xfrm>
        </p:spPr>
      </p:pic>
      <p:pic>
        <p:nvPicPr>
          <p:cNvPr id="7" name="图片 6">
            <a:extLst>
              <a:ext uri="{FF2B5EF4-FFF2-40B4-BE49-F238E27FC236}">
                <a16:creationId xmlns:a16="http://schemas.microsoft.com/office/drawing/2014/main" id="{B8826534-7B4A-B472-6459-D709B3075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17" y="1935948"/>
            <a:ext cx="3411881" cy="2196010"/>
          </a:xfrm>
          <a:prstGeom prst="rect">
            <a:avLst/>
          </a:prstGeom>
        </p:spPr>
      </p:pic>
      <p:pic>
        <p:nvPicPr>
          <p:cNvPr id="9" name="图片 8">
            <a:extLst>
              <a:ext uri="{FF2B5EF4-FFF2-40B4-BE49-F238E27FC236}">
                <a16:creationId xmlns:a16="http://schemas.microsoft.com/office/drawing/2014/main" id="{2AA73B2B-7554-F36A-D0A8-1C88753103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17" y="4379302"/>
            <a:ext cx="3411881" cy="2383333"/>
          </a:xfrm>
          <a:prstGeom prst="rect">
            <a:avLst/>
          </a:prstGeom>
        </p:spPr>
      </p:pic>
      <p:pic>
        <p:nvPicPr>
          <p:cNvPr id="13" name="图片 12">
            <a:extLst>
              <a:ext uri="{FF2B5EF4-FFF2-40B4-BE49-F238E27FC236}">
                <a16:creationId xmlns:a16="http://schemas.microsoft.com/office/drawing/2014/main" id="{4513FE47-2FF2-ED30-403A-57D361454C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1557" y="1977460"/>
            <a:ext cx="4502698" cy="2112985"/>
          </a:xfrm>
          <a:prstGeom prst="rect">
            <a:avLst/>
          </a:prstGeom>
        </p:spPr>
      </p:pic>
      <p:pic>
        <p:nvPicPr>
          <p:cNvPr id="19" name="图片 18">
            <a:extLst>
              <a:ext uri="{FF2B5EF4-FFF2-40B4-BE49-F238E27FC236}">
                <a16:creationId xmlns:a16="http://schemas.microsoft.com/office/drawing/2014/main" id="{C31192CF-9405-76AA-E6F6-8D972991BE8D}"/>
              </a:ext>
            </a:extLst>
          </p:cNvPr>
          <p:cNvPicPr>
            <a:picLocks noChangeAspect="1"/>
          </p:cNvPicPr>
          <p:nvPr/>
        </p:nvPicPr>
        <p:blipFill>
          <a:blip r:embed="rId6"/>
          <a:stretch>
            <a:fillRect/>
          </a:stretch>
        </p:blipFill>
        <p:spPr>
          <a:xfrm>
            <a:off x="7351556" y="4274969"/>
            <a:ext cx="4502699" cy="2469504"/>
          </a:xfrm>
          <a:prstGeom prst="rect">
            <a:avLst/>
          </a:prstGeom>
        </p:spPr>
      </p:pic>
    </p:spTree>
    <p:extLst>
      <p:ext uri="{BB962C8B-B14F-4D97-AF65-F5344CB8AC3E}">
        <p14:creationId xmlns:p14="http://schemas.microsoft.com/office/powerpoint/2010/main" val="4046695041"/>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带状">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TM03090430[[fn=带状]]</Template>
  <TotalTime>187</TotalTime>
  <Words>637</Words>
  <Application>Microsoft Office PowerPoint</Application>
  <PresentationFormat>宽屏</PresentationFormat>
  <Paragraphs>41</Paragraphs>
  <Slides>17</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17</vt:i4>
      </vt:variant>
    </vt:vector>
  </HeadingPairs>
  <TitlesOfParts>
    <vt:vector size="20" baseType="lpstr">
      <vt:lpstr>Corbel</vt:lpstr>
      <vt:lpstr>Wingdings</vt:lpstr>
      <vt:lpstr>带状</vt:lpstr>
      <vt:lpstr>软工综合实验个人汇报</vt:lpstr>
      <vt:lpstr>PowerPoint 演示文稿</vt:lpstr>
      <vt:lpstr>开发工具</vt:lpstr>
      <vt:lpstr>开发工具</vt:lpstr>
      <vt:lpstr>个人任务</vt:lpstr>
      <vt:lpstr>个人任务</vt:lpstr>
      <vt:lpstr>个人任务</vt:lpstr>
      <vt:lpstr>个人任务</vt:lpstr>
      <vt:lpstr>个人任务</vt:lpstr>
      <vt:lpstr>团队贡献</vt:lpstr>
      <vt:lpstr>团队贡献</vt:lpstr>
      <vt:lpstr>问题解决</vt:lpstr>
      <vt:lpstr>问题解决</vt:lpstr>
      <vt:lpstr>问题解决</vt:lpstr>
      <vt:lpstr>课程心得</vt:lpstr>
      <vt:lpstr>课程心得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软工综合实验个人汇报</dc:title>
  <dc:creator>毕 一帆</dc:creator>
  <cp:lastModifiedBy>毕 一帆</cp:lastModifiedBy>
  <cp:revision>12</cp:revision>
  <dcterms:created xsi:type="dcterms:W3CDTF">2022-07-08T16:17:10Z</dcterms:created>
  <dcterms:modified xsi:type="dcterms:W3CDTF">2022-07-09T04:26:46Z</dcterms:modified>
</cp:coreProperties>
</file>