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Open Sauce" charset="1" panose="00000500000000000000"/>
      <p:regular r:id="rId17"/>
    </p:embeddedFont>
    <p:embeddedFont>
      <p:font typeface="Canva Sans" charset="1" panose="020B0503030501040103"/>
      <p:regular r:id="rId18"/>
    </p:embeddedFont>
    <p:embeddedFont>
      <p:font typeface="Canva Sans Bold" charset="1" panose="020B0803030501040103"/>
      <p:regular r:id="rId19"/>
    </p:embeddedFont>
    <p:embeddedFont>
      <p:font typeface="Lovelo" charset="1" panose="020000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png" Type="http://schemas.openxmlformats.org/officeDocument/2006/relationships/image"/><Relationship Id="rId3" Target="../media/image40.svg" Type="http://schemas.openxmlformats.org/officeDocument/2006/relationships/image"/><Relationship Id="rId4" Target="../media/image41.png" Type="http://schemas.openxmlformats.org/officeDocument/2006/relationships/image"/><Relationship Id="rId5" Target="../media/image4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3.png" Type="http://schemas.openxmlformats.org/officeDocument/2006/relationships/image"/><Relationship Id="rId3" Target="../media/image44.svg" Type="http://schemas.openxmlformats.org/officeDocument/2006/relationships/image"/><Relationship Id="rId4" Target="../media/image45.png" Type="http://schemas.openxmlformats.org/officeDocument/2006/relationships/image"/><Relationship Id="rId5" Target="../media/image4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4" Target="../media/image1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svg" Type="http://schemas.openxmlformats.org/officeDocument/2006/relationships/image"/><Relationship Id="rId4" Target="../media/image33.png" Type="http://schemas.openxmlformats.org/officeDocument/2006/relationships/image"/><Relationship Id="rId5" Target="../media/image3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Relationship Id="rId3" Target="../media/image36.svg" Type="http://schemas.openxmlformats.org/officeDocument/2006/relationships/image"/><Relationship Id="rId4" Target="../media/image37.png" Type="http://schemas.openxmlformats.org/officeDocument/2006/relationships/image"/><Relationship Id="rId5" Target="../media/image3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514975" y="6838101"/>
            <a:ext cx="11772900" cy="6143313"/>
          </a:xfrm>
          <a:custGeom>
            <a:avLst/>
            <a:gdLst/>
            <a:ahLst/>
            <a:cxnLst/>
            <a:rect r="r" b="b" t="t" l="l"/>
            <a:pathLst>
              <a:path h="6143313" w="11772900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1378542">
            <a:off x="6266602" y="8009431"/>
            <a:ext cx="424744" cy="424744"/>
            <a:chOff x="0" y="0"/>
            <a:chExt cx="111867" cy="1118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1867" cy="111867"/>
            </a:xfrm>
            <a:custGeom>
              <a:avLst/>
              <a:gdLst/>
              <a:ahLst/>
              <a:cxnLst/>
              <a:rect r="r" b="b" t="t" l="l"/>
              <a:pathLst>
                <a:path h="111867" w="111867">
                  <a:moveTo>
                    <a:pt x="55933" y="0"/>
                  </a:moveTo>
                  <a:lnTo>
                    <a:pt x="55933" y="0"/>
                  </a:lnTo>
                  <a:cubicBezTo>
                    <a:pt x="86825" y="0"/>
                    <a:pt x="111867" y="25042"/>
                    <a:pt x="111867" y="55933"/>
                  </a:cubicBezTo>
                  <a:lnTo>
                    <a:pt x="111867" y="55933"/>
                  </a:lnTo>
                  <a:cubicBezTo>
                    <a:pt x="111867" y="86825"/>
                    <a:pt x="86825" y="111867"/>
                    <a:pt x="55933" y="111867"/>
                  </a:cubicBezTo>
                  <a:lnTo>
                    <a:pt x="55933" y="111867"/>
                  </a:lnTo>
                  <a:cubicBezTo>
                    <a:pt x="25042" y="111867"/>
                    <a:pt x="0" y="86825"/>
                    <a:pt x="0" y="55933"/>
                  </a:cubicBezTo>
                  <a:lnTo>
                    <a:pt x="0" y="55933"/>
                  </a:lnTo>
                  <a:cubicBezTo>
                    <a:pt x="0" y="25042"/>
                    <a:pt x="25042" y="0"/>
                    <a:pt x="55933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111867" cy="1404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1643271">
            <a:off x="16068767" y="2827618"/>
            <a:ext cx="308498" cy="308498"/>
            <a:chOff x="0" y="0"/>
            <a:chExt cx="81251" cy="8125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51" cy="81251"/>
            </a:xfrm>
            <a:custGeom>
              <a:avLst/>
              <a:gdLst/>
              <a:ahLst/>
              <a:cxnLst/>
              <a:rect r="r" b="b" t="t" l="l"/>
              <a:pathLst>
                <a:path h="81251" w="81251">
                  <a:moveTo>
                    <a:pt x="40625" y="0"/>
                  </a:moveTo>
                  <a:lnTo>
                    <a:pt x="40625" y="0"/>
                  </a:lnTo>
                  <a:cubicBezTo>
                    <a:pt x="51400" y="0"/>
                    <a:pt x="61733" y="4280"/>
                    <a:pt x="69352" y="11899"/>
                  </a:cubicBezTo>
                  <a:cubicBezTo>
                    <a:pt x="76970" y="19518"/>
                    <a:pt x="81251" y="29851"/>
                    <a:pt x="81251" y="40625"/>
                  </a:cubicBezTo>
                  <a:lnTo>
                    <a:pt x="81251" y="40625"/>
                  </a:lnTo>
                  <a:cubicBezTo>
                    <a:pt x="81251" y="51400"/>
                    <a:pt x="76970" y="61733"/>
                    <a:pt x="69352" y="69352"/>
                  </a:cubicBezTo>
                  <a:cubicBezTo>
                    <a:pt x="61733" y="76970"/>
                    <a:pt x="51400" y="81251"/>
                    <a:pt x="40625" y="81251"/>
                  </a:cubicBezTo>
                  <a:lnTo>
                    <a:pt x="40625" y="81251"/>
                  </a:lnTo>
                  <a:cubicBezTo>
                    <a:pt x="29851" y="81251"/>
                    <a:pt x="19518" y="76970"/>
                    <a:pt x="11899" y="69352"/>
                  </a:cubicBezTo>
                  <a:cubicBezTo>
                    <a:pt x="4280" y="61733"/>
                    <a:pt x="0" y="51400"/>
                    <a:pt x="0" y="40625"/>
                  </a:cubicBezTo>
                  <a:lnTo>
                    <a:pt x="0" y="40625"/>
                  </a:lnTo>
                  <a:cubicBezTo>
                    <a:pt x="0" y="29851"/>
                    <a:pt x="4280" y="19518"/>
                    <a:pt x="11899" y="11899"/>
                  </a:cubicBezTo>
                  <a:cubicBezTo>
                    <a:pt x="19518" y="4280"/>
                    <a:pt x="29851" y="0"/>
                    <a:pt x="40625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81251" cy="1098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3503530" y="6140434"/>
            <a:ext cx="2212339" cy="401868"/>
            <a:chOff x="0" y="0"/>
            <a:chExt cx="721974" cy="13114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21974" cy="131145"/>
            </a:xfrm>
            <a:custGeom>
              <a:avLst/>
              <a:gdLst/>
              <a:ahLst/>
              <a:cxnLst/>
              <a:rect r="r" b="b" t="t" l="l"/>
              <a:pathLst>
                <a:path h="131145" w="721974">
                  <a:moveTo>
                    <a:pt x="52491" y="0"/>
                  </a:moveTo>
                  <a:lnTo>
                    <a:pt x="669483" y="0"/>
                  </a:lnTo>
                  <a:cubicBezTo>
                    <a:pt x="698473" y="0"/>
                    <a:pt x="721974" y="23501"/>
                    <a:pt x="721974" y="52491"/>
                  </a:cubicBezTo>
                  <a:lnTo>
                    <a:pt x="721974" y="78654"/>
                  </a:lnTo>
                  <a:cubicBezTo>
                    <a:pt x="721974" y="107644"/>
                    <a:pt x="698473" y="131145"/>
                    <a:pt x="669483" y="131145"/>
                  </a:cubicBezTo>
                  <a:lnTo>
                    <a:pt x="52491" y="131145"/>
                  </a:lnTo>
                  <a:cubicBezTo>
                    <a:pt x="23501" y="131145"/>
                    <a:pt x="0" y="107644"/>
                    <a:pt x="0" y="78654"/>
                  </a:cubicBezTo>
                  <a:lnTo>
                    <a:pt x="0" y="52491"/>
                  </a:lnTo>
                  <a:cubicBezTo>
                    <a:pt x="0" y="23501"/>
                    <a:pt x="23501" y="0"/>
                    <a:pt x="52491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1E1E1E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721974" cy="1597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371475" y="2797063"/>
            <a:ext cx="5155922" cy="1927524"/>
          </a:xfrm>
          <a:custGeom>
            <a:avLst/>
            <a:gdLst/>
            <a:ahLst/>
            <a:cxnLst/>
            <a:rect r="r" b="b" t="t" l="l"/>
            <a:pathLst>
              <a:path h="1927524" w="5155922">
                <a:moveTo>
                  <a:pt x="0" y="0"/>
                </a:moveTo>
                <a:lnTo>
                  <a:pt x="5155922" y="0"/>
                </a:lnTo>
                <a:lnTo>
                  <a:pt x="5155922" y="1927524"/>
                </a:lnTo>
                <a:lnTo>
                  <a:pt x="0" y="19275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31102" b="0"/>
            </a:stretch>
          </a:blipFill>
        </p:spPr>
      </p:sp>
      <p:sp>
        <p:nvSpPr>
          <p:cNvPr name="AutoShape 13" id="13"/>
          <p:cNvSpPr/>
          <p:nvPr/>
        </p:nvSpPr>
        <p:spPr>
          <a:xfrm>
            <a:off x="5527397" y="2797063"/>
            <a:ext cx="0" cy="4715986"/>
          </a:xfrm>
          <a:prstGeom prst="line">
            <a:avLst/>
          </a:prstGeom>
          <a:ln cap="flat" w="47625">
            <a:solidFill>
              <a:srgbClr val="2D388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4" id="14"/>
          <p:cNvSpPr txBox="true"/>
          <p:nvPr/>
        </p:nvSpPr>
        <p:spPr>
          <a:xfrm rot="0">
            <a:off x="6016027" y="3922028"/>
            <a:ext cx="10922467" cy="2218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122"/>
              </a:lnSpc>
              <a:spcBef>
                <a:spcPct val="0"/>
              </a:spcBef>
            </a:pPr>
            <a:r>
              <a:rPr lang="en-US" sz="12944" spc="-763">
                <a:solidFill>
                  <a:srgbClr val="1E1E1E"/>
                </a:solidFill>
                <a:latin typeface="Open Sauce"/>
                <a:ea typeface="Open Sauce"/>
                <a:cs typeface="Open Sauce"/>
                <a:sym typeface="Open Sauce"/>
              </a:rPr>
              <a:t>e-commerce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895823" y="6143454"/>
            <a:ext cx="1427752" cy="357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61"/>
              </a:lnSpc>
            </a:pPr>
            <a:r>
              <a:rPr lang="en-US" sz="2115">
                <a:solidFill>
                  <a:srgbClr val="1E1E1E"/>
                </a:solidFill>
                <a:latin typeface="Canva Sans"/>
                <a:ea typeface="Canva Sans"/>
                <a:cs typeface="Canva Sans"/>
                <a:sym typeface="Canva Sans"/>
              </a:rPr>
              <a:t>PLATFORM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445284" y="6924882"/>
            <a:ext cx="6063953" cy="406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35"/>
              </a:lnSpc>
            </a:pPr>
            <a:r>
              <a:rPr lang="en-US" sz="2382">
                <a:solidFill>
                  <a:srgbClr val="1E1E1E"/>
                </a:solidFill>
                <a:latin typeface="Canva Sans"/>
                <a:ea typeface="Canva Sans"/>
                <a:cs typeface="Canva Sans"/>
                <a:sym typeface="Canva Sans"/>
              </a:rPr>
              <a:t>Console Based  Java File Handling Project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13221" y="5526084"/>
            <a:ext cx="3108836" cy="322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82"/>
              </a:lnSpc>
            </a:pPr>
            <a:r>
              <a:rPr lang="en-US" sz="1915" b="true">
                <a:solidFill>
                  <a:srgbClr val="1E1E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U23CS491-B24-28-CSE-</a:t>
            </a:r>
            <a:r>
              <a:rPr lang="en-US" b="true" sz="1915">
                <a:solidFill>
                  <a:srgbClr val="1E1E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98946" y="6064234"/>
            <a:ext cx="4214400" cy="1180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75"/>
              </a:lnSpc>
            </a:pPr>
            <a:r>
              <a:rPr lang="en-US" sz="3411">
                <a:solidFill>
                  <a:srgbClr val="1E1E1E"/>
                </a:solidFill>
                <a:latin typeface="Canva Sans"/>
                <a:ea typeface="Canva Sans"/>
                <a:cs typeface="Canva Sans"/>
                <a:sym typeface="Canva Sans"/>
              </a:rPr>
              <a:t>Java Programming </a:t>
            </a:r>
          </a:p>
          <a:p>
            <a:pPr algn="l">
              <a:lnSpc>
                <a:spcPts val="4775"/>
              </a:lnSpc>
            </a:pPr>
            <a:r>
              <a:rPr lang="en-US" sz="3411">
                <a:solidFill>
                  <a:srgbClr val="1E1E1E"/>
                </a:solidFill>
                <a:latin typeface="Canva Sans"/>
                <a:ea typeface="Canva Sans"/>
                <a:cs typeface="Canva Sans"/>
                <a:sym typeface="Canva Sans"/>
              </a:rPr>
              <a:t>Project Phase 1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94651" y="8332488"/>
            <a:ext cx="1974751" cy="925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1"/>
              </a:lnSpc>
            </a:pPr>
            <a:r>
              <a:rPr lang="en-US" sz="1800" b="true">
                <a:solidFill>
                  <a:srgbClr val="1E1E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ABINIVESH M</a:t>
            </a:r>
          </a:p>
          <a:p>
            <a:pPr algn="l">
              <a:lnSpc>
                <a:spcPts val="2521"/>
              </a:lnSpc>
            </a:pPr>
            <a:r>
              <a:rPr lang="en-US" sz="1800" b="true">
                <a:solidFill>
                  <a:srgbClr val="1E1E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LATERAL ENTRY 1</a:t>
            </a:r>
          </a:p>
          <a:p>
            <a:pPr algn="l">
              <a:lnSpc>
                <a:spcPts val="2521"/>
              </a:lnSpc>
            </a:pPr>
            <a:r>
              <a:rPr lang="en-US" sz="1800" b="true">
                <a:solidFill>
                  <a:srgbClr val="1E1E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II CSE A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144000" y="9486583"/>
            <a:ext cx="664170" cy="285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9"/>
              </a:lnSpc>
            </a:pPr>
            <a:r>
              <a:rPr lang="en-US" sz="1699">
                <a:solidFill>
                  <a:srgbClr val="1E1E1E"/>
                </a:solidFill>
                <a:latin typeface="Canva Sans"/>
                <a:ea typeface="Canva Sans"/>
                <a:cs typeface="Canva Sans"/>
                <a:sym typeface="Canva Sans"/>
              </a:rPr>
              <a:t>Page 1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99401" y="4850703"/>
            <a:ext cx="3873734" cy="522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49"/>
              </a:lnSpc>
            </a:pPr>
            <a:r>
              <a:rPr lang="en-US" sz="1535" b="true">
                <a:solidFill>
                  <a:srgbClr val="1E1E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DEPARTMENT OF COMPUTER SCIENCE AND ENGINEERING</a:t>
            </a:r>
          </a:p>
        </p:txBody>
      </p:sp>
      <p:sp>
        <p:nvSpPr>
          <p:cNvPr name="Freeform 22" id="22"/>
          <p:cNvSpPr/>
          <p:nvPr/>
        </p:nvSpPr>
        <p:spPr>
          <a:xfrm flipH="true" flipV="true" rot="0">
            <a:off x="-819150" y="-1605811"/>
            <a:ext cx="3835203" cy="3835203"/>
          </a:xfrm>
          <a:custGeom>
            <a:avLst/>
            <a:gdLst/>
            <a:ahLst/>
            <a:cxnLst/>
            <a:rect r="r" b="b" t="t" l="l"/>
            <a:pathLst>
              <a:path h="3835203" w="3835203">
                <a:moveTo>
                  <a:pt x="3835203" y="3835203"/>
                </a:moveTo>
                <a:lnTo>
                  <a:pt x="0" y="3835203"/>
                </a:lnTo>
                <a:lnTo>
                  <a:pt x="0" y="0"/>
                </a:lnTo>
                <a:lnTo>
                  <a:pt x="3835203" y="0"/>
                </a:lnTo>
                <a:lnTo>
                  <a:pt x="3835203" y="3835203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604698" y="650011"/>
            <a:ext cx="2127802" cy="1063901"/>
          </a:xfrm>
          <a:custGeom>
            <a:avLst/>
            <a:gdLst/>
            <a:ahLst/>
            <a:cxnLst/>
            <a:rect r="r" b="b" t="t" l="l"/>
            <a:pathLst>
              <a:path h="1063901" w="2127802">
                <a:moveTo>
                  <a:pt x="0" y="0"/>
                </a:moveTo>
                <a:lnTo>
                  <a:pt x="2127802" y="0"/>
                </a:lnTo>
                <a:lnTo>
                  <a:pt x="2127802" y="1063901"/>
                </a:lnTo>
                <a:lnTo>
                  <a:pt x="0" y="106390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5201900" y="6838101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5201900" y="7236961"/>
            <a:ext cx="2174081" cy="2174081"/>
          </a:xfrm>
          <a:custGeom>
            <a:avLst/>
            <a:gdLst/>
            <a:ahLst/>
            <a:cxnLst/>
            <a:rect r="r" b="b" t="t" l="l"/>
            <a:pathLst>
              <a:path h="2174081" w="2174081">
                <a:moveTo>
                  <a:pt x="0" y="0"/>
                </a:moveTo>
                <a:lnTo>
                  <a:pt x="2174081" y="0"/>
                </a:lnTo>
                <a:lnTo>
                  <a:pt x="2174081" y="2174081"/>
                </a:lnTo>
                <a:lnTo>
                  <a:pt x="0" y="217408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9144000" y="-2201124"/>
            <a:ext cx="11772900" cy="6143313"/>
          </a:xfrm>
          <a:custGeom>
            <a:avLst/>
            <a:gdLst/>
            <a:ahLst/>
            <a:cxnLst/>
            <a:rect r="r" b="b" t="t" l="l"/>
            <a:pathLst>
              <a:path h="6143313" w="11772900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6101854" y="2613005"/>
            <a:ext cx="0" cy="5060990"/>
          </a:xfrm>
          <a:prstGeom prst="line">
            <a:avLst/>
          </a:prstGeom>
          <a:ln cap="flat" w="47625">
            <a:solidFill>
              <a:srgbClr val="2D388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47625" y="8352831"/>
            <a:ext cx="1934169" cy="1934169"/>
          </a:xfrm>
          <a:custGeom>
            <a:avLst/>
            <a:gdLst/>
            <a:ahLst/>
            <a:cxnLst/>
            <a:rect r="r" b="b" t="t" l="l"/>
            <a:pathLst>
              <a:path h="1934169" w="1934169">
                <a:moveTo>
                  <a:pt x="0" y="0"/>
                </a:moveTo>
                <a:lnTo>
                  <a:pt x="1934169" y="0"/>
                </a:lnTo>
                <a:lnTo>
                  <a:pt x="1934169" y="1934169"/>
                </a:lnTo>
                <a:lnTo>
                  <a:pt x="0" y="19341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211302" y="220742"/>
            <a:ext cx="1552081" cy="3270668"/>
          </a:xfrm>
          <a:custGeom>
            <a:avLst/>
            <a:gdLst/>
            <a:ahLst/>
            <a:cxnLst/>
            <a:rect r="r" b="b" t="t" l="l"/>
            <a:pathLst>
              <a:path h="3270668" w="1552081">
                <a:moveTo>
                  <a:pt x="0" y="0"/>
                </a:moveTo>
                <a:lnTo>
                  <a:pt x="1552081" y="0"/>
                </a:lnTo>
                <a:lnTo>
                  <a:pt x="1552081" y="3270668"/>
                </a:lnTo>
                <a:lnTo>
                  <a:pt x="0" y="32706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389816" y="4274987"/>
            <a:ext cx="10597526" cy="1670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4722" indent="-342361" lvl="1">
              <a:lnSpc>
                <a:spcPts val="4440"/>
              </a:lnSpc>
              <a:buFont typeface="Arial"/>
              <a:buChar char="•"/>
            </a:pPr>
            <a:r>
              <a:rPr lang="en-US" sz="317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Successfully simulated e-commerce transactions</a:t>
            </a:r>
          </a:p>
          <a:p>
            <a:pPr algn="l" marL="684722" indent="-342361" lvl="1">
              <a:lnSpc>
                <a:spcPts val="4440"/>
              </a:lnSpc>
              <a:buFont typeface="Arial"/>
              <a:buChar char="•"/>
            </a:pPr>
            <a:r>
              <a:rPr lang="en-US" sz="317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Practiced object-oriented programming and file I/O</a:t>
            </a:r>
          </a:p>
          <a:p>
            <a:pPr algn="l" marL="684722" indent="-342361" lvl="1">
              <a:lnSpc>
                <a:spcPts val="4440"/>
              </a:lnSpc>
              <a:buFont typeface="Arial"/>
              <a:buChar char="•"/>
            </a:pPr>
            <a:r>
              <a:rPr lang="en-US" sz="317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Modular design using separate class files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79646" y="4522327"/>
            <a:ext cx="4967179" cy="964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12"/>
              </a:lnSpc>
            </a:pPr>
            <a:r>
              <a:rPr lang="en-US" sz="558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070206" y="9486583"/>
            <a:ext cx="811758" cy="285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9"/>
              </a:lnSpc>
            </a:pPr>
            <a:r>
              <a:rPr lang="en-US" sz="1699">
                <a:solidFill>
                  <a:srgbClr val="1E1E1E"/>
                </a:solidFill>
                <a:latin typeface="Canva Sans"/>
                <a:ea typeface="Canva Sans"/>
                <a:cs typeface="Canva Sans"/>
                <a:sym typeface="Canva Sans"/>
              </a:rPr>
              <a:t>Page 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747250" cy="4114800"/>
          </a:xfrm>
          <a:custGeom>
            <a:avLst/>
            <a:gdLst/>
            <a:ahLst/>
            <a:cxnLst/>
            <a:rect r="r" b="b" t="t" l="l"/>
            <a:pathLst>
              <a:path h="4114800" w="2747250">
                <a:moveTo>
                  <a:pt x="0" y="0"/>
                </a:moveTo>
                <a:lnTo>
                  <a:pt x="2747250" y="0"/>
                </a:lnTo>
                <a:lnTo>
                  <a:pt x="27472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305881" y="8304881"/>
            <a:ext cx="1982119" cy="1982119"/>
          </a:xfrm>
          <a:custGeom>
            <a:avLst/>
            <a:gdLst/>
            <a:ahLst/>
            <a:cxnLst/>
            <a:rect r="r" b="b" t="t" l="l"/>
            <a:pathLst>
              <a:path h="1982119" w="1982119">
                <a:moveTo>
                  <a:pt x="0" y="0"/>
                </a:moveTo>
                <a:lnTo>
                  <a:pt x="1982119" y="0"/>
                </a:lnTo>
                <a:lnTo>
                  <a:pt x="1982119" y="1982119"/>
                </a:lnTo>
                <a:lnTo>
                  <a:pt x="0" y="19821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991899" y="4000598"/>
            <a:ext cx="8968372" cy="20572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6810"/>
              </a:lnSpc>
            </a:pPr>
            <a:r>
              <a:rPr lang="en-US" sz="12007">
                <a:solidFill>
                  <a:srgbClr val="000000"/>
                </a:solidFill>
                <a:latin typeface="Lovelo"/>
                <a:ea typeface="Lovelo"/>
                <a:cs typeface="Lovelo"/>
                <a:sym typeface="Lovelo"/>
              </a:rPr>
              <a:t>Thank You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086552" y="9486583"/>
            <a:ext cx="779066" cy="285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9"/>
              </a:lnSpc>
            </a:pPr>
            <a:r>
              <a:rPr lang="en-US" sz="1699">
                <a:solidFill>
                  <a:srgbClr val="1E1E1E"/>
                </a:solidFill>
                <a:latin typeface="Canva Sans"/>
                <a:ea typeface="Canva Sans"/>
                <a:cs typeface="Canva Sans"/>
                <a:sym typeface="Canva Sans"/>
              </a:rPr>
              <a:t>Page 11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7282" y="4279331"/>
            <a:ext cx="4628571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System Requirements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438045" y="4051048"/>
            <a:ext cx="904984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Standard Laptop or Desktop  Computer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367227" y="3325611"/>
            <a:ext cx="4462550" cy="494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56"/>
              </a:lnSpc>
            </a:pPr>
            <a:r>
              <a:rPr lang="en-US" sz="2897" b="true">
                <a:solidFill>
                  <a:srgbClr val="004A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Hardware Requirements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462397" y="5342656"/>
            <a:ext cx="4157911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b="true">
                <a:solidFill>
                  <a:srgbClr val="DA802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Software Requirements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541352" y="6033201"/>
            <a:ext cx="6999387" cy="1064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291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Visual Studio Code or Other IDEs.</a:t>
            </a:r>
          </a:p>
          <a:p>
            <a:pPr algn="l" marL="669291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JRE</a:t>
            </a:r>
          </a:p>
        </p:txBody>
      </p:sp>
      <p:sp>
        <p:nvSpPr>
          <p:cNvPr name="AutoShape 7" id="7"/>
          <p:cNvSpPr/>
          <p:nvPr/>
        </p:nvSpPr>
        <p:spPr>
          <a:xfrm>
            <a:off x="5755466" y="2785507"/>
            <a:ext cx="0" cy="4715986"/>
          </a:xfrm>
          <a:prstGeom prst="line">
            <a:avLst/>
          </a:prstGeom>
          <a:ln cap="flat" w="47625">
            <a:solidFill>
              <a:srgbClr val="2D388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9142214" y="9486583"/>
            <a:ext cx="667742" cy="285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9"/>
              </a:lnSpc>
            </a:pPr>
            <a:r>
              <a:rPr lang="en-US" sz="1699">
                <a:solidFill>
                  <a:srgbClr val="1E1E1E"/>
                </a:solidFill>
                <a:latin typeface="Canva Sans"/>
                <a:ea typeface="Canva Sans"/>
                <a:cs typeface="Canva Sans"/>
                <a:sym typeface="Canva Sans"/>
              </a:rPr>
              <a:t>Page 2</a:t>
            </a:r>
          </a:p>
        </p:txBody>
      </p:sp>
      <p:sp>
        <p:nvSpPr>
          <p:cNvPr name="Freeform 9" id="9"/>
          <p:cNvSpPr/>
          <p:nvPr/>
        </p:nvSpPr>
        <p:spPr>
          <a:xfrm flipH="false" flipV="true" rot="-5400000">
            <a:off x="12349317" y="4969873"/>
            <a:ext cx="6157558" cy="6157558"/>
          </a:xfrm>
          <a:custGeom>
            <a:avLst/>
            <a:gdLst/>
            <a:ahLst/>
            <a:cxnLst/>
            <a:rect r="r" b="b" t="t" l="l"/>
            <a:pathLst>
              <a:path h="6157558" w="6157558">
                <a:moveTo>
                  <a:pt x="0" y="6157558"/>
                </a:moveTo>
                <a:lnTo>
                  <a:pt x="6157558" y="6157558"/>
                </a:lnTo>
                <a:lnTo>
                  <a:pt x="6157558" y="0"/>
                </a:lnTo>
                <a:lnTo>
                  <a:pt x="0" y="0"/>
                </a:lnTo>
                <a:lnTo>
                  <a:pt x="0" y="615755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5755466" y="2785507"/>
            <a:ext cx="0" cy="4715986"/>
          </a:xfrm>
          <a:prstGeom prst="line">
            <a:avLst/>
          </a:prstGeom>
          <a:ln cap="flat" w="47625">
            <a:solidFill>
              <a:srgbClr val="2D388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5879291" y="1725866"/>
            <a:ext cx="12199272" cy="6661041"/>
          </a:xfrm>
          <a:custGeom>
            <a:avLst/>
            <a:gdLst/>
            <a:ahLst/>
            <a:cxnLst/>
            <a:rect r="r" b="b" t="t" l="l"/>
            <a:pathLst>
              <a:path h="6661041" w="12199272">
                <a:moveTo>
                  <a:pt x="0" y="0"/>
                </a:moveTo>
                <a:lnTo>
                  <a:pt x="12199272" y="0"/>
                </a:lnTo>
                <a:lnTo>
                  <a:pt x="12199272" y="6661040"/>
                </a:lnTo>
                <a:lnTo>
                  <a:pt x="0" y="66610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942" t="-65640" r="-110204" b="-36866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56306" y="4425165"/>
            <a:ext cx="5184569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ER Diagram and Flow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138841" y="9486583"/>
            <a:ext cx="674489" cy="285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9"/>
              </a:lnSpc>
            </a:pPr>
            <a:r>
              <a:rPr lang="en-US" sz="1699">
                <a:solidFill>
                  <a:srgbClr val="1E1E1E"/>
                </a:solidFill>
                <a:latin typeface="Canva Sans"/>
                <a:ea typeface="Canva Sans"/>
                <a:cs typeface="Canva Sans"/>
                <a:sym typeface="Canva Sans"/>
              </a:rPr>
              <a:t>Page 3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-10800000">
            <a:off x="0" y="0"/>
            <a:ext cx="2756471" cy="4289491"/>
          </a:xfrm>
          <a:custGeom>
            <a:avLst/>
            <a:gdLst/>
            <a:ahLst/>
            <a:cxnLst/>
            <a:rect r="r" b="b" t="t" l="l"/>
            <a:pathLst>
              <a:path h="4289491" w="2756471">
                <a:moveTo>
                  <a:pt x="0" y="0"/>
                </a:moveTo>
                <a:lnTo>
                  <a:pt x="2756471" y="0"/>
                </a:lnTo>
                <a:lnTo>
                  <a:pt x="2756471" y="4289491"/>
                </a:lnTo>
                <a:lnTo>
                  <a:pt x="0" y="42894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-10800000">
            <a:off x="16022287" y="6761203"/>
            <a:ext cx="2265713" cy="3525797"/>
          </a:xfrm>
          <a:custGeom>
            <a:avLst/>
            <a:gdLst/>
            <a:ahLst/>
            <a:cxnLst/>
            <a:rect r="r" b="b" t="t" l="l"/>
            <a:pathLst>
              <a:path h="3525797" w="2265713">
                <a:moveTo>
                  <a:pt x="2265713" y="3525797"/>
                </a:moveTo>
                <a:lnTo>
                  <a:pt x="0" y="3525797"/>
                </a:lnTo>
                <a:lnTo>
                  <a:pt x="0" y="0"/>
                </a:lnTo>
                <a:lnTo>
                  <a:pt x="2265713" y="0"/>
                </a:lnTo>
                <a:lnTo>
                  <a:pt x="2265713" y="3525797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52500"/>
            <a:ext cx="11346050" cy="8934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69"/>
              </a:lnSpc>
              <a:spcBef>
                <a:spcPct val="0"/>
              </a:spcBef>
            </a:pPr>
            <a:r>
              <a:rPr lang="en-US" b="true" sz="419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Entities and Relationships Overview</a:t>
            </a:r>
          </a:p>
          <a:p>
            <a:pPr algn="l">
              <a:lnSpc>
                <a:spcPts val="5869"/>
              </a:lnSpc>
              <a:spcBef>
                <a:spcPct val="0"/>
              </a:spcBef>
            </a:pPr>
          </a:p>
          <a:p>
            <a:pPr algn="l">
              <a:lnSpc>
                <a:spcPts val="5869"/>
              </a:lnSpc>
              <a:spcBef>
                <a:spcPct val="0"/>
              </a:spcBef>
            </a:pPr>
          </a:p>
          <a:p>
            <a:pPr algn="l">
              <a:lnSpc>
                <a:spcPts val="4107"/>
              </a:lnSpc>
              <a:spcBef>
                <a:spcPct val="0"/>
              </a:spcBef>
            </a:pPr>
            <a:r>
              <a:rPr lang="en-US" b="true" sz="293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1. User</a:t>
            </a:r>
          </a:p>
          <a:p>
            <a:pPr algn="l">
              <a:lnSpc>
                <a:spcPts val="4107"/>
              </a:lnSpc>
              <a:spcBef>
                <a:spcPct val="0"/>
              </a:spcBef>
            </a:pPr>
            <a:r>
              <a:rPr lang="en-US" sz="293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UserID (PK)</a:t>
            </a:r>
          </a:p>
          <a:p>
            <a:pPr algn="l">
              <a:lnSpc>
                <a:spcPts val="4107"/>
              </a:lnSpc>
              <a:spcBef>
                <a:spcPct val="0"/>
              </a:spcBef>
            </a:pPr>
            <a:r>
              <a:rPr lang="en-US" sz="293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Name</a:t>
            </a:r>
          </a:p>
          <a:p>
            <a:pPr algn="l">
              <a:lnSpc>
                <a:spcPts val="4107"/>
              </a:lnSpc>
              <a:spcBef>
                <a:spcPct val="0"/>
              </a:spcBef>
            </a:pPr>
            <a:r>
              <a:rPr lang="en-US" sz="293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Email</a:t>
            </a:r>
          </a:p>
          <a:p>
            <a:pPr algn="l">
              <a:lnSpc>
                <a:spcPts val="4107"/>
              </a:lnSpc>
              <a:spcBef>
                <a:spcPct val="0"/>
              </a:spcBef>
            </a:pPr>
            <a:r>
              <a:rPr lang="en-US" sz="293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Relationship: A User can place many Orders</a:t>
            </a:r>
          </a:p>
          <a:p>
            <a:pPr algn="l">
              <a:lnSpc>
                <a:spcPts val="4107"/>
              </a:lnSpc>
              <a:spcBef>
                <a:spcPct val="0"/>
              </a:spcBef>
            </a:pPr>
          </a:p>
          <a:p>
            <a:pPr algn="l">
              <a:lnSpc>
                <a:spcPts val="4107"/>
              </a:lnSpc>
              <a:spcBef>
                <a:spcPct val="0"/>
              </a:spcBef>
            </a:pPr>
            <a:r>
              <a:rPr lang="en-US" b="true" sz="293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 Product</a:t>
            </a:r>
          </a:p>
          <a:p>
            <a:pPr algn="l">
              <a:lnSpc>
                <a:spcPts val="4107"/>
              </a:lnSpc>
              <a:spcBef>
                <a:spcPct val="0"/>
              </a:spcBef>
            </a:pPr>
            <a:r>
              <a:rPr lang="en-US" sz="293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ProductID (PK)</a:t>
            </a:r>
          </a:p>
          <a:p>
            <a:pPr algn="l">
              <a:lnSpc>
                <a:spcPts val="4107"/>
              </a:lnSpc>
              <a:spcBef>
                <a:spcPct val="0"/>
              </a:spcBef>
            </a:pPr>
            <a:r>
              <a:rPr lang="en-US" sz="293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Name</a:t>
            </a:r>
          </a:p>
          <a:p>
            <a:pPr algn="l">
              <a:lnSpc>
                <a:spcPts val="4107"/>
              </a:lnSpc>
              <a:spcBef>
                <a:spcPct val="0"/>
              </a:spcBef>
            </a:pPr>
            <a:r>
              <a:rPr lang="en-US" sz="293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Price</a:t>
            </a:r>
          </a:p>
          <a:p>
            <a:pPr algn="l">
              <a:lnSpc>
                <a:spcPts val="4107"/>
              </a:lnSpc>
              <a:spcBef>
                <a:spcPct val="0"/>
              </a:spcBef>
            </a:pPr>
            <a:r>
              <a:rPr lang="en-US" sz="293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Stock</a:t>
            </a:r>
          </a:p>
          <a:p>
            <a:pPr algn="l">
              <a:lnSpc>
                <a:spcPts val="4107"/>
              </a:lnSpc>
              <a:spcBef>
                <a:spcPct val="0"/>
              </a:spcBef>
            </a:pPr>
            <a:r>
              <a:rPr lang="en-US" sz="293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Relationship: A Product can be included in many OrderItems</a:t>
            </a:r>
          </a:p>
          <a:p>
            <a:pPr algn="l">
              <a:lnSpc>
                <a:spcPts val="4107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9136137" y="9486583"/>
            <a:ext cx="679897" cy="285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9"/>
              </a:lnSpc>
            </a:pPr>
            <a:r>
              <a:rPr lang="en-US" sz="1699">
                <a:solidFill>
                  <a:srgbClr val="1E1E1E"/>
                </a:solidFill>
                <a:latin typeface="Canva Sans"/>
                <a:ea typeface="Canva Sans"/>
                <a:cs typeface="Canva Sans"/>
                <a:sym typeface="Canva Sans"/>
              </a:rPr>
              <a:t>Page 4</a:t>
            </a:r>
          </a:p>
        </p:txBody>
      </p:sp>
      <p:sp>
        <p:nvSpPr>
          <p:cNvPr name="Freeform 4" id="4"/>
          <p:cNvSpPr/>
          <p:nvPr/>
        </p:nvSpPr>
        <p:spPr>
          <a:xfrm flipH="true" flipV="true" rot="0">
            <a:off x="15931546" y="5574092"/>
            <a:ext cx="4712908" cy="4712908"/>
          </a:xfrm>
          <a:custGeom>
            <a:avLst/>
            <a:gdLst/>
            <a:ahLst/>
            <a:cxnLst/>
            <a:rect r="r" b="b" t="t" l="l"/>
            <a:pathLst>
              <a:path h="4712908" w="4712908">
                <a:moveTo>
                  <a:pt x="4712908" y="4712908"/>
                </a:moveTo>
                <a:lnTo>
                  <a:pt x="0" y="4712908"/>
                </a:lnTo>
                <a:lnTo>
                  <a:pt x="0" y="0"/>
                </a:lnTo>
                <a:lnTo>
                  <a:pt x="4712908" y="0"/>
                </a:lnTo>
                <a:lnTo>
                  <a:pt x="4712908" y="471290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5931546" y="5043916"/>
            <a:ext cx="1327754" cy="1327754"/>
          </a:xfrm>
          <a:custGeom>
            <a:avLst/>
            <a:gdLst/>
            <a:ahLst/>
            <a:cxnLst/>
            <a:rect r="r" b="b" t="t" l="l"/>
            <a:pathLst>
              <a:path h="1327754" w="1327754">
                <a:moveTo>
                  <a:pt x="1327754" y="0"/>
                </a:moveTo>
                <a:lnTo>
                  <a:pt x="0" y="0"/>
                </a:lnTo>
                <a:lnTo>
                  <a:pt x="0" y="1327755"/>
                </a:lnTo>
                <a:lnTo>
                  <a:pt x="1327754" y="1327755"/>
                </a:lnTo>
                <a:lnTo>
                  <a:pt x="132775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399999">
            <a:off x="15994279" y="1494524"/>
            <a:ext cx="762789" cy="888256"/>
          </a:xfrm>
          <a:custGeom>
            <a:avLst/>
            <a:gdLst/>
            <a:ahLst/>
            <a:cxnLst/>
            <a:rect r="r" b="b" t="t" l="l"/>
            <a:pathLst>
              <a:path h="888256" w="762789">
                <a:moveTo>
                  <a:pt x="0" y="0"/>
                </a:moveTo>
                <a:lnTo>
                  <a:pt x="762789" y="0"/>
                </a:lnTo>
                <a:lnTo>
                  <a:pt x="762789" y="888255"/>
                </a:lnTo>
                <a:lnTo>
                  <a:pt x="0" y="8882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57814" y="1478032"/>
            <a:ext cx="15643203" cy="7521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1"/>
              </a:lnSpc>
              <a:spcBef>
                <a:spcPct val="0"/>
              </a:spcBef>
            </a:pPr>
            <a:r>
              <a:rPr lang="en-US" b="true" sz="327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3. Order</a:t>
            </a:r>
          </a:p>
          <a:p>
            <a:pPr algn="l">
              <a:lnSpc>
                <a:spcPts val="4591"/>
              </a:lnSpc>
              <a:spcBef>
                <a:spcPct val="0"/>
              </a:spcBef>
            </a:pPr>
            <a:r>
              <a:rPr lang="en-US" sz="327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OrderID (PK)</a:t>
            </a:r>
          </a:p>
          <a:p>
            <a:pPr algn="l">
              <a:lnSpc>
                <a:spcPts val="4591"/>
              </a:lnSpc>
              <a:spcBef>
                <a:spcPct val="0"/>
              </a:spcBef>
            </a:pPr>
            <a:r>
              <a:rPr lang="en-US" sz="327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UserID (FK → User)</a:t>
            </a:r>
          </a:p>
          <a:p>
            <a:pPr algn="l">
              <a:lnSpc>
                <a:spcPts val="4591"/>
              </a:lnSpc>
              <a:spcBef>
                <a:spcPct val="0"/>
              </a:spcBef>
            </a:pPr>
            <a:r>
              <a:rPr lang="en-US" sz="327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[Contains many OrderItems]</a:t>
            </a:r>
          </a:p>
          <a:p>
            <a:pPr algn="l">
              <a:lnSpc>
                <a:spcPts val="4591"/>
              </a:lnSpc>
              <a:spcBef>
                <a:spcPct val="0"/>
              </a:spcBef>
            </a:pPr>
            <a:r>
              <a:rPr lang="en-US" b="true" sz="327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Relationship:</a:t>
            </a:r>
            <a:r>
              <a:rPr lang="en-US" sz="327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An Order belongs to one User</a:t>
            </a:r>
          </a:p>
          <a:p>
            <a:pPr algn="l">
              <a:lnSpc>
                <a:spcPts val="4591"/>
              </a:lnSpc>
              <a:spcBef>
                <a:spcPct val="0"/>
              </a:spcBef>
            </a:pPr>
            <a:r>
              <a:rPr lang="en-US" sz="327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One Order has multiple OrderItems</a:t>
            </a:r>
          </a:p>
          <a:p>
            <a:pPr algn="l">
              <a:lnSpc>
                <a:spcPts val="4591"/>
              </a:lnSpc>
              <a:spcBef>
                <a:spcPct val="0"/>
              </a:spcBef>
            </a:pPr>
          </a:p>
          <a:p>
            <a:pPr algn="l">
              <a:lnSpc>
                <a:spcPts val="4591"/>
              </a:lnSpc>
              <a:spcBef>
                <a:spcPct val="0"/>
              </a:spcBef>
            </a:pPr>
            <a:r>
              <a:rPr lang="en-US" b="true" sz="327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4. OrderItem</a:t>
            </a:r>
          </a:p>
          <a:p>
            <a:pPr algn="l">
              <a:lnSpc>
                <a:spcPts val="4591"/>
              </a:lnSpc>
              <a:spcBef>
                <a:spcPct val="0"/>
              </a:spcBef>
            </a:pPr>
            <a:r>
              <a:rPr lang="en-US" sz="327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OrderID (FK → Order)</a:t>
            </a:r>
          </a:p>
          <a:p>
            <a:pPr algn="l">
              <a:lnSpc>
                <a:spcPts val="4591"/>
              </a:lnSpc>
              <a:spcBef>
                <a:spcPct val="0"/>
              </a:spcBef>
            </a:pPr>
            <a:r>
              <a:rPr lang="en-US" sz="327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ProductID (FK → Product)</a:t>
            </a:r>
          </a:p>
          <a:p>
            <a:pPr algn="l">
              <a:lnSpc>
                <a:spcPts val="4591"/>
              </a:lnSpc>
              <a:spcBef>
                <a:spcPct val="0"/>
              </a:spcBef>
            </a:pPr>
            <a:r>
              <a:rPr lang="en-US" sz="327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Quantity</a:t>
            </a:r>
          </a:p>
          <a:p>
            <a:pPr algn="l">
              <a:lnSpc>
                <a:spcPts val="4591"/>
              </a:lnSpc>
              <a:spcBef>
                <a:spcPct val="0"/>
              </a:spcBef>
            </a:pPr>
            <a:r>
              <a:rPr lang="en-US" sz="327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Subtotal (derived)</a:t>
            </a:r>
          </a:p>
          <a:p>
            <a:pPr algn="l">
              <a:lnSpc>
                <a:spcPts val="4591"/>
              </a:lnSpc>
              <a:spcBef>
                <a:spcPct val="0"/>
              </a:spcBef>
            </a:pPr>
            <a:r>
              <a:rPr lang="en-US" sz="327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Acts as a bridge in the many-to-many relationship between Order and Product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137675" y="9486583"/>
            <a:ext cx="676821" cy="285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9"/>
              </a:lnSpc>
            </a:pPr>
            <a:r>
              <a:rPr lang="en-US" sz="1699">
                <a:solidFill>
                  <a:srgbClr val="1E1E1E"/>
                </a:solidFill>
                <a:latin typeface="Canva Sans"/>
                <a:ea typeface="Canva Sans"/>
                <a:cs typeface="Canva Sans"/>
                <a:sym typeface="Canva Sans"/>
              </a:rPr>
              <a:t>Page 5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7259300" y="9258300"/>
            <a:ext cx="1462187" cy="1028700"/>
            <a:chOff x="0" y="0"/>
            <a:chExt cx="385103" cy="27093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85103" cy="270933"/>
            </a:xfrm>
            <a:custGeom>
              <a:avLst/>
              <a:gdLst/>
              <a:ahLst/>
              <a:cxnLst/>
              <a:rect r="r" b="b" t="t" l="l"/>
              <a:pathLst>
                <a:path h="270933" w="385103">
                  <a:moveTo>
                    <a:pt x="0" y="0"/>
                  </a:moveTo>
                  <a:lnTo>
                    <a:pt x="385103" y="0"/>
                  </a:lnTo>
                  <a:lnTo>
                    <a:pt x="38510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38510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1015243" y="4845242"/>
            <a:ext cx="2527415" cy="4413058"/>
            <a:chOff x="0" y="0"/>
            <a:chExt cx="665657" cy="116228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65657" cy="1162287"/>
            </a:xfrm>
            <a:custGeom>
              <a:avLst/>
              <a:gdLst/>
              <a:ahLst/>
              <a:cxnLst/>
              <a:rect r="r" b="b" t="t" l="l"/>
              <a:pathLst>
                <a:path h="1162287" w="665657">
                  <a:moveTo>
                    <a:pt x="0" y="0"/>
                  </a:moveTo>
                  <a:lnTo>
                    <a:pt x="665657" y="0"/>
                  </a:lnTo>
                  <a:lnTo>
                    <a:pt x="665657" y="1162287"/>
                  </a:lnTo>
                  <a:lnTo>
                    <a:pt x="0" y="1162287"/>
                  </a:lnTo>
                  <a:close/>
                </a:path>
              </a:pathLst>
            </a:custGeom>
            <a:solidFill>
              <a:srgbClr val="EFC82A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665657" cy="12003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4975051" y="-1126509"/>
            <a:ext cx="3312949" cy="3312949"/>
          </a:xfrm>
          <a:custGeom>
            <a:avLst/>
            <a:gdLst/>
            <a:ahLst/>
            <a:cxnLst/>
            <a:rect r="r" b="b" t="t" l="l"/>
            <a:pathLst>
              <a:path h="3312949" w="3312949">
                <a:moveTo>
                  <a:pt x="3312949" y="0"/>
                </a:moveTo>
                <a:lnTo>
                  <a:pt x="0" y="0"/>
                </a:lnTo>
                <a:lnTo>
                  <a:pt x="0" y="3312949"/>
                </a:lnTo>
                <a:lnTo>
                  <a:pt x="3312949" y="3312949"/>
                </a:lnTo>
                <a:lnTo>
                  <a:pt x="331294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16762621" y="2989332"/>
            <a:ext cx="993358" cy="993358"/>
          </a:xfrm>
          <a:custGeom>
            <a:avLst/>
            <a:gdLst/>
            <a:ahLst/>
            <a:cxnLst/>
            <a:rect r="r" b="b" t="t" l="l"/>
            <a:pathLst>
              <a:path h="993358" w="993358">
                <a:moveTo>
                  <a:pt x="993358" y="0"/>
                </a:moveTo>
                <a:lnTo>
                  <a:pt x="0" y="0"/>
                </a:lnTo>
                <a:lnTo>
                  <a:pt x="0" y="993358"/>
                </a:lnTo>
                <a:lnTo>
                  <a:pt x="993358" y="993358"/>
                </a:lnTo>
                <a:lnTo>
                  <a:pt x="99335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5399999">
            <a:off x="9552893" y="281104"/>
            <a:ext cx="853046" cy="993358"/>
          </a:xfrm>
          <a:custGeom>
            <a:avLst/>
            <a:gdLst/>
            <a:ahLst/>
            <a:cxnLst/>
            <a:rect r="r" b="b" t="t" l="l"/>
            <a:pathLst>
              <a:path h="993358" w="853046">
                <a:moveTo>
                  <a:pt x="0" y="0"/>
                </a:moveTo>
                <a:lnTo>
                  <a:pt x="853046" y="0"/>
                </a:lnTo>
                <a:lnTo>
                  <a:pt x="853046" y="993358"/>
                </a:lnTo>
                <a:lnTo>
                  <a:pt x="0" y="9933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39832" y="2942238"/>
            <a:ext cx="14505402" cy="4004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86"/>
              </a:lnSpc>
            </a:pPr>
            <a:r>
              <a:rPr lang="en-US" b="true" sz="456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Packages Used:</a:t>
            </a:r>
          </a:p>
          <a:p>
            <a:pPr algn="l">
              <a:lnSpc>
                <a:spcPts val="6386"/>
              </a:lnSpc>
            </a:pPr>
          </a:p>
          <a:p>
            <a:pPr algn="l" marL="1969786" indent="-656595" lvl="2">
              <a:lnSpc>
                <a:spcPts val="6386"/>
              </a:lnSpc>
              <a:buFont typeface="Arial"/>
              <a:buChar char="⚬"/>
            </a:pPr>
            <a:r>
              <a:rPr lang="en-US" b="true" sz="4561">
                <a:solidFill>
                  <a:srgbClr val="DA802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java.util</a:t>
            </a:r>
            <a:r>
              <a:rPr lang="en-US" sz="456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– for collections and data structures</a:t>
            </a:r>
          </a:p>
          <a:p>
            <a:pPr algn="l" marL="1969786" indent="-656595" lvl="2">
              <a:lnSpc>
                <a:spcPts val="6386"/>
              </a:lnSpc>
              <a:buFont typeface="Arial"/>
              <a:buChar char="⚬"/>
            </a:pPr>
            <a:r>
              <a:rPr lang="en-US" b="true" sz="4561">
                <a:solidFill>
                  <a:srgbClr val="004A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java.io</a:t>
            </a:r>
            <a:r>
              <a:rPr lang="en-US" sz="4561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456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– for reading/writing data to files</a:t>
            </a:r>
          </a:p>
          <a:p>
            <a:pPr algn="l" marL="1969786" indent="-656595" lvl="2">
              <a:lnSpc>
                <a:spcPts val="6386"/>
              </a:lnSpc>
              <a:buFont typeface="Arial"/>
              <a:buChar char="⚬"/>
            </a:pPr>
            <a:r>
              <a:rPr lang="en-US" b="true" sz="456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Environment</a:t>
            </a:r>
            <a:r>
              <a:rPr lang="en-US" sz="456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Console-based application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132044" y="9486583"/>
            <a:ext cx="688082" cy="285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9"/>
              </a:lnSpc>
            </a:pPr>
            <a:r>
              <a:rPr lang="en-US" sz="1699">
                <a:solidFill>
                  <a:srgbClr val="1E1E1E"/>
                </a:solidFill>
                <a:latin typeface="Canva Sans"/>
                <a:ea typeface="Canva Sans"/>
                <a:cs typeface="Canva Sans"/>
                <a:sym typeface="Canva Sans"/>
              </a:rPr>
              <a:t>Page 6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1851715">
            <a:off x="15264140" y="-491785"/>
            <a:ext cx="4196711" cy="3387891"/>
          </a:xfrm>
          <a:custGeom>
            <a:avLst/>
            <a:gdLst/>
            <a:ahLst/>
            <a:cxnLst/>
            <a:rect r="r" b="b" t="t" l="l"/>
            <a:pathLst>
              <a:path h="3387891" w="4196711">
                <a:moveTo>
                  <a:pt x="0" y="0"/>
                </a:moveTo>
                <a:lnTo>
                  <a:pt x="4196712" y="0"/>
                </a:lnTo>
                <a:lnTo>
                  <a:pt x="4196712" y="3387890"/>
                </a:lnTo>
                <a:lnTo>
                  <a:pt x="0" y="3387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9293743">
            <a:off x="-405456" y="7488641"/>
            <a:ext cx="3771757" cy="3079125"/>
          </a:xfrm>
          <a:custGeom>
            <a:avLst/>
            <a:gdLst/>
            <a:ahLst/>
            <a:cxnLst/>
            <a:rect r="r" b="b" t="t" l="l"/>
            <a:pathLst>
              <a:path h="3079125" w="3771757">
                <a:moveTo>
                  <a:pt x="3771758" y="0"/>
                </a:moveTo>
                <a:lnTo>
                  <a:pt x="0" y="0"/>
                </a:lnTo>
                <a:lnTo>
                  <a:pt x="0" y="3079126"/>
                </a:lnTo>
                <a:lnTo>
                  <a:pt x="3771758" y="3079126"/>
                </a:lnTo>
                <a:lnTo>
                  <a:pt x="377175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568440" y="2847657"/>
            <a:ext cx="11583885" cy="4172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64"/>
              </a:lnSpc>
              <a:spcBef>
                <a:spcPct val="0"/>
              </a:spcBef>
            </a:pPr>
          </a:p>
          <a:p>
            <a:pPr algn="l">
              <a:lnSpc>
                <a:spcPts val="4164"/>
              </a:lnSpc>
              <a:spcBef>
                <a:spcPct val="0"/>
              </a:spcBef>
            </a:pPr>
            <a:r>
              <a:rPr lang="en-US" b="true" sz="297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Main Components:</a:t>
            </a:r>
          </a:p>
          <a:p>
            <a:pPr algn="l">
              <a:lnSpc>
                <a:spcPts val="4164"/>
              </a:lnSpc>
              <a:spcBef>
                <a:spcPct val="0"/>
              </a:spcBef>
            </a:pPr>
          </a:p>
          <a:p>
            <a:pPr algn="l">
              <a:lnSpc>
                <a:spcPts val="4164"/>
              </a:lnSpc>
              <a:spcBef>
                <a:spcPct val="0"/>
              </a:spcBef>
            </a:pPr>
            <a:r>
              <a:rPr lang="en-US" b="true" sz="297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User.java</a:t>
            </a:r>
            <a:r>
              <a:rPr lang="en-US" sz="297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– Represents customers</a:t>
            </a:r>
          </a:p>
          <a:p>
            <a:pPr algn="l">
              <a:lnSpc>
                <a:spcPts val="4164"/>
              </a:lnSpc>
              <a:spcBef>
                <a:spcPct val="0"/>
              </a:spcBef>
            </a:pPr>
            <a:r>
              <a:rPr lang="en-US" b="true" sz="297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Product.java</a:t>
            </a:r>
            <a:r>
              <a:rPr lang="en-US" sz="297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– Represents products in stock</a:t>
            </a:r>
          </a:p>
          <a:p>
            <a:pPr algn="l">
              <a:lnSpc>
                <a:spcPts val="4164"/>
              </a:lnSpc>
              <a:spcBef>
                <a:spcPct val="0"/>
              </a:spcBef>
            </a:pPr>
            <a:r>
              <a:rPr lang="en-US" b="true" sz="297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Order.java </a:t>
            </a:r>
            <a:r>
              <a:rPr lang="en-US" sz="297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– Represents customer orders</a:t>
            </a:r>
          </a:p>
          <a:p>
            <a:pPr algn="l">
              <a:lnSpc>
                <a:spcPts val="4164"/>
              </a:lnSpc>
              <a:spcBef>
                <a:spcPct val="0"/>
              </a:spcBef>
            </a:pPr>
            <a:r>
              <a:rPr lang="en-US" b="true" sz="297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OrderItem.java –</a:t>
            </a:r>
            <a:r>
              <a:rPr lang="en-US" sz="297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Represents individual items in an order</a:t>
            </a:r>
          </a:p>
          <a:p>
            <a:pPr algn="l">
              <a:lnSpc>
                <a:spcPts val="4164"/>
              </a:lnSpc>
              <a:spcBef>
                <a:spcPct val="0"/>
              </a:spcBef>
            </a:pPr>
            <a:r>
              <a:rPr lang="en-US" b="true" sz="297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ECommerceApp.java</a:t>
            </a:r>
            <a:r>
              <a:rPr lang="en-US" sz="297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– Main application and logic handler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51523" y="3927580"/>
            <a:ext cx="4967179" cy="1955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12"/>
              </a:lnSpc>
            </a:pPr>
            <a:r>
              <a:rPr lang="en-US" sz="558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System Architecture</a:t>
            </a:r>
          </a:p>
        </p:txBody>
      </p:sp>
      <p:sp>
        <p:nvSpPr>
          <p:cNvPr name="AutoShape 4" id="4"/>
          <p:cNvSpPr/>
          <p:nvPr/>
        </p:nvSpPr>
        <p:spPr>
          <a:xfrm>
            <a:off x="5942590" y="2613005"/>
            <a:ext cx="0" cy="5060990"/>
          </a:xfrm>
          <a:prstGeom prst="line">
            <a:avLst/>
          </a:prstGeom>
          <a:ln cap="flat" w="47625">
            <a:solidFill>
              <a:srgbClr val="2D388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9148217" y="9486583"/>
            <a:ext cx="655737" cy="285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9"/>
              </a:lnSpc>
            </a:pPr>
            <a:r>
              <a:rPr lang="en-US" sz="1699">
                <a:solidFill>
                  <a:srgbClr val="1E1E1E"/>
                </a:solidFill>
                <a:latin typeface="Canva Sans"/>
                <a:ea typeface="Canva Sans"/>
                <a:cs typeface="Canva Sans"/>
                <a:sym typeface="Canva Sans"/>
              </a:rPr>
              <a:t>Page 7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-2827211">
            <a:off x="14295600" y="-2005524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6422757">
            <a:off x="-3518081" y="6224076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99260" y="1063586"/>
            <a:ext cx="12099149" cy="8064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04"/>
              </a:lnSpc>
              <a:spcBef>
                <a:spcPct val="0"/>
              </a:spcBef>
            </a:pPr>
            <a:r>
              <a:rPr lang="en-US" b="true" sz="486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Features Includes</a:t>
            </a:r>
          </a:p>
          <a:p>
            <a:pPr algn="l">
              <a:lnSpc>
                <a:spcPts val="4761"/>
              </a:lnSpc>
              <a:spcBef>
                <a:spcPct val="0"/>
              </a:spcBef>
            </a:pPr>
          </a:p>
          <a:p>
            <a:pPr algn="l">
              <a:lnSpc>
                <a:spcPts val="4761"/>
              </a:lnSpc>
              <a:spcBef>
                <a:spcPct val="0"/>
              </a:spcBef>
            </a:pPr>
            <a:r>
              <a:rPr lang="en-US" b="true" sz="340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1. Add User</a:t>
            </a:r>
          </a:p>
          <a:p>
            <a:pPr algn="l">
              <a:lnSpc>
                <a:spcPts val="4761"/>
              </a:lnSpc>
              <a:spcBef>
                <a:spcPct val="0"/>
              </a:spcBef>
            </a:pPr>
            <a:r>
              <a:rPr lang="en-US" sz="340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Inputs name, ID, and email</a:t>
            </a:r>
          </a:p>
          <a:p>
            <a:pPr algn="l">
              <a:lnSpc>
                <a:spcPts val="4761"/>
              </a:lnSpc>
              <a:spcBef>
                <a:spcPct val="0"/>
              </a:spcBef>
            </a:pPr>
          </a:p>
          <a:p>
            <a:pPr algn="l">
              <a:lnSpc>
                <a:spcPts val="4761"/>
              </a:lnSpc>
              <a:spcBef>
                <a:spcPct val="0"/>
              </a:spcBef>
            </a:pPr>
            <a:r>
              <a:rPr lang="en-US" b="true" sz="340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 Add Product</a:t>
            </a:r>
          </a:p>
          <a:p>
            <a:pPr algn="l">
              <a:lnSpc>
                <a:spcPts val="4761"/>
              </a:lnSpc>
              <a:spcBef>
                <a:spcPct val="0"/>
              </a:spcBef>
            </a:pPr>
            <a:r>
              <a:rPr lang="en-US" sz="340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Inputs name, ID, price, and stock</a:t>
            </a:r>
          </a:p>
          <a:p>
            <a:pPr algn="l">
              <a:lnSpc>
                <a:spcPts val="4761"/>
              </a:lnSpc>
              <a:spcBef>
                <a:spcPct val="0"/>
              </a:spcBef>
            </a:pPr>
          </a:p>
          <a:p>
            <a:pPr algn="l">
              <a:lnSpc>
                <a:spcPts val="4761"/>
              </a:lnSpc>
              <a:spcBef>
                <a:spcPct val="0"/>
              </a:spcBef>
            </a:pPr>
            <a:r>
              <a:rPr lang="en-US" b="true" sz="340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3. Place Order</a:t>
            </a:r>
          </a:p>
          <a:p>
            <a:pPr algn="l">
              <a:lnSpc>
                <a:spcPts val="4761"/>
              </a:lnSpc>
              <a:spcBef>
                <a:spcPct val="0"/>
              </a:spcBef>
            </a:pPr>
            <a:r>
              <a:rPr lang="en-US" sz="340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Select user → Select product(s) → Save order with subtotal</a:t>
            </a:r>
          </a:p>
          <a:p>
            <a:pPr algn="l">
              <a:lnSpc>
                <a:spcPts val="4761"/>
              </a:lnSpc>
              <a:spcBef>
                <a:spcPct val="0"/>
              </a:spcBef>
            </a:pPr>
          </a:p>
          <a:p>
            <a:pPr algn="l">
              <a:lnSpc>
                <a:spcPts val="4761"/>
              </a:lnSpc>
              <a:spcBef>
                <a:spcPct val="0"/>
              </a:spcBef>
            </a:pPr>
            <a:r>
              <a:rPr lang="en-US" b="true" sz="340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4. View Orders</a:t>
            </a:r>
          </a:p>
          <a:p>
            <a:pPr algn="l">
              <a:lnSpc>
                <a:spcPts val="4761"/>
              </a:lnSpc>
              <a:spcBef>
                <a:spcPct val="0"/>
              </a:spcBef>
            </a:pPr>
            <a:r>
              <a:rPr lang="en-US" sz="340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Displays order details from saved file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10972800" y="-19050"/>
            <a:ext cx="7315200" cy="4054579"/>
          </a:xfrm>
          <a:custGeom>
            <a:avLst/>
            <a:gdLst/>
            <a:ahLst/>
            <a:cxnLst/>
            <a:rect r="r" b="b" t="t" l="l"/>
            <a:pathLst>
              <a:path h="4054579" w="7315200">
                <a:moveTo>
                  <a:pt x="7315200" y="0"/>
                </a:moveTo>
                <a:lnTo>
                  <a:pt x="0" y="0"/>
                </a:lnTo>
                <a:lnTo>
                  <a:pt x="0" y="4054579"/>
                </a:lnTo>
                <a:lnTo>
                  <a:pt x="7315200" y="4054579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442141" y="7100713"/>
            <a:ext cx="817159" cy="2157587"/>
          </a:xfrm>
          <a:custGeom>
            <a:avLst/>
            <a:gdLst/>
            <a:ahLst/>
            <a:cxnLst/>
            <a:rect r="r" b="b" t="t" l="l"/>
            <a:pathLst>
              <a:path h="2157587" w="817159">
                <a:moveTo>
                  <a:pt x="0" y="0"/>
                </a:moveTo>
                <a:lnTo>
                  <a:pt x="817159" y="0"/>
                </a:lnTo>
                <a:lnTo>
                  <a:pt x="817159" y="2157587"/>
                </a:lnTo>
                <a:lnTo>
                  <a:pt x="0" y="21575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136261" y="9486583"/>
            <a:ext cx="679648" cy="285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9"/>
              </a:lnSpc>
            </a:pPr>
            <a:r>
              <a:rPr lang="en-US" sz="1699">
                <a:solidFill>
                  <a:srgbClr val="1E1E1E"/>
                </a:solidFill>
                <a:latin typeface="Canva Sans"/>
                <a:ea typeface="Canva Sans"/>
                <a:cs typeface="Canva Sans"/>
                <a:sym typeface="Canva Sans"/>
              </a:rPr>
              <a:t>Page 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6101854" y="2613005"/>
            <a:ext cx="0" cy="5060990"/>
          </a:xfrm>
          <a:prstGeom prst="line">
            <a:avLst/>
          </a:prstGeom>
          <a:ln cap="flat" w="47625">
            <a:solidFill>
              <a:srgbClr val="2D388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5116534" y="0"/>
            <a:ext cx="2886510" cy="2687078"/>
          </a:xfrm>
          <a:custGeom>
            <a:avLst/>
            <a:gdLst/>
            <a:ahLst/>
            <a:cxnLst/>
            <a:rect r="r" b="b" t="t" l="l"/>
            <a:pathLst>
              <a:path h="2687078" w="2886510">
                <a:moveTo>
                  <a:pt x="0" y="0"/>
                </a:moveTo>
                <a:lnTo>
                  <a:pt x="2886510" y="0"/>
                </a:lnTo>
                <a:lnTo>
                  <a:pt x="2886510" y="2687078"/>
                </a:lnTo>
                <a:lnTo>
                  <a:pt x="0" y="26870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79646" y="7978721"/>
            <a:ext cx="2132661" cy="2132661"/>
          </a:xfrm>
          <a:custGeom>
            <a:avLst/>
            <a:gdLst/>
            <a:ahLst/>
            <a:cxnLst/>
            <a:rect r="r" b="b" t="t" l="l"/>
            <a:pathLst>
              <a:path h="2132661" w="2132661">
                <a:moveTo>
                  <a:pt x="0" y="0"/>
                </a:moveTo>
                <a:lnTo>
                  <a:pt x="2132661" y="0"/>
                </a:lnTo>
                <a:lnTo>
                  <a:pt x="2132661" y="2132661"/>
                </a:lnTo>
                <a:lnTo>
                  <a:pt x="0" y="21326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308546" y="4069536"/>
            <a:ext cx="11524791" cy="2128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76432" indent="-438216" lvl="1">
              <a:lnSpc>
                <a:spcPts val="5683"/>
              </a:lnSpc>
              <a:buFont typeface="Arial"/>
              <a:buChar char="•"/>
            </a:pPr>
            <a:r>
              <a:rPr lang="en-US" sz="405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No GUI (console-only)</a:t>
            </a:r>
          </a:p>
          <a:p>
            <a:pPr algn="l" marL="876432" indent="-438216" lvl="1">
              <a:lnSpc>
                <a:spcPts val="5683"/>
              </a:lnSpc>
              <a:buFont typeface="Arial"/>
              <a:buChar char="•"/>
            </a:pPr>
            <a:r>
              <a:rPr lang="en-US" sz="405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No concurrency or validation of unique IDs</a:t>
            </a:r>
          </a:p>
          <a:p>
            <a:pPr algn="l" marL="876432" indent="-438216" lvl="1">
              <a:lnSpc>
                <a:spcPts val="5683"/>
              </a:lnSpc>
              <a:buFont typeface="Arial"/>
              <a:buChar char="•"/>
            </a:pPr>
            <a:r>
              <a:rPr lang="en-US" sz="405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Limited product filtering/search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79646" y="4522327"/>
            <a:ext cx="4967179" cy="964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12"/>
              </a:lnSpc>
            </a:pPr>
            <a:r>
              <a:rPr lang="en-US" sz="558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Limitations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32094" y="9486583"/>
            <a:ext cx="687983" cy="285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9"/>
              </a:lnSpc>
            </a:pPr>
            <a:r>
              <a:rPr lang="en-US" sz="1699">
                <a:solidFill>
                  <a:srgbClr val="1E1E1E"/>
                </a:solidFill>
                <a:latin typeface="Canva Sans"/>
                <a:ea typeface="Canva Sans"/>
                <a:cs typeface="Canva Sans"/>
                <a:sym typeface="Canva Sans"/>
              </a:rPr>
              <a:t>Page 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DAGuvx9y2C0</dc:identifier>
  <dcterms:modified xsi:type="dcterms:W3CDTF">2011-08-01T06:04:30Z</dcterms:modified>
  <cp:revision>1</cp:revision>
  <dc:title>PLATFORM</dc:title>
</cp:coreProperties>
</file>