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4"/>
  </p:notesMasterIdLst>
  <p:sldIdLst>
    <p:sldId id="269" r:id="rId2"/>
    <p:sldId id="270" r:id="rId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BC2E63D-9285-481E-A1E6-55786CCC345C}">
  <a:tblStyle styleId="{BBC2E63D-9285-481E-A1E6-55786CCC345C}" styleName="Table_0"/>
  <a:tblStyle styleId="{0F7F4045-C4CC-45C3-8612-404D44DA179F}" styleName="Table_1">
    <a:wholeTbl>
      <a:tcStyle>
        <a:tcBdr>
          <a:lef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7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56922"/>
          </a:xfrm>
          <a:prstGeom prst="rect">
            <a:avLst/>
          </a:prstGeom>
          <a:solidFill>
            <a:srgbClr val="1B7A8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547916" y="113921"/>
            <a:ext cx="8138884" cy="9615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rgbClr val="595959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rgbClr val="595959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rgbClr val="595959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rgbClr val="595959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rgbClr val="595959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0" name="Shape 30"/>
          <p:cNvSpPr/>
          <p:nvPr/>
        </p:nvSpPr>
        <p:spPr>
          <a:xfrm>
            <a:off x="0" y="6080444"/>
            <a:ext cx="9144000" cy="45718"/>
          </a:xfrm>
          <a:prstGeom prst="rect">
            <a:avLst/>
          </a:prstGeom>
          <a:solidFill>
            <a:srgbClr val="EFC34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Shape 31"/>
          <p:cNvPicPr preferRelativeResize="0"/>
          <p:nvPr/>
        </p:nvPicPr>
        <p:blipFill rotWithShape="1">
          <a:blip r:embed="rId2">
            <a:alphaModFix/>
          </a:blip>
          <a:srcRect b="61058"/>
          <a:stretch/>
        </p:blipFill>
        <p:spPr>
          <a:xfrm>
            <a:off x="-9355" y="941280"/>
            <a:ext cx="5252146" cy="32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32"/>
          <p:cNvPicPr preferRelativeResize="0"/>
          <p:nvPr/>
        </p:nvPicPr>
        <p:blipFill rotWithShape="1">
          <a:blip r:embed="rId2">
            <a:alphaModFix/>
          </a:blip>
          <a:srcRect b="61058"/>
          <a:stretch/>
        </p:blipFill>
        <p:spPr>
          <a:xfrm>
            <a:off x="4432382" y="941280"/>
            <a:ext cx="5252146" cy="32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Shape 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089" y="6254521"/>
            <a:ext cx="1054111" cy="401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Shape 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916" y="6241846"/>
            <a:ext cx="1279269" cy="41455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/>
          <p:nvPr/>
        </p:nvSpPr>
        <p:spPr>
          <a:xfrm>
            <a:off x="6084594" y="6260280"/>
            <a:ext cx="5208901" cy="6891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7A8D"/>
              </a:buClr>
              <a:buSzPct val="25000"/>
              <a:buFont typeface="Calibri"/>
              <a:buNone/>
            </a:pPr>
            <a:r>
              <a:rPr lang="en-US" sz="1400" b="0" i="0" u="none" strike="noStrike" cap="none" baseline="0">
                <a:solidFill>
                  <a:srgbClr val="1B7A8D"/>
                </a:solidFill>
                <a:latin typeface="Calibri"/>
                <a:ea typeface="Calibri"/>
                <a:cs typeface="Calibri"/>
                <a:sym typeface="Calibri"/>
              </a:rPr>
              <a:t>#Secoora15AnnualMeeting</a:t>
            </a:r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54675" y="6241846"/>
            <a:ext cx="365125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71782" y="6241846"/>
            <a:ext cx="365125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hape 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5917" y="-74959"/>
            <a:ext cx="9317321" cy="695887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/>
          <p:nvPr/>
        </p:nvSpPr>
        <p:spPr>
          <a:xfrm rot="10800000" flipH="1">
            <a:off x="2942133" y="4092344"/>
            <a:ext cx="6349272" cy="1236731"/>
          </a:xfrm>
          <a:prstGeom prst="rect">
            <a:avLst/>
          </a:prstGeom>
          <a:solidFill>
            <a:srgbClr val="EFC34C">
              <a:alpha val="8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942134" y="4092344"/>
            <a:ext cx="5208901" cy="6891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/>
          <p:nvPr/>
        </p:nvSpPr>
        <p:spPr>
          <a:xfrm rot="5400000" flipH="1">
            <a:off x="7926346" y="4647010"/>
            <a:ext cx="947725" cy="457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Shape 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3853" y="6130150"/>
            <a:ext cx="1197415" cy="466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6907" y="272116"/>
            <a:ext cx="3554184" cy="126987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/>
          <p:nvPr/>
        </p:nvSpPr>
        <p:spPr>
          <a:xfrm>
            <a:off x="1176024" y="6231657"/>
            <a:ext cx="5208901" cy="6891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#Secoora15AnnualMeeting</a:t>
            </a: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0899" y="6231657"/>
            <a:ext cx="365125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Shape 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8006" y="6231657"/>
            <a:ext cx="365125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/>
        </p:nvSpPr>
        <p:spPr>
          <a:xfrm>
            <a:off x="328006" y="241887"/>
            <a:ext cx="5208901" cy="6891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8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Image Credit: Pedro Matos-Llavona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0"/>
            <a:ext cx="9144000" cy="1256922"/>
          </a:xfrm>
          <a:prstGeom prst="rect">
            <a:avLst/>
          </a:prstGeom>
          <a:solidFill>
            <a:srgbClr val="1B7A8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Shape 51"/>
          <p:cNvPicPr preferRelativeResize="0"/>
          <p:nvPr/>
        </p:nvPicPr>
        <p:blipFill rotWithShape="1">
          <a:blip r:embed="rId2">
            <a:alphaModFix/>
          </a:blip>
          <a:srcRect b="61058"/>
          <a:stretch/>
        </p:blipFill>
        <p:spPr>
          <a:xfrm>
            <a:off x="-9355" y="941280"/>
            <a:ext cx="5252146" cy="32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61058"/>
          <a:stretch/>
        </p:blipFill>
        <p:spPr>
          <a:xfrm>
            <a:off x="4432382" y="941280"/>
            <a:ext cx="5252146" cy="32028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547916" y="113921"/>
            <a:ext cx="8138884" cy="9615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/>
          <p:nvPr/>
        </p:nvSpPr>
        <p:spPr>
          <a:xfrm>
            <a:off x="0" y="6080444"/>
            <a:ext cx="9144000" cy="45718"/>
          </a:xfrm>
          <a:prstGeom prst="rect">
            <a:avLst/>
          </a:prstGeom>
          <a:solidFill>
            <a:srgbClr val="EFC34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089" y="6254521"/>
            <a:ext cx="1054111" cy="401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916" y="6241846"/>
            <a:ext cx="1279269" cy="41455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6084594" y="6260280"/>
            <a:ext cx="5208901" cy="6891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7A8D"/>
              </a:buClr>
              <a:buSzPct val="25000"/>
              <a:buFont typeface="Calibri"/>
              <a:buNone/>
            </a:pPr>
            <a:r>
              <a:rPr lang="en-US" sz="1400" b="0" i="0" u="none" strike="noStrike" cap="none" baseline="0">
                <a:solidFill>
                  <a:srgbClr val="1B7A8D"/>
                </a:solidFill>
                <a:latin typeface="Calibri"/>
                <a:ea typeface="Calibri"/>
                <a:cs typeface="Calibri"/>
                <a:sym typeface="Calibri"/>
              </a:rPr>
              <a:t>#Secoora15AnnualMeeting</a:t>
            </a:r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54675" y="6241846"/>
            <a:ext cx="365125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71782" y="6241846"/>
            <a:ext cx="365125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1256922"/>
          </a:xfrm>
          <a:prstGeom prst="rect">
            <a:avLst/>
          </a:prstGeom>
          <a:solidFill>
            <a:srgbClr val="1B7A8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 b="61058"/>
          <a:stretch/>
        </p:blipFill>
        <p:spPr>
          <a:xfrm>
            <a:off x="-9355" y="941280"/>
            <a:ext cx="5252146" cy="32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2">
            <a:alphaModFix/>
          </a:blip>
          <a:srcRect b="61058"/>
          <a:stretch/>
        </p:blipFill>
        <p:spPr>
          <a:xfrm>
            <a:off x="4432382" y="941280"/>
            <a:ext cx="5252146" cy="32028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547916" y="113921"/>
            <a:ext cx="8138884" cy="9615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/>
          <p:nvPr/>
        </p:nvSpPr>
        <p:spPr>
          <a:xfrm>
            <a:off x="0" y="6080444"/>
            <a:ext cx="9144000" cy="45718"/>
          </a:xfrm>
          <a:prstGeom prst="rect">
            <a:avLst/>
          </a:prstGeom>
          <a:solidFill>
            <a:srgbClr val="EFC34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089" y="6254521"/>
            <a:ext cx="1054111" cy="401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916" y="6241846"/>
            <a:ext cx="1279269" cy="41455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6084594" y="6260280"/>
            <a:ext cx="5208901" cy="6891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7A8D"/>
              </a:buClr>
              <a:buSzPct val="25000"/>
              <a:buFont typeface="Calibri"/>
              <a:buNone/>
            </a:pPr>
            <a:r>
              <a:rPr lang="en-US" sz="1400" b="0" i="0" u="none" strike="noStrike" cap="none" baseline="0">
                <a:solidFill>
                  <a:srgbClr val="1B7A8D"/>
                </a:solidFill>
                <a:latin typeface="Calibri"/>
                <a:ea typeface="Calibri"/>
                <a:cs typeface="Calibri"/>
                <a:sym typeface="Calibri"/>
              </a:rPr>
              <a:t>#Secoora15AnnualMeeting</a:t>
            </a: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54675" y="6241846"/>
            <a:ext cx="365125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71782" y="6241846"/>
            <a:ext cx="365125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0"/>
            <a:ext cx="9144000" cy="1256922"/>
          </a:xfrm>
          <a:prstGeom prst="rect">
            <a:avLst/>
          </a:prstGeom>
          <a:solidFill>
            <a:srgbClr val="1B7A8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 b="61058"/>
          <a:stretch/>
        </p:blipFill>
        <p:spPr>
          <a:xfrm>
            <a:off x="-9355" y="941280"/>
            <a:ext cx="5252146" cy="32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 rotWithShape="1">
          <a:blip r:embed="rId2">
            <a:alphaModFix/>
          </a:blip>
          <a:srcRect b="61058"/>
          <a:stretch/>
        </p:blipFill>
        <p:spPr>
          <a:xfrm>
            <a:off x="4432382" y="941280"/>
            <a:ext cx="5252146" cy="32028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547916" y="113921"/>
            <a:ext cx="8138884" cy="9615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1B7A8D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1B7A8D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/>
          <p:nvPr/>
        </p:nvSpPr>
        <p:spPr>
          <a:xfrm>
            <a:off x="0" y="6119317"/>
            <a:ext cx="9144000" cy="45718"/>
          </a:xfrm>
          <a:prstGeom prst="rect">
            <a:avLst/>
          </a:prstGeom>
          <a:solidFill>
            <a:srgbClr val="EFC34C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0801" y="6254521"/>
            <a:ext cx="1054111" cy="401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629" y="6241846"/>
            <a:ext cx="1279269" cy="41455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6175307" y="6247323"/>
            <a:ext cx="5208901" cy="6891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7A8D"/>
              </a:buClr>
              <a:buSzPct val="25000"/>
              <a:buFont typeface="Calibri"/>
              <a:buNone/>
            </a:pPr>
            <a:r>
              <a:rPr lang="en-US" sz="1400" b="0" i="0" u="none" strike="noStrike" cap="none" baseline="0">
                <a:solidFill>
                  <a:srgbClr val="1B7A8D"/>
                </a:solidFill>
                <a:latin typeface="Calibri"/>
                <a:ea typeface="Calibri"/>
                <a:cs typeface="Calibri"/>
                <a:sym typeface="Calibri"/>
              </a:rPr>
              <a:t>#Secoora15AnnualMeeting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45387" y="6241846"/>
            <a:ext cx="365125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62494" y="6241846"/>
            <a:ext cx="365125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0"/>
            <a:ext cx="9144000" cy="1256922"/>
          </a:xfrm>
          <a:prstGeom prst="rect">
            <a:avLst/>
          </a:prstGeom>
          <a:solidFill>
            <a:srgbClr val="1B7A8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2">
            <a:alphaModFix/>
          </a:blip>
          <a:srcRect b="61058"/>
          <a:stretch/>
        </p:blipFill>
        <p:spPr>
          <a:xfrm>
            <a:off x="-9355" y="941280"/>
            <a:ext cx="5252146" cy="32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2">
            <a:alphaModFix/>
          </a:blip>
          <a:srcRect b="61058"/>
          <a:stretch/>
        </p:blipFill>
        <p:spPr>
          <a:xfrm>
            <a:off x="4432382" y="941280"/>
            <a:ext cx="5252146" cy="32028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547916" y="113921"/>
            <a:ext cx="8138884" cy="9615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rgbClr val="595959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rgbClr val="595959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rgbClr val="595959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rgbClr val="595959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rgbClr val="595959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pPr marL="0" lvl="0" indent="0">
                <a:spcBef>
                  <a:spcPts val="0"/>
                </a:spcBef>
                <a:buSzPct val="25000"/>
                <a:buNone/>
              </a:pPr>
              <a:t>‹nº›</a:t>
            </a:fld>
            <a:endParaRPr lang="en-US"/>
          </a:p>
        </p:txBody>
      </p:sp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547916" y="113921"/>
            <a:ext cx="8138884" cy="9615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/>
        </p:nvSpPr>
        <p:spPr>
          <a:xfrm>
            <a:off x="-103909" y="-15446"/>
            <a:ext cx="9144000" cy="758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5. Model Skill assessment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Filipe Fernandes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457200" y="172489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rgbClr val="595959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Goals: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buClr>
                <a:srgbClr val="595959"/>
              </a:buClr>
              <a:buSzPct val="100000"/>
              <a:buFont typeface="Arial"/>
              <a:buChar char="–"/>
            </a:pPr>
            <a:r>
              <a:rPr lang="en-US" sz="2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Quick and easy model-observation online comparison </a:t>
            </a:r>
            <a:r>
              <a:rPr lang="en-US" sz="280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tool</a:t>
            </a:r>
            <a:endParaRPr lang="en-US" sz="28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285750">
              <a:lnSpc>
                <a:spcPct val="90000"/>
              </a:lnSpc>
              <a:buSzPct val="100000"/>
            </a:pPr>
            <a:r>
              <a:rPr lang="en-US" sz="2800" b="0" i="0" u="none" strike="noStrike" cap="none" baseline="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help </a:t>
            </a:r>
            <a:r>
              <a:rPr lang="en-US" sz="2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visualize how the various </a:t>
            </a:r>
            <a:r>
              <a:rPr lang="en-US" sz="280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SECOORA modeling </a:t>
            </a:r>
            <a:r>
              <a:rPr lang="en-US" sz="2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efforts </a:t>
            </a:r>
            <a:r>
              <a:rPr lang="en-US" sz="280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(SABGOM, UF, </a:t>
            </a:r>
            <a:r>
              <a:rPr lang="en-US" sz="280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USF, and NCSU</a:t>
            </a:r>
            <a:r>
              <a:rPr lang="en-US" sz="280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) compare </a:t>
            </a:r>
            <a:r>
              <a:rPr lang="en-US" sz="2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with the latest data </a:t>
            </a:r>
            <a:r>
              <a:rPr lang="en-US" sz="280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available from SECOORA/SOS/NDBC</a:t>
            </a:r>
            <a:endParaRPr lang="en-US" sz="28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buClr>
                <a:srgbClr val="595959"/>
              </a:buClr>
              <a:buSzPct val="100000"/>
              <a:buFont typeface="Arial"/>
              <a:buChar char="–"/>
            </a:pPr>
            <a:r>
              <a:rPr lang="en-US" sz="2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Model and observations are automatically discovered providing information beyond usual control/calibration point</a:t>
            </a:r>
          </a:p>
          <a:p>
            <a:pPr marL="342900" marR="0" lvl="0" indent="-139700" algn="l" rtl="0">
              <a:lnSpc>
                <a:spcPct val="90000"/>
              </a:lnSpc>
              <a:spcBef>
                <a:spcPts val="640"/>
              </a:spcBef>
              <a:buClr>
                <a:srgbClr val="595959"/>
              </a:buClr>
              <a:buFont typeface="Arial"/>
              <a:buNone/>
            </a:pPr>
            <a:endParaRPr sz="3200" b="0" i="0" u="none" strike="noStrike" cap="none" baseline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lnSpc>
                <a:spcPct val="90000"/>
              </a:lnSpc>
              <a:spcBef>
                <a:spcPts val="640"/>
              </a:spcBef>
              <a:buClr>
                <a:srgbClr val="595959"/>
              </a:buClr>
              <a:buFont typeface="Arial"/>
              <a:buNone/>
            </a:pPr>
            <a:endParaRPr sz="3200" b="0" i="0" u="none" strike="noStrike" cap="none" baseline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-103909" y="-15446"/>
            <a:ext cx="9144000" cy="7588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1" i="0" u="none" strike="noStrike" cap="none" baseline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5. Model Skill assessment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200" b="0" i="0" u="none" strike="noStrike" cap="none" baseline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Filipe Fernandes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0" name="Shape 250"/>
          <p:cNvGraphicFramePr/>
          <p:nvPr/>
        </p:nvGraphicFramePr>
        <p:xfrm>
          <a:off x="228600" y="4572000"/>
          <a:ext cx="4419600" cy="1334601"/>
        </p:xfrm>
        <a:graphic>
          <a:graphicData uri="http://schemas.openxmlformats.org/drawingml/2006/table">
            <a:tbl>
              <a:tblPr>
                <a:noFill/>
                <a:tableStyleId>{0F7F4045-C4CC-45C3-8612-404D44DA179F}</a:tableStyleId>
              </a:tblPr>
              <a:tblGrid>
                <a:gridCol w="1104900"/>
                <a:gridCol w="1104900"/>
                <a:gridCol w="1104900"/>
                <a:gridCol w="1104900"/>
              </a:tblGrid>
              <a:tr h="542181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COAWST4</a:t>
                      </a:r>
                      <a:endParaRPr 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HYCOM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SABGOM</a:t>
                      </a:r>
                    </a:p>
                  </a:txBody>
                  <a:tcPr marL="91425" marR="91425" marT="91425" marB="91425"/>
                </a:tc>
              </a:tr>
              <a:tr h="351567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Bias</a:t>
                      </a:r>
                      <a:endParaRPr 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-0.39</a:t>
                      </a:r>
                      <a:endParaRPr 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-0.51</a:t>
                      </a:r>
                      <a:endParaRPr lang="en-US" dirty="0"/>
                    </a:p>
                  </a:txBody>
                  <a:tcPr marL="91425" marR="91425" marT="91425" marB="91425"/>
                </a:tc>
              </a:tr>
              <a:tr h="351567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0.98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4874275" y="1431100"/>
            <a:ext cx="4269725" cy="2683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42900">
              <a:lnSpc>
                <a:spcPct val="90000"/>
              </a:lnSpc>
              <a:buSzPct val="100000"/>
              <a:buFontTx/>
              <a:buChar char="-"/>
            </a:pPr>
            <a:r>
              <a:rPr lang="en-US" sz="180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lang="en-US" sz="180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model-observation with 4 km </a:t>
            </a:r>
            <a:r>
              <a:rPr lang="en-US" sz="180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radius</a:t>
            </a:r>
          </a:p>
          <a:p>
            <a:pPr marL="457200" lvl="0" indent="-342900">
              <a:lnSpc>
                <a:spcPct val="90000"/>
              </a:lnSpc>
              <a:buSzPct val="100000"/>
              <a:buFontTx/>
              <a:buChar char="-"/>
            </a:pPr>
            <a:r>
              <a:rPr lang="en-US" sz="180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Interpolate </a:t>
            </a:r>
            <a:r>
              <a:rPr lang="en-US" sz="180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30 min </a:t>
            </a:r>
            <a:r>
              <a:rPr lang="en-US" sz="180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time-series</a:t>
            </a:r>
          </a:p>
          <a:p>
            <a:pPr marL="457200" indent="-342900">
              <a:lnSpc>
                <a:spcPct val="90000"/>
              </a:lnSpc>
              <a:buSzPct val="100000"/>
              <a:buFontTx/>
              <a:buChar char="-"/>
            </a:pPr>
            <a:r>
              <a:rPr lang="en-US" sz="180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Compare the model elevation to NAVD88 datum (Bias</a:t>
            </a:r>
            <a:r>
              <a:rPr lang="en-US" sz="180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57200" lvl="0" indent="-342900">
              <a:lnSpc>
                <a:spcPct val="90000"/>
              </a:lnSpc>
              <a:buSzPct val="100000"/>
              <a:buFontTx/>
              <a:buChar char="-"/>
            </a:pPr>
            <a:r>
              <a:rPr lang="en-US" sz="180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Calculate </a:t>
            </a:r>
            <a:r>
              <a:rPr lang="en-US" sz="180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Pearson correlation (</a:t>
            </a:r>
            <a:r>
              <a:rPr lang="en-US" sz="180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Skill)</a:t>
            </a:r>
          </a:p>
          <a:p>
            <a:pPr marL="457200" lvl="0" indent="-342900">
              <a:lnSpc>
                <a:spcPct val="90000"/>
              </a:lnSpc>
              <a:buSzPct val="100000"/>
              <a:buFontTx/>
              <a:buChar char="-"/>
            </a:pPr>
            <a:r>
              <a:rPr lang="en-US" sz="180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Reject </a:t>
            </a:r>
            <a:r>
              <a:rPr lang="en-US" sz="180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when there is not enough data </a:t>
            </a:r>
            <a:r>
              <a:rPr lang="en-US" sz="180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compare </a:t>
            </a:r>
            <a:r>
              <a:rPr lang="en-US" sz="180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(HYCOM time resolution is too low) </a:t>
            </a:r>
            <a:endParaRPr lang="en-US" sz="18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agem 7" descr="Wrightsville_Beach_NC.png"/>
          <p:cNvPicPr>
            <a:picLocks noChangeAspect="1"/>
          </p:cNvPicPr>
          <p:nvPr/>
        </p:nvPicPr>
        <p:blipFill>
          <a:blip r:embed="rId3"/>
          <a:srcRect l="4177" t="18063" r="8343" b="13897"/>
          <a:stretch>
            <a:fillRect/>
          </a:stretch>
        </p:blipFill>
        <p:spPr>
          <a:xfrm>
            <a:off x="0" y="1295400"/>
            <a:ext cx="5105400" cy="2978150"/>
          </a:xfrm>
          <a:prstGeom prst="rect">
            <a:avLst/>
          </a:prstGeom>
        </p:spPr>
      </p:pic>
      <p:pic>
        <p:nvPicPr>
          <p:cNvPr id="9" name="Imagem 8" descr="Wrightsville_Beach_NC_timeSeri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145" y="4114800"/>
            <a:ext cx="4461854" cy="199990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118</Words>
  <PresentationFormat>Apresentação na tela (4:3)</PresentationFormat>
  <Paragraphs>24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WinXP</cp:lastModifiedBy>
  <cp:revision>7</cp:revision>
  <dcterms:modified xsi:type="dcterms:W3CDTF">2015-05-14T21:44:56Z</dcterms:modified>
</cp:coreProperties>
</file>