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hdphoto1.wdp" ContentType="image/vnd.ms-photo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Cliquez pour déplacer la diapo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ABD912-E813-43EF-8A99-DA42693C240C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B0FB9BF-C67B-4CA7-8720-E5BD3EA91EE2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847809A-6E2A-4DBA-B636-D78BEBEFA3CD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fr-FR" sz="2000" spc="-1" strike="noStrike">
              <a:latin typeface="Arial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4FB276-D976-409E-B396-A684FD599286}" type="slidenum">
              <a:rPr b="0" lang="fr-FR" sz="1200" spc="-1" strike="noStrike">
                <a:latin typeface="Times New Roman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zh-CN" sz="4400" spc="-1" strike="noStrike">
                <a:solidFill>
                  <a:srgbClr val="000000"/>
                </a:solidFill>
                <a:latin typeface="等线 Light"/>
              </a:rPr>
              <a:t>Modifiez le style du titre</a:t>
            </a:r>
            <a:endParaRPr b="0" lang="zh-CN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Cliquez pour modifier les styles du texte du masque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pc="-1" strike="noStrike">
                <a:solidFill>
                  <a:srgbClr val="000000"/>
                </a:solidFill>
                <a:latin typeface="等线"/>
              </a:rPr>
              <a:t>Deuxième niveau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Troisième niveau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Quatrième niveau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Cinquième niveau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139BFA5-4E41-4899-94F3-8CD12C361110}" type="datetime">
              <a:rPr b="0" lang="fr-FR" sz="1200" spc="-1" strike="noStrike">
                <a:solidFill>
                  <a:srgbClr val="8b8b8b"/>
                </a:solidFill>
                <a:latin typeface="等线"/>
              </a:rPr>
              <a:t>07/09/2020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95C2F8D-C113-49C7-8BC4-18C286C5F459}" type="slidenum">
              <a:rPr b="0" lang="fr-FR" sz="1200" spc="-1" strike="noStrike">
                <a:solidFill>
                  <a:srgbClr val="8b8b8b"/>
                </a:solidFill>
                <a:latin typeface="等线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microsoft.com/office/2007/relationships/hdphoto" Target="../media/hdphoto1.wdp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790920" y="1361520"/>
            <a:ext cx="904680" cy="339120"/>
          </a:xfrm>
          <a:prstGeom prst="rect">
            <a:avLst/>
          </a:prstGeom>
          <a:solidFill>
            <a:srgbClr val="15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790920" y="1946160"/>
            <a:ext cx="904680" cy="339120"/>
          </a:xfrm>
          <a:prstGeom prst="rect">
            <a:avLst/>
          </a:prstGeom>
          <a:solidFill>
            <a:srgbClr val="1d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790920" y="3564360"/>
            <a:ext cx="904680" cy="339120"/>
          </a:xfrm>
          <a:prstGeom prst="rect">
            <a:avLst/>
          </a:prstGeom>
          <a:solidFill>
            <a:srgbClr val="09b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790920" y="3024720"/>
            <a:ext cx="904680" cy="339120"/>
          </a:xfrm>
          <a:prstGeom prst="rect">
            <a:avLst/>
          </a:prstGeom>
          <a:solidFill>
            <a:srgbClr val="09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790920" y="2493360"/>
            <a:ext cx="904680" cy="339120"/>
          </a:xfrm>
          <a:prstGeom prst="rect">
            <a:avLst/>
          </a:prstGeom>
          <a:solidFill>
            <a:srgbClr val="18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790920" y="4122720"/>
            <a:ext cx="904680" cy="339120"/>
          </a:xfrm>
          <a:prstGeom prst="rect">
            <a:avLst/>
          </a:prstGeom>
          <a:solidFill>
            <a:srgbClr val="39f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790920" y="4718520"/>
            <a:ext cx="904680" cy="3391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790920" y="5312160"/>
            <a:ext cx="904680" cy="339120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1874880" y="1331640"/>
            <a:ext cx="101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#15607A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839960" y="193104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#1D81A2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1853280" y="3526560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#09BB9F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8" name="CustomShape 12"/>
          <p:cNvSpPr/>
          <p:nvPr/>
        </p:nvSpPr>
        <p:spPr>
          <a:xfrm>
            <a:off x="1887120" y="3024720"/>
            <a:ext cx="1011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#09A785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9" name="CustomShape 13"/>
          <p:cNvSpPr/>
          <p:nvPr/>
        </p:nvSpPr>
        <p:spPr>
          <a:xfrm>
            <a:off x="1880280" y="249336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#18A1CD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0" name="CustomShape 14"/>
          <p:cNvSpPr/>
          <p:nvPr/>
        </p:nvSpPr>
        <p:spPr>
          <a:xfrm>
            <a:off x="1865160" y="4104000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#39F3BB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1" name="CustomShape 15"/>
          <p:cNvSpPr/>
          <p:nvPr/>
        </p:nvSpPr>
        <p:spPr>
          <a:xfrm>
            <a:off x="1838160" y="4703400"/>
            <a:ext cx="104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#FFB55F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2" name="CustomShape 16"/>
          <p:cNvSpPr/>
          <p:nvPr/>
        </p:nvSpPr>
        <p:spPr>
          <a:xfrm>
            <a:off x="1851480" y="5928840"/>
            <a:ext cx="103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#FF483A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3" name="CustomShape 17"/>
          <p:cNvSpPr/>
          <p:nvPr/>
        </p:nvSpPr>
        <p:spPr>
          <a:xfrm>
            <a:off x="790920" y="5943960"/>
            <a:ext cx="904680" cy="339120"/>
          </a:xfrm>
          <a:prstGeom prst="rect">
            <a:avLst/>
          </a:prstGeom>
          <a:solidFill>
            <a:srgbClr val="ff4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8"/>
          <p:cNvSpPr/>
          <p:nvPr/>
        </p:nvSpPr>
        <p:spPr>
          <a:xfrm>
            <a:off x="1866960" y="529740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#FF8900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5" name="CustomShape 19"/>
          <p:cNvSpPr/>
          <p:nvPr/>
        </p:nvSpPr>
        <p:spPr>
          <a:xfrm>
            <a:off x="3172320" y="133164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21,96,122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6" name="CustomShape 20"/>
          <p:cNvSpPr/>
          <p:nvPr/>
        </p:nvSpPr>
        <p:spPr>
          <a:xfrm>
            <a:off x="3139200" y="193104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29,129,162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7" name="CustomShape 21"/>
          <p:cNvSpPr/>
          <p:nvPr/>
        </p:nvSpPr>
        <p:spPr>
          <a:xfrm>
            <a:off x="3147480" y="352656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9,187,159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8" name="CustomShape 22"/>
          <p:cNvSpPr/>
          <p:nvPr/>
        </p:nvSpPr>
        <p:spPr>
          <a:xfrm>
            <a:off x="3147480" y="302472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9,167,133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69" name="CustomShape 23"/>
          <p:cNvSpPr/>
          <p:nvPr/>
        </p:nvSpPr>
        <p:spPr>
          <a:xfrm>
            <a:off x="3151080" y="249336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14,161,205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0" name="CustomShape 24"/>
          <p:cNvSpPr/>
          <p:nvPr/>
        </p:nvSpPr>
        <p:spPr>
          <a:xfrm>
            <a:off x="3163320" y="410400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57,243,187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1" name="CustomShape 25"/>
          <p:cNvSpPr/>
          <p:nvPr/>
        </p:nvSpPr>
        <p:spPr>
          <a:xfrm>
            <a:off x="3147120" y="4703400"/>
            <a:ext cx="118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255,181,95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2" name="CustomShape 26"/>
          <p:cNvSpPr/>
          <p:nvPr/>
        </p:nvSpPr>
        <p:spPr>
          <a:xfrm>
            <a:off x="3135600" y="592884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255,72,58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3" name="CustomShape 27"/>
          <p:cNvSpPr/>
          <p:nvPr/>
        </p:nvSpPr>
        <p:spPr>
          <a:xfrm>
            <a:off x="3148560" y="5297400"/>
            <a:ext cx="1072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255,137,0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4" name="CustomShape 28"/>
          <p:cNvSpPr/>
          <p:nvPr/>
        </p:nvSpPr>
        <p:spPr>
          <a:xfrm>
            <a:off x="4669560" y="4124520"/>
            <a:ext cx="904680" cy="3391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4669560" y="4718520"/>
            <a:ext cx="904680" cy="339120"/>
          </a:xfrm>
          <a:prstGeom prst="rect">
            <a:avLst/>
          </a:prstGeom>
          <a:solidFill>
            <a:srgbClr val="ff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30"/>
          <p:cNvSpPr/>
          <p:nvPr/>
        </p:nvSpPr>
        <p:spPr>
          <a:xfrm>
            <a:off x="5716800" y="4109400"/>
            <a:ext cx="104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#FFB55F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7" name="CustomShape 31"/>
          <p:cNvSpPr/>
          <p:nvPr/>
        </p:nvSpPr>
        <p:spPr>
          <a:xfrm>
            <a:off x="5745600" y="4703400"/>
            <a:ext cx="1005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#FF8900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78" name="CustomShape 32"/>
          <p:cNvSpPr/>
          <p:nvPr/>
        </p:nvSpPr>
        <p:spPr>
          <a:xfrm>
            <a:off x="4665600" y="1342800"/>
            <a:ext cx="904680" cy="339120"/>
          </a:xfrm>
          <a:prstGeom prst="rect">
            <a:avLst/>
          </a:prstGeom>
          <a:solidFill>
            <a:srgbClr val="1d8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33"/>
          <p:cNvSpPr/>
          <p:nvPr/>
        </p:nvSpPr>
        <p:spPr>
          <a:xfrm>
            <a:off x="4665600" y="1890360"/>
            <a:ext cx="904680" cy="339120"/>
          </a:xfrm>
          <a:prstGeom prst="rect">
            <a:avLst/>
          </a:prstGeom>
          <a:solidFill>
            <a:srgbClr val="18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34"/>
          <p:cNvSpPr/>
          <p:nvPr/>
        </p:nvSpPr>
        <p:spPr>
          <a:xfrm>
            <a:off x="5714640" y="1327680"/>
            <a:ext cx="1045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#1D81A2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1" name="CustomShape 35"/>
          <p:cNvSpPr/>
          <p:nvPr/>
        </p:nvSpPr>
        <p:spPr>
          <a:xfrm>
            <a:off x="5754600" y="1890360"/>
            <a:ext cx="108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#18A1CD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2" name="CustomShape 36"/>
          <p:cNvSpPr/>
          <p:nvPr/>
        </p:nvSpPr>
        <p:spPr>
          <a:xfrm>
            <a:off x="4665600" y="2484000"/>
            <a:ext cx="904680" cy="339120"/>
          </a:xfrm>
          <a:prstGeom prst="rect">
            <a:avLst/>
          </a:prstGeom>
          <a:solidFill>
            <a:srgbClr val="97d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37"/>
          <p:cNvSpPr/>
          <p:nvPr/>
        </p:nvSpPr>
        <p:spPr>
          <a:xfrm>
            <a:off x="4665600" y="3565800"/>
            <a:ext cx="904680" cy="339120"/>
          </a:xfrm>
          <a:prstGeom prst="rect">
            <a:avLst/>
          </a:prstGeom>
          <a:solidFill>
            <a:srgbClr val="ffd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8"/>
          <p:cNvSpPr/>
          <p:nvPr/>
        </p:nvSpPr>
        <p:spPr>
          <a:xfrm>
            <a:off x="5765760" y="2489760"/>
            <a:ext cx="1060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#97DDF3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5" name="CustomShape 39"/>
          <p:cNvSpPr/>
          <p:nvPr/>
        </p:nvSpPr>
        <p:spPr>
          <a:xfrm>
            <a:off x="5729400" y="3589560"/>
            <a:ext cx="107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#FFD29B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40"/>
          <p:cNvSpPr/>
          <p:nvPr/>
        </p:nvSpPr>
        <p:spPr>
          <a:xfrm>
            <a:off x="4665600" y="3015000"/>
            <a:ext cx="904680" cy="339120"/>
          </a:xfrm>
          <a:prstGeom prst="rect">
            <a:avLst/>
          </a:prstGeom>
          <a:solidFill>
            <a:srgbClr val="88e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1"/>
          <p:cNvSpPr/>
          <p:nvPr/>
        </p:nvSpPr>
        <p:spPr>
          <a:xfrm>
            <a:off x="5739840" y="3043800"/>
            <a:ext cx="1042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等线"/>
              </a:rPr>
              <a:t>#88E0AE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42"/>
          <p:cNvSpPr/>
          <p:nvPr/>
        </p:nvSpPr>
        <p:spPr>
          <a:xfrm>
            <a:off x="717120" y="442080"/>
            <a:ext cx="485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Part 1. Couleurs et légends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rcRect l="12138" t="35312" r="54290" b="61241"/>
          <a:stretch/>
        </p:blipFill>
        <p:spPr>
          <a:xfrm rot="16200000">
            <a:off x="5205240" y="3832560"/>
            <a:ext cx="1781280" cy="411840"/>
          </a:xfrm>
          <a:prstGeom prst="rect">
            <a:avLst/>
          </a:prstGeom>
          <a:ln>
            <a:noFill/>
          </a:ln>
        </p:spPr>
      </p:pic>
      <p:pic>
        <p:nvPicPr>
          <p:cNvPr id="90" name="Image 6" descr=""/>
          <p:cNvPicPr/>
          <p:nvPr/>
        </p:nvPicPr>
        <p:blipFill>
          <a:blip r:embed="rId2"/>
          <a:stretch/>
        </p:blipFill>
        <p:spPr>
          <a:xfrm>
            <a:off x="6577920" y="2939760"/>
            <a:ext cx="1330920" cy="1989000"/>
          </a:xfrm>
          <a:prstGeom prst="rect">
            <a:avLst/>
          </a:prstGeom>
          <a:ln>
            <a:noFill/>
          </a:ln>
        </p:spPr>
      </p:pic>
      <p:pic>
        <p:nvPicPr>
          <p:cNvPr id="91" name="Image 8" descr=""/>
          <p:cNvPicPr/>
          <p:nvPr/>
        </p:nvPicPr>
        <p:blipFill>
          <a:blip r:embed="rId3"/>
          <a:stretch/>
        </p:blipFill>
        <p:spPr>
          <a:xfrm>
            <a:off x="7974720" y="2457000"/>
            <a:ext cx="1305720" cy="247356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183132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49120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17052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3000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381960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4481280" y="116928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5000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1182960" y="116928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4930560" y="1067400"/>
            <a:ext cx="546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MAX:</a:t>
            </a:r>
            <a:endParaRPr b="0" lang="fr-FR" sz="7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100000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4768200" y="1497240"/>
            <a:ext cx="667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(Unité: GWh) </a:t>
            </a:r>
            <a:endParaRPr b="0" lang="fr-FR" sz="700" spc="-1" strike="noStrike">
              <a:latin typeface="Arial"/>
            </a:endParaRPr>
          </a:p>
        </p:txBody>
      </p:sp>
      <p:pic>
        <p:nvPicPr>
          <p:cNvPr id="100" name="Image 26" descr=""/>
          <p:cNvPicPr/>
          <p:nvPr/>
        </p:nvPicPr>
        <p:blipFill>
          <a:blip r:embed="rId4"/>
          <a:stretch/>
        </p:blipFill>
        <p:spPr>
          <a:xfrm>
            <a:off x="1296000" y="1348920"/>
            <a:ext cx="4065120" cy="152640"/>
          </a:xfrm>
          <a:prstGeom prst="rect">
            <a:avLst/>
          </a:prstGeom>
          <a:ln>
            <a:noFill/>
          </a:ln>
        </p:spPr>
      </p:pic>
      <p:sp>
        <p:nvSpPr>
          <p:cNvPr id="101" name="CustomShape 9"/>
          <p:cNvSpPr/>
          <p:nvPr/>
        </p:nvSpPr>
        <p:spPr>
          <a:xfrm>
            <a:off x="1834200" y="1804320"/>
            <a:ext cx="3135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2" name="CustomShape 10"/>
          <p:cNvSpPr/>
          <p:nvPr/>
        </p:nvSpPr>
        <p:spPr>
          <a:xfrm>
            <a:off x="2482920" y="1804320"/>
            <a:ext cx="3135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800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3" name="CustomShape 11"/>
          <p:cNvSpPr/>
          <p:nvPr/>
        </p:nvSpPr>
        <p:spPr>
          <a:xfrm>
            <a:off x="3167280" y="180432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4" name="CustomShape 12"/>
          <p:cNvSpPr/>
          <p:nvPr/>
        </p:nvSpPr>
        <p:spPr>
          <a:xfrm>
            <a:off x="3816360" y="1804320"/>
            <a:ext cx="357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5" name="CustomShape 13"/>
          <p:cNvSpPr/>
          <p:nvPr/>
        </p:nvSpPr>
        <p:spPr>
          <a:xfrm>
            <a:off x="4484880" y="1804320"/>
            <a:ext cx="4021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30000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6" name="CustomShape 14"/>
          <p:cNvSpPr/>
          <p:nvPr/>
        </p:nvSpPr>
        <p:spPr>
          <a:xfrm>
            <a:off x="1182960" y="180432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7" name="CustomShape 15"/>
          <p:cNvSpPr/>
          <p:nvPr/>
        </p:nvSpPr>
        <p:spPr>
          <a:xfrm>
            <a:off x="4930560" y="1808640"/>
            <a:ext cx="546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MAX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08" name="CustomShape 16"/>
          <p:cNvSpPr/>
          <p:nvPr/>
        </p:nvSpPr>
        <p:spPr>
          <a:xfrm>
            <a:off x="4590000" y="2144880"/>
            <a:ext cx="8121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(Unité: kteq CO2) </a:t>
            </a:r>
            <a:endParaRPr b="0" lang="fr-FR" sz="700" spc="-1" strike="noStrike">
              <a:latin typeface="Arial"/>
            </a:endParaRPr>
          </a:p>
        </p:txBody>
      </p:sp>
      <p:pic>
        <p:nvPicPr>
          <p:cNvPr id="109" name="Image 44" descr=""/>
          <p:cNvPicPr/>
          <p:nvPr/>
        </p:nvPicPr>
        <p:blipFill>
          <a:blip r:embed="rId5"/>
          <a:stretch/>
        </p:blipFill>
        <p:spPr>
          <a:xfrm>
            <a:off x="1296000" y="1984320"/>
            <a:ext cx="4065120" cy="152640"/>
          </a:xfrm>
          <a:prstGeom prst="rect">
            <a:avLst/>
          </a:prstGeom>
          <a:ln>
            <a:noFill/>
          </a:ln>
        </p:spPr>
      </p:pic>
      <p:sp>
        <p:nvSpPr>
          <p:cNvPr id="110" name="CustomShape 17"/>
          <p:cNvSpPr/>
          <p:nvPr/>
        </p:nvSpPr>
        <p:spPr>
          <a:xfrm>
            <a:off x="1858680" y="2515680"/>
            <a:ext cx="22392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>
            <a:off x="2521440" y="251136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2" name="CustomShape 19"/>
          <p:cNvSpPr/>
          <p:nvPr/>
        </p:nvSpPr>
        <p:spPr>
          <a:xfrm>
            <a:off x="3197160" y="251316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4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3" name="CustomShape 20"/>
          <p:cNvSpPr/>
          <p:nvPr/>
        </p:nvSpPr>
        <p:spPr>
          <a:xfrm>
            <a:off x="3860280" y="2513160"/>
            <a:ext cx="2696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10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4" name="CustomShape 21"/>
          <p:cNvSpPr/>
          <p:nvPr/>
        </p:nvSpPr>
        <p:spPr>
          <a:xfrm>
            <a:off x="4528800" y="2511360"/>
            <a:ext cx="3135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200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>
            <a:off x="1182960" y="2511360"/>
            <a:ext cx="22536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0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6" name="CustomShape 23"/>
          <p:cNvSpPr/>
          <p:nvPr/>
        </p:nvSpPr>
        <p:spPr>
          <a:xfrm>
            <a:off x="4930560" y="2515680"/>
            <a:ext cx="54684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MAX</a:t>
            </a:r>
            <a:endParaRPr b="0" lang="fr-FR" sz="700" spc="-1" strike="noStrike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>
            <a:off x="4756320" y="2851920"/>
            <a:ext cx="667080" cy="19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700" spc="-1" strike="noStrike">
                <a:solidFill>
                  <a:srgbClr val="000000"/>
                </a:solidFill>
                <a:latin typeface="Montserrat Light"/>
              </a:rPr>
              <a:t>(Unité: GWh) </a:t>
            </a:r>
            <a:endParaRPr b="0" lang="fr-FR" sz="700" spc="-1" strike="noStrike">
              <a:latin typeface="Arial"/>
            </a:endParaRPr>
          </a:p>
        </p:txBody>
      </p:sp>
      <p:pic>
        <p:nvPicPr>
          <p:cNvPr id="118" name="Image 62" descr=""/>
          <p:cNvPicPr/>
          <p:nvPr/>
        </p:nvPicPr>
        <p:blipFill>
          <a:blip r:embed="rId6"/>
          <a:stretch/>
        </p:blipFill>
        <p:spPr>
          <a:xfrm>
            <a:off x="1296000" y="2691000"/>
            <a:ext cx="4065120" cy="152640"/>
          </a:xfrm>
          <a:prstGeom prst="rect">
            <a:avLst/>
          </a:prstGeom>
          <a:ln>
            <a:noFill/>
          </a:ln>
        </p:spPr>
      </p:pic>
      <p:sp>
        <p:nvSpPr>
          <p:cNvPr id="119" name="CustomShape 25"/>
          <p:cNvSpPr/>
          <p:nvPr/>
        </p:nvSpPr>
        <p:spPr>
          <a:xfrm>
            <a:off x="3336480" y="4278600"/>
            <a:ext cx="135720" cy="135720"/>
          </a:xfrm>
          <a:prstGeom prst="rect">
            <a:avLst/>
          </a:prstGeom>
          <a:solidFill>
            <a:srgbClr val="51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6"/>
          <p:cNvSpPr/>
          <p:nvPr/>
        </p:nvSpPr>
        <p:spPr>
          <a:xfrm>
            <a:off x="3336480" y="4059000"/>
            <a:ext cx="135720" cy="135720"/>
          </a:xfrm>
          <a:prstGeom prst="rect">
            <a:avLst/>
          </a:prstGeom>
          <a:solidFill>
            <a:srgbClr val="45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7"/>
          <p:cNvSpPr/>
          <p:nvPr/>
        </p:nvSpPr>
        <p:spPr>
          <a:xfrm>
            <a:off x="3336480" y="4488120"/>
            <a:ext cx="135720" cy="135720"/>
          </a:xfrm>
          <a:prstGeom prst="rect">
            <a:avLst/>
          </a:prstGeom>
          <a:solidFill>
            <a:srgbClr val="3d8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8"/>
          <p:cNvSpPr/>
          <p:nvPr/>
        </p:nvSpPr>
        <p:spPr>
          <a:xfrm>
            <a:off x="3336480" y="3423240"/>
            <a:ext cx="135720" cy="135720"/>
          </a:xfrm>
          <a:prstGeom prst="rect">
            <a:avLst/>
          </a:prstGeom>
          <a:solidFill>
            <a:srgbClr val="df4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9"/>
          <p:cNvSpPr/>
          <p:nvPr/>
        </p:nvSpPr>
        <p:spPr>
          <a:xfrm>
            <a:off x="3336480" y="3849480"/>
            <a:ext cx="135720" cy="1357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0"/>
          <p:cNvSpPr/>
          <p:nvPr/>
        </p:nvSpPr>
        <p:spPr>
          <a:xfrm>
            <a:off x="3336480" y="4703760"/>
            <a:ext cx="135720" cy="135720"/>
          </a:xfrm>
          <a:prstGeom prst="rect">
            <a:avLst/>
          </a:prstGeom>
          <a:solidFill>
            <a:srgbClr val="2c6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1"/>
          <p:cNvSpPr/>
          <p:nvPr/>
        </p:nvSpPr>
        <p:spPr>
          <a:xfrm>
            <a:off x="3336480" y="3634920"/>
            <a:ext cx="135720" cy="135720"/>
          </a:xfrm>
          <a:prstGeom prst="rect">
            <a:avLst/>
          </a:prstGeom>
          <a:solidFill>
            <a:srgbClr val="f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2"/>
          <p:cNvSpPr/>
          <p:nvPr/>
        </p:nvSpPr>
        <p:spPr>
          <a:xfrm>
            <a:off x="3615480" y="3587760"/>
            <a:ext cx="696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Résidentiel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7" name="CustomShape 33"/>
          <p:cNvSpPr/>
          <p:nvPr/>
        </p:nvSpPr>
        <p:spPr>
          <a:xfrm>
            <a:off x="3655440" y="4653360"/>
            <a:ext cx="996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Transport Routier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8" name="CustomShape 34"/>
          <p:cNvSpPr/>
          <p:nvPr/>
        </p:nvSpPr>
        <p:spPr>
          <a:xfrm>
            <a:off x="3596040" y="3808440"/>
            <a:ext cx="566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Tertiaire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29" name="CustomShape 35"/>
          <p:cNvSpPr/>
          <p:nvPr/>
        </p:nvSpPr>
        <p:spPr>
          <a:xfrm>
            <a:off x="3605400" y="3378240"/>
            <a:ext cx="58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Industrie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0" name="CustomShape 36"/>
          <p:cNvSpPr/>
          <p:nvPr/>
        </p:nvSpPr>
        <p:spPr>
          <a:xfrm>
            <a:off x="3648240" y="4452480"/>
            <a:ext cx="906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Transport Autre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1" name="CustomShape 37"/>
          <p:cNvSpPr/>
          <p:nvPr/>
        </p:nvSpPr>
        <p:spPr>
          <a:xfrm>
            <a:off x="3615120" y="4007520"/>
            <a:ext cx="709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Agriculture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2" name="CustomShape 38"/>
          <p:cNvSpPr/>
          <p:nvPr/>
        </p:nvSpPr>
        <p:spPr>
          <a:xfrm>
            <a:off x="3713760" y="4230000"/>
            <a:ext cx="1269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Production Énergétique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3" name="CustomShape 39"/>
          <p:cNvSpPr/>
          <p:nvPr/>
        </p:nvSpPr>
        <p:spPr>
          <a:xfrm>
            <a:off x="1296000" y="4278600"/>
            <a:ext cx="135720" cy="135720"/>
          </a:xfrm>
          <a:prstGeom prst="rect">
            <a:avLst/>
          </a:prstGeom>
          <a:solidFill>
            <a:srgbClr val="2c6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0"/>
          <p:cNvSpPr/>
          <p:nvPr/>
        </p:nvSpPr>
        <p:spPr>
          <a:xfrm>
            <a:off x="1296000" y="4059000"/>
            <a:ext cx="135720" cy="135720"/>
          </a:xfrm>
          <a:prstGeom prst="rect">
            <a:avLst/>
          </a:prstGeom>
          <a:solidFill>
            <a:srgbClr val="45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1"/>
          <p:cNvSpPr/>
          <p:nvPr/>
        </p:nvSpPr>
        <p:spPr>
          <a:xfrm>
            <a:off x="1296000" y="3423240"/>
            <a:ext cx="135720" cy="135720"/>
          </a:xfrm>
          <a:prstGeom prst="rect">
            <a:avLst/>
          </a:prstGeom>
          <a:solidFill>
            <a:srgbClr val="df4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2"/>
          <p:cNvSpPr/>
          <p:nvPr/>
        </p:nvSpPr>
        <p:spPr>
          <a:xfrm>
            <a:off x="1296000" y="3849480"/>
            <a:ext cx="135720" cy="135720"/>
          </a:xfrm>
          <a:prstGeom prst="rect">
            <a:avLst/>
          </a:prstGeom>
          <a:solidFill>
            <a:srgbClr val="ffb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3"/>
          <p:cNvSpPr/>
          <p:nvPr/>
        </p:nvSpPr>
        <p:spPr>
          <a:xfrm>
            <a:off x="1296000" y="3634920"/>
            <a:ext cx="135720" cy="135720"/>
          </a:xfrm>
          <a:prstGeom prst="rect">
            <a:avLst/>
          </a:prstGeom>
          <a:solidFill>
            <a:srgbClr val="f88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4"/>
          <p:cNvSpPr/>
          <p:nvPr/>
        </p:nvSpPr>
        <p:spPr>
          <a:xfrm>
            <a:off x="1574640" y="3587760"/>
            <a:ext cx="696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Résidentiel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1555200" y="3808440"/>
            <a:ext cx="566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Tertiaire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1564560" y="3378240"/>
            <a:ext cx="58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Industrie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1574280" y="4007520"/>
            <a:ext cx="709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Agriculture</a:t>
            </a:r>
            <a:endParaRPr b="0" lang="fr-FR" sz="900" spc="-1" strike="noStrike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1614600" y="4230000"/>
            <a:ext cx="9964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900" spc="-1" strike="noStrike">
                <a:solidFill>
                  <a:srgbClr val="767171"/>
                </a:solidFill>
                <a:latin typeface="Montserrat Medium"/>
              </a:rPr>
              <a:t>Transport Routier</a:t>
            </a:r>
            <a:endParaRPr b="0" lang="fr-F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02080" y="3075480"/>
            <a:ext cx="4919400" cy="19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Image 54" descr=""/>
          <p:cNvPicPr/>
          <p:nvPr/>
        </p:nvPicPr>
        <p:blipFill>
          <a:blip r:embed="rId1">
            <a:lum bright="70000" contrast="-70000"/>
          </a:blip>
          <a:srcRect l="8339" t="0" r="8047" b="14641"/>
          <a:stretch/>
        </p:blipFill>
        <p:spPr>
          <a:xfrm>
            <a:off x="971280" y="3286440"/>
            <a:ext cx="1233720" cy="125928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717120" y="689760"/>
            <a:ext cx="4853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Part 2. LOGOs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636840" y="1301760"/>
            <a:ext cx="4919400" cy="190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2254680" y="1884240"/>
            <a:ext cx="2464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PRODUCTION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ENERGETIQUE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48" name="Image 49" descr=""/>
          <p:cNvPicPr/>
          <p:nvPr/>
        </p:nvPicPr>
        <p:blipFill>
          <a:blip r:embed="rId2">
            <a:lum bright="70000" contrast="-70000"/>
          </a:blip>
          <a:srcRect l="11117" t="2888" r="13969" b="15775"/>
          <a:stretch/>
        </p:blipFill>
        <p:spPr>
          <a:xfrm>
            <a:off x="971280" y="1500120"/>
            <a:ext cx="1233720" cy="133956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2347560" y="3657960"/>
            <a:ext cx="28314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CONSOMMATION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767171"/>
                </a:solidFill>
                <a:latin typeface="Montserrat SemiBold"/>
              </a:rPr>
              <a:t>ENERGETIQUE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150" name="Image 58" descr=""/>
          <p:cNvPicPr/>
          <p:nvPr/>
        </p:nvPicPr>
        <p:blipFill>
          <a:blip r:embed="rId3">
            <a:lum bright="70000" contrast="-70000"/>
          </a:blip>
          <a:srcRect l="0" t="0" r="0" b="50901"/>
          <a:stretch/>
        </p:blipFill>
        <p:spPr>
          <a:xfrm>
            <a:off x="7760880" y="1887840"/>
            <a:ext cx="1971000" cy="967320"/>
          </a:xfrm>
          <a:prstGeom prst="rect">
            <a:avLst/>
          </a:prstGeom>
          <a:ln>
            <a:noFill/>
          </a:ln>
        </p:spPr>
      </p:pic>
      <p:pic>
        <p:nvPicPr>
          <p:cNvPr id="151" name="Image 63" descr=""/>
          <p:cNvPicPr/>
          <p:nvPr/>
        </p:nvPicPr>
        <p:blipFill>
          <a:blip r:embed="rId4">
            <a:lum bright="70000" contrast="-70000"/>
          </a:blip>
          <a:srcRect l="0" t="0" r="0" b="13398"/>
          <a:stretch/>
        </p:blipFill>
        <p:spPr>
          <a:xfrm>
            <a:off x="10113480" y="1590840"/>
            <a:ext cx="1535400" cy="1329840"/>
          </a:xfrm>
          <a:prstGeom prst="rect">
            <a:avLst/>
          </a:prstGeom>
          <a:ln>
            <a:noFill/>
          </a:ln>
        </p:spPr>
      </p:pic>
      <p:pic>
        <p:nvPicPr>
          <p:cNvPr id="152" name="Image 67" descr=""/>
          <p:cNvPicPr/>
          <p:nvPr/>
        </p:nvPicPr>
        <p:blipFill>
          <a:blip r:embed="rId5">
            <a:lum bright="70000" contrast="-70000"/>
          </a:blip>
          <a:srcRect l="0" t="0" r="0" b="13645"/>
          <a:stretch/>
        </p:blipFill>
        <p:spPr>
          <a:xfrm>
            <a:off x="5887080" y="3210120"/>
            <a:ext cx="1655280" cy="1429200"/>
          </a:xfrm>
          <a:prstGeom prst="rect">
            <a:avLst/>
          </a:prstGeom>
          <a:ln>
            <a:noFill/>
          </a:ln>
        </p:spPr>
      </p:pic>
      <p:pic>
        <p:nvPicPr>
          <p:cNvPr id="153" name="Image 69" descr=""/>
          <p:cNvPicPr/>
          <p:nvPr/>
        </p:nvPicPr>
        <p:blipFill>
          <a:blip r:embed="rId6">
            <a:lum bright="70000" contrast="-70000"/>
          </a:blip>
          <a:srcRect l="0" t="0" r="0" b="14515"/>
          <a:stretch/>
        </p:blipFill>
        <p:spPr>
          <a:xfrm>
            <a:off x="9997560" y="3162600"/>
            <a:ext cx="1723680" cy="1473480"/>
          </a:xfrm>
          <a:prstGeom prst="rect">
            <a:avLst/>
          </a:prstGeom>
          <a:ln>
            <a:noFill/>
          </a:ln>
        </p:spPr>
      </p:pic>
      <p:pic>
        <p:nvPicPr>
          <p:cNvPr id="154" name="Image 71" descr=""/>
          <p:cNvPicPr/>
          <p:nvPr/>
        </p:nvPicPr>
        <p:blipFill>
          <a:blip r:embed="rId7">
            <a:lum bright="70000" contrast="-70000"/>
          </a:blip>
          <a:srcRect l="0" t="0" r="0" b="14017"/>
          <a:stretch/>
        </p:blipFill>
        <p:spPr>
          <a:xfrm>
            <a:off x="6065640" y="1766520"/>
            <a:ext cx="1407960" cy="1210680"/>
          </a:xfrm>
          <a:prstGeom prst="rect">
            <a:avLst/>
          </a:prstGeom>
          <a:ln>
            <a:noFill/>
          </a:ln>
        </p:spPr>
      </p:pic>
      <p:pic>
        <p:nvPicPr>
          <p:cNvPr id="155" name="Image 73" descr=""/>
          <p:cNvPicPr/>
          <p:nvPr/>
        </p:nvPicPr>
        <p:blipFill>
          <a:blip r:embed="rId8">
            <a:lum bright="70000" contrast="-70000"/>
          </a:blip>
          <a:srcRect l="21923" t="9376" r="20384" b="24734"/>
          <a:stretch/>
        </p:blipFill>
        <p:spPr>
          <a:xfrm>
            <a:off x="8177040" y="3075480"/>
            <a:ext cx="1442520" cy="164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10080" y="1322280"/>
            <a:ext cx="33274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LE SAVIEZ-VOUS ?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57" name="Image 23" descr=""/>
          <p:cNvPicPr/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13000" bright="-1000" colorTemp="6065"/>
                    </a14:imgEffect>
                  </a14:imgLayer>
                </a14:imgProps>
              </a:ext>
            </a:extLst>
          </a:blip>
          <a:stretch/>
        </p:blipFill>
        <p:spPr>
          <a:xfrm>
            <a:off x="812520" y="1667880"/>
            <a:ext cx="1067040" cy="106704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1810080" y="2565720"/>
            <a:ext cx="3644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des besoins en chauffage des logements sont couverts par du chauffage au bois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792440" y="1949040"/>
            <a:ext cx="8776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8900"/>
                </a:solidFill>
                <a:latin typeface="Montserrat SemiBold"/>
              </a:rPr>
              <a:t>5%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1810080" y="3657600"/>
            <a:ext cx="1440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3600" spc="-1" strike="noStrike">
                <a:solidFill>
                  <a:srgbClr val="ff8900"/>
                </a:solidFill>
                <a:latin typeface="Montserrat SemiBold"/>
              </a:rPr>
              <a:t>93%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792440" y="4244400"/>
            <a:ext cx="37576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des émissions de particules et </a:t>
            </a:r>
            <a:r>
              <a:rPr b="0" lang="fr-FR" sz="1800" spc="-1" strike="noStrike">
                <a:solidFill>
                  <a:srgbClr val="ff8900"/>
                </a:solidFill>
                <a:latin typeface="Montserrat Light"/>
              </a:rPr>
              <a:t>83 % </a:t>
            </a: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des émissions de composés organiques volatils (COVNM) sont émis par ces logements. 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62" name="Image 34" descr=""/>
          <p:cNvPicPr/>
          <p:nvPr/>
        </p:nvPicPr>
        <p:blipFill>
          <a:blip r:embed="rId3">
            <a:lum bright="70000" contrast="-70000"/>
          </a:blip>
          <a:srcRect l="10097" t="0" r="9461" b="16549"/>
          <a:stretch/>
        </p:blipFill>
        <p:spPr>
          <a:xfrm>
            <a:off x="945000" y="3412080"/>
            <a:ext cx="801720" cy="831960"/>
          </a:xfrm>
          <a:prstGeom prst="rect">
            <a:avLst/>
          </a:prstGeom>
          <a:ln>
            <a:noFill/>
          </a:ln>
        </p:spPr>
      </p:pic>
      <p:sp>
        <p:nvSpPr>
          <p:cNvPr id="163" name="CustomShape 6"/>
          <p:cNvSpPr/>
          <p:nvPr/>
        </p:nvSpPr>
        <p:spPr>
          <a:xfrm>
            <a:off x="617040" y="471600"/>
            <a:ext cx="53985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Part 3. Pour capture d’écran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132240" y="2461680"/>
            <a:ext cx="128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1 MWh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415280" y="2479320"/>
            <a:ext cx="390240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Peut couvrir la consommation de 2 000 foyers moyens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pendant une heure.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132240" y="1470600"/>
            <a:ext cx="128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1 KWh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7415280" y="1478880"/>
            <a:ext cx="3512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Peut maintenir un frigo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moderne pendant 20 heures.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6132240" y="3589920"/>
            <a:ext cx="128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595959"/>
                </a:solidFill>
                <a:latin typeface="Montserrat ExtraBold"/>
              </a:rPr>
              <a:t>1 GWh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7415280" y="3607920"/>
            <a:ext cx="3512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Peut allumer 110 Million LEDs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484848"/>
                </a:solidFill>
                <a:latin typeface="Montserrat Light"/>
              </a:rPr>
              <a:t>pendant une heure.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1227240" y="3752280"/>
            <a:ext cx="763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 u="sng">
                <a:solidFill>
                  <a:srgbClr val="afabab"/>
                </a:solidFill>
                <a:uFillTx/>
                <a:latin typeface="等线"/>
              </a:rPr>
              <a:t>Source: 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1227240" y="4192560"/>
            <a:ext cx="5420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afabab"/>
                </a:solidFill>
                <a:latin typeface="等线"/>
              </a:rPr>
              <a:t>https://www.ofgem.gov.uk/ofgem-publications/76160/13537-elecgenfactsfspdf</a:t>
            </a:r>
            <a:endParaRPr b="0" lang="fr-FR" sz="1100" spc="-1" strike="noStrike">
              <a:latin typeface="Arial"/>
            </a:endParaRPr>
          </a:p>
        </p:txBody>
      </p:sp>
      <p:grpSp>
        <p:nvGrpSpPr>
          <p:cNvPr id="172" name="Group 9"/>
          <p:cNvGrpSpPr/>
          <p:nvPr/>
        </p:nvGrpSpPr>
        <p:grpSpPr>
          <a:xfrm>
            <a:off x="1108080" y="1426680"/>
            <a:ext cx="4795200" cy="962280"/>
            <a:chOff x="1108080" y="1426680"/>
            <a:chExt cx="4795200" cy="962280"/>
          </a:xfrm>
        </p:grpSpPr>
        <p:sp>
          <p:nvSpPr>
            <p:cNvPr id="173" name="CustomShape 10"/>
            <p:cNvSpPr/>
            <p:nvPr/>
          </p:nvSpPr>
          <p:spPr>
            <a:xfrm>
              <a:off x="1108080" y="1426680"/>
              <a:ext cx="128232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800" spc="-1" strike="noStrike">
                  <a:solidFill>
                    <a:srgbClr val="595959"/>
                  </a:solidFill>
                  <a:latin typeface="Montserrat ExtraBold"/>
                </a:rPr>
                <a:t>1  teq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174" name="CustomShape 11"/>
            <p:cNvSpPr/>
            <p:nvPr/>
          </p:nvSpPr>
          <p:spPr>
            <a:xfrm>
              <a:off x="2390760" y="1475640"/>
              <a:ext cx="351252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484848"/>
                  </a:solidFill>
                  <a:latin typeface="Montserrat Light"/>
                </a:rPr>
                <a:t>L’émission des gaz à effet de serre d’un aller-retour Paris-New York en avion.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5" name="CustomShape 12"/>
            <p:cNvSpPr/>
            <p:nvPr/>
          </p:nvSpPr>
          <p:spPr>
            <a:xfrm>
              <a:off x="1428480" y="1838160"/>
              <a:ext cx="1150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595959"/>
                  </a:solidFill>
                  <a:latin typeface="Montserrat ExtraBold"/>
                </a:rPr>
                <a:t>CO2</a:t>
              </a:r>
              <a:endParaRPr b="0" lang="fr-FR" sz="2400" spc="-1" strike="noStrike">
                <a:latin typeface="Arial"/>
              </a:endParaRPr>
            </a:p>
          </p:txBody>
        </p:sp>
      </p:grpSp>
      <p:grpSp>
        <p:nvGrpSpPr>
          <p:cNvPr id="176" name="Group 13"/>
          <p:cNvGrpSpPr/>
          <p:nvPr/>
        </p:nvGrpSpPr>
        <p:grpSpPr>
          <a:xfrm>
            <a:off x="984600" y="2423520"/>
            <a:ext cx="5266800" cy="977760"/>
            <a:chOff x="984600" y="2423520"/>
            <a:chExt cx="5266800" cy="977760"/>
          </a:xfrm>
        </p:grpSpPr>
        <p:sp>
          <p:nvSpPr>
            <p:cNvPr id="177" name="CustomShape 14"/>
            <p:cNvSpPr/>
            <p:nvPr/>
          </p:nvSpPr>
          <p:spPr>
            <a:xfrm>
              <a:off x="984600" y="2423520"/>
              <a:ext cx="14709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800" spc="-1" strike="noStrike">
                  <a:solidFill>
                    <a:srgbClr val="595959"/>
                  </a:solidFill>
                  <a:latin typeface="Montserrat ExtraBold"/>
                </a:rPr>
                <a:t>1 kteq</a:t>
              </a:r>
              <a:endParaRPr b="0" lang="fr-FR" sz="2800" spc="-1" strike="noStrike">
                <a:latin typeface="Arial"/>
              </a:endParaRPr>
            </a:p>
          </p:txBody>
        </p:sp>
        <p:sp>
          <p:nvSpPr>
            <p:cNvPr id="178" name="CustomShape 15"/>
            <p:cNvSpPr/>
            <p:nvPr/>
          </p:nvSpPr>
          <p:spPr>
            <a:xfrm>
              <a:off x="2349000" y="2487960"/>
              <a:ext cx="390240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484848"/>
                  </a:solidFill>
                  <a:latin typeface="Montserrat Light"/>
                </a:rPr>
                <a:t>L’émission annuelle des gaz à effet de serre de 220 français(e) </a:t>
              </a:r>
              <a:endParaRPr b="0" lang="fr-FR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fr-FR" sz="1800" spc="-1" strike="noStrike">
                  <a:solidFill>
                    <a:srgbClr val="484848"/>
                  </a:solidFill>
                  <a:latin typeface="Montserrat Light"/>
                </a:rPr>
                <a:t>en 2014. </a:t>
              </a:r>
              <a:endParaRPr b="0" lang="fr-FR" sz="1800" spc="-1" strike="noStrike">
                <a:latin typeface="Arial"/>
              </a:endParaRPr>
            </a:p>
          </p:txBody>
        </p:sp>
        <p:sp>
          <p:nvSpPr>
            <p:cNvPr id="179" name="CustomShape 16"/>
            <p:cNvSpPr/>
            <p:nvPr/>
          </p:nvSpPr>
          <p:spPr>
            <a:xfrm>
              <a:off x="1399320" y="2830320"/>
              <a:ext cx="115056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just">
                <a:lnSpc>
                  <a:spcPct val="100000"/>
                </a:lnSpc>
              </a:pPr>
              <a:r>
                <a:rPr b="0" lang="fr-FR" sz="2400" spc="-1" strike="noStrike">
                  <a:solidFill>
                    <a:srgbClr val="595959"/>
                  </a:solidFill>
                  <a:latin typeface="Montserrat ExtraBold"/>
                </a:rPr>
                <a:t>CO2</a:t>
              </a:r>
              <a:endParaRPr b="0" lang="fr-FR" sz="2400" spc="-1" strike="noStrike">
                <a:latin typeface="Arial"/>
              </a:endParaRPr>
            </a:p>
          </p:txBody>
        </p:sp>
      </p:grpSp>
      <p:sp>
        <p:nvSpPr>
          <p:cNvPr id="180" name="CustomShape 17"/>
          <p:cNvSpPr/>
          <p:nvPr/>
        </p:nvSpPr>
        <p:spPr>
          <a:xfrm>
            <a:off x="1227240" y="3963600"/>
            <a:ext cx="5420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afabab"/>
                </a:solidFill>
                <a:latin typeface="等线"/>
              </a:rPr>
              <a:t>http://datatopics.worldbank.org/world-development-indicators/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81" name="CustomShape 18"/>
          <p:cNvSpPr/>
          <p:nvPr/>
        </p:nvSpPr>
        <p:spPr>
          <a:xfrm>
            <a:off x="1227240" y="4428000"/>
            <a:ext cx="542088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fr-FR" sz="1100" spc="-1" strike="noStrike">
                <a:solidFill>
                  <a:srgbClr val="afabab"/>
                </a:solidFill>
                <a:latin typeface="等线"/>
              </a:rPr>
              <a:t>https://www.energy.gov/eere/articles/how-much-power-1-gigawatt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82" name="Line 19"/>
          <p:cNvSpPr/>
          <p:nvPr/>
        </p:nvSpPr>
        <p:spPr>
          <a:xfrm>
            <a:off x="1227240" y="242892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20"/>
          <p:cNvSpPr/>
          <p:nvPr/>
        </p:nvSpPr>
        <p:spPr>
          <a:xfrm>
            <a:off x="1227240" y="352188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1"/>
          <p:cNvSpPr/>
          <p:nvPr/>
        </p:nvSpPr>
        <p:spPr>
          <a:xfrm>
            <a:off x="6251760" y="239760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22"/>
          <p:cNvSpPr/>
          <p:nvPr/>
        </p:nvSpPr>
        <p:spPr>
          <a:xfrm>
            <a:off x="6224040" y="3521880"/>
            <a:ext cx="4676400" cy="3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LibreOffice/6.1.6.3.M9$Windows_X86_64 LibreOffice_project/ba0884e6ed0832b75b86e5a1cd45ee961485837a</Application>
  <Words>306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2020-09-07T09:21:54Z</dcterms:created>
  <dc:creator/>
  <dc:description/>
  <dc:language>fr-FR</dc:language>
  <cp:lastModifiedBy/>
  <cp:revision>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