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3" r:id="rId10"/>
    <p:sldId id="266" r:id="rId11"/>
    <p:sldId id="272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00"/>
    <a:srgbClr val="1D81A2"/>
    <a:srgbClr val="18A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68" autoAdjust="0"/>
  </p:normalViewPr>
  <p:slideViewPr>
    <p:cSldViewPr snapToGrid="0">
      <p:cViewPr varScale="1">
        <p:scale>
          <a:sx n="83" d="100"/>
          <a:sy n="83" d="100"/>
        </p:scale>
        <p:origin x="726" y="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578C3-AE82-4C25-BE79-C9676C697FB3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altLang="zh-CN"/>
              <a:t>Cliquez pour modifier les styles du texte du masque</a:t>
            </a:r>
          </a:p>
          <a:p>
            <a:pPr lvl="1"/>
            <a:r>
              <a:rPr lang="fr-FR" altLang="zh-CN"/>
              <a:t>Deuxième niveau</a:t>
            </a:r>
          </a:p>
          <a:p>
            <a:pPr lvl="2"/>
            <a:r>
              <a:rPr lang="fr-FR" altLang="zh-CN"/>
              <a:t>Troisième niveau</a:t>
            </a:r>
          </a:p>
          <a:p>
            <a:pPr lvl="3"/>
            <a:r>
              <a:rPr lang="fr-FR" altLang="zh-CN"/>
              <a:t>Quatrième niveau</a:t>
            </a:r>
          </a:p>
          <a:p>
            <a:pPr lvl="4"/>
            <a:r>
              <a:rPr lang="fr-FR" altLang="zh-CN"/>
              <a:t>Cinquième niveau</a:t>
            </a:r>
            <a:endParaRPr lang="zh-CN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AAFA2-BE16-4F98-A80E-1B7E11EDF38F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975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AAFA2-BE16-4F98-A80E-1B7E11EDF38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633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EF63A-4E0B-4128-800A-4AE366AE0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altLang="zh-CN"/>
              <a:t>Modifiez le style du titre</a:t>
            </a:r>
            <a:endParaRPr lang="zh-CN" alt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9F5D2C-D4E5-4C91-918A-3F095AA7D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altLang="zh-CN"/>
              <a:t>Modifiez le style des sous-titres du masque</a:t>
            </a:r>
            <a:endParaRPr lang="zh-CN" alt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F5F614-0E44-4870-BF95-084C1B2D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4334-3DD7-4706-8CB0-7D2BF06665EE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CD1DA0-002F-473B-B28B-9A332C13A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772903-06CF-44D5-84CF-A0DA9D241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879D-FFF0-49F7-A62D-600B05E29992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34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5DC0D8-0DFF-4F81-AA55-76ABD051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/>
              <a:t>Modifiez le style du titre</a:t>
            </a:r>
            <a:endParaRPr lang="zh-CN" alt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C45EC7-FE40-476F-A534-20C1145CA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altLang="zh-CN"/>
              <a:t>Cliquez pour modifier les styles du texte du masque</a:t>
            </a:r>
          </a:p>
          <a:p>
            <a:pPr lvl="1"/>
            <a:r>
              <a:rPr lang="fr-FR" altLang="zh-CN"/>
              <a:t>Deuxième niveau</a:t>
            </a:r>
          </a:p>
          <a:p>
            <a:pPr lvl="2"/>
            <a:r>
              <a:rPr lang="fr-FR" altLang="zh-CN"/>
              <a:t>Troisième niveau</a:t>
            </a:r>
          </a:p>
          <a:p>
            <a:pPr lvl="3"/>
            <a:r>
              <a:rPr lang="fr-FR" altLang="zh-CN"/>
              <a:t>Quatrième niveau</a:t>
            </a:r>
          </a:p>
          <a:p>
            <a:pPr lvl="4"/>
            <a:r>
              <a:rPr lang="fr-FR" altLang="zh-CN"/>
              <a:t>Cinquième niveau</a:t>
            </a:r>
            <a:endParaRPr lang="zh-CN" alt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B7AB1F-109A-4B49-B912-5730773E3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4334-3DD7-4706-8CB0-7D2BF06665EE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491441-3890-482C-B6C6-E365713C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632F59-9759-4509-90D7-B51EA6AA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879D-FFF0-49F7-A62D-600B05E29992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80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5C5D754-C3BC-414C-B3A5-018004BB3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altLang="zh-CN"/>
              <a:t>Modifiez le style du titre</a:t>
            </a:r>
            <a:endParaRPr lang="zh-CN" alt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F536C4-44E2-417B-BCC7-3ABCC3460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altLang="zh-CN"/>
              <a:t>Cliquez pour modifier les styles du texte du masque</a:t>
            </a:r>
          </a:p>
          <a:p>
            <a:pPr lvl="1"/>
            <a:r>
              <a:rPr lang="fr-FR" altLang="zh-CN"/>
              <a:t>Deuxième niveau</a:t>
            </a:r>
          </a:p>
          <a:p>
            <a:pPr lvl="2"/>
            <a:r>
              <a:rPr lang="fr-FR" altLang="zh-CN"/>
              <a:t>Troisième niveau</a:t>
            </a:r>
          </a:p>
          <a:p>
            <a:pPr lvl="3"/>
            <a:r>
              <a:rPr lang="fr-FR" altLang="zh-CN"/>
              <a:t>Quatrième niveau</a:t>
            </a:r>
          </a:p>
          <a:p>
            <a:pPr lvl="4"/>
            <a:r>
              <a:rPr lang="fr-FR" altLang="zh-CN"/>
              <a:t>Cinquième niveau</a:t>
            </a:r>
            <a:endParaRPr lang="zh-CN" alt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567127-A3CA-4812-9A3C-EEDCD08B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4334-3DD7-4706-8CB0-7D2BF06665EE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B57B86-4CCB-46E4-B85D-CB90CC80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E09BA1-65A9-4983-B972-4062D2F6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879D-FFF0-49F7-A62D-600B05E29992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82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BDA714-346F-4847-BDBE-DA1379B12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/>
              <a:t>Modifiez le style du titre</a:t>
            </a:r>
            <a:endParaRPr lang="zh-CN" alt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80B8D-93B8-4816-9CEB-5EC68D45B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altLang="zh-CN"/>
              <a:t>Cliquez pour modifier les styles du texte du masque</a:t>
            </a:r>
          </a:p>
          <a:p>
            <a:pPr lvl="1"/>
            <a:r>
              <a:rPr lang="fr-FR" altLang="zh-CN"/>
              <a:t>Deuxième niveau</a:t>
            </a:r>
          </a:p>
          <a:p>
            <a:pPr lvl="2"/>
            <a:r>
              <a:rPr lang="fr-FR" altLang="zh-CN"/>
              <a:t>Troisième niveau</a:t>
            </a:r>
          </a:p>
          <a:p>
            <a:pPr lvl="3"/>
            <a:r>
              <a:rPr lang="fr-FR" altLang="zh-CN"/>
              <a:t>Quatrième niveau</a:t>
            </a:r>
          </a:p>
          <a:p>
            <a:pPr lvl="4"/>
            <a:r>
              <a:rPr lang="fr-FR" altLang="zh-CN"/>
              <a:t>Cinquième niveau</a:t>
            </a:r>
            <a:endParaRPr lang="zh-CN" alt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568A20-D770-44C7-91A8-A80B50E8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4334-3DD7-4706-8CB0-7D2BF06665EE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F2CEA1-030C-4E51-8BB0-D0E009D6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F06B5E-5356-4269-8B53-74962B4E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879D-FFF0-49F7-A62D-600B05E29992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38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B45D7E-5279-4B78-8C85-B06E98D27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altLang="zh-CN"/>
              <a:t>Modifiez le style du titre</a:t>
            </a:r>
            <a:endParaRPr lang="zh-CN" alt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F1EF61-49D4-4F4E-BDC1-BCE4525F7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altLang="zh-CN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C51952-769A-4234-8769-08FE4C94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4334-3DD7-4706-8CB0-7D2BF06665EE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B1C38E-A92F-4641-9DE8-47F369DD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53816D-9763-4563-9B48-36EAC751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879D-FFF0-49F7-A62D-600B05E29992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57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72148C-A693-471F-9365-B0000861A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/>
              <a:t>Modifiez le style du titre</a:t>
            </a:r>
            <a:endParaRPr lang="zh-CN" alt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E9A6E7-0778-4A28-B7A8-1F2CEC9AB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altLang="zh-CN"/>
              <a:t>Cliquez pour modifier les styles du texte du masque</a:t>
            </a:r>
          </a:p>
          <a:p>
            <a:pPr lvl="1"/>
            <a:r>
              <a:rPr lang="fr-FR" altLang="zh-CN"/>
              <a:t>Deuxième niveau</a:t>
            </a:r>
          </a:p>
          <a:p>
            <a:pPr lvl="2"/>
            <a:r>
              <a:rPr lang="fr-FR" altLang="zh-CN"/>
              <a:t>Troisième niveau</a:t>
            </a:r>
          </a:p>
          <a:p>
            <a:pPr lvl="3"/>
            <a:r>
              <a:rPr lang="fr-FR" altLang="zh-CN"/>
              <a:t>Quatrième niveau</a:t>
            </a:r>
          </a:p>
          <a:p>
            <a:pPr lvl="4"/>
            <a:r>
              <a:rPr lang="fr-FR" altLang="zh-CN"/>
              <a:t>Cinquième niveau</a:t>
            </a:r>
            <a:endParaRPr lang="zh-CN" alt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0CA6E3-6851-405B-BE7D-EA9FCCDAA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altLang="zh-CN"/>
              <a:t>Cliquez pour modifier les styles du texte du masque</a:t>
            </a:r>
          </a:p>
          <a:p>
            <a:pPr lvl="1"/>
            <a:r>
              <a:rPr lang="fr-FR" altLang="zh-CN"/>
              <a:t>Deuxième niveau</a:t>
            </a:r>
          </a:p>
          <a:p>
            <a:pPr lvl="2"/>
            <a:r>
              <a:rPr lang="fr-FR" altLang="zh-CN"/>
              <a:t>Troisième niveau</a:t>
            </a:r>
          </a:p>
          <a:p>
            <a:pPr lvl="3"/>
            <a:r>
              <a:rPr lang="fr-FR" altLang="zh-CN"/>
              <a:t>Quatrième niveau</a:t>
            </a:r>
          </a:p>
          <a:p>
            <a:pPr lvl="4"/>
            <a:r>
              <a:rPr lang="fr-FR" altLang="zh-CN"/>
              <a:t>Cinquième niveau</a:t>
            </a:r>
            <a:endParaRPr lang="zh-CN" alt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D0D9A8-5AD4-4C52-9E8A-A8F22D52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4334-3DD7-4706-8CB0-7D2BF06665EE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B79BDF-CCE6-4B2E-8228-AC039D79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025BC0-BD8C-4507-948D-CA460294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879D-FFF0-49F7-A62D-600B05E29992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32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1F6E6F-D281-452C-9B15-C9009F7A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altLang="zh-CN"/>
              <a:t>Modifiez le style du titre</a:t>
            </a:r>
            <a:endParaRPr lang="zh-CN" alt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33E0A5-1673-47F9-8FF1-BBD2E5D68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altLang="zh-CN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608BBD-5397-4B9F-9234-0FA89C939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altLang="zh-CN"/>
              <a:t>Cliquez pour modifier les styles du texte du masque</a:t>
            </a:r>
          </a:p>
          <a:p>
            <a:pPr lvl="1"/>
            <a:r>
              <a:rPr lang="fr-FR" altLang="zh-CN"/>
              <a:t>Deuxième niveau</a:t>
            </a:r>
          </a:p>
          <a:p>
            <a:pPr lvl="2"/>
            <a:r>
              <a:rPr lang="fr-FR" altLang="zh-CN"/>
              <a:t>Troisième niveau</a:t>
            </a:r>
          </a:p>
          <a:p>
            <a:pPr lvl="3"/>
            <a:r>
              <a:rPr lang="fr-FR" altLang="zh-CN"/>
              <a:t>Quatrième niveau</a:t>
            </a:r>
          </a:p>
          <a:p>
            <a:pPr lvl="4"/>
            <a:r>
              <a:rPr lang="fr-FR" altLang="zh-CN"/>
              <a:t>Cinquième niveau</a:t>
            </a:r>
            <a:endParaRPr lang="zh-CN" alt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97CDA3-854C-46ED-9E4F-3C34AC4E0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altLang="zh-CN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0C70263-D31C-496E-AA78-EDDA2CD93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altLang="zh-CN"/>
              <a:t>Cliquez pour modifier les styles du texte du masque</a:t>
            </a:r>
          </a:p>
          <a:p>
            <a:pPr lvl="1"/>
            <a:r>
              <a:rPr lang="fr-FR" altLang="zh-CN"/>
              <a:t>Deuxième niveau</a:t>
            </a:r>
          </a:p>
          <a:p>
            <a:pPr lvl="2"/>
            <a:r>
              <a:rPr lang="fr-FR" altLang="zh-CN"/>
              <a:t>Troisième niveau</a:t>
            </a:r>
          </a:p>
          <a:p>
            <a:pPr lvl="3"/>
            <a:r>
              <a:rPr lang="fr-FR" altLang="zh-CN"/>
              <a:t>Quatrième niveau</a:t>
            </a:r>
          </a:p>
          <a:p>
            <a:pPr lvl="4"/>
            <a:r>
              <a:rPr lang="fr-FR" altLang="zh-CN"/>
              <a:t>Cinquième niveau</a:t>
            </a:r>
            <a:endParaRPr lang="zh-CN" alt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3EC664E-1001-47D8-957E-970EAF9D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4334-3DD7-4706-8CB0-7D2BF06665EE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977D37B-DA78-4F15-A473-E2119355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FC2A52-3CFF-4B63-B2AE-C04659F0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879D-FFF0-49F7-A62D-600B05E29992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3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52BD6-A474-49FE-9B66-44CE9022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/>
              <a:t>Modifiez le style du titre</a:t>
            </a:r>
            <a:endParaRPr lang="zh-CN" alt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169ACC1-B1FD-4EEA-94CD-0007E5D2E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4334-3DD7-4706-8CB0-7D2BF06665EE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9E0B0B-3B07-4AC3-8705-FFF66462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77EDAF-6DCB-4AA4-A093-5A7BDBAF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879D-FFF0-49F7-A62D-600B05E29992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72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0C09A62-90FA-4F8A-9873-B15FAADC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4334-3DD7-4706-8CB0-7D2BF06665EE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38B1367-F670-4330-9AE8-8BBC1980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95E44B-1790-4B02-9507-9E5015B4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879D-FFF0-49F7-A62D-600B05E29992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44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D328D4-E374-4F96-99FA-BCA29955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altLang="zh-CN"/>
              <a:t>Modifiez le style du titre</a:t>
            </a:r>
            <a:endParaRPr lang="zh-CN" alt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C9CB40-B0DA-451F-BE6C-8F77D830E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altLang="zh-CN"/>
              <a:t>Cliquez pour modifier les styles du texte du masque</a:t>
            </a:r>
          </a:p>
          <a:p>
            <a:pPr lvl="1"/>
            <a:r>
              <a:rPr lang="fr-FR" altLang="zh-CN"/>
              <a:t>Deuxième niveau</a:t>
            </a:r>
          </a:p>
          <a:p>
            <a:pPr lvl="2"/>
            <a:r>
              <a:rPr lang="fr-FR" altLang="zh-CN"/>
              <a:t>Troisième niveau</a:t>
            </a:r>
          </a:p>
          <a:p>
            <a:pPr lvl="3"/>
            <a:r>
              <a:rPr lang="fr-FR" altLang="zh-CN"/>
              <a:t>Quatrième niveau</a:t>
            </a:r>
          </a:p>
          <a:p>
            <a:pPr lvl="4"/>
            <a:r>
              <a:rPr lang="fr-FR" altLang="zh-CN"/>
              <a:t>Cinquième niveau</a:t>
            </a:r>
            <a:endParaRPr lang="zh-CN" alt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5DBEE3-2CEA-427A-B3FB-385E50C4B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altLang="zh-CN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5DA292-BDFE-4C70-8102-C8547941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4334-3DD7-4706-8CB0-7D2BF06665EE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8B7EC7-95D6-40CB-9FDE-4688AA91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C7FC7E-2693-48EF-8B4A-AEC0DCA0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879D-FFF0-49F7-A62D-600B05E29992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5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B0288-DEAB-42B7-A3B2-BC70348FB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altLang="zh-CN"/>
              <a:t>Modifiez le style du titre</a:t>
            </a:r>
            <a:endParaRPr lang="zh-CN" alt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5980D8-CE30-4D45-8C26-B316F5A43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2106B8-168A-48E6-814C-4FC9DC4F2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altLang="zh-CN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00663F-63B5-4946-94BC-E51E6B73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4334-3DD7-4706-8CB0-7D2BF06665EE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39D74E-D0D6-41C2-B110-92B8D6FC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6E9873-46B8-4204-8F23-610A1C11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879D-FFF0-49F7-A62D-600B05E29992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76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41B755E-BC10-496C-BA9F-0D3CE9FD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altLang="zh-CN"/>
              <a:t>Modifiez le style du titre</a:t>
            </a:r>
            <a:endParaRPr lang="zh-CN" alt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EAB438-FBD1-4EA1-BE08-E7917F7BD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altLang="zh-CN"/>
              <a:t>Cliquez pour modifier les styles du texte du masque</a:t>
            </a:r>
          </a:p>
          <a:p>
            <a:pPr lvl="1"/>
            <a:r>
              <a:rPr lang="fr-FR" altLang="zh-CN"/>
              <a:t>Deuxième niveau</a:t>
            </a:r>
          </a:p>
          <a:p>
            <a:pPr lvl="2"/>
            <a:r>
              <a:rPr lang="fr-FR" altLang="zh-CN"/>
              <a:t>Troisième niveau</a:t>
            </a:r>
          </a:p>
          <a:p>
            <a:pPr lvl="3"/>
            <a:r>
              <a:rPr lang="fr-FR" altLang="zh-CN"/>
              <a:t>Quatrième niveau</a:t>
            </a:r>
          </a:p>
          <a:p>
            <a:pPr lvl="4"/>
            <a:r>
              <a:rPr lang="fr-FR" altLang="zh-CN"/>
              <a:t>Cinquième niveau</a:t>
            </a:r>
            <a:endParaRPr lang="zh-CN" alt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B0C1D0-B553-4A5B-B436-0BD42F61B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44334-3DD7-4706-8CB0-7D2BF06665EE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1080E2-AE05-4275-B29E-534B0DB5C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28FEEA-7269-4E65-A334-13DCAA327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9879D-FFF0-49F7-A62D-600B05E29992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50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53AAC0-FFCF-4440-8401-1B5088F72346}"/>
              </a:ext>
            </a:extLst>
          </p:cNvPr>
          <p:cNvSpPr txBox="1"/>
          <p:nvPr/>
        </p:nvSpPr>
        <p:spPr>
          <a:xfrm>
            <a:off x="763793" y="1548260"/>
            <a:ext cx="83567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REALISATION DU </a:t>
            </a:r>
          </a:p>
          <a:p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TABLAEU DE BORD DE </a:t>
            </a:r>
          </a:p>
          <a:p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BILAN ENERGETIQUE FRANCILIEN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8E258BA-A475-4CD4-917D-E77378A5FC05}"/>
              </a:ext>
            </a:extLst>
          </p:cNvPr>
          <p:cNvSpPr txBox="1"/>
          <p:nvPr/>
        </p:nvSpPr>
        <p:spPr>
          <a:xfrm>
            <a:off x="763793" y="3631615"/>
            <a:ext cx="55835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Pr</a:t>
            </a:r>
            <a:r>
              <a:rPr lang="fr-CA" altLang="zh-CN" sz="2400" dirty="0" err="1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ésentation</a:t>
            </a:r>
            <a:r>
              <a:rPr lang="fr-CA" altLang="zh-CN" sz="2400" dirty="0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 du stage de Ziwei WU</a:t>
            </a:r>
          </a:p>
          <a:p>
            <a:r>
              <a:rPr lang="fr-CA" altLang="zh-CN" sz="2400" dirty="0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21/08/2020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Montserrat Light" panose="00000400000000000000" pitchFamily="2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E66C04F-6213-4D39-A766-981C42CC0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64" y="3390712"/>
            <a:ext cx="8115031" cy="7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4829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0DE2364-A106-468B-B2AF-E602092AD3C9}"/>
              </a:ext>
            </a:extLst>
          </p:cNvPr>
          <p:cNvSpPr txBox="1"/>
          <p:nvPr/>
        </p:nvSpPr>
        <p:spPr>
          <a:xfrm>
            <a:off x="1333498" y="215384"/>
            <a:ext cx="28956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Montserrat ExtraBold" panose="00000900000000000000" pitchFamily="2" charset="0"/>
              </a:rPr>
              <a:t>TDB &amp;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Montserrat ExtraBold" panose="00000900000000000000" pitchFamily="2" charset="0"/>
              </a:rPr>
              <a:t>L’actualisation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Montserrat ExtraBold" panose="00000900000000000000" pitchFamily="2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4CE5150-4AC0-4CC4-B22D-5D8A2625A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332" y="1046381"/>
            <a:ext cx="2739934" cy="68044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B5B3887-EB60-4AE4-8565-5EDEC5C39124}"/>
              </a:ext>
            </a:extLst>
          </p:cNvPr>
          <p:cNvCxnSpPr>
            <a:cxnSpLocks/>
          </p:cNvCxnSpPr>
          <p:nvPr/>
        </p:nvCxnSpPr>
        <p:spPr>
          <a:xfrm>
            <a:off x="1238250" y="345233"/>
            <a:ext cx="0" cy="83586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F444BED-EBCF-4333-BA5E-491889029588}"/>
              </a:ext>
            </a:extLst>
          </p:cNvPr>
          <p:cNvSpPr txBox="1"/>
          <p:nvPr/>
        </p:nvSpPr>
        <p:spPr>
          <a:xfrm>
            <a:off x="451620" y="76884"/>
            <a:ext cx="69137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600" dirty="0">
                <a:solidFill>
                  <a:schemeClr val="bg2">
                    <a:lumMod val="25000"/>
                  </a:schemeClr>
                </a:solidFill>
                <a:latin typeface="Montserrat ExtraBold" panose="00000900000000000000" pitchFamily="2" charset="0"/>
              </a:rPr>
              <a:t>3</a:t>
            </a:r>
            <a:endParaRPr lang="zh-CN" altLang="en-US" sz="6600" dirty="0">
              <a:solidFill>
                <a:schemeClr val="bg2">
                  <a:lumMod val="25000"/>
                </a:schemeClr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6B69387-2350-43E7-8607-AF0176702273}"/>
              </a:ext>
            </a:extLst>
          </p:cNvPr>
          <p:cNvSpPr txBox="1"/>
          <p:nvPr/>
        </p:nvSpPr>
        <p:spPr>
          <a:xfrm>
            <a:off x="1375187" y="1672677"/>
            <a:ext cx="24827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Structure des dossier sur </a:t>
            </a:r>
          </a:p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PC/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Réseau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91697B7-93D0-4297-8F52-CB61AA5AA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335" y="2183232"/>
            <a:ext cx="1879340" cy="650236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745CCCF-3A5D-4A2E-AF77-CEB4F3221D96}"/>
              </a:ext>
            </a:extLst>
          </p:cNvPr>
          <p:cNvSpPr txBox="1"/>
          <p:nvPr/>
        </p:nvSpPr>
        <p:spPr>
          <a:xfrm>
            <a:off x="5632335" y="1424262"/>
            <a:ext cx="24827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 SemiBold" panose="00000700000000000000" pitchFamily="2" charset="0"/>
                <a:ea typeface="等线" panose="02010600030101010101" pitchFamily="2" charset="-122"/>
                <a:cs typeface="+mn-cs"/>
              </a:rPr>
              <a:t>Structure des dossier sur</a:t>
            </a:r>
            <a:endParaRPr lang="zh-CN" altLang="en-US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70D851EC-1423-41CA-BC31-CECA1ACC8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372" y="3241619"/>
            <a:ext cx="4857009" cy="2811549"/>
          </a:xfrm>
          <a:prstGeom prst="rect">
            <a:avLst/>
          </a:prstGeom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83CCCB3-D93D-4514-AECA-3DDB8FDA269C}"/>
              </a:ext>
            </a:extLst>
          </p:cNvPr>
          <p:cNvCxnSpPr>
            <a:cxnSpLocks/>
          </p:cNvCxnSpPr>
          <p:nvPr/>
        </p:nvCxnSpPr>
        <p:spPr>
          <a:xfrm>
            <a:off x="4047216" y="3899820"/>
            <a:ext cx="122963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67AFCFF7-F55C-4FBD-8D4E-0E79F9BD5BFF}"/>
              </a:ext>
            </a:extLst>
          </p:cNvPr>
          <p:cNvSpPr txBox="1"/>
          <p:nvPr/>
        </p:nvSpPr>
        <p:spPr>
          <a:xfrm>
            <a:off x="3999889" y="3398751"/>
            <a:ext cx="13242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Upload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0C5B9446-ADA5-4EE0-B84A-7C3C0492D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4506" y="439585"/>
            <a:ext cx="3054994" cy="2045867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8376B081-24D5-4D9F-884C-601C85177112}"/>
              </a:ext>
            </a:extLst>
          </p:cNvPr>
          <p:cNvSpPr txBox="1"/>
          <p:nvPr/>
        </p:nvSpPr>
        <p:spPr>
          <a:xfrm>
            <a:off x="8788626" y="2563568"/>
            <a:ext cx="1418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Gère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207F77FC-BAFB-441F-A282-63616B6F97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0622" y="3100598"/>
            <a:ext cx="2282071" cy="1630051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DCA8A0B-3C1D-45C8-9B73-C59B8A699B74}"/>
              </a:ext>
            </a:extLst>
          </p:cNvPr>
          <p:cNvCxnSpPr>
            <a:cxnSpLocks/>
          </p:cNvCxnSpPr>
          <p:nvPr/>
        </p:nvCxnSpPr>
        <p:spPr>
          <a:xfrm flipV="1">
            <a:off x="9619861" y="2425319"/>
            <a:ext cx="419489" cy="74708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86981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0DE2364-A106-468B-B2AF-E602092AD3C9}"/>
              </a:ext>
            </a:extLst>
          </p:cNvPr>
          <p:cNvSpPr txBox="1"/>
          <p:nvPr/>
        </p:nvSpPr>
        <p:spPr>
          <a:xfrm>
            <a:off x="1333498" y="215384"/>
            <a:ext cx="28956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Montserrat ExtraBold" panose="00000900000000000000" pitchFamily="2" charset="0"/>
              </a:rPr>
              <a:t>TDB &amp;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Montserrat ExtraBold" panose="00000900000000000000" pitchFamily="2" charset="0"/>
              </a:rPr>
              <a:t>L’actualisation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Montserrat ExtraBold" panose="00000900000000000000" pitchFamily="2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4CE5150-4AC0-4CC4-B22D-5D8A2625A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332" y="1046381"/>
            <a:ext cx="2739934" cy="68044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B5B3887-EB60-4AE4-8565-5EDEC5C39124}"/>
              </a:ext>
            </a:extLst>
          </p:cNvPr>
          <p:cNvCxnSpPr>
            <a:cxnSpLocks/>
          </p:cNvCxnSpPr>
          <p:nvPr/>
        </p:nvCxnSpPr>
        <p:spPr>
          <a:xfrm>
            <a:off x="1238250" y="345233"/>
            <a:ext cx="0" cy="83586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F444BED-EBCF-4333-BA5E-491889029588}"/>
              </a:ext>
            </a:extLst>
          </p:cNvPr>
          <p:cNvSpPr txBox="1"/>
          <p:nvPr/>
        </p:nvSpPr>
        <p:spPr>
          <a:xfrm>
            <a:off x="451620" y="76884"/>
            <a:ext cx="69137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600" dirty="0">
                <a:solidFill>
                  <a:schemeClr val="bg2">
                    <a:lumMod val="25000"/>
                  </a:schemeClr>
                </a:solidFill>
                <a:latin typeface="Montserrat ExtraBold" panose="00000900000000000000" pitchFamily="2" charset="0"/>
              </a:rPr>
              <a:t>3</a:t>
            </a:r>
            <a:endParaRPr lang="zh-CN" altLang="en-US" sz="6600" dirty="0">
              <a:solidFill>
                <a:schemeClr val="bg2">
                  <a:lumMod val="25000"/>
                </a:schemeClr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B2BFD1D-653C-4C1C-9AA7-06CF28B298C2}"/>
              </a:ext>
            </a:extLst>
          </p:cNvPr>
          <p:cNvSpPr txBox="1"/>
          <p:nvPr/>
        </p:nvSpPr>
        <p:spPr>
          <a:xfrm>
            <a:off x="2781298" y="2727742"/>
            <a:ext cx="60180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LE PAGE WEB</a:t>
            </a:r>
          </a:p>
          <a:p>
            <a:pPr algn="ctr"/>
            <a:r>
              <a:rPr lang="en-US" altLang="zh-CN" sz="480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FINALE DU TDB</a:t>
            </a:r>
            <a:endParaRPr lang="zh-CN" altLang="en-US" sz="4800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22671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8DB2E48-19F2-4AD3-98C4-98AA2C978E19}"/>
              </a:ext>
            </a:extLst>
          </p:cNvPr>
          <p:cNvSpPr txBox="1"/>
          <p:nvPr/>
        </p:nvSpPr>
        <p:spPr>
          <a:xfrm>
            <a:off x="1333498" y="215384"/>
            <a:ext cx="28956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Montserrat ExtraBold" panose="00000900000000000000" pitchFamily="2" charset="0"/>
              </a:rPr>
              <a:t>TDB &amp;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Montserrat ExtraBold" panose="00000900000000000000" pitchFamily="2" charset="0"/>
              </a:rPr>
              <a:t>L’actualisation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Montserrat ExtraBold" panose="00000900000000000000" pitchFamily="2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AB63B5-C5E5-454C-B281-8A83D9AF7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332" y="1046381"/>
            <a:ext cx="2739934" cy="68044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3719876-1D4B-4FFC-8E32-BD12534CB2DD}"/>
              </a:ext>
            </a:extLst>
          </p:cNvPr>
          <p:cNvCxnSpPr>
            <a:cxnSpLocks/>
          </p:cNvCxnSpPr>
          <p:nvPr/>
        </p:nvCxnSpPr>
        <p:spPr>
          <a:xfrm>
            <a:off x="1238250" y="345233"/>
            <a:ext cx="0" cy="83586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B22DAE6-B36C-45A8-B4C8-4F28B2A05772}"/>
              </a:ext>
            </a:extLst>
          </p:cNvPr>
          <p:cNvSpPr txBox="1"/>
          <p:nvPr/>
        </p:nvSpPr>
        <p:spPr>
          <a:xfrm>
            <a:off x="451620" y="76884"/>
            <a:ext cx="69137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600" dirty="0">
                <a:solidFill>
                  <a:schemeClr val="bg2">
                    <a:lumMod val="25000"/>
                  </a:schemeClr>
                </a:solidFill>
                <a:latin typeface="Montserrat ExtraBold" panose="00000900000000000000" pitchFamily="2" charset="0"/>
              </a:rPr>
              <a:t>3</a:t>
            </a:r>
            <a:endParaRPr lang="zh-CN" altLang="en-US" sz="6600" dirty="0">
              <a:solidFill>
                <a:schemeClr val="bg2">
                  <a:lumMod val="25000"/>
                </a:schemeClr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4FF54BB-20F4-4A39-8BBE-65079B3C22E7}"/>
              </a:ext>
            </a:extLst>
          </p:cNvPr>
          <p:cNvSpPr txBox="1"/>
          <p:nvPr/>
        </p:nvSpPr>
        <p:spPr>
          <a:xfrm>
            <a:off x="1348394" y="1518612"/>
            <a:ext cx="24827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sz="240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L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’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actualisation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641A37-4C30-4010-AA3E-49757A51BF69}"/>
              </a:ext>
            </a:extLst>
          </p:cNvPr>
          <p:cNvSpPr txBox="1"/>
          <p:nvPr/>
        </p:nvSpPr>
        <p:spPr>
          <a:xfrm>
            <a:off x="1338921" y="1932739"/>
            <a:ext cx="32031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sz="240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des chiffres clés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F22A56D-2FE7-45C1-A110-E5C7415450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642188" y="3695637"/>
            <a:ext cx="9660932" cy="250066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1337F74-EBFB-412E-9F22-C3E5B4A23C49}"/>
              </a:ext>
            </a:extLst>
          </p:cNvPr>
          <p:cNvSpPr txBox="1"/>
          <p:nvPr/>
        </p:nvSpPr>
        <p:spPr>
          <a:xfrm>
            <a:off x="1541959" y="3233972"/>
            <a:ext cx="5760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sz="160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ID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5372646-1F04-431D-BC5F-63E1C664CF9A}"/>
              </a:ext>
            </a:extLst>
          </p:cNvPr>
          <p:cNvSpPr txBox="1"/>
          <p:nvPr/>
        </p:nvSpPr>
        <p:spPr>
          <a:xfrm>
            <a:off x="3144883" y="3233972"/>
            <a:ext cx="14695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sz="160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Chiffres clés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DFCBB4A-9C4B-4F97-806A-9E6EFB4EEE45}"/>
              </a:ext>
            </a:extLst>
          </p:cNvPr>
          <p:cNvSpPr txBox="1"/>
          <p:nvPr/>
        </p:nvSpPr>
        <p:spPr>
          <a:xfrm>
            <a:off x="4614447" y="3233972"/>
            <a:ext cx="14695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sz="160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Mot clés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08636F7-19BE-41E5-9EE2-36C7E95556FD}"/>
              </a:ext>
            </a:extLst>
          </p:cNvPr>
          <p:cNvSpPr txBox="1"/>
          <p:nvPr/>
        </p:nvSpPr>
        <p:spPr>
          <a:xfrm>
            <a:off x="6098934" y="3233972"/>
            <a:ext cx="14695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sz="160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Description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4368C1C-7483-41F0-9530-7FB6738CE2F8}"/>
              </a:ext>
            </a:extLst>
          </p:cNvPr>
          <p:cNvSpPr txBox="1"/>
          <p:nvPr/>
        </p:nvSpPr>
        <p:spPr>
          <a:xfrm>
            <a:off x="7583421" y="3233972"/>
            <a:ext cx="14695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sz="160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Des_sup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DE80B22-3DA5-48C9-8567-78F1CF1FB4C4}"/>
              </a:ext>
            </a:extLst>
          </p:cNvPr>
          <p:cNvSpPr txBox="1"/>
          <p:nvPr/>
        </p:nvSpPr>
        <p:spPr>
          <a:xfrm>
            <a:off x="9067908" y="3233972"/>
            <a:ext cx="14695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sz="160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Source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3E22AAE-BE44-4037-A09D-2375ADCB7A3A}"/>
              </a:ext>
            </a:extLst>
          </p:cNvPr>
          <p:cNvSpPr txBox="1"/>
          <p:nvPr/>
        </p:nvSpPr>
        <p:spPr>
          <a:xfrm>
            <a:off x="10568338" y="3233972"/>
            <a:ext cx="14695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sz="160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Lien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E313AC7-C077-42C0-A6FD-9953C2A771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90"/>
          <a:stretch/>
        </p:blipFill>
        <p:spPr>
          <a:xfrm>
            <a:off x="7509923" y="345233"/>
            <a:ext cx="3115970" cy="256608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B5B33D4-2011-46CB-B009-6B34BF3EB4C7}"/>
              </a:ext>
            </a:extLst>
          </p:cNvPr>
          <p:cNvSpPr/>
          <p:nvPr/>
        </p:nvSpPr>
        <p:spPr>
          <a:xfrm>
            <a:off x="3106125" y="3245892"/>
            <a:ext cx="1438698" cy="899489"/>
          </a:xfrm>
          <a:prstGeom prst="rect">
            <a:avLst/>
          </a:prstGeom>
          <a:noFill/>
          <a:ln w="25400">
            <a:solidFill>
              <a:srgbClr val="FF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E729ED-42CD-4BC0-B458-6F908E67486B}"/>
              </a:ext>
            </a:extLst>
          </p:cNvPr>
          <p:cNvSpPr/>
          <p:nvPr/>
        </p:nvSpPr>
        <p:spPr>
          <a:xfrm>
            <a:off x="4640951" y="3245892"/>
            <a:ext cx="1235974" cy="899489"/>
          </a:xfrm>
          <a:prstGeom prst="rect">
            <a:avLst/>
          </a:prstGeom>
          <a:noFill/>
          <a:ln w="25400">
            <a:solidFill>
              <a:srgbClr val="FF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11CA09-1A41-4723-82DE-8FF5E728D912}"/>
              </a:ext>
            </a:extLst>
          </p:cNvPr>
          <p:cNvSpPr/>
          <p:nvPr/>
        </p:nvSpPr>
        <p:spPr>
          <a:xfrm>
            <a:off x="6137507" y="3245892"/>
            <a:ext cx="1372416" cy="899489"/>
          </a:xfrm>
          <a:prstGeom prst="rect">
            <a:avLst/>
          </a:prstGeom>
          <a:noFill/>
          <a:ln w="25400">
            <a:solidFill>
              <a:srgbClr val="FF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05D2CF-E890-4C78-AF47-206F89589461}"/>
              </a:ext>
            </a:extLst>
          </p:cNvPr>
          <p:cNvSpPr/>
          <p:nvPr/>
        </p:nvSpPr>
        <p:spPr>
          <a:xfrm>
            <a:off x="7639869" y="3245892"/>
            <a:ext cx="1372416" cy="899489"/>
          </a:xfrm>
          <a:prstGeom prst="rect">
            <a:avLst/>
          </a:prstGeom>
          <a:noFill/>
          <a:ln w="25400">
            <a:solidFill>
              <a:srgbClr val="FF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22B7494-7F12-477B-88C2-2F751FB777B3}"/>
              </a:ext>
            </a:extLst>
          </p:cNvPr>
          <p:cNvCxnSpPr/>
          <p:nvPr/>
        </p:nvCxnSpPr>
        <p:spPr>
          <a:xfrm flipV="1">
            <a:off x="4151266" y="763166"/>
            <a:ext cx="4306934" cy="2470806"/>
          </a:xfrm>
          <a:prstGeom prst="straightConnector1">
            <a:avLst/>
          </a:prstGeom>
          <a:ln>
            <a:solidFill>
              <a:srgbClr val="FF8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7FD7C7E7-6867-41E6-9EC2-4CC293B81CBE}"/>
              </a:ext>
            </a:extLst>
          </p:cNvPr>
          <p:cNvCxnSpPr>
            <a:cxnSpLocks/>
          </p:cNvCxnSpPr>
          <p:nvPr/>
        </p:nvCxnSpPr>
        <p:spPr>
          <a:xfrm flipV="1">
            <a:off x="5258938" y="1190625"/>
            <a:ext cx="3199262" cy="2031506"/>
          </a:xfrm>
          <a:prstGeom prst="straightConnector1">
            <a:avLst/>
          </a:prstGeom>
          <a:ln>
            <a:solidFill>
              <a:srgbClr val="FF8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745EA0F-650C-4B01-BD78-D28C4A1A7304}"/>
              </a:ext>
            </a:extLst>
          </p:cNvPr>
          <p:cNvCxnSpPr>
            <a:cxnSpLocks/>
          </p:cNvCxnSpPr>
          <p:nvPr/>
        </p:nvCxnSpPr>
        <p:spPr>
          <a:xfrm flipV="1">
            <a:off x="6647665" y="1733550"/>
            <a:ext cx="1565324" cy="1500423"/>
          </a:xfrm>
          <a:prstGeom prst="straightConnector1">
            <a:avLst/>
          </a:prstGeom>
          <a:ln>
            <a:solidFill>
              <a:srgbClr val="FF8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1C2982EF-D447-499D-ABCD-E6CCE4EB5BEF}"/>
              </a:ext>
            </a:extLst>
          </p:cNvPr>
          <p:cNvCxnSpPr>
            <a:cxnSpLocks/>
          </p:cNvCxnSpPr>
          <p:nvPr/>
        </p:nvCxnSpPr>
        <p:spPr>
          <a:xfrm flipV="1">
            <a:off x="8326077" y="2499436"/>
            <a:ext cx="309237" cy="728577"/>
          </a:xfrm>
          <a:prstGeom prst="straightConnector1">
            <a:avLst/>
          </a:prstGeom>
          <a:ln>
            <a:solidFill>
              <a:srgbClr val="FF8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6483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8DB2E48-19F2-4AD3-98C4-98AA2C978E19}"/>
              </a:ext>
            </a:extLst>
          </p:cNvPr>
          <p:cNvSpPr txBox="1"/>
          <p:nvPr/>
        </p:nvSpPr>
        <p:spPr>
          <a:xfrm>
            <a:off x="1333498" y="215384"/>
            <a:ext cx="28956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Montserrat ExtraBold" panose="00000900000000000000" pitchFamily="2" charset="0"/>
              </a:rPr>
              <a:t>TDB &amp;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Montserrat ExtraBold" panose="00000900000000000000" pitchFamily="2" charset="0"/>
              </a:rPr>
              <a:t>L’actualisation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Montserrat ExtraBold" panose="00000900000000000000" pitchFamily="2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AB63B5-C5E5-454C-B281-8A83D9AF7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332" y="1046381"/>
            <a:ext cx="2739934" cy="68044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3719876-1D4B-4FFC-8E32-BD12534CB2DD}"/>
              </a:ext>
            </a:extLst>
          </p:cNvPr>
          <p:cNvCxnSpPr>
            <a:cxnSpLocks/>
          </p:cNvCxnSpPr>
          <p:nvPr/>
        </p:nvCxnSpPr>
        <p:spPr>
          <a:xfrm>
            <a:off x="1238250" y="345233"/>
            <a:ext cx="0" cy="83586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B22DAE6-B36C-45A8-B4C8-4F28B2A05772}"/>
              </a:ext>
            </a:extLst>
          </p:cNvPr>
          <p:cNvSpPr txBox="1"/>
          <p:nvPr/>
        </p:nvSpPr>
        <p:spPr>
          <a:xfrm>
            <a:off x="451620" y="76884"/>
            <a:ext cx="69137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600" dirty="0">
                <a:solidFill>
                  <a:schemeClr val="bg2">
                    <a:lumMod val="25000"/>
                  </a:schemeClr>
                </a:solidFill>
                <a:latin typeface="Montserrat ExtraBold" panose="00000900000000000000" pitchFamily="2" charset="0"/>
              </a:rPr>
              <a:t>3</a:t>
            </a:r>
            <a:endParaRPr lang="zh-CN" altLang="en-US" sz="6600" dirty="0">
              <a:solidFill>
                <a:schemeClr val="bg2">
                  <a:lumMod val="25000"/>
                </a:schemeClr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4FF54BB-20F4-4A39-8BBE-65079B3C22E7}"/>
              </a:ext>
            </a:extLst>
          </p:cNvPr>
          <p:cNvSpPr txBox="1"/>
          <p:nvPr/>
        </p:nvSpPr>
        <p:spPr>
          <a:xfrm>
            <a:off x="1417966" y="2917390"/>
            <a:ext cx="24827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sz="240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L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’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actualisation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641A37-4C30-4010-AA3E-49757A51BF69}"/>
              </a:ext>
            </a:extLst>
          </p:cNvPr>
          <p:cNvSpPr txBox="1"/>
          <p:nvPr/>
        </p:nvSpPr>
        <p:spPr>
          <a:xfrm>
            <a:off x="1408493" y="3331517"/>
            <a:ext cx="32031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sz="240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des cartes simples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3721FC5-639E-496F-ACFC-DC25A6FB3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950" y="659955"/>
            <a:ext cx="6526130" cy="290239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5CADB86-6D60-4F42-B02E-C76EF8709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275" y="3742420"/>
            <a:ext cx="2205150" cy="283242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C34BF8B8-95C5-47C1-9C4C-25017E5E0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8740" y="3698964"/>
            <a:ext cx="1874520" cy="1459667"/>
          </a:xfrm>
          <a:prstGeom prst="rect">
            <a:avLst/>
          </a:prstGeom>
        </p:spPr>
      </p:pic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0C6350AA-9143-4C10-AD27-176A0E1EDF7A}"/>
              </a:ext>
            </a:extLst>
          </p:cNvPr>
          <p:cNvCxnSpPr>
            <a:cxnSpLocks/>
          </p:cNvCxnSpPr>
          <p:nvPr/>
        </p:nvCxnSpPr>
        <p:spPr>
          <a:xfrm flipH="1">
            <a:off x="2651076" y="5814712"/>
            <a:ext cx="144195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32B7CF23-E1B8-4ADF-970D-8247AFC665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750" y="5454324"/>
            <a:ext cx="1879340" cy="650236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AABDC439-16BE-497C-8A6F-E9B62DBEF2E8}"/>
              </a:ext>
            </a:extLst>
          </p:cNvPr>
          <p:cNvSpPr txBox="1"/>
          <p:nvPr/>
        </p:nvSpPr>
        <p:spPr>
          <a:xfrm>
            <a:off x="2755883" y="5280550"/>
            <a:ext cx="14051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sz="240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Upload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593BF1A-BA26-4746-A0E9-3C79FE2FC072}"/>
              </a:ext>
            </a:extLst>
          </p:cNvPr>
          <p:cNvSpPr txBox="1"/>
          <p:nvPr/>
        </p:nvSpPr>
        <p:spPr>
          <a:xfrm>
            <a:off x="4229099" y="5363943"/>
            <a:ext cx="14051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sz="240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Csv</a:t>
            </a:r>
          </a:p>
          <a:p>
            <a:r>
              <a:rPr lang="fr-CA" altLang="zh-CN" sz="240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modifié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27326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AA18520-E423-4B9B-A85A-CE6171B7A3D4}"/>
              </a:ext>
            </a:extLst>
          </p:cNvPr>
          <p:cNvSpPr txBox="1"/>
          <p:nvPr/>
        </p:nvSpPr>
        <p:spPr>
          <a:xfrm>
            <a:off x="1333498" y="215384"/>
            <a:ext cx="28956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Montserrat ExtraBold" panose="00000900000000000000" pitchFamily="2" charset="0"/>
              </a:rPr>
              <a:t>TDB &amp;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Montserrat ExtraBold" panose="00000900000000000000" pitchFamily="2" charset="0"/>
              </a:rPr>
              <a:t>L’actualisation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Montserrat ExtraBold" panose="00000900000000000000" pitchFamily="2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BBD4C9D-9AB7-44B7-8C25-3D6D58B94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332" y="1046381"/>
            <a:ext cx="2739934" cy="68044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22A233B-3688-4657-A773-1F649C83E8D8}"/>
              </a:ext>
            </a:extLst>
          </p:cNvPr>
          <p:cNvCxnSpPr>
            <a:cxnSpLocks/>
          </p:cNvCxnSpPr>
          <p:nvPr/>
        </p:nvCxnSpPr>
        <p:spPr>
          <a:xfrm>
            <a:off x="1238250" y="345233"/>
            <a:ext cx="0" cy="83586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55148C82-E8C3-44B6-B7A5-9700173AF1DA}"/>
              </a:ext>
            </a:extLst>
          </p:cNvPr>
          <p:cNvSpPr txBox="1"/>
          <p:nvPr/>
        </p:nvSpPr>
        <p:spPr>
          <a:xfrm>
            <a:off x="451620" y="76884"/>
            <a:ext cx="69137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600" dirty="0">
                <a:solidFill>
                  <a:schemeClr val="bg2">
                    <a:lumMod val="25000"/>
                  </a:schemeClr>
                </a:solidFill>
                <a:latin typeface="Montserrat ExtraBold" panose="00000900000000000000" pitchFamily="2" charset="0"/>
              </a:rPr>
              <a:t>3</a:t>
            </a:r>
            <a:endParaRPr lang="zh-CN" altLang="en-US" sz="6600" dirty="0">
              <a:solidFill>
                <a:schemeClr val="bg2">
                  <a:lumMod val="25000"/>
                </a:schemeClr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009795A-C473-4A03-88B9-E1C19065C1A7}"/>
              </a:ext>
            </a:extLst>
          </p:cNvPr>
          <p:cNvSpPr txBox="1"/>
          <p:nvPr/>
        </p:nvSpPr>
        <p:spPr>
          <a:xfrm>
            <a:off x="1099843" y="1934218"/>
            <a:ext cx="24827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sz="240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L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’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actualisation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538C6AC-FE10-4B79-9980-E1124939FD98}"/>
              </a:ext>
            </a:extLst>
          </p:cNvPr>
          <p:cNvSpPr txBox="1"/>
          <p:nvPr/>
        </p:nvSpPr>
        <p:spPr>
          <a:xfrm>
            <a:off x="1090370" y="2348345"/>
            <a:ext cx="25252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sz="240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des cartes à l’échelle EPCI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48F4A57-9205-4CEC-A8EA-C57BB3474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739" y="1980562"/>
            <a:ext cx="2877258" cy="130958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E503408-5F9B-43F0-B1B5-C9C09A3D7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552" y="2037916"/>
            <a:ext cx="2925054" cy="1252229"/>
          </a:xfrm>
          <a:prstGeom prst="rect">
            <a:avLst/>
          </a:prstGeom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1E04FDB-569F-47A4-A47E-DAC5B3A10D11}"/>
              </a:ext>
            </a:extLst>
          </p:cNvPr>
          <p:cNvCxnSpPr>
            <a:cxnSpLocks/>
          </p:cNvCxnSpPr>
          <p:nvPr/>
        </p:nvCxnSpPr>
        <p:spPr>
          <a:xfrm>
            <a:off x="6562725" y="2221381"/>
            <a:ext cx="84501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8708960-228A-43F2-ABB7-CF64FDA2885F}"/>
              </a:ext>
            </a:extLst>
          </p:cNvPr>
          <p:cNvSpPr/>
          <p:nvPr/>
        </p:nvSpPr>
        <p:spPr>
          <a:xfrm>
            <a:off x="7533872" y="2992737"/>
            <a:ext cx="2010168" cy="297407"/>
          </a:xfrm>
          <a:prstGeom prst="rect">
            <a:avLst/>
          </a:prstGeom>
          <a:noFill/>
          <a:ln w="25400">
            <a:solidFill>
              <a:srgbClr val="FF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3BAD9AE-9EF5-4C02-8671-12A119CC9B99}"/>
              </a:ext>
            </a:extLst>
          </p:cNvPr>
          <p:cNvCxnSpPr/>
          <p:nvPr/>
        </p:nvCxnSpPr>
        <p:spPr>
          <a:xfrm>
            <a:off x="7794415" y="2259019"/>
            <a:ext cx="156476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F5ECB00D-5530-4EB7-95FD-93648D273441}"/>
              </a:ext>
            </a:extLst>
          </p:cNvPr>
          <p:cNvCxnSpPr/>
          <p:nvPr/>
        </p:nvCxnSpPr>
        <p:spPr>
          <a:xfrm>
            <a:off x="7794415" y="2763844"/>
            <a:ext cx="156476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FEC39230-0B4D-4A3D-AD6F-D6ECFE9BCE29}"/>
              </a:ext>
            </a:extLst>
          </p:cNvPr>
          <p:cNvCxnSpPr>
            <a:cxnSpLocks/>
          </p:cNvCxnSpPr>
          <p:nvPr/>
        </p:nvCxnSpPr>
        <p:spPr>
          <a:xfrm>
            <a:off x="10284997" y="2393515"/>
            <a:ext cx="0" cy="155666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9AD52F6F-457F-454D-9B71-EAB98104B4BA}"/>
              </a:ext>
            </a:extLst>
          </p:cNvPr>
          <p:cNvCxnSpPr>
            <a:cxnSpLocks/>
          </p:cNvCxnSpPr>
          <p:nvPr/>
        </p:nvCxnSpPr>
        <p:spPr>
          <a:xfrm>
            <a:off x="9854369" y="2394689"/>
            <a:ext cx="43062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31">
            <a:extLst>
              <a:ext uri="{FF2B5EF4-FFF2-40B4-BE49-F238E27FC236}">
                <a16:creationId xmlns:a16="http://schemas.microsoft.com/office/drawing/2014/main" id="{9085B6B7-118F-43CF-AA37-F98E14BF4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9177" y="4179073"/>
            <a:ext cx="1879340" cy="65023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BAF287E3-4C8A-41A3-9D7A-100B633A4EB6}"/>
              </a:ext>
            </a:extLst>
          </p:cNvPr>
          <p:cNvSpPr txBox="1"/>
          <p:nvPr/>
        </p:nvSpPr>
        <p:spPr>
          <a:xfrm>
            <a:off x="10411130" y="3042112"/>
            <a:ext cx="14051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sz="240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Upload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EAB566C-0F70-4307-9C0D-042190E6349D}"/>
              </a:ext>
            </a:extLst>
          </p:cNvPr>
          <p:cNvSpPr txBox="1"/>
          <p:nvPr/>
        </p:nvSpPr>
        <p:spPr>
          <a:xfrm>
            <a:off x="1238250" y="4524065"/>
            <a:ext cx="25252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sz="240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Modification du code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184F7729-71FF-4C4C-B6BF-9445BB3899E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5105" b="42562"/>
          <a:stretch/>
        </p:blipFill>
        <p:spPr>
          <a:xfrm>
            <a:off x="4356552" y="4677103"/>
            <a:ext cx="3568077" cy="152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6570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FABD99F-D1A2-4A11-A3DC-2FDA1352EF6E}"/>
              </a:ext>
            </a:extLst>
          </p:cNvPr>
          <p:cNvSpPr txBox="1"/>
          <p:nvPr/>
        </p:nvSpPr>
        <p:spPr>
          <a:xfrm>
            <a:off x="1333498" y="215384"/>
            <a:ext cx="28956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Montserrat ExtraBold" panose="00000900000000000000" pitchFamily="2" charset="0"/>
              </a:rPr>
              <a:t>TDB &amp;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Montserrat ExtraBold" panose="00000900000000000000" pitchFamily="2" charset="0"/>
              </a:rPr>
              <a:t>L’actualisation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Montserrat ExtraBold" panose="00000900000000000000" pitchFamily="2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D40A88-02CC-47D4-825D-9A7294697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332" y="1046381"/>
            <a:ext cx="2739934" cy="68044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250A3F5-AFEC-40AD-B3D8-321616ACD79A}"/>
              </a:ext>
            </a:extLst>
          </p:cNvPr>
          <p:cNvCxnSpPr>
            <a:cxnSpLocks/>
          </p:cNvCxnSpPr>
          <p:nvPr/>
        </p:nvCxnSpPr>
        <p:spPr>
          <a:xfrm>
            <a:off x="1238250" y="345233"/>
            <a:ext cx="0" cy="83586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994AF42F-D45E-4834-93C5-89C75C600FCD}"/>
              </a:ext>
            </a:extLst>
          </p:cNvPr>
          <p:cNvSpPr txBox="1"/>
          <p:nvPr/>
        </p:nvSpPr>
        <p:spPr>
          <a:xfrm>
            <a:off x="451620" y="76884"/>
            <a:ext cx="69137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600" dirty="0">
                <a:solidFill>
                  <a:schemeClr val="bg2">
                    <a:lumMod val="25000"/>
                  </a:schemeClr>
                </a:solidFill>
                <a:latin typeface="Montserrat ExtraBold" panose="00000900000000000000" pitchFamily="2" charset="0"/>
              </a:rPr>
              <a:t>3</a:t>
            </a:r>
            <a:endParaRPr lang="zh-CN" altLang="en-US" sz="6600" dirty="0">
              <a:solidFill>
                <a:schemeClr val="bg2">
                  <a:lumMod val="25000"/>
                </a:schemeClr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31BA1C4-8655-4593-B4DC-E0CB66C08ACE}"/>
              </a:ext>
            </a:extLst>
          </p:cNvPr>
          <p:cNvSpPr txBox="1"/>
          <p:nvPr/>
        </p:nvSpPr>
        <p:spPr>
          <a:xfrm>
            <a:off x="1123940" y="1408688"/>
            <a:ext cx="39052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sz="240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Tableau d’info pour faciliter l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’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actualisation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37FE5FC-3ED8-44D2-8C5D-9C465399D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335" y="2753629"/>
            <a:ext cx="10991850" cy="3528171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1E837C93-BF84-486B-A9A8-C57551F187AE}"/>
              </a:ext>
            </a:extLst>
          </p:cNvPr>
          <p:cNvSpPr txBox="1"/>
          <p:nvPr/>
        </p:nvSpPr>
        <p:spPr>
          <a:xfrm>
            <a:off x="1110794" y="2444512"/>
            <a:ext cx="8678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sz="160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PAGE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DC75529-C274-49F7-99D2-44A75F97104C}"/>
              </a:ext>
            </a:extLst>
          </p:cNvPr>
          <p:cNvSpPr txBox="1"/>
          <p:nvPr/>
        </p:nvSpPr>
        <p:spPr>
          <a:xfrm>
            <a:off x="2713718" y="2444512"/>
            <a:ext cx="14695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sz="160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Carte_id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928130A-2EC1-4F6D-90FC-D45DC38EEFEB}"/>
              </a:ext>
            </a:extLst>
          </p:cNvPr>
          <p:cNvSpPr txBox="1"/>
          <p:nvPr/>
        </p:nvSpPr>
        <p:spPr>
          <a:xfrm>
            <a:off x="4280556" y="2182277"/>
            <a:ext cx="14695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sz="160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Sources des données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37B4ABD-1049-4584-9C27-AB179DE629E1}"/>
              </a:ext>
            </a:extLst>
          </p:cNvPr>
          <p:cNvSpPr txBox="1"/>
          <p:nvPr/>
        </p:nvSpPr>
        <p:spPr>
          <a:xfrm>
            <a:off x="6031456" y="2444512"/>
            <a:ext cx="8174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sz="160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lien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FE9FA6E-D15D-44DB-80B4-CC0A2DEC7B71}"/>
              </a:ext>
            </a:extLst>
          </p:cNvPr>
          <p:cNvSpPr txBox="1"/>
          <p:nvPr/>
        </p:nvSpPr>
        <p:spPr>
          <a:xfrm>
            <a:off x="7733281" y="2386737"/>
            <a:ext cx="14695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sz="160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Code?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D01B4C7-47C0-427C-BBCF-537B00343CB1}"/>
              </a:ext>
            </a:extLst>
          </p:cNvPr>
          <p:cNvSpPr txBox="1"/>
          <p:nvPr/>
        </p:nvSpPr>
        <p:spPr>
          <a:xfrm>
            <a:off x="8697039" y="2182277"/>
            <a:ext cx="14695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sz="160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Fichier du code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65C8FA8-0005-4D8F-9CBB-46373CDBE50E}"/>
              </a:ext>
            </a:extLst>
          </p:cNvPr>
          <p:cNvSpPr txBox="1"/>
          <p:nvPr/>
        </p:nvSpPr>
        <p:spPr>
          <a:xfrm>
            <a:off x="10087261" y="2182277"/>
            <a:ext cx="14695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sz="160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Fichiers obligatoires 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3780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FABD99F-D1A2-4A11-A3DC-2FDA1352EF6E}"/>
              </a:ext>
            </a:extLst>
          </p:cNvPr>
          <p:cNvSpPr txBox="1"/>
          <p:nvPr/>
        </p:nvSpPr>
        <p:spPr>
          <a:xfrm>
            <a:off x="1333498" y="532333"/>
            <a:ext cx="2895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sz="2400" dirty="0">
                <a:solidFill>
                  <a:schemeClr val="bg2">
                    <a:lumMod val="25000"/>
                  </a:schemeClr>
                </a:solidFill>
                <a:latin typeface="Montserrat ExtraBold" panose="00000900000000000000" pitchFamily="2" charset="0"/>
              </a:rPr>
              <a:t>Conclusion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Montserrat ExtraBold" panose="00000900000000000000" pitchFamily="2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D40A88-02CC-47D4-825D-9A7294697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332" y="1046381"/>
            <a:ext cx="2739934" cy="68044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250A3F5-AFEC-40AD-B3D8-321616ACD79A}"/>
              </a:ext>
            </a:extLst>
          </p:cNvPr>
          <p:cNvCxnSpPr>
            <a:cxnSpLocks/>
          </p:cNvCxnSpPr>
          <p:nvPr/>
        </p:nvCxnSpPr>
        <p:spPr>
          <a:xfrm>
            <a:off x="1238250" y="345233"/>
            <a:ext cx="0" cy="83586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994AF42F-D45E-4834-93C5-89C75C600FCD}"/>
              </a:ext>
            </a:extLst>
          </p:cNvPr>
          <p:cNvSpPr txBox="1"/>
          <p:nvPr/>
        </p:nvSpPr>
        <p:spPr>
          <a:xfrm>
            <a:off x="451620" y="76884"/>
            <a:ext cx="69137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600" dirty="0">
                <a:solidFill>
                  <a:schemeClr val="bg2">
                    <a:lumMod val="25000"/>
                  </a:schemeClr>
                </a:solidFill>
                <a:latin typeface="Montserrat ExtraBold" panose="00000900000000000000" pitchFamily="2" charset="0"/>
              </a:rPr>
              <a:t>4</a:t>
            </a:r>
            <a:endParaRPr lang="zh-CN" altLang="en-US" sz="6600" dirty="0">
              <a:solidFill>
                <a:schemeClr val="bg2">
                  <a:lumMod val="25000"/>
                </a:schemeClr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8624C5D-41FF-4BEA-B415-882C9385D553}"/>
              </a:ext>
            </a:extLst>
          </p:cNvPr>
          <p:cNvSpPr txBox="1"/>
          <p:nvPr/>
        </p:nvSpPr>
        <p:spPr>
          <a:xfrm>
            <a:off x="1238250" y="3688489"/>
            <a:ext cx="3599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3. Grande merci à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tous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Montserrat Light" panose="00000400000000000000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45CF2BF-B33D-40EA-8033-E6FB77C5D12D}"/>
              </a:ext>
            </a:extLst>
          </p:cNvPr>
          <p:cNvSpPr txBox="1"/>
          <p:nvPr/>
        </p:nvSpPr>
        <p:spPr>
          <a:xfrm>
            <a:off x="1238250" y="2378205"/>
            <a:ext cx="5413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1. Les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compétences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 que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j’ai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 acquis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0416B76-2A5F-481E-B367-24A525B2D441}"/>
              </a:ext>
            </a:extLst>
          </p:cNvPr>
          <p:cNvSpPr txBox="1"/>
          <p:nvPr/>
        </p:nvSpPr>
        <p:spPr>
          <a:xfrm>
            <a:off x="1238250" y="3033347"/>
            <a:ext cx="4942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2. Les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pistes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 pour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l’amélioration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49065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519EE343-1D5C-4E8F-9ECA-D0ACCCC9C52C}"/>
              </a:ext>
            </a:extLst>
          </p:cNvPr>
          <p:cNvSpPr txBox="1"/>
          <p:nvPr/>
        </p:nvSpPr>
        <p:spPr>
          <a:xfrm>
            <a:off x="649493" y="481460"/>
            <a:ext cx="2927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  <a:latin typeface="Montserrat ExtraBold" panose="00000900000000000000" pitchFamily="2" charset="0"/>
              </a:rPr>
              <a:t>SOMMAIRE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9B2A017-4772-4FD3-8EAE-64A504B5FA27}"/>
              </a:ext>
            </a:extLst>
          </p:cNvPr>
          <p:cNvSpPr txBox="1"/>
          <p:nvPr/>
        </p:nvSpPr>
        <p:spPr>
          <a:xfrm>
            <a:off x="649493" y="1910210"/>
            <a:ext cx="4998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1. Le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sujet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 et le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résultat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 du stage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652F134-B321-4B87-B995-A37B8596B433}"/>
              </a:ext>
            </a:extLst>
          </p:cNvPr>
          <p:cNvSpPr txBox="1"/>
          <p:nvPr/>
        </p:nvSpPr>
        <p:spPr>
          <a:xfrm>
            <a:off x="649493" y="2615060"/>
            <a:ext cx="3110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2. La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méthodologie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Montserrat Light" panose="00000400000000000000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508B7B9-8F55-4ACA-A03C-C5753DB6A84F}"/>
              </a:ext>
            </a:extLst>
          </p:cNvPr>
          <p:cNvSpPr txBox="1"/>
          <p:nvPr/>
        </p:nvSpPr>
        <p:spPr>
          <a:xfrm>
            <a:off x="649493" y="3319910"/>
            <a:ext cx="5925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3. Le tableau de bord et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l’actualisation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Montserrat Light" panose="00000400000000000000" pitchFamily="2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2E3D8A7-18B4-43E4-998C-283B73116799}"/>
              </a:ext>
            </a:extLst>
          </p:cNvPr>
          <p:cNvSpPr txBox="1"/>
          <p:nvPr/>
        </p:nvSpPr>
        <p:spPr>
          <a:xfrm>
            <a:off x="649493" y="4024760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CN" sz="2400" dirty="0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4. Conclusion du stage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600F765-C66D-4AF8-9D39-614553F95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15" y="1094778"/>
            <a:ext cx="2658635" cy="6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8283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9F341EE-6973-434A-B891-541CF211ABFD}"/>
              </a:ext>
            </a:extLst>
          </p:cNvPr>
          <p:cNvSpPr txBox="1"/>
          <p:nvPr/>
        </p:nvSpPr>
        <p:spPr>
          <a:xfrm>
            <a:off x="1304924" y="434459"/>
            <a:ext cx="28956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Montserrat ExtraBold" panose="00000900000000000000" pitchFamily="2" charset="0"/>
              </a:rPr>
              <a:t>Sujet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Montserrat ExtraBold" panose="00000900000000000000" pitchFamily="2" charset="0"/>
              </a:rPr>
              <a:t> du stage et le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Montserrat ExtraBold" panose="00000900000000000000" pitchFamily="2" charset="0"/>
              </a:rPr>
              <a:t>résultat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Montserrat ExtraBold" panose="00000900000000000000" pitchFamily="2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9C9308D-BA57-44A3-AAF4-C14B45A53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57" y="1265456"/>
            <a:ext cx="2739934" cy="68044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D469F72-8DBF-4C95-8E73-3220A051051A}"/>
              </a:ext>
            </a:extLst>
          </p:cNvPr>
          <p:cNvCxnSpPr/>
          <p:nvPr/>
        </p:nvCxnSpPr>
        <p:spPr>
          <a:xfrm>
            <a:off x="1209675" y="434459"/>
            <a:ext cx="0" cy="96571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BD1CE24C-2401-4B61-B491-AA576AD76132}"/>
              </a:ext>
            </a:extLst>
          </p:cNvPr>
          <p:cNvSpPr txBox="1"/>
          <p:nvPr/>
        </p:nvSpPr>
        <p:spPr>
          <a:xfrm>
            <a:off x="565921" y="301704"/>
            <a:ext cx="37147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600" dirty="0">
                <a:solidFill>
                  <a:schemeClr val="bg2">
                    <a:lumMod val="25000"/>
                  </a:schemeClr>
                </a:solidFill>
                <a:latin typeface="Montserrat ExtraBold" panose="00000900000000000000" pitchFamily="2" charset="0"/>
              </a:rPr>
              <a:t>1</a:t>
            </a:r>
            <a:endParaRPr lang="zh-CN" altLang="en-US" sz="6600" dirty="0">
              <a:solidFill>
                <a:schemeClr val="bg2">
                  <a:lumMod val="25000"/>
                </a:schemeClr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971EFF0-3EDD-4A1A-852C-D8C2862CA6B7}"/>
              </a:ext>
            </a:extLst>
          </p:cNvPr>
          <p:cNvSpPr txBox="1"/>
          <p:nvPr/>
        </p:nvSpPr>
        <p:spPr>
          <a:xfrm>
            <a:off x="1133475" y="2891995"/>
            <a:ext cx="9239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“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Capitaliser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 les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données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régionales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 de la transition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énergétique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”</a:t>
            </a: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     “</a:t>
            </a:r>
            <a:r>
              <a:rPr lang="fr-FR" altLang="zh-CN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Mettre en </a:t>
            </a:r>
            <a:r>
              <a:rPr lang="fr-FR" altLang="zh-CN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oeuvre</a:t>
            </a:r>
            <a:r>
              <a:rPr lang="fr-FR" altLang="zh-CN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 un dispositif de suivi et d’actualisation des données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”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6EF0B39-DE1E-4CDB-B67A-ECB078318053}"/>
              </a:ext>
            </a:extLst>
          </p:cNvPr>
          <p:cNvSpPr txBox="1"/>
          <p:nvPr/>
        </p:nvSpPr>
        <p:spPr>
          <a:xfrm>
            <a:off x="1133475" y="1916847"/>
            <a:ext cx="10448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-    “</a:t>
            </a:r>
            <a:r>
              <a:rPr lang="fr-FR" altLang="zh-CN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Recenser les différentes données disponibles relatives à la transition énergétique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”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33F039-3031-4D1A-BB1D-6CE1F6DDBA8B}"/>
              </a:ext>
            </a:extLst>
          </p:cNvPr>
          <p:cNvSpPr/>
          <p:nvPr/>
        </p:nvSpPr>
        <p:spPr>
          <a:xfrm>
            <a:off x="1603464" y="5486536"/>
            <a:ext cx="2573111" cy="212017"/>
          </a:xfrm>
          <a:prstGeom prst="rect">
            <a:avLst/>
          </a:prstGeom>
          <a:solidFill>
            <a:srgbClr val="18A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152E21-2ECE-4814-A269-CE4266678C07}"/>
              </a:ext>
            </a:extLst>
          </p:cNvPr>
          <p:cNvSpPr/>
          <p:nvPr/>
        </p:nvSpPr>
        <p:spPr>
          <a:xfrm>
            <a:off x="4148681" y="5486535"/>
            <a:ext cx="2573111" cy="212017"/>
          </a:xfrm>
          <a:prstGeom prst="rect">
            <a:avLst/>
          </a:prstGeom>
          <a:solidFill>
            <a:srgbClr val="09A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709AB7-1110-47A5-91C4-97FB24128B73}"/>
              </a:ext>
            </a:extLst>
          </p:cNvPr>
          <p:cNvSpPr/>
          <p:nvPr/>
        </p:nvSpPr>
        <p:spPr>
          <a:xfrm>
            <a:off x="6721792" y="5486535"/>
            <a:ext cx="1766615" cy="212017"/>
          </a:xfrm>
          <a:prstGeom prst="rect">
            <a:avLst/>
          </a:prstGeom>
          <a:solidFill>
            <a:srgbClr val="0AD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B4187B0-BA28-4533-AB19-1E908123440B}"/>
              </a:ext>
            </a:extLst>
          </p:cNvPr>
          <p:cNvSpPr txBox="1"/>
          <p:nvPr/>
        </p:nvSpPr>
        <p:spPr>
          <a:xfrm>
            <a:off x="2518543" y="5781394"/>
            <a:ext cx="742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ontserrat Light" panose="00000400000000000000" pitchFamily="2" charset="0"/>
              </a:rPr>
              <a:t>JUIN</a:t>
            </a:r>
            <a:endParaRPr lang="zh-CN" altLang="en-US" dirty="0">
              <a:latin typeface="Montserrat Light" panose="00000400000000000000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8F70262-4C7A-486A-9FE8-7D3CA05392C0}"/>
              </a:ext>
            </a:extLst>
          </p:cNvPr>
          <p:cNvSpPr txBox="1"/>
          <p:nvPr/>
        </p:nvSpPr>
        <p:spPr>
          <a:xfrm>
            <a:off x="4767805" y="5781394"/>
            <a:ext cx="1206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ontserrat Light" panose="00000400000000000000" pitchFamily="2" charset="0"/>
              </a:rPr>
              <a:t>JUILLET</a:t>
            </a:r>
            <a:endParaRPr lang="zh-CN" altLang="en-US" dirty="0">
              <a:latin typeface="Montserrat Light" panose="00000400000000000000" pitchFamily="2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DE504ED-7692-4D3D-82F2-B6D272FA83B7}"/>
              </a:ext>
            </a:extLst>
          </p:cNvPr>
          <p:cNvSpPr txBox="1"/>
          <p:nvPr/>
        </p:nvSpPr>
        <p:spPr>
          <a:xfrm>
            <a:off x="7203893" y="5781394"/>
            <a:ext cx="1206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Montserrat Light" panose="00000400000000000000" pitchFamily="2" charset="0"/>
              </a:rPr>
              <a:t>Ao</a:t>
            </a:r>
            <a:r>
              <a:rPr lang="fr-CA" altLang="zh-CN" dirty="0" err="1">
                <a:solidFill>
                  <a:srgbClr val="000000"/>
                </a:solidFill>
                <a:latin typeface="Montserrat Light" panose="00000400000000000000" pitchFamily="2" charset="0"/>
              </a:rPr>
              <a:t>ût</a:t>
            </a:r>
            <a:endParaRPr lang="zh-CN" altLang="en-US" dirty="0">
              <a:latin typeface="Montserrat Light" panose="00000400000000000000" pitchFamily="2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54E1921-DA68-461E-A16E-479F9663CA02}"/>
              </a:ext>
            </a:extLst>
          </p:cNvPr>
          <p:cNvSpPr txBox="1"/>
          <p:nvPr/>
        </p:nvSpPr>
        <p:spPr>
          <a:xfrm>
            <a:off x="1549580" y="2327087"/>
            <a:ext cx="5600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Tableau des sources des données disponibles;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Montserrat Light" panose="00000400000000000000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94B0ABE-0E35-4C83-B4CF-D2AA2CE89118}"/>
              </a:ext>
            </a:extLst>
          </p:cNvPr>
          <p:cNvSpPr txBox="1"/>
          <p:nvPr/>
        </p:nvSpPr>
        <p:spPr>
          <a:xfrm>
            <a:off x="1549580" y="3621167"/>
            <a:ext cx="85850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Page web du tableau de bord;</a:t>
            </a:r>
          </a:p>
          <a:p>
            <a:r>
              <a:rPr lang="fr-CA" altLang="zh-CN" dirty="0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Code pour effectuer les prétraitements des données et l’actualisation;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Montserrat Light" panose="000004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531A80-1038-4B44-B588-E18B46E039C8}"/>
              </a:ext>
            </a:extLst>
          </p:cNvPr>
          <p:cNvSpPr/>
          <p:nvPr/>
        </p:nvSpPr>
        <p:spPr>
          <a:xfrm>
            <a:off x="1603464" y="5296487"/>
            <a:ext cx="2975476" cy="1072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8C09A1B-8256-4A31-82D2-484E47BD991A}"/>
              </a:ext>
            </a:extLst>
          </p:cNvPr>
          <p:cNvSpPr txBox="1"/>
          <p:nvPr/>
        </p:nvSpPr>
        <p:spPr>
          <a:xfrm>
            <a:off x="1767226" y="4905867"/>
            <a:ext cx="2647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sz="1400" dirty="0">
                <a:latin typeface="Montserrat Light" panose="00000400000000000000" pitchFamily="2" charset="0"/>
              </a:rPr>
              <a:t>Recensement des données</a:t>
            </a:r>
            <a:endParaRPr lang="zh-CN" altLang="en-US" sz="1400" dirty="0">
              <a:latin typeface="Montserrat Light" panose="000004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566251F-EDD6-4543-B33F-EE933D2ECAA8}"/>
              </a:ext>
            </a:extLst>
          </p:cNvPr>
          <p:cNvSpPr/>
          <p:nvPr/>
        </p:nvSpPr>
        <p:spPr>
          <a:xfrm>
            <a:off x="4637514" y="5296487"/>
            <a:ext cx="2846551" cy="1072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79BA7BC-A004-477C-9D45-1F6FFAB4A800}"/>
              </a:ext>
            </a:extLst>
          </p:cNvPr>
          <p:cNvSpPr txBox="1"/>
          <p:nvPr/>
        </p:nvSpPr>
        <p:spPr>
          <a:xfrm>
            <a:off x="5025964" y="4757363"/>
            <a:ext cx="1895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sz="1400" dirty="0">
                <a:latin typeface="Montserrat Light" panose="00000400000000000000" pitchFamily="2" charset="0"/>
              </a:rPr>
              <a:t>Conception et Réalisation de TDB</a:t>
            </a:r>
            <a:endParaRPr lang="zh-CN" altLang="en-US" sz="1400" dirty="0">
              <a:latin typeface="Montserrat Light" panose="000004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A86800-01A7-455F-B1C6-81E88B61A00B}"/>
              </a:ext>
            </a:extLst>
          </p:cNvPr>
          <p:cNvSpPr/>
          <p:nvPr/>
        </p:nvSpPr>
        <p:spPr>
          <a:xfrm>
            <a:off x="7542639" y="5296487"/>
            <a:ext cx="945769" cy="1072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91F725B-CDBA-4276-9A2E-6D520FE3406B}"/>
              </a:ext>
            </a:extLst>
          </p:cNvPr>
          <p:cNvSpPr txBox="1"/>
          <p:nvPr/>
        </p:nvSpPr>
        <p:spPr>
          <a:xfrm>
            <a:off x="7542639" y="4757363"/>
            <a:ext cx="1895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sz="1400" dirty="0">
                <a:latin typeface="Montserrat Light" panose="00000400000000000000" pitchFamily="2" charset="0"/>
              </a:rPr>
              <a:t>Débugge et l’amélioration </a:t>
            </a:r>
            <a:endParaRPr lang="zh-CN" altLang="en-US" sz="1400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00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DB484B1-C77A-40FE-93E8-92A9B7294156}"/>
              </a:ext>
            </a:extLst>
          </p:cNvPr>
          <p:cNvSpPr txBox="1"/>
          <p:nvPr/>
        </p:nvSpPr>
        <p:spPr>
          <a:xfrm>
            <a:off x="1304924" y="434459"/>
            <a:ext cx="28956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Montserrat ExtraBold" panose="00000900000000000000" pitchFamily="2" charset="0"/>
              </a:rPr>
              <a:t>Sujet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Montserrat ExtraBold" panose="00000900000000000000" pitchFamily="2" charset="0"/>
              </a:rPr>
              <a:t> du stage et le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Montserrat ExtraBold" panose="00000900000000000000" pitchFamily="2" charset="0"/>
              </a:rPr>
              <a:t>résultat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Montserrat ExtraBold" panose="00000900000000000000" pitchFamily="2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2ACDA1-1A25-4003-8FD2-1204152B8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57" y="1265456"/>
            <a:ext cx="2739934" cy="68044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24AB064-BD69-44F0-AB6E-41999A3361CD}"/>
              </a:ext>
            </a:extLst>
          </p:cNvPr>
          <p:cNvCxnSpPr/>
          <p:nvPr/>
        </p:nvCxnSpPr>
        <p:spPr>
          <a:xfrm>
            <a:off x="1209675" y="434459"/>
            <a:ext cx="0" cy="96571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A2206DD-6899-4651-9C0A-938FCFF22EE1}"/>
              </a:ext>
            </a:extLst>
          </p:cNvPr>
          <p:cNvSpPr txBox="1"/>
          <p:nvPr/>
        </p:nvSpPr>
        <p:spPr>
          <a:xfrm>
            <a:off x="565921" y="301704"/>
            <a:ext cx="37147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600" dirty="0">
                <a:solidFill>
                  <a:schemeClr val="bg2">
                    <a:lumMod val="25000"/>
                  </a:schemeClr>
                </a:solidFill>
                <a:latin typeface="Montserrat ExtraBold" panose="00000900000000000000" pitchFamily="2" charset="0"/>
              </a:rPr>
              <a:t>1</a:t>
            </a:r>
            <a:endParaRPr lang="zh-CN" altLang="en-US" sz="6600" dirty="0">
              <a:solidFill>
                <a:schemeClr val="bg2">
                  <a:lumMod val="25000"/>
                </a:schemeClr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6B71CC4-A45F-4CE8-BC33-5E73FFFBC6A4}"/>
              </a:ext>
            </a:extLst>
          </p:cNvPr>
          <p:cNvSpPr txBox="1"/>
          <p:nvPr/>
        </p:nvSpPr>
        <p:spPr>
          <a:xfrm>
            <a:off x="4491853" y="2222601"/>
            <a:ext cx="28956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dirty="0">
                <a:solidFill>
                  <a:srgbClr val="FF8900"/>
                </a:solidFill>
                <a:latin typeface="Montserrat SemiBold" panose="00000700000000000000" pitchFamily="2" charset="0"/>
              </a:rPr>
              <a:t>3000+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0CDAD3B-D2CE-44FC-A13A-50FA5A68D962}"/>
              </a:ext>
            </a:extLst>
          </p:cNvPr>
          <p:cNvSpPr txBox="1"/>
          <p:nvPr/>
        </p:nvSpPr>
        <p:spPr>
          <a:xfrm>
            <a:off x="1674085" y="2222601"/>
            <a:ext cx="12858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dirty="0">
                <a:solidFill>
                  <a:srgbClr val="FF8900"/>
                </a:solidFill>
                <a:latin typeface="Montserrat SemiBold" panose="00000700000000000000" pitchFamily="2" charset="0"/>
              </a:rPr>
              <a:t>59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54B1EB1-1ECF-4829-BFDD-13054DAABC72}"/>
              </a:ext>
            </a:extLst>
          </p:cNvPr>
          <p:cNvSpPr txBox="1"/>
          <p:nvPr/>
        </p:nvSpPr>
        <p:spPr>
          <a:xfrm>
            <a:off x="8572500" y="2117825"/>
            <a:ext cx="17811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dirty="0">
                <a:solidFill>
                  <a:srgbClr val="FF8900"/>
                </a:solidFill>
                <a:latin typeface="Montserrat SemiBold" panose="00000700000000000000" pitchFamily="2" charset="0"/>
              </a:rPr>
              <a:t>50+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37B3D4B-1FB6-4D43-B6BC-2D514B60274E}"/>
              </a:ext>
            </a:extLst>
          </p:cNvPr>
          <p:cNvSpPr txBox="1"/>
          <p:nvPr/>
        </p:nvSpPr>
        <p:spPr>
          <a:xfrm>
            <a:off x="4491853" y="3314465"/>
            <a:ext cx="26670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altLang="zh-CN" dirty="0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Lignes des codes en Python, JavaScript, HTML, CSS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Montserrat Light" panose="00000400000000000000" pitchFamily="2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60A1801-B5ED-4245-BEE1-7FEB0E14EAA5}"/>
              </a:ext>
            </a:extLst>
          </p:cNvPr>
          <p:cNvSpPr txBox="1"/>
          <p:nvPr/>
        </p:nvSpPr>
        <p:spPr>
          <a:xfrm>
            <a:off x="2771837" y="2619140"/>
            <a:ext cx="11477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8900"/>
                </a:solidFill>
                <a:latin typeface="Montserrat SemiBold" panose="00000700000000000000" pitchFamily="2" charset="0"/>
              </a:rPr>
              <a:t>jour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888A35F-4E23-4633-B91E-7010D35C59F7}"/>
              </a:ext>
            </a:extLst>
          </p:cNvPr>
          <p:cNvCxnSpPr/>
          <p:nvPr/>
        </p:nvCxnSpPr>
        <p:spPr>
          <a:xfrm>
            <a:off x="4491853" y="3209689"/>
            <a:ext cx="2647951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B8C2366-C1A4-43D8-AB55-06C090E07438}"/>
              </a:ext>
            </a:extLst>
          </p:cNvPr>
          <p:cNvCxnSpPr>
            <a:cxnSpLocks/>
          </p:cNvCxnSpPr>
          <p:nvPr/>
        </p:nvCxnSpPr>
        <p:spPr>
          <a:xfrm>
            <a:off x="8239126" y="3171586"/>
            <a:ext cx="2114550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5D2F6A8-8B30-4C7D-BD50-55CA2F59C1C5}"/>
              </a:ext>
            </a:extLst>
          </p:cNvPr>
          <p:cNvSpPr txBox="1"/>
          <p:nvPr/>
        </p:nvSpPr>
        <p:spPr>
          <a:xfrm>
            <a:off x="7877174" y="3209689"/>
            <a:ext cx="28765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altLang="zh-CN" dirty="0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Bases des données consultées, </a:t>
            </a:r>
          </a:p>
          <a:p>
            <a:pPr algn="ctr"/>
            <a:r>
              <a:rPr lang="fr-CA" altLang="zh-CN" dirty="0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14 de ces sources sont utilisée dans TDB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Montserrat Light" panose="00000400000000000000" pitchFamily="2" charset="0"/>
            </a:endParaRP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69DDFA76-CA94-4CC8-8650-B6C9F59714B9}"/>
              </a:ext>
            </a:extLst>
          </p:cNvPr>
          <p:cNvCxnSpPr>
            <a:cxnSpLocks/>
          </p:cNvCxnSpPr>
          <p:nvPr/>
        </p:nvCxnSpPr>
        <p:spPr>
          <a:xfrm>
            <a:off x="1569310" y="3209689"/>
            <a:ext cx="2114550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8B72F7E2-FA04-4239-971B-154A9029FAEA}"/>
              </a:ext>
            </a:extLst>
          </p:cNvPr>
          <p:cNvSpPr txBox="1"/>
          <p:nvPr/>
        </p:nvSpPr>
        <p:spPr>
          <a:xfrm>
            <a:off x="1382757" y="3314465"/>
            <a:ext cx="23907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altLang="zh-CN" dirty="0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De travail chez la DRIEE à partir de 2 Juin.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20534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29D6D1A-1B3E-4B5F-B8F6-01A1DBDEEAA5}"/>
              </a:ext>
            </a:extLst>
          </p:cNvPr>
          <p:cNvSpPr txBox="1"/>
          <p:nvPr/>
        </p:nvSpPr>
        <p:spPr>
          <a:xfrm>
            <a:off x="1333498" y="467409"/>
            <a:ext cx="2895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Montserrat ExtraBold" panose="00000900000000000000" pitchFamily="2" charset="0"/>
              </a:rPr>
              <a:t>Méthodologie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Montserrat ExtraBold" panose="00000900000000000000" pitchFamily="2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D870BA-69E3-4B2C-8F0B-EB58C23C5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332" y="1046381"/>
            <a:ext cx="2739934" cy="68044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AE75109-6886-4331-A5AC-2EF6E086507A}"/>
              </a:ext>
            </a:extLst>
          </p:cNvPr>
          <p:cNvCxnSpPr>
            <a:cxnSpLocks/>
          </p:cNvCxnSpPr>
          <p:nvPr/>
        </p:nvCxnSpPr>
        <p:spPr>
          <a:xfrm>
            <a:off x="1238250" y="467409"/>
            <a:ext cx="0" cy="71369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72BCBF7B-3E11-41C2-97AC-F554016F04A1}"/>
              </a:ext>
            </a:extLst>
          </p:cNvPr>
          <p:cNvSpPr txBox="1"/>
          <p:nvPr/>
        </p:nvSpPr>
        <p:spPr>
          <a:xfrm>
            <a:off x="451620" y="270256"/>
            <a:ext cx="69137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600" dirty="0">
                <a:solidFill>
                  <a:schemeClr val="bg2">
                    <a:lumMod val="25000"/>
                  </a:schemeClr>
                </a:solidFill>
                <a:latin typeface="Montserrat ExtraBold" panose="00000900000000000000" pitchFamily="2" charset="0"/>
              </a:rPr>
              <a:t>2</a:t>
            </a:r>
            <a:endParaRPr lang="zh-CN" altLang="en-US" sz="6600" dirty="0">
              <a:solidFill>
                <a:schemeClr val="bg2">
                  <a:lumMod val="25000"/>
                </a:schemeClr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533B258-77DA-40AB-9D15-D1915F65B4CC}"/>
              </a:ext>
            </a:extLst>
          </p:cNvPr>
          <p:cNvSpPr txBox="1"/>
          <p:nvPr/>
        </p:nvSpPr>
        <p:spPr>
          <a:xfrm>
            <a:off x="4759710" y="2797708"/>
            <a:ext cx="1383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altLang="zh-CN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Données traitées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DD1EF0F-B123-49DA-AFA3-8AE878E1ED91}"/>
              </a:ext>
            </a:extLst>
          </p:cNvPr>
          <p:cNvCxnSpPr>
            <a:cxnSpLocks/>
          </p:cNvCxnSpPr>
          <p:nvPr/>
        </p:nvCxnSpPr>
        <p:spPr>
          <a:xfrm>
            <a:off x="5451665" y="1964249"/>
            <a:ext cx="0" cy="709634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AAA752B-D352-426B-AA37-0DD89C02195F}"/>
              </a:ext>
            </a:extLst>
          </p:cNvPr>
          <p:cNvCxnSpPr>
            <a:cxnSpLocks/>
          </p:cNvCxnSpPr>
          <p:nvPr/>
        </p:nvCxnSpPr>
        <p:spPr>
          <a:xfrm>
            <a:off x="5474080" y="3593024"/>
            <a:ext cx="0" cy="709634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E48E929-6D6E-46D5-ABDF-961A45D822E7}"/>
              </a:ext>
            </a:extLst>
          </p:cNvPr>
          <p:cNvCxnSpPr>
            <a:cxnSpLocks/>
          </p:cNvCxnSpPr>
          <p:nvPr/>
        </p:nvCxnSpPr>
        <p:spPr>
          <a:xfrm>
            <a:off x="5474080" y="5153495"/>
            <a:ext cx="0" cy="60613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C8DC1C7A-E2A2-4993-BE3F-94D41BDA54F9}"/>
              </a:ext>
            </a:extLst>
          </p:cNvPr>
          <p:cNvSpPr txBox="1"/>
          <p:nvPr/>
        </p:nvSpPr>
        <p:spPr>
          <a:xfrm>
            <a:off x="6342829" y="213440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altLang="zh-CN" dirty="0">
                <a:solidFill>
                  <a:srgbClr val="FF8900"/>
                </a:solidFill>
              </a:rPr>
              <a:t>Python</a:t>
            </a:r>
            <a:endParaRPr lang="zh-CN" altLang="en-US" dirty="0">
              <a:solidFill>
                <a:srgbClr val="FF8900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17A7EE0-F5F0-4A62-903A-EC1DAEBB9C06}"/>
              </a:ext>
            </a:extLst>
          </p:cNvPr>
          <p:cNvSpPr txBox="1"/>
          <p:nvPr/>
        </p:nvSpPr>
        <p:spPr>
          <a:xfrm>
            <a:off x="2823193" y="1899661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altLang="zh-CN" dirty="0">
                <a:solidFill>
                  <a:srgbClr val="1D81A2"/>
                </a:solidFill>
              </a:rPr>
              <a:t>Formats variés </a:t>
            </a:r>
            <a:endParaRPr lang="zh-CN" altLang="en-US" dirty="0">
              <a:solidFill>
                <a:srgbClr val="1D81A2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17A82A8-4895-4094-A821-38D081EFEC05}"/>
              </a:ext>
            </a:extLst>
          </p:cNvPr>
          <p:cNvSpPr txBox="1"/>
          <p:nvPr/>
        </p:nvSpPr>
        <p:spPr>
          <a:xfrm>
            <a:off x="2823193" y="221877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altLang="zh-CN" dirty="0">
                <a:solidFill>
                  <a:srgbClr val="1D81A2"/>
                </a:solidFill>
              </a:rPr>
              <a:t>Lourds fichiers</a:t>
            </a:r>
            <a:endParaRPr lang="zh-CN" altLang="en-US" dirty="0">
              <a:solidFill>
                <a:srgbClr val="1D81A2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8716E43-BDCD-44CB-9CA8-F3A49C5014E7}"/>
              </a:ext>
            </a:extLst>
          </p:cNvPr>
          <p:cNvSpPr txBox="1"/>
          <p:nvPr/>
        </p:nvSpPr>
        <p:spPr>
          <a:xfrm>
            <a:off x="2278575" y="4994495"/>
            <a:ext cx="1930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err="1">
                <a:solidFill>
                  <a:srgbClr val="1D81A2"/>
                </a:solidFill>
              </a:rPr>
              <a:t>Nombreux</a:t>
            </a:r>
            <a:r>
              <a:rPr lang="en-US" altLang="zh-CN" dirty="0">
                <a:solidFill>
                  <a:srgbClr val="1D81A2"/>
                </a:solidFill>
              </a:rPr>
              <a:t> </a:t>
            </a:r>
            <a:r>
              <a:rPr lang="fr-CA" altLang="zh-CN" dirty="0">
                <a:solidFill>
                  <a:srgbClr val="1D81A2"/>
                </a:solidFill>
              </a:rPr>
              <a:t>des</a:t>
            </a:r>
          </a:p>
          <a:p>
            <a:pPr algn="r"/>
            <a:r>
              <a:rPr lang="fr-CA" altLang="zh-CN" dirty="0">
                <a:solidFill>
                  <a:srgbClr val="1D81A2"/>
                </a:solidFill>
              </a:rPr>
              <a:t>communes / EPCI</a:t>
            </a:r>
            <a:endParaRPr lang="zh-CN" altLang="en-US" dirty="0">
              <a:solidFill>
                <a:srgbClr val="1D81A2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2D4573B-99AD-4703-B0F6-BFB67EB79946}"/>
              </a:ext>
            </a:extLst>
          </p:cNvPr>
          <p:cNvSpPr txBox="1"/>
          <p:nvPr/>
        </p:nvSpPr>
        <p:spPr>
          <a:xfrm>
            <a:off x="1914492" y="556931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altLang="zh-CN" dirty="0">
                <a:solidFill>
                  <a:srgbClr val="1D81A2"/>
                </a:solidFill>
              </a:rPr>
              <a:t>Faciliter l’actualisation</a:t>
            </a:r>
            <a:endParaRPr lang="zh-CN" altLang="en-US" dirty="0">
              <a:solidFill>
                <a:srgbClr val="1D81A2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F58F1C4-945C-4105-AB04-1E856207EA76}"/>
              </a:ext>
            </a:extLst>
          </p:cNvPr>
          <p:cNvSpPr txBox="1"/>
          <p:nvPr/>
        </p:nvSpPr>
        <p:spPr>
          <a:xfrm>
            <a:off x="6342829" y="509713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altLang="zh-CN" dirty="0">
                <a:solidFill>
                  <a:srgbClr val="FF8900"/>
                </a:solidFill>
              </a:rPr>
              <a:t>JavaScript</a:t>
            </a:r>
            <a:endParaRPr lang="zh-CN" altLang="en-US" dirty="0">
              <a:solidFill>
                <a:srgbClr val="FF8900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9275E2-BCC1-4994-BF66-DA667F2E5FC1}"/>
              </a:ext>
            </a:extLst>
          </p:cNvPr>
          <p:cNvSpPr txBox="1"/>
          <p:nvPr/>
        </p:nvSpPr>
        <p:spPr>
          <a:xfrm>
            <a:off x="6342829" y="539912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altLang="zh-CN" dirty="0">
                <a:solidFill>
                  <a:srgbClr val="FF8900"/>
                </a:solidFill>
              </a:rPr>
              <a:t>D3.js</a:t>
            </a:r>
            <a:endParaRPr lang="zh-CN" altLang="en-US" dirty="0">
              <a:solidFill>
                <a:srgbClr val="FF8900"/>
              </a:solidFill>
            </a:endParaRP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7B8C71D0-A878-4FC1-9DF6-E967633E346D}"/>
              </a:ext>
            </a:extLst>
          </p:cNvPr>
          <p:cNvCxnSpPr>
            <a:cxnSpLocks/>
          </p:cNvCxnSpPr>
          <p:nvPr/>
        </p:nvCxnSpPr>
        <p:spPr>
          <a:xfrm>
            <a:off x="5474080" y="6652727"/>
            <a:ext cx="0" cy="488657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C99A2ECC-9509-4CE9-AE89-402ABBB8CD90}"/>
              </a:ext>
            </a:extLst>
          </p:cNvPr>
          <p:cNvSpPr txBox="1"/>
          <p:nvPr/>
        </p:nvSpPr>
        <p:spPr>
          <a:xfrm>
            <a:off x="4515486" y="1005222"/>
            <a:ext cx="19171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altLang="zh-CN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Récupérer les</a:t>
            </a:r>
          </a:p>
          <a:p>
            <a:pPr algn="ctr"/>
            <a:r>
              <a:rPr lang="fr-CA" altLang="zh-CN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Bases des données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AA72803-5A23-4E4F-91BE-C5F0F582776B}"/>
              </a:ext>
            </a:extLst>
          </p:cNvPr>
          <p:cNvSpPr txBox="1"/>
          <p:nvPr/>
        </p:nvSpPr>
        <p:spPr>
          <a:xfrm>
            <a:off x="4151266" y="4368178"/>
            <a:ext cx="2588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altLang="zh-CN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Conception du format et la </a:t>
            </a:r>
            <a:r>
              <a:rPr lang="fr-CA" altLang="zh-CN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visualiz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B07C421-EBF4-4176-865C-71FDA3A3DEE3}"/>
              </a:ext>
            </a:extLst>
          </p:cNvPr>
          <p:cNvSpPr txBox="1"/>
          <p:nvPr/>
        </p:nvSpPr>
        <p:spPr>
          <a:xfrm>
            <a:off x="4498652" y="5759625"/>
            <a:ext cx="19857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altLang="zh-CN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Réalisation des </a:t>
            </a:r>
          </a:p>
          <a:p>
            <a:pPr algn="ctr"/>
            <a:r>
              <a:rPr lang="fr-CA" altLang="zh-CN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Cartes</a:t>
            </a:r>
          </a:p>
          <a:p>
            <a:pPr algn="ctr"/>
            <a:r>
              <a:rPr lang="fr-CA" altLang="zh-CN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interactives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9F8FDC4D-D042-4827-8283-01DEA4A013E6}"/>
              </a:ext>
            </a:extLst>
          </p:cNvPr>
          <p:cNvCxnSpPr>
            <a:cxnSpLocks/>
          </p:cNvCxnSpPr>
          <p:nvPr/>
        </p:nvCxnSpPr>
        <p:spPr>
          <a:xfrm>
            <a:off x="5926196" y="3873148"/>
            <a:ext cx="6707453" cy="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7BEB6936-4C64-439C-AF9B-7FB46F4B7ADF}"/>
              </a:ext>
            </a:extLst>
          </p:cNvPr>
          <p:cNvSpPr txBox="1"/>
          <p:nvPr/>
        </p:nvSpPr>
        <p:spPr>
          <a:xfrm>
            <a:off x="7221596" y="3075822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altLang="zh-CN" dirty="0">
                <a:solidFill>
                  <a:srgbClr val="FF8900"/>
                </a:solidFill>
              </a:rPr>
              <a:t>Consulter les sites qui existent</a:t>
            </a:r>
          </a:p>
          <a:p>
            <a:r>
              <a:rPr lang="fr-CA" altLang="zh-CN" dirty="0" err="1">
                <a:solidFill>
                  <a:srgbClr val="FF8900"/>
                </a:solidFill>
              </a:rPr>
              <a:t>Ecouter</a:t>
            </a:r>
            <a:r>
              <a:rPr lang="fr-CA" altLang="zh-CN" dirty="0">
                <a:solidFill>
                  <a:srgbClr val="FF8900"/>
                </a:solidFill>
              </a:rPr>
              <a:t> les besoins des acteur</a:t>
            </a:r>
            <a:endParaRPr lang="zh-CN" altLang="en-US" dirty="0">
              <a:solidFill>
                <a:srgbClr val="FF8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51990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29D6D1A-1B3E-4B5F-B8F6-01A1DBDEEAA5}"/>
              </a:ext>
            </a:extLst>
          </p:cNvPr>
          <p:cNvSpPr txBox="1"/>
          <p:nvPr/>
        </p:nvSpPr>
        <p:spPr>
          <a:xfrm>
            <a:off x="1333498" y="467409"/>
            <a:ext cx="2895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Montserrat ExtraBold" panose="00000900000000000000" pitchFamily="2" charset="0"/>
              </a:rPr>
              <a:t>Méthodologie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Montserrat ExtraBold" panose="00000900000000000000" pitchFamily="2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D870BA-69E3-4B2C-8F0B-EB58C23C5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332" y="1046381"/>
            <a:ext cx="2739934" cy="68044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AE75109-6886-4331-A5AC-2EF6E086507A}"/>
              </a:ext>
            </a:extLst>
          </p:cNvPr>
          <p:cNvCxnSpPr>
            <a:cxnSpLocks/>
          </p:cNvCxnSpPr>
          <p:nvPr/>
        </p:nvCxnSpPr>
        <p:spPr>
          <a:xfrm>
            <a:off x="1238250" y="467409"/>
            <a:ext cx="0" cy="71369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72BCBF7B-3E11-41C2-97AC-F554016F04A1}"/>
              </a:ext>
            </a:extLst>
          </p:cNvPr>
          <p:cNvSpPr txBox="1"/>
          <p:nvPr/>
        </p:nvSpPr>
        <p:spPr>
          <a:xfrm>
            <a:off x="451620" y="270256"/>
            <a:ext cx="69137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600" dirty="0">
                <a:solidFill>
                  <a:schemeClr val="bg2">
                    <a:lumMod val="25000"/>
                  </a:schemeClr>
                </a:solidFill>
                <a:latin typeface="Montserrat ExtraBold" panose="00000900000000000000" pitchFamily="2" charset="0"/>
              </a:rPr>
              <a:t>2</a:t>
            </a:r>
            <a:endParaRPr lang="zh-CN" altLang="en-US" sz="6600" dirty="0">
              <a:solidFill>
                <a:schemeClr val="bg2">
                  <a:lumMod val="25000"/>
                </a:schemeClr>
              </a:solidFill>
              <a:latin typeface="Montserrat ExtraBold" panose="00000900000000000000" pitchFamily="2" charset="0"/>
            </a:endParaRP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9F8FDC4D-D042-4827-8283-01DEA4A013E6}"/>
              </a:ext>
            </a:extLst>
          </p:cNvPr>
          <p:cNvCxnSpPr>
            <a:cxnSpLocks/>
          </p:cNvCxnSpPr>
          <p:nvPr/>
        </p:nvCxnSpPr>
        <p:spPr>
          <a:xfrm>
            <a:off x="-261257" y="3873148"/>
            <a:ext cx="899140" cy="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84C72993-E627-4A74-B5DF-842AFB0969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06"/>
          <a:stretch/>
        </p:blipFill>
        <p:spPr>
          <a:xfrm>
            <a:off x="650109" y="2555742"/>
            <a:ext cx="3232972" cy="241342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C6C669C-6DB8-473D-B032-9AA899478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437" y="2555741"/>
            <a:ext cx="3961917" cy="2483398"/>
          </a:xfrm>
          <a:prstGeom prst="rect">
            <a:avLst/>
          </a:prstGeom>
        </p:spPr>
      </p:pic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C85ADE4F-4793-47F4-90F6-4425A50F8840}"/>
              </a:ext>
            </a:extLst>
          </p:cNvPr>
          <p:cNvCxnSpPr>
            <a:cxnSpLocks/>
          </p:cNvCxnSpPr>
          <p:nvPr/>
        </p:nvCxnSpPr>
        <p:spPr>
          <a:xfrm>
            <a:off x="3946070" y="3873148"/>
            <a:ext cx="566057" cy="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C4F99220-1729-4D79-8988-45BD883EF605}"/>
              </a:ext>
            </a:extLst>
          </p:cNvPr>
          <p:cNvCxnSpPr>
            <a:cxnSpLocks/>
          </p:cNvCxnSpPr>
          <p:nvPr/>
        </p:nvCxnSpPr>
        <p:spPr>
          <a:xfrm>
            <a:off x="7995555" y="3873148"/>
            <a:ext cx="566057" cy="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99186AF8-749A-4C42-853C-ABB4F8EAD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1612" y="2555741"/>
            <a:ext cx="3483428" cy="233278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6305DA2A-E582-48FC-9CEC-B232D8200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1612" y="4888521"/>
            <a:ext cx="3166968" cy="110316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75C1744E-1FF2-46BF-B2E1-741FA4C34F6E}"/>
              </a:ext>
            </a:extLst>
          </p:cNvPr>
          <p:cNvSpPr txBox="1"/>
          <p:nvPr/>
        </p:nvSpPr>
        <p:spPr>
          <a:xfrm>
            <a:off x="1503327" y="1921898"/>
            <a:ext cx="1383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altLang="zh-CN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Esquisse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B79ED5A-49CF-41DA-96E0-49BFAB416FF4}"/>
              </a:ext>
            </a:extLst>
          </p:cNvPr>
          <p:cNvSpPr txBox="1"/>
          <p:nvPr/>
        </p:nvSpPr>
        <p:spPr>
          <a:xfrm>
            <a:off x="5494879" y="1927551"/>
            <a:ext cx="1747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altLang="zh-CN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Powerpoint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6C3B639-7C1F-4862-B322-424043196A29}"/>
              </a:ext>
            </a:extLst>
          </p:cNvPr>
          <p:cNvSpPr txBox="1"/>
          <p:nvPr/>
        </p:nvSpPr>
        <p:spPr>
          <a:xfrm>
            <a:off x="9271580" y="1921898"/>
            <a:ext cx="1747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altLang="zh-CN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Page Web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113756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29D6D1A-1B3E-4B5F-B8F6-01A1DBDEEAA5}"/>
              </a:ext>
            </a:extLst>
          </p:cNvPr>
          <p:cNvSpPr txBox="1"/>
          <p:nvPr/>
        </p:nvSpPr>
        <p:spPr>
          <a:xfrm>
            <a:off x="1333498" y="467409"/>
            <a:ext cx="2895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Montserrat ExtraBold" panose="00000900000000000000" pitchFamily="2" charset="0"/>
              </a:rPr>
              <a:t>Méthodologie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Montserrat ExtraBold" panose="00000900000000000000" pitchFamily="2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D870BA-69E3-4B2C-8F0B-EB58C23C5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332" y="1046381"/>
            <a:ext cx="2739934" cy="68044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AE75109-6886-4331-A5AC-2EF6E086507A}"/>
              </a:ext>
            </a:extLst>
          </p:cNvPr>
          <p:cNvCxnSpPr>
            <a:cxnSpLocks/>
          </p:cNvCxnSpPr>
          <p:nvPr/>
        </p:nvCxnSpPr>
        <p:spPr>
          <a:xfrm>
            <a:off x="1238250" y="467409"/>
            <a:ext cx="0" cy="71369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72BCBF7B-3E11-41C2-97AC-F554016F04A1}"/>
              </a:ext>
            </a:extLst>
          </p:cNvPr>
          <p:cNvSpPr txBox="1"/>
          <p:nvPr/>
        </p:nvSpPr>
        <p:spPr>
          <a:xfrm>
            <a:off x="451620" y="270256"/>
            <a:ext cx="69137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600" dirty="0">
                <a:solidFill>
                  <a:schemeClr val="bg2">
                    <a:lumMod val="25000"/>
                  </a:schemeClr>
                </a:solidFill>
                <a:latin typeface="Montserrat ExtraBold" panose="00000900000000000000" pitchFamily="2" charset="0"/>
              </a:rPr>
              <a:t>2</a:t>
            </a:r>
            <a:endParaRPr lang="zh-CN" altLang="en-US" sz="6600" dirty="0">
              <a:solidFill>
                <a:schemeClr val="bg2">
                  <a:lumMod val="25000"/>
                </a:schemeClr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533B258-77DA-40AB-9D15-D1915F65B4CC}"/>
              </a:ext>
            </a:extLst>
          </p:cNvPr>
          <p:cNvSpPr txBox="1"/>
          <p:nvPr/>
        </p:nvSpPr>
        <p:spPr>
          <a:xfrm>
            <a:off x="4759710" y="2797708"/>
            <a:ext cx="1383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altLang="zh-CN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Données traitées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DD1EF0F-B123-49DA-AFA3-8AE878E1ED91}"/>
              </a:ext>
            </a:extLst>
          </p:cNvPr>
          <p:cNvCxnSpPr>
            <a:cxnSpLocks/>
          </p:cNvCxnSpPr>
          <p:nvPr/>
        </p:nvCxnSpPr>
        <p:spPr>
          <a:xfrm>
            <a:off x="5451665" y="1964249"/>
            <a:ext cx="0" cy="709634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AAA752B-D352-426B-AA37-0DD89C02195F}"/>
              </a:ext>
            </a:extLst>
          </p:cNvPr>
          <p:cNvCxnSpPr>
            <a:cxnSpLocks/>
          </p:cNvCxnSpPr>
          <p:nvPr/>
        </p:nvCxnSpPr>
        <p:spPr>
          <a:xfrm>
            <a:off x="5474080" y="3593024"/>
            <a:ext cx="0" cy="709634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E48E929-6D6E-46D5-ABDF-961A45D822E7}"/>
              </a:ext>
            </a:extLst>
          </p:cNvPr>
          <p:cNvCxnSpPr>
            <a:cxnSpLocks/>
          </p:cNvCxnSpPr>
          <p:nvPr/>
        </p:nvCxnSpPr>
        <p:spPr>
          <a:xfrm>
            <a:off x="5474080" y="5153495"/>
            <a:ext cx="0" cy="60613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C8DC1C7A-E2A2-4993-BE3F-94D41BDA54F9}"/>
              </a:ext>
            </a:extLst>
          </p:cNvPr>
          <p:cNvSpPr txBox="1"/>
          <p:nvPr/>
        </p:nvSpPr>
        <p:spPr>
          <a:xfrm>
            <a:off x="6342829" y="213440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altLang="zh-CN" dirty="0">
                <a:solidFill>
                  <a:srgbClr val="FF8900"/>
                </a:solidFill>
              </a:rPr>
              <a:t>Python</a:t>
            </a:r>
            <a:endParaRPr lang="zh-CN" altLang="en-US" dirty="0">
              <a:solidFill>
                <a:srgbClr val="FF8900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17A7EE0-F5F0-4A62-903A-EC1DAEBB9C06}"/>
              </a:ext>
            </a:extLst>
          </p:cNvPr>
          <p:cNvSpPr txBox="1"/>
          <p:nvPr/>
        </p:nvSpPr>
        <p:spPr>
          <a:xfrm>
            <a:off x="2823193" y="1899661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altLang="zh-CN" dirty="0">
                <a:solidFill>
                  <a:srgbClr val="1D81A2"/>
                </a:solidFill>
              </a:rPr>
              <a:t>Formats variés </a:t>
            </a:r>
            <a:endParaRPr lang="zh-CN" altLang="en-US" dirty="0">
              <a:solidFill>
                <a:srgbClr val="1D81A2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17A82A8-4895-4094-A821-38D081EFEC05}"/>
              </a:ext>
            </a:extLst>
          </p:cNvPr>
          <p:cNvSpPr txBox="1"/>
          <p:nvPr/>
        </p:nvSpPr>
        <p:spPr>
          <a:xfrm>
            <a:off x="2823193" y="221877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altLang="zh-CN" dirty="0">
                <a:solidFill>
                  <a:srgbClr val="1D81A2"/>
                </a:solidFill>
              </a:rPr>
              <a:t>Lourds fichiers</a:t>
            </a:r>
            <a:endParaRPr lang="zh-CN" altLang="en-US" dirty="0">
              <a:solidFill>
                <a:srgbClr val="1D81A2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8716E43-BDCD-44CB-9CA8-F3A49C5014E7}"/>
              </a:ext>
            </a:extLst>
          </p:cNvPr>
          <p:cNvSpPr txBox="1"/>
          <p:nvPr/>
        </p:nvSpPr>
        <p:spPr>
          <a:xfrm>
            <a:off x="2278575" y="4994495"/>
            <a:ext cx="1930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err="1">
                <a:solidFill>
                  <a:srgbClr val="1D81A2"/>
                </a:solidFill>
              </a:rPr>
              <a:t>Nombreux</a:t>
            </a:r>
            <a:r>
              <a:rPr lang="en-US" altLang="zh-CN" dirty="0">
                <a:solidFill>
                  <a:srgbClr val="1D81A2"/>
                </a:solidFill>
              </a:rPr>
              <a:t> </a:t>
            </a:r>
            <a:r>
              <a:rPr lang="fr-CA" altLang="zh-CN" dirty="0">
                <a:solidFill>
                  <a:srgbClr val="1D81A2"/>
                </a:solidFill>
              </a:rPr>
              <a:t>des</a:t>
            </a:r>
          </a:p>
          <a:p>
            <a:pPr algn="r"/>
            <a:r>
              <a:rPr lang="fr-CA" altLang="zh-CN" dirty="0">
                <a:solidFill>
                  <a:srgbClr val="1D81A2"/>
                </a:solidFill>
              </a:rPr>
              <a:t>communes / EPCI</a:t>
            </a:r>
            <a:endParaRPr lang="zh-CN" altLang="en-US" dirty="0">
              <a:solidFill>
                <a:srgbClr val="1D81A2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2D4573B-99AD-4703-B0F6-BFB67EB79946}"/>
              </a:ext>
            </a:extLst>
          </p:cNvPr>
          <p:cNvSpPr txBox="1"/>
          <p:nvPr/>
        </p:nvSpPr>
        <p:spPr>
          <a:xfrm>
            <a:off x="1914492" y="556931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altLang="zh-CN" dirty="0">
                <a:solidFill>
                  <a:srgbClr val="1D81A2"/>
                </a:solidFill>
              </a:rPr>
              <a:t>Faciliter l’actualisation</a:t>
            </a:r>
            <a:endParaRPr lang="zh-CN" altLang="en-US" dirty="0">
              <a:solidFill>
                <a:srgbClr val="1D81A2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F58F1C4-945C-4105-AB04-1E856207EA76}"/>
              </a:ext>
            </a:extLst>
          </p:cNvPr>
          <p:cNvSpPr txBox="1"/>
          <p:nvPr/>
        </p:nvSpPr>
        <p:spPr>
          <a:xfrm>
            <a:off x="6342829" y="509713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altLang="zh-CN" dirty="0">
                <a:solidFill>
                  <a:srgbClr val="FF8900"/>
                </a:solidFill>
              </a:rPr>
              <a:t>JavaScript</a:t>
            </a:r>
            <a:endParaRPr lang="zh-CN" altLang="en-US" dirty="0">
              <a:solidFill>
                <a:srgbClr val="FF8900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9275E2-BCC1-4994-BF66-DA667F2E5FC1}"/>
              </a:ext>
            </a:extLst>
          </p:cNvPr>
          <p:cNvSpPr txBox="1"/>
          <p:nvPr/>
        </p:nvSpPr>
        <p:spPr>
          <a:xfrm>
            <a:off x="6342829" y="539912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altLang="zh-CN" dirty="0">
                <a:solidFill>
                  <a:srgbClr val="FF8900"/>
                </a:solidFill>
              </a:rPr>
              <a:t>D3.js</a:t>
            </a:r>
            <a:endParaRPr lang="zh-CN" altLang="en-US" dirty="0">
              <a:solidFill>
                <a:srgbClr val="FF8900"/>
              </a:solidFill>
            </a:endParaRP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7B8C71D0-A878-4FC1-9DF6-E967633E346D}"/>
              </a:ext>
            </a:extLst>
          </p:cNvPr>
          <p:cNvCxnSpPr>
            <a:cxnSpLocks/>
          </p:cNvCxnSpPr>
          <p:nvPr/>
        </p:nvCxnSpPr>
        <p:spPr>
          <a:xfrm>
            <a:off x="5474080" y="6652727"/>
            <a:ext cx="0" cy="488657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C99A2ECC-9509-4CE9-AE89-402ABBB8CD90}"/>
              </a:ext>
            </a:extLst>
          </p:cNvPr>
          <p:cNvSpPr txBox="1"/>
          <p:nvPr/>
        </p:nvSpPr>
        <p:spPr>
          <a:xfrm>
            <a:off x="4515486" y="1005222"/>
            <a:ext cx="19171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altLang="zh-CN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Récupérer les</a:t>
            </a:r>
          </a:p>
          <a:p>
            <a:pPr algn="ctr"/>
            <a:r>
              <a:rPr lang="fr-CA" altLang="zh-CN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Bases des données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AA72803-5A23-4E4F-91BE-C5F0F582776B}"/>
              </a:ext>
            </a:extLst>
          </p:cNvPr>
          <p:cNvSpPr txBox="1"/>
          <p:nvPr/>
        </p:nvSpPr>
        <p:spPr>
          <a:xfrm>
            <a:off x="4151266" y="4368178"/>
            <a:ext cx="2588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altLang="zh-CN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Conception du format et la </a:t>
            </a:r>
            <a:r>
              <a:rPr lang="fr-CA" altLang="zh-CN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visualiz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B07C421-EBF4-4176-865C-71FDA3A3DEE3}"/>
              </a:ext>
            </a:extLst>
          </p:cNvPr>
          <p:cNvSpPr txBox="1"/>
          <p:nvPr/>
        </p:nvSpPr>
        <p:spPr>
          <a:xfrm>
            <a:off x="4498652" y="5759625"/>
            <a:ext cx="19857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altLang="zh-CN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Réalisation des </a:t>
            </a:r>
          </a:p>
          <a:p>
            <a:pPr algn="ctr"/>
            <a:r>
              <a:rPr lang="fr-CA" altLang="zh-CN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Cartes</a:t>
            </a:r>
          </a:p>
          <a:p>
            <a:pPr algn="ctr"/>
            <a:r>
              <a:rPr lang="fr-CA" altLang="zh-CN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interactives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9F8FDC4D-D042-4827-8283-01DEA4A013E6}"/>
              </a:ext>
            </a:extLst>
          </p:cNvPr>
          <p:cNvCxnSpPr>
            <a:cxnSpLocks/>
          </p:cNvCxnSpPr>
          <p:nvPr/>
        </p:nvCxnSpPr>
        <p:spPr>
          <a:xfrm>
            <a:off x="5926196" y="3873148"/>
            <a:ext cx="6707453" cy="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631212"/>
      </p:ext>
    </p:extLst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29D6D1A-1B3E-4B5F-B8F6-01A1DBDEEAA5}"/>
              </a:ext>
            </a:extLst>
          </p:cNvPr>
          <p:cNvSpPr txBox="1"/>
          <p:nvPr/>
        </p:nvSpPr>
        <p:spPr>
          <a:xfrm>
            <a:off x="1333498" y="467409"/>
            <a:ext cx="2895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Montserrat ExtraBold" panose="00000900000000000000" pitchFamily="2" charset="0"/>
              </a:rPr>
              <a:t>Méthodologie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Montserrat ExtraBold" panose="00000900000000000000" pitchFamily="2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D870BA-69E3-4B2C-8F0B-EB58C23C5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332" y="1046381"/>
            <a:ext cx="2739934" cy="68044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AE75109-6886-4331-A5AC-2EF6E086507A}"/>
              </a:ext>
            </a:extLst>
          </p:cNvPr>
          <p:cNvCxnSpPr>
            <a:cxnSpLocks/>
          </p:cNvCxnSpPr>
          <p:nvPr/>
        </p:nvCxnSpPr>
        <p:spPr>
          <a:xfrm>
            <a:off x="1238250" y="467409"/>
            <a:ext cx="0" cy="71369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72BCBF7B-3E11-41C2-97AC-F554016F04A1}"/>
              </a:ext>
            </a:extLst>
          </p:cNvPr>
          <p:cNvSpPr txBox="1"/>
          <p:nvPr/>
        </p:nvSpPr>
        <p:spPr>
          <a:xfrm>
            <a:off x="451620" y="270256"/>
            <a:ext cx="69137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600" dirty="0">
                <a:solidFill>
                  <a:schemeClr val="bg2">
                    <a:lumMod val="25000"/>
                  </a:schemeClr>
                </a:solidFill>
                <a:latin typeface="Montserrat ExtraBold" panose="00000900000000000000" pitchFamily="2" charset="0"/>
              </a:rPr>
              <a:t>2</a:t>
            </a:r>
            <a:endParaRPr lang="zh-CN" altLang="en-US" sz="6600" dirty="0">
              <a:solidFill>
                <a:schemeClr val="bg2">
                  <a:lumMod val="25000"/>
                </a:schemeClr>
              </a:solidFill>
              <a:latin typeface="Montserrat ExtraBold" panose="00000900000000000000" pitchFamily="2" charset="0"/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77FED77-5BB0-4E4B-9C4A-80EF678DC9B7}"/>
              </a:ext>
            </a:extLst>
          </p:cNvPr>
          <p:cNvCxnSpPr>
            <a:cxnSpLocks/>
          </p:cNvCxnSpPr>
          <p:nvPr/>
        </p:nvCxnSpPr>
        <p:spPr>
          <a:xfrm>
            <a:off x="5474080" y="-84561"/>
            <a:ext cx="0" cy="2399136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0FFD1EA-EFA0-4E00-9829-5AC846414299}"/>
              </a:ext>
            </a:extLst>
          </p:cNvPr>
          <p:cNvSpPr txBox="1"/>
          <p:nvPr/>
        </p:nvSpPr>
        <p:spPr>
          <a:xfrm>
            <a:off x="4517936" y="3726419"/>
            <a:ext cx="1912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altLang="zh-CN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L’actualisation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45C88B2-E50D-4AE9-8ABD-00BAF09F4471}"/>
              </a:ext>
            </a:extLst>
          </p:cNvPr>
          <p:cNvSpPr txBox="1"/>
          <p:nvPr/>
        </p:nvSpPr>
        <p:spPr>
          <a:xfrm>
            <a:off x="6096000" y="4074222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altLang="zh-CN" dirty="0">
                <a:solidFill>
                  <a:srgbClr val="FF8900"/>
                </a:solidFill>
              </a:rPr>
              <a:t>Python</a:t>
            </a:r>
            <a:endParaRPr lang="zh-CN" altLang="en-US" dirty="0">
              <a:solidFill>
                <a:srgbClr val="FF8900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25CB20C-F1D1-4986-8A9F-16EC86B6838D}"/>
              </a:ext>
            </a:extLst>
          </p:cNvPr>
          <p:cNvSpPr txBox="1"/>
          <p:nvPr/>
        </p:nvSpPr>
        <p:spPr>
          <a:xfrm>
            <a:off x="2288637" y="4095751"/>
            <a:ext cx="2563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altLang="zh-CN" dirty="0">
                <a:solidFill>
                  <a:srgbClr val="1D81A2"/>
                </a:solidFill>
              </a:rPr>
              <a:t>Moins de modification du code que possible</a:t>
            </a:r>
            <a:endParaRPr lang="zh-CN" altLang="en-US" dirty="0">
              <a:solidFill>
                <a:srgbClr val="1D81A2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27BCFE5-FC34-4685-95BA-3B586DDC445E}"/>
              </a:ext>
            </a:extLst>
          </p:cNvPr>
          <p:cNvSpPr txBox="1"/>
          <p:nvPr/>
        </p:nvSpPr>
        <p:spPr>
          <a:xfrm>
            <a:off x="6096000" y="444355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altLang="zh-CN" dirty="0">
                <a:solidFill>
                  <a:srgbClr val="FF8900"/>
                </a:solidFill>
              </a:rPr>
              <a:t>JavaScript</a:t>
            </a:r>
            <a:endParaRPr lang="zh-CN" altLang="en-US" dirty="0">
              <a:solidFill>
                <a:srgbClr val="FF8900"/>
              </a:solidFill>
            </a:endParaRP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0A27CCC-65F0-48D8-9F0C-4151A68AF4E6}"/>
              </a:ext>
            </a:extLst>
          </p:cNvPr>
          <p:cNvCxnSpPr>
            <a:cxnSpLocks/>
          </p:cNvCxnSpPr>
          <p:nvPr/>
        </p:nvCxnSpPr>
        <p:spPr>
          <a:xfrm>
            <a:off x="5474080" y="2964650"/>
            <a:ext cx="0" cy="709634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C023136-192C-4A69-8745-3EDB5293C5B5}"/>
              </a:ext>
            </a:extLst>
          </p:cNvPr>
          <p:cNvCxnSpPr>
            <a:cxnSpLocks/>
          </p:cNvCxnSpPr>
          <p:nvPr/>
        </p:nvCxnSpPr>
        <p:spPr>
          <a:xfrm>
            <a:off x="5474080" y="4164341"/>
            <a:ext cx="0" cy="709634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8CF944E3-9C34-4B67-B668-F6F6755D16CD}"/>
              </a:ext>
            </a:extLst>
          </p:cNvPr>
          <p:cNvSpPr txBox="1"/>
          <p:nvPr/>
        </p:nvSpPr>
        <p:spPr>
          <a:xfrm>
            <a:off x="4517936" y="4926110"/>
            <a:ext cx="19122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altLang="zh-CN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Débugger</a:t>
            </a:r>
          </a:p>
          <a:p>
            <a:pPr algn="ctr"/>
            <a:r>
              <a:rPr lang="fr-CA" altLang="zh-CN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L’amélioration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D2DE511-019B-45FC-A74C-6A83B0F8656D}"/>
              </a:ext>
            </a:extLst>
          </p:cNvPr>
          <p:cNvSpPr txBox="1"/>
          <p:nvPr/>
        </p:nvSpPr>
        <p:spPr>
          <a:xfrm>
            <a:off x="4574234" y="2445232"/>
            <a:ext cx="1754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altLang="zh-CN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Mise en page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75B3A3D-4B51-4DA9-BE77-EBF10A7D60F5}"/>
              </a:ext>
            </a:extLst>
          </p:cNvPr>
          <p:cNvSpPr txBox="1"/>
          <p:nvPr/>
        </p:nvSpPr>
        <p:spPr>
          <a:xfrm>
            <a:off x="6096000" y="145518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altLang="zh-CN" dirty="0">
                <a:solidFill>
                  <a:srgbClr val="FF8900"/>
                </a:solidFill>
              </a:rPr>
              <a:t>HTML</a:t>
            </a:r>
            <a:endParaRPr lang="zh-CN" altLang="en-US" dirty="0">
              <a:solidFill>
                <a:srgbClr val="FF890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67085D5-B76D-40B8-ABE9-EFBC151C875A}"/>
              </a:ext>
            </a:extLst>
          </p:cNvPr>
          <p:cNvSpPr txBox="1"/>
          <p:nvPr/>
        </p:nvSpPr>
        <p:spPr>
          <a:xfrm>
            <a:off x="6096000" y="184807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altLang="zh-CN" dirty="0">
                <a:solidFill>
                  <a:srgbClr val="FF8900"/>
                </a:solidFill>
              </a:rPr>
              <a:t>CSS</a:t>
            </a:r>
            <a:endParaRPr lang="zh-CN" altLang="en-US" dirty="0">
              <a:solidFill>
                <a:srgbClr val="FF8900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24D9FDD-B254-4006-B7F4-A76DD7168157}"/>
              </a:ext>
            </a:extLst>
          </p:cNvPr>
          <p:cNvSpPr txBox="1"/>
          <p:nvPr/>
        </p:nvSpPr>
        <p:spPr>
          <a:xfrm>
            <a:off x="2288637" y="1524905"/>
            <a:ext cx="2563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altLang="zh-CN" dirty="0">
                <a:solidFill>
                  <a:srgbClr val="1D81A2"/>
                </a:solidFill>
              </a:rPr>
              <a:t>Esthétique,</a:t>
            </a:r>
          </a:p>
          <a:p>
            <a:r>
              <a:rPr lang="fr-CA" altLang="zh-CN" dirty="0">
                <a:solidFill>
                  <a:srgbClr val="1D81A2"/>
                </a:solidFill>
              </a:rPr>
              <a:t>C</a:t>
            </a:r>
            <a:r>
              <a:rPr lang="en-US" altLang="zh-CN" dirty="0" err="1">
                <a:solidFill>
                  <a:srgbClr val="1D81A2"/>
                </a:solidFill>
              </a:rPr>
              <a:t>ouleur</a:t>
            </a:r>
            <a:r>
              <a:rPr lang="en-US" altLang="zh-CN" dirty="0">
                <a:solidFill>
                  <a:srgbClr val="1D81A2"/>
                </a:solidFill>
              </a:rPr>
              <a:t>, taille</a:t>
            </a:r>
            <a:endParaRPr lang="zh-CN" altLang="en-US" dirty="0">
              <a:solidFill>
                <a:srgbClr val="1D81A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64EE97E-615C-4E67-90EC-B3E7D5F80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969" y="1533377"/>
            <a:ext cx="2173933" cy="75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5538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E3E1709-0910-4D44-B9CF-45BF90451694}"/>
              </a:ext>
            </a:extLst>
          </p:cNvPr>
          <p:cNvSpPr txBox="1"/>
          <p:nvPr/>
        </p:nvSpPr>
        <p:spPr>
          <a:xfrm>
            <a:off x="1333498" y="215384"/>
            <a:ext cx="28956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Montserrat ExtraBold" panose="00000900000000000000" pitchFamily="2" charset="0"/>
              </a:rPr>
              <a:t>TDB &amp;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Montserrat ExtraBold" panose="00000900000000000000" pitchFamily="2" charset="0"/>
              </a:rPr>
              <a:t>L’actualisation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Montserrat ExtraBold" panose="00000900000000000000" pitchFamily="2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006012-4088-4A3D-A283-59B355D08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332" y="1046381"/>
            <a:ext cx="2739934" cy="68044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0CC7177-FC6A-4B43-8D6C-1A7D7A162527}"/>
              </a:ext>
            </a:extLst>
          </p:cNvPr>
          <p:cNvCxnSpPr>
            <a:cxnSpLocks/>
          </p:cNvCxnSpPr>
          <p:nvPr/>
        </p:nvCxnSpPr>
        <p:spPr>
          <a:xfrm>
            <a:off x="1238250" y="345233"/>
            <a:ext cx="0" cy="83586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A5913383-BD6C-4ABD-B10B-2E6AC958D59D}"/>
              </a:ext>
            </a:extLst>
          </p:cNvPr>
          <p:cNvSpPr txBox="1"/>
          <p:nvPr/>
        </p:nvSpPr>
        <p:spPr>
          <a:xfrm>
            <a:off x="451620" y="76884"/>
            <a:ext cx="69137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600" dirty="0">
                <a:solidFill>
                  <a:schemeClr val="bg2">
                    <a:lumMod val="25000"/>
                  </a:schemeClr>
                </a:solidFill>
                <a:latin typeface="Montserrat ExtraBold" panose="00000900000000000000" pitchFamily="2" charset="0"/>
              </a:rPr>
              <a:t>3</a:t>
            </a:r>
            <a:endParaRPr lang="zh-CN" altLang="en-US" sz="6600" dirty="0">
              <a:solidFill>
                <a:schemeClr val="bg2">
                  <a:lumMod val="25000"/>
                </a:schemeClr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4C3A20C-BE38-4B9C-905A-A00BEDC460BD}"/>
              </a:ext>
            </a:extLst>
          </p:cNvPr>
          <p:cNvSpPr txBox="1"/>
          <p:nvPr/>
        </p:nvSpPr>
        <p:spPr>
          <a:xfrm>
            <a:off x="1129546" y="1247931"/>
            <a:ext cx="24827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Structure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thématique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4FAB47-05BF-4C01-BA81-F8526795B4B9}"/>
              </a:ext>
            </a:extLst>
          </p:cNvPr>
          <p:cNvSpPr txBox="1"/>
          <p:nvPr/>
        </p:nvSpPr>
        <p:spPr>
          <a:xfrm>
            <a:off x="1160763" y="2123482"/>
            <a:ext cx="33691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8 PAGE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78C05C8-9885-4053-A24C-6EF784A3ED5C}"/>
              </a:ext>
            </a:extLst>
          </p:cNvPr>
          <p:cNvSpPr txBox="1"/>
          <p:nvPr/>
        </p:nvSpPr>
        <p:spPr>
          <a:xfrm>
            <a:off x="1160763" y="2585147"/>
            <a:ext cx="23656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Les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Chiffres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clés</a:t>
            </a:r>
            <a:endParaRPr lang="zh-CN" altLang="en-US" sz="2000" dirty="0">
              <a:latin typeface="Montserrat Light" panose="00000400000000000000" pitchFamily="2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27FD239-808C-4240-BE57-7DDE2DA75C75}"/>
              </a:ext>
            </a:extLst>
          </p:cNvPr>
          <p:cNvSpPr txBox="1"/>
          <p:nvPr/>
        </p:nvSpPr>
        <p:spPr>
          <a:xfrm>
            <a:off x="1160764" y="2970559"/>
            <a:ext cx="2209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Consommation</a:t>
            </a:r>
            <a:endParaRPr lang="zh-CN" altLang="en-US" sz="2000" dirty="0">
              <a:latin typeface="Montserrat Light" panose="00000400000000000000" pitchFamily="2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5B46DC9-2C69-48BC-8E7C-CD9437CA84ED}"/>
              </a:ext>
            </a:extLst>
          </p:cNvPr>
          <p:cNvSpPr txBox="1"/>
          <p:nvPr/>
        </p:nvSpPr>
        <p:spPr>
          <a:xfrm>
            <a:off x="1160764" y="3367328"/>
            <a:ext cx="2209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Emission</a:t>
            </a:r>
            <a:endParaRPr lang="zh-CN" altLang="en-US" sz="2000" dirty="0">
              <a:latin typeface="Montserrat Light" panose="00000400000000000000" pitchFamily="2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7325088-DA44-49F9-A781-B78040DAA313}"/>
              </a:ext>
            </a:extLst>
          </p:cNvPr>
          <p:cNvSpPr txBox="1"/>
          <p:nvPr/>
        </p:nvSpPr>
        <p:spPr>
          <a:xfrm>
            <a:off x="1160764" y="3782980"/>
            <a:ext cx="3027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Précarité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énergétique</a:t>
            </a:r>
            <a:endParaRPr lang="zh-CN" altLang="en-US" sz="2000" dirty="0">
              <a:latin typeface="Montserrat Light" panose="00000400000000000000" pitchFamily="2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E086FF5-4D8F-4DA5-9389-A653387F93B6}"/>
              </a:ext>
            </a:extLst>
          </p:cNvPr>
          <p:cNvSpPr txBox="1"/>
          <p:nvPr/>
        </p:nvSpPr>
        <p:spPr>
          <a:xfrm>
            <a:off x="1160763" y="4198632"/>
            <a:ext cx="3369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Rénovation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 du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bâtiment</a:t>
            </a:r>
            <a:endParaRPr lang="zh-CN" altLang="en-US" sz="2000" dirty="0">
              <a:latin typeface="Montserrat Light" panose="00000400000000000000" pitchFamily="2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5890552-67A5-4EAB-84A3-A678B9D2A405}"/>
              </a:ext>
            </a:extLst>
          </p:cNvPr>
          <p:cNvSpPr txBox="1"/>
          <p:nvPr/>
        </p:nvSpPr>
        <p:spPr>
          <a:xfrm>
            <a:off x="1160763" y="4643296"/>
            <a:ext cx="3369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Mobilité</a:t>
            </a:r>
            <a:endParaRPr lang="zh-CN" altLang="en-US" sz="2000" dirty="0">
              <a:latin typeface="Montserrat Light" panose="00000400000000000000" pitchFamily="2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AD400C0-30E7-41A3-8D6D-AD1329996A3D}"/>
              </a:ext>
            </a:extLst>
          </p:cNvPr>
          <p:cNvSpPr txBox="1"/>
          <p:nvPr/>
        </p:nvSpPr>
        <p:spPr>
          <a:xfrm>
            <a:off x="1160763" y="5087960"/>
            <a:ext cx="3369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Chaleur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renouvelable</a:t>
            </a:r>
            <a:endParaRPr lang="zh-CN" altLang="en-US" sz="2000" dirty="0">
              <a:latin typeface="Montserrat Light" panose="00000400000000000000" pitchFamily="2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A8F3DDA-6C76-4AC1-A887-0E23A392D743}"/>
              </a:ext>
            </a:extLst>
          </p:cNvPr>
          <p:cNvSpPr txBox="1"/>
          <p:nvPr/>
        </p:nvSpPr>
        <p:spPr>
          <a:xfrm>
            <a:off x="1160763" y="5532624"/>
            <a:ext cx="3369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Production de ENR</a:t>
            </a:r>
            <a:endParaRPr lang="zh-CN" altLang="en-US" sz="2000" dirty="0">
              <a:latin typeface="Montserrat Light" panose="00000400000000000000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F162504-4DF2-474E-A2AF-84A1D3CBA455}"/>
              </a:ext>
            </a:extLst>
          </p:cNvPr>
          <p:cNvSpPr txBox="1"/>
          <p:nvPr/>
        </p:nvSpPr>
        <p:spPr>
          <a:xfrm>
            <a:off x="4784755" y="1308054"/>
            <a:ext cx="24827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2" charset="0"/>
              </a:rPr>
              <a:t>Structure des dossier sur PC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865DE01C-9827-4DEA-9474-37A086FC4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214" y="2780740"/>
            <a:ext cx="2530347" cy="1492799"/>
          </a:xfrm>
          <a:prstGeom prst="rect">
            <a:avLst/>
          </a:prstGeom>
        </p:spPr>
      </p:pic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C26F6F2C-1993-4387-85E8-4DA10F00D02C}"/>
              </a:ext>
            </a:extLst>
          </p:cNvPr>
          <p:cNvCxnSpPr>
            <a:cxnSpLocks/>
          </p:cNvCxnSpPr>
          <p:nvPr/>
        </p:nvCxnSpPr>
        <p:spPr>
          <a:xfrm>
            <a:off x="5699702" y="2929609"/>
            <a:ext cx="135054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 27">
            <a:extLst>
              <a:ext uri="{FF2B5EF4-FFF2-40B4-BE49-F238E27FC236}">
                <a16:creationId xmlns:a16="http://schemas.microsoft.com/office/drawing/2014/main" id="{2516AFCA-AFC1-480D-AD6E-7780BC7B10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5139" y="1743165"/>
            <a:ext cx="1717984" cy="1683964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0FA90DE-7257-4C96-9A51-53C3B5684478}"/>
              </a:ext>
            </a:extLst>
          </p:cNvPr>
          <p:cNvCxnSpPr>
            <a:cxnSpLocks/>
          </p:cNvCxnSpPr>
          <p:nvPr/>
        </p:nvCxnSpPr>
        <p:spPr>
          <a:xfrm flipV="1">
            <a:off x="9004865" y="1657464"/>
            <a:ext cx="397979" cy="14243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 32">
            <a:extLst>
              <a:ext uri="{FF2B5EF4-FFF2-40B4-BE49-F238E27FC236}">
                <a16:creationId xmlns:a16="http://schemas.microsoft.com/office/drawing/2014/main" id="{6FB7AB0C-748E-422F-BC2A-CAF26C3B4C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6226" y="284879"/>
            <a:ext cx="2443800" cy="1834802"/>
          </a:xfrm>
          <a:prstGeom prst="rect">
            <a:avLst/>
          </a:prstGeom>
        </p:spPr>
      </p:pic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A9B37B6-61C6-468E-A141-A4458F4A1358}"/>
              </a:ext>
            </a:extLst>
          </p:cNvPr>
          <p:cNvCxnSpPr>
            <a:cxnSpLocks/>
          </p:cNvCxnSpPr>
          <p:nvPr/>
        </p:nvCxnSpPr>
        <p:spPr>
          <a:xfrm>
            <a:off x="5851474" y="3260245"/>
            <a:ext cx="122916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413B9A24-2DE1-44A1-81EF-32262A29F8CF}"/>
              </a:ext>
            </a:extLst>
          </p:cNvPr>
          <p:cNvCxnSpPr>
            <a:cxnSpLocks/>
          </p:cNvCxnSpPr>
          <p:nvPr/>
        </p:nvCxnSpPr>
        <p:spPr>
          <a:xfrm>
            <a:off x="7080639" y="3256067"/>
            <a:ext cx="741472" cy="53038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1B713C8D-8CB8-4127-B94B-627EB9121C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2111" y="3596923"/>
            <a:ext cx="1682316" cy="1780316"/>
          </a:xfrm>
          <a:prstGeom prst="rect">
            <a:avLst/>
          </a:prstGeom>
        </p:spPr>
      </p:pic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AFA30036-1A1B-458D-A8B3-6C8414131459}"/>
              </a:ext>
            </a:extLst>
          </p:cNvPr>
          <p:cNvCxnSpPr/>
          <p:nvPr/>
        </p:nvCxnSpPr>
        <p:spPr>
          <a:xfrm>
            <a:off x="4640254" y="1452863"/>
            <a:ext cx="0" cy="462915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EBD9D30C-B77A-47D1-9DB7-77CCF4FA6BBC}"/>
              </a:ext>
            </a:extLst>
          </p:cNvPr>
          <p:cNvCxnSpPr>
            <a:cxnSpLocks/>
          </p:cNvCxnSpPr>
          <p:nvPr/>
        </p:nvCxnSpPr>
        <p:spPr>
          <a:xfrm>
            <a:off x="9283243" y="3720955"/>
            <a:ext cx="47825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Image 54">
            <a:extLst>
              <a:ext uri="{FF2B5EF4-FFF2-40B4-BE49-F238E27FC236}">
                <a16:creationId xmlns:a16="http://schemas.microsoft.com/office/drawing/2014/main" id="{B7A38BAF-BC98-4551-B3F9-F56D26D9C6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6240" y="2627214"/>
            <a:ext cx="2192665" cy="2187481"/>
          </a:xfrm>
          <a:prstGeom prst="rect">
            <a:avLst/>
          </a:prstGeom>
        </p:spPr>
      </p:pic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54D57B1E-6CEF-4D82-823B-1745B2EBF5F9}"/>
              </a:ext>
            </a:extLst>
          </p:cNvPr>
          <p:cNvCxnSpPr>
            <a:cxnSpLocks/>
          </p:cNvCxnSpPr>
          <p:nvPr/>
        </p:nvCxnSpPr>
        <p:spPr>
          <a:xfrm>
            <a:off x="6036304" y="3522998"/>
            <a:ext cx="96511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C1522ADC-FEE0-4C3E-A84C-158AA4A3109C}"/>
              </a:ext>
            </a:extLst>
          </p:cNvPr>
          <p:cNvCxnSpPr>
            <a:cxnSpLocks/>
          </p:cNvCxnSpPr>
          <p:nvPr/>
        </p:nvCxnSpPr>
        <p:spPr>
          <a:xfrm>
            <a:off x="7001419" y="3528345"/>
            <a:ext cx="668565" cy="211045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 61">
            <a:extLst>
              <a:ext uri="{FF2B5EF4-FFF2-40B4-BE49-F238E27FC236}">
                <a16:creationId xmlns:a16="http://schemas.microsoft.com/office/drawing/2014/main" id="{B63433D0-1607-4260-BAA5-CFD3813D6A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1375" y="5748003"/>
            <a:ext cx="1498079" cy="699104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0AD57B86-FA6F-40C1-BCAA-22F0FDFDE985}"/>
              </a:ext>
            </a:extLst>
          </p:cNvPr>
          <p:cNvSpPr/>
          <p:nvPr/>
        </p:nvSpPr>
        <p:spPr>
          <a:xfrm>
            <a:off x="9504427" y="284879"/>
            <a:ext cx="2045821" cy="795523"/>
          </a:xfrm>
          <a:prstGeom prst="rect">
            <a:avLst/>
          </a:prstGeom>
          <a:noFill/>
          <a:ln w="12700">
            <a:solidFill>
              <a:srgbClr val="FF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3B10C8-5121-47F2-B182-3A7C55EB7E95}"/>
              </a:ext>
            </a:extLst>
          </p:cNvPr>
          <p:cNvSpPr/>
          <p:nvPr/>
        </p:nvSpPr>
        <p:spPr>
          <a:xfrm>
            <a:off x="9495610" y="1558434"/>
            <a:ext cx="2045821" cy="400222"/>
          </a:xfrm>
          <a:prstGeom prst="rect">
            <a:avLst/>
          </a:prstGeom>
          <a:noFill/>
          <a:ln w="12700">
            <a:solidFill>
              <a:srgbClr val="FF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8795FEC-C553-492F-BCC2-086C61A39F0E}"/>
              </a:ext>
            </a:extLst>
          </p:cNvPr>
          <p:cNvSpPr/>
          <p:nvPr/>
        </p:nvSpPr>
        <p:spPr>
          <a:xfrm>
            <a:off x="9508203" y="1119307"/>
            <a:ext cx="2387655" cy="400222"/>
          </a:xfrm>
          <a:prstGeom prst="rect">
            <a:avLst/>
          </a:prstGeom>
          <a:noFill/>
          <a:ln w="12700">
            <a:solidFill>
              <a:srgbClr val="FF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AF089957-2C79-4D5B-9159-A4E36C27C300}"/>
              </a:ext>
            </a:extLst>
          </p:cNvPr>
          <p:cNvCxnSpPr>
            <a:cxnSpLocks/>
          </p:cNvCxnSpPr>
          <p:nvPr/>
        </p:nvCxnSpPr>
        <p:spPr>
          <a:xfrm>
            <a:off x="6704462" y="3943673"/>
            <a:ext cx="0" cy="69962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>
            <a:extLst>
              <a:ext uri="{FF2B5EF4-FFF2-40B4-BE49-F238E27FC236}">
                <a16:creationId xmlns:a16="http://schemas.microsoft.com/office/drawing/2014/main" id="{A9219539-D80B-4531-8193-7C1467623F9B}"/>
              </a:ext>
            </a:extLst>
          </p:cNvPr>
          <p:cNvSpPr txBox="1"/>
          <p:nvPr/>
        </p:nvSpPr>
        <p:spPr>
          <a:xfrm>
            <a:off x="6223786" y="4643296"/>
            <a:ext cx="15222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Fichier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principale</a:t>
            </a:r>
            <a:endParaRPr lang="zh-CN" altLang="en-US" sz="1600" dirty="0">
              <a:latin typeface="Montserrat Light" panose="00000400000000000000" pitchFamily="2" charset="0"/>
            </a:endParaRP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A1D246DD-338E-431E-BA64-76CE4E8E45C7}"/>
              </a:ext>
            </a:extLst>
          </p:cNvPr>
          <p:cNvCxnSpPr>
            <a:cxnSpLocks/>
          </p:cNvCxnSpPr>
          <p:nvPr/>
        </p:nvCxnSpPr>
        <p:spPr>
          <a:xfrm>
            <a:off x="5523362" y="4273539"/>
            <a:ext cx="0" cy="69962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A37DFFB3-F428-4692-A475-A85D979DE662}"/>
              </a:ext>
            </a:extLst>
          </p:cNvPr>
          <p:cNvSpPr txBox="1"/>
          <p:nvPr/>
        </p:nvSpPr>
        <p:spPr>
          <a:xfrm>
            <a:off x="5063667" y="5050531"/>
            <a:ext cx="15222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Fichier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 du format</a:t>
            </a:r>
            <a:endParaRPr lang="zh-CN" altLang="en-US" sz="1600" dirty="0">
              <a:latin typeface="Montserrat Light" panose="00000400000000000000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3F397854-C25E-43A5-A0D1-C101547D3747}"/>
              </a:ext>
            </a:extLst>
          </p:cNvPr>
          <p:cNvSpPr txBox="1"/>
          <p:nvPr/>
        </p:nvSpPr>
        <p:spPr>
          <a:xfrm>
            <a:off x="4839214" y="2162633"/>
            <a:ext cx="15222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Montserrat Light" panose="00000400000000000000" pitchFamily="2" charset="0"/>
              </a:rPr>
              <a:t>6.8Mb</a:t>
            </a:r>
            <a:endParaRPr lang="zh-CN" altLang="en-US" sz="1600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311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6" grpId="0" animBg="1"/>
      <p:bldP spid="68" grpId="0" animBg="1"/>
      <p:bldP spid="72" grpId="0"/>
      <p:bldP spid="7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442</Words>
  <Application>Microsoft Office PowerPoint</Application>
  <PresentationFormat>Grand écran</PresentationFormat>
  <Paragraphs>155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Arial</vt:lpstr>
      <vt:lpstr>Montserrat ExtraBold</vt:lpstr>
      <vt:lpstr>Montserrat Light</vt:lpstr>
      <vt:lpstr>Montserrat SemiBold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WuZiwei</dc:creator>
  <cp:lastModifiedBy>WuZiwei</cp:lastModifiedBy>
  <cp:revision>37</cp:revision>
  <dcterms:created xsi:type="dcterms:W3CDTF">2020-08-20T22:27:41Z</dcterms:created>
  <dcterms:modified xsi:type="dcterms:W3CDTF">2020-08-21T13:46:46Z</dcterms:modified>
</cp:coreProperties>
</file>