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handoutMasterIdLst>
    <p:handoutMasterId r:id="rId43"/>
  </p:handoutMasterIdLst>
  <p:sldIdLst>
    <p:sldId id="257" r:id="rId2"/>
    <p:sldId id="293" r:id="rId3"/>
    <p:sldId id="294" r:id="rId4"/>
    <p:sldId id="295" r:id="rId5"/>
    <p:sldId id="297" r:id="rId6"/>
    <p:sldId id="298" r:id="rId7"/>
    <p:sldId id="296" r:id="rId8"/>
    <p:sldId id="299" r:id="rId9"/>
    <p:sldId id="292" r:id="rId10"/>
    <p:sldId id="282" r:id="rId11"/>
    <p:sldId id="283" r:id="rId12"/>
    <p:sldId id="285" r:id="rId13"/>
    <p:sldId id="284" r:id="rId14"/>
    <p:sldId id="286" r:id="rId15"/>
    <p:sldId id="281" r:id="rId16"/>
    <p:sldId id="259" r:id="rId17"/>
    <p:sldId id="260" r:id="rId18"/>
    <p:sldId id="287" r:id="rId19"/>
    <p:sldId id="263" r:id="rId20"/>
    <p:sldId id="264" r:id="rId21"/>
    <p:sldId id="265" r:id="rId22"/>
    <p:sldId id="290" r:id="rId23"/>
    <p:sldId id="291" r:id="rId24"/>
    <p:sldId id="289" r:id="rId25"/>
    <p:sldId id="271" r:id="rId26"/>
    <p:sldId id="300" r:id="rId27"/>
    <p:sldId id="301" r:id="rId28"/>
    <p:sldId id="302" r:id="rId29"/>
    <p:sldId id="303" r:id="rId30"/>
    <p:sldId id="304" r:id="rId31"/>
    <p:sldId id="305" r:id="rId32"/>
    <p:sldId id="306" r:id="rId33"/>
    <p:sldId id="307" r:id="rId34"/>
    <p:sldId id="308" r:id="rId35"/>
    <p:sldId id="311" r:id="rId36"/>
    <p:sldId id="310" r:id="rId37"/>
    <p:sldId id="275" r:id="rId38"/>
    <p:sldId id="276" r:id="rId39"/>
    <p:sldId id="277" r:id="rId40"/>
    <p:sldId id="312" r:id="rId41"/>
    <p:sldId id="279" r:id="rId42"/>
  </p:sldIdLst>
  <p:sldSz cx="9144000" cy="6858000" type="screen4x3"/>
  <p:notesSz cx="6623050" cy="981075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FF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9" autoAdjust="0"/>
  </p:normalViewPr>
  <p:slideViewPr>
    <p:cSldViewPr>
      <p:cViewPr varScale="1">
        <p:scale>
          <a:sx n="110" d="100"/>
          <a:sy n="110" d="100"/>
        </p:scale>
        <p:origin x="1266" y="102"/>
      </p:cViewPr>
      <p:guideLst>
        <p:guide orient="horz" pos="2160"/>
        <p:guide pos="2880"/>
      </p:guideLst>
    </p:cSldViewPr>
  </p:slideViewPr>
  <p:outlineViewPr>
    <p:cViewPr>
      <p:scale>
        <a:sx n="33" d="100"/>
        <a:sy n="33" d="100"/>
      </p:scale>
      <p:origin x="0" y="9342"/>
    </p:cViewPr>
  </p:outlineViewPr>
  <p:notesTextViewPr>
    <p:cViewPr>
      <p:scale>
        <a:sx n="100" d="100"/>
        <a:sy n="100" d="100"/>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1026"/>
          <p:cNvSpPr>
            <a:spLocks noGrp="1" noChangeArrowheads="1"/>
          </p:cNvSpPr>
          <p:nvPr>
            <p:ph type="hdr" sz="quarter"/>
          </p:nvPr>
        </p:nvSpPr>
        <p:spPr bwMode="auto">
          <a:xfrm>
            <a:off x="0" y="0"/>
            <a:ext cx="2895600" cy="457200"/>
          </a:xfrm>
          <a:prstGeom prst="rect">
            <a:avLst/>
          </a:prstGeom>
          <a:noFill/>
          <a:ln w="12700">
            <a:noFill/>
            <a:miter lim="800000"/>
            <a:headEnd type="none" w="sm" len="sm"/>
            <a:tailEnd type="none" w="sm" len="sm"/>
          </a:ln>
          <a:effectLst/>
        </p:spPr>
        <p:txBody>
          <a:bodyPr vert="horz" wrap="none" lIns="91440" tIns="45720" rIns="91440" bIns="45720" numCol="1" anchor="ctr" anchorCtr="0" compatLnSpc="1">
            <a:prstTxWarp prst="textNoShape">
              <a:avLst/>
            </a:prstTxWarp>
          </a:bodyPr>
          <a:lstStyle>
            <a:lvl1pPr algn="l">
              <a:defRPr sz="1200"/>
            </a:lvl1pPr>
          </a:lstStyle>
          <a:p>
            <a:pPr>
              <a:defRPr/>
            </a:pPr>
            <a:endParaRPr lang="en-GB"/>
          </a:p>
        </p:txBody>
      </p:sp>
      <p:sp>
        <p:nvSpPr>
          <p:cNvPr id="102403" name="Rectangle 1027"/>
          <p:cNvSpPr>
            <a:spLocks noGrp="1" noChangeArrowheads="1"/>
          </p:cNvSpPr>
          <p:nvPr>
            <p:ph type="dt" sz="quarter" idx="1"/>
          </p:nvPr>
        </p:nvSpPr>
        <p:spPr bwMode="auto">
          <a:xfrm>
            <a:off x="3733800" y="0"/>
            <a:ext cx="2895600" cy="457200"/>
          </a:xfrm>
          <a:prstGeom prst="rect">
            <a:avLst/>
          </a:prstGeom>
          <a:noFill/>
          <a:ln w="12700">
            <a:noFill/>
            <a:miter lim="800000"/>
            <a:headEnd type="none" w="sm" len="sm"/>
            <a:tailEnd type="none" w="sm" len="sm"/>
          </a:ln>
          <a:effectLst/>
        </p:spPr>
        <p:txBody>
          <a:bodyPr vert="horz" wrap="none" lIns="91440" tIns="45720" rIns="91440" bIns="45720" numCol="1" anchor="ctr" anchorCtr="0" compatLnSpc="1">
            <a:prstTxWarp prst="textNoShape">
              <a:avLst/>
            </a:prstTxWarp>
          </a:bodyPr>
          <a:lstStyle>
            <a:lvl1pPr algn="r">
              <a:defRPr sz="1200"/>
            </a:lvl1pPr>
          </a:lstStyle>
          <a:p>
            <a:pPr>
              <a:defRPr/>
            </a:pPr>
            <a:endParaRPr lang="en-GB"/>
          </a:p>
        </p:txBody>
      </p:sp>
      <p:sp>
        <p:nvSpPr>
          <p:cNvPr id="102404" name="Rectangle 1028"/>
          <p:cNvSpPr>
            <a:spLocks noGrp="1" noChangeArrowheads="1"/>
          </p:cNvSpPr>
          <p:nvPr>
            <p:ph type="ftr" sz="quarter" idx="2"/>
          </p:nvPr>
        </p:nvSpPr>
        <p:spPr bwMode="auto">
          <a:xfrm>
            <a:off x="0" y="9296400"/>
            <a:ext cx="2895600" cy="533400"/>
          </a:xfrm>
          <a:prstGeom prst="rect">
            <a:avLst/>
          </a:prstGeom>
          <a:noFill/>
          <a:ln w="12700">
            <a:noFill/>
            <a:miter lim="800000"/>
            <a:headEnd type="none" w="sm" len="sm"/>
            <a:tailEnd type="none" w="sm" len="sm"/>
          </a:ln>
          <a:effectLst/>
        </p:spPr>
        <p:txBody>
          <a:bodyPr vert="horz" wrap="none" lIns="91440" tIns="45720" rIns="91440" bIns="45720" numCol="1" anchor="b" anchorCtr="0" compatLnSpc="1">
            <a:prstTxWarp prst="textNoShape">
              <a:avLst/>
            </a:prstTxWarp>
          </a:bodyPr>
          <a:lstStyle>
            <a:lvl1pPr algn="l">
              <a:defRPr sz="1200"/>
            </a:lvl1pPr>
          </a:lstStyle>
          <a:p>
            <a:pPr>
              <a:defRPr/>
            </a:pPr>
            <a:endParaRPr lang="en-GB"/>
          </a:p>
        </p:txBody>
      </p:sp>
      <p:sp>
        <p:nvSpPr>
          <p:cNvPr id="102405" name="Rectangle 1029"/>
          <p:cNvSpPr>
            <a:spLocks noGrp="1" noChangeArrowheads="1"/>
          </p:cNvSpPr>
          <p:nvPr>
            <p:ph type="sldNum" sz="quarter" idx="3"/>
          </p:nvPr>
        </p:nvSpPr>
        <p:spPr bwMode="auto">
          <a:xfrm>
            <a:off x="3733800" y="9296400"/>
            <a:ext cx="2895600" cy="533400"/>
          </a:xfrm>
          <a:prstGeom prst="rect">
            <a:avLst/>
          </a:prstGeom>
          <a:noFill/>
          <a:ln w="12700">
            <a:noFill/>
            <a:miter lim="800000"/>
            <a:headEnd type="none" w="sm" len="sm"/>
            <a:tailEnd type="none" w="sm" len="sm"/>
          </a:ln>
          <a:effectLst/>
        </p:spPr>
        <p:txBody>
          <a:bodyPr vert="horz" wrap="none" lIns="91440" tIns="45720" rIns="91440" bIns="45720" numCol="1" anchor="b" anchorCtr="0" compatLnSpc="1">
            <a:prstTxWarp prst="textNoShape">
              <a:avLst/>
            </a:prstTxWarp>
          </a:bodyPr>
          <a:lstStyle>
            <a:lvl1pPr algn="r">
              <a:defRPr sz="1200"/>
            </a:lvl1pPr>
          </a:lstStyle>
          <a:p>
            <a:pPr>
              <a:defRPr/>
            </a:pPr>
            <a:fld id="{404DD68F-21DC-42C0-A3A7-7FD6F859D939}" type="slidenum">
              <a:rPr lang="en-GB"/>
              <a:pPr>
                <a:defRPr/>
              </a:pPr>
              <a:t>‹#›</a:t>
            </a:fld>
            <a:endParaRPr lang="en-GB"/>
          </a:p>
        </p:txBody>
      </p:sp>
    </p:spTree>
    <p:extLst>
      <p:ext uri="{BB962C8B-B14F-4D97-AF65-F5344CB8AC3E}">
        <p14:creationId xmlns:p14="http://schemas.microsoft.com/office/powerpoint/2010/main" val="7094747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457200" y="2363788"/>
            <a:ext cx="8153400" cy="1600200"/>
            <a:chOff x="288" y="1489"/>
            <a:chExt cx="5136" cy="1008"/>
          </a:xfrm>
        </p:grpSpPr>
        <p:sp>
          <p:nvSpPr>
            <p:cNvPr id="5" name="Arc 3"/>
            <p:cNvSpPr>
              <a:spLocks/>
            </p:cNvSpPr>
            <p:nvPr/>
          </p:nvSpPr>
          <p:spPr bwMode="invGray">
            <a:xfrm>
              <a:off x="3595" y="1489"/>
              <a:ext cx="1829" cy="1008"/>
            </a:xfrm>
            <a:custGeom>
              <a:avLst/>
              <a:gdLst>
                <a:gd name="G0" fmla="+- 312 0 0"/>
                <a:gd name="G1" fmla="+- 21600 0 0"/>
                <a:gd name="G2" fmla="+- 21600 0 0"/>
                <a:gd name="T0" fmla="*/ 300 w 21912"/>
                <a:gd name="T1" fmla="*/ 0 h 43200"/>
                <a:gd name="T2" fmla="*/ 0 w 21912"/>
                <a:gd name="T3" fmla="*/ 43198 h 43200"/>
                <a:gd name="T4" fmla="*/ 312 w 21912"/>
                <a:gd name="T5" fmla="*/ 21600 h 43200"/>
              </a:gdLst>
              <a:ahLst/>
              <a:cxnLst>
                <a:cxn ang="0">
                  <a:pos x="T0" y="T1"/>
                </a:cxn>
                <a:cxn ang="0">
                  <a:pos x="T2" y="T3"/>
                </a:cxn>
                <a:cxn ang="0">
                  <a:pos x="T4" y="T5"/>
                </a:cxn>
              </a:cxnLst>
              <a:rect l="0" t="0" r="r" b="b"/>
              <a:pathLst>
                <a:path w="21912" h="43200" fill="none"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close/>
                </a:path>
              </a:pathLst>
            </a:custGeom>
            <a:gradFill rotWithShape="0">
              <a:gsLst>
                <a:gs pos="0">
                  <a:schemeClr val="bg1"/>
                </a:gs>
                <a:gs pos="100000">
                  <a:srgbClr val="663300"/>
                </a:gs>
              </a:gsLst>
              <a:lin ang="0" scaled="1"/>
            </a:gradFill>
            <a:ln w="9525" cap="rnd">
              <a:noFill/>
              <a:round/>
              <a:headEnd/>
              <a:tailEnd/>
            </a:ln>
            <a:effectLst/>
          </p:spPr>
          <p:txBody>
            <a:bodyPr wrap="none" anchor="ctr"/>
            <a:lstStyle/>
            <a:p>
              <a:pPr>
                <a:defRPr/>
              </a:pPr>
              <a:endParaRPr lang="en-GB"/>
            </a:p>
          </p:txBody>
        </p:sp>
        <p:sp>
          <p:nvSpPr>
            <p:cNvPr id="6" name="Arc 4"/>
            <p:cNvSpPr>
              <a:spLocks/>
            </p:cNvSpPr>
            <p:nvPr/>
          </p:nvSpPr>
          <p:spPr bwMode="invGray">
            <a:xfrm>
              <a:off x="3548" y="1593"/>
              <a:ext cx="1831" cy="800"/>
            </a:xfrm>
            <a:custGeom>
              <a:avLst/>
              <a:gdLst>
                <a:gd name="G0" fmla="+- 324 0 0"/>
                <a:gd name="G1" fmla="+- 21600 0 0"/>
                <a:gd name="G2" fmla="+- 21600 0 0"/>
                <a:gd name="T0" fmla="*/ 312 w 21924"/>
                <a:gd name="T1" fmla="*/ 0 h 43200"/>
                <a:gd name="T2" fmla="*/ 0 w 21924"/>
                <a:gd name="T3" fmla="*/ 43198 h 43200"/>
                <a:gd name="T4" fmla="*/ 324 w 21924"/>
                <a:gd name="T5" fmla="*/ 21600 h 43200"/>
              </a:gdLst>
              <a:ahLst/>
              <a:cxnLst>
                <a:cxn ang="0">
                  <a:pos x="T0" y="T1"/>
                </a:cxn>
                <a:cxn ang="0">
                  <a:pos x="T2" y="T3"/>
                </a:cxn>
                <a:cxn ang="0">
                  <a:pos x="T4" y="T5"/>
                </a:cxn>
              </a:cxnLst>
              <a:rect l="0" t="0" r="r" b="b"/>
              <a:pathLst>
                <a:path w="21924" h="43200" fill="none"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close/>
                </a:path>
              </a:pathLst>
            </a:custGeom>
            <a:gradFill rotWithShape="0">
              <a:gsLst>
                <a:gs pos="0">
                  <a:schemeClr val="bg1"/>
                </a:gs>
                <a:gs pos="100000">
                  <a:srgbClr val="894400"/>
                </a:gs>
              </a:gsLst>
              <a:lin ang="0" scaled="1"/>
            </a:gradFill>
            <a:ln w="9525" cap="rnd">
              <a:noFill/>
              <a:round/>
              <a:headEnd/>
              <a:tailEnd/>
            </a:ln>
            <a:effectLst/>
          </p:spPr>
          <p:txBody>
            <a:bodyPr wrap="none" anchor="ctr"/>
            <a:lstStyle/>
            <a:p>
              <a:pPr>
                <a:defRPr/>
              </a:pPr>
              <a:endParaRPr lang="en-GB"/>
            </a:p>
          </p:txBody>
        </p:sp>
        <p:sp>
          <p:nvSpPr>
            <p:cNvPr id="7" name="Arc 5"/>
            <p:cNvSpPr>
              <a:spLocks/>
            </p:cNvSpPr>
            <p:nvPr/>
          </p:nvSpPr>
          <p:spPr bwMode="invGray">
            <a:xfrm>
              <a:off x="3521" y="1732"/>
              <a:ext cx="1830" cy="522"/>
            </a:xfrm>
            <a:custGeom>
              <a:avLst/>
              <a:gdLst>
                <a:gd name="G0" fmla="+- 325 0 0"/>
                <a:gd name="G1" fmla="+- 21600 0 0"/>
                <a:gd name="G2" fmla="+- 21600 0 0"/>
                <a:gd name="T0" fmla="*/ 313 w 21925"/>
                <a:gd name="T1" fmla="*/ 0 h 43200"/>
                <a:gd name="T2" fmla="*/ 0 w 21925"/>
                <a:gd name="T3" fmla="*/ 43198 h 43200"/>
                <a:gd name="T4" fmla="*/ 325 w 21925"/>
                <a:gd name="T5" fmla="*/ 21600 h 43200"/>
              </a:gdLst>
              <a:ahLst/>
              <a:cxnLst>
                <a:cxn ang="0">
                  <a:pos x="T0" y="T1"/>
                </a:cxn>
                <a:cxn ang="0">
                  <a:pos x="T2" y="T3"/>
                </a:cxn>
                <a:cxn ang="0">
                  <a:pos x="T4" y="T5"/>
                </a:cxn>
              </a:cxnLst>
              <a:rect l="0" t="0" r="r" b="b"/>
              <a:pathLst>
                <a:path w="21925" h="43200" fill="none"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close/>
                </a:path>
              </a:pathLst>
            </a:custGeom>
            <a:gradFill rotWithShape="0">
              <a:gsLst>
                <a:gs pos="0">
                  <a:schemeClr val="bg1"/>
                </a:gs>
                <a:gs pos="100000">
                  <a:srgbClr val="B75B00"/>
                </a:gs>
              </a:gsLst>
              <a:lin ang="0" scaled="1"/>
            </a:gradFill>
            <a:ln w="9525" cap="rnd">
              <a:noFill/>
              <a:round/>
              <a:headEnd/>
              <a:tailEnd/>
            </a:ln>
            <a:effectLst/>
          </p:spPr>
          <p:txBody>
            <a:bodyPr wrap="none" anchor="ctr"/>
            <a:lstStyle/>
            <a:p>
              <a:pPr>
                <a:defRPr/>
              </a:pPr>
              <a:endParaRPr lang="en-GB"/>
            </a:p>
          </p:txBody>
        </p:sp>
        <p:sp>
          <p:nvSpPr>
            <p:cNvPr id="8" name="AutoShape 6"/>
            <p:cNvSpPr>
              <a:spLocks noChangeArrowheads="1"/>
            </p:cNvSpPr>
            <p:nvPr/>
          </p:nvSpPr>
          <p:spPr bwMode="invGray">
            <a:xfrm>
              <a:off x="288" y="1940"/>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noFill/>
              <a:round/>
              <a:headEnd/>
              <a:tailEnd/>
            </a:ln>
            <a:effectLst/>
          </p:spPr>
          <p:txBody>
            <a:bodyPr wrap="none" anchor="ctr"/>
            <a:lstStyle/>
            <a:p>
              <a:pPr>
                <a:defRPr/>
              </a:pPr>
              <a:endParaRPr lang="en-GB"/>
            </a:p>
          </p:txBody>
        </p:sp>
      </p:grpSp>
      <p:sp>
        <p:nvSpPr>
          <p:cNvPr id="7175" name="Rectangle 7"/>
          <p:cNvSpPr>
            <a:spLocks noGrp="1" noChangeArrowheads="1"/>
          </p:cNvSpPr>
          <p:nvPr>
            <p:ph type="ctrTitle" sz="quarter"/>
          </p:nvPr>
        </p:nvSpPr>
        <p:spPr>
          <a:xfrm>
            <a:off x="685800" y="1447800"/>
            <a:ext cx="7772400" cy="1143000"/>
          </a:xfrm>
        </p:spPr>
        <p:txBody>
          <a:bodyPr/>
          <a:lstStyle>
            <a:lvl1pPr>
              <a:defRPr/>
            </a:lvl1pPr>
          </a:lstStyle>
          <a:p>
            <a:r>
              <a:rPr lang="en-US"/>
              <a:t>Click to edit Master title style</a:t>
            </a:r>
          </a:p>
        </p:txBody>
      </p:sp>
      <p:sp>
        <p:nvSpPr>
          <p:cNvPr id="7176" name="Rectangle 8"/>
          <p:cNvSpPr>
            <a:spLocks noGrp="1" noChangeArrowheads="1"/>
          </p:cNvSpPr>
          <p:nvPr>
            <p:ph type="subTitle" sz="quarter" idx="1"/>
          </p:nvPr>
        </p:nvSpPr>
        <p:spPr>
          <a:xfrm>
            <a:off x="1371600" y="3733800"/>
            <a:ext cx="6400800" cy="1752600"/>
          </a:xfrm>
        </p:spPr>
        <p:txBody>
          <a:bodyPr/>
          <a:lstStyle>
            <a:lvl1pPr marL="0" indent="0" algn="ctr">
              <a:buFontTx/>
              <a:buNone/>
              <a:defRPr/>
            </a:lvl1pPr>
          </a:lstStyle>
          <a:p>
            <a:r>
              <a:rPr lang="en-US"/>
              <a:t>Click to edit Master subtitle style</a:t>
            </a:r>
          </a:p>
        </p:txBody>
      </p:sp>
      <p:sp>
        <p:nvSpPr>
          <p:cNvPr id="9" name="Rectangle 9"/>
          <p:cNvSpPr>
            <a:spLocks noGrp="1" noChangeArrowheads="1"/>
          </p:cNvSpPr>
          <p:nvPr>
            <p:ph type="dt" sz="quarter" idx="10"/>
          </p:nvPr>
        </p:nvSpPr>
        <p:spPr/>
        <p:txBody>
          <a:bodyPr/>
          <a:lstStyle>
            <a:lvl1pPr>
              <a:defRPr/>
            </a:lvl1pPr>
          </a:lstStyle>
          <a:p>
            <a:pPr>
              <a:defRPr/>
            </a:pPr>
            <a:endParaRPr lang="en-GB"/>
          </a:p>
        </p:txBody>
      </p:sp>
      <p:sp>
        <p:nvSpPr>
          <p:cNvPr id="10" name="Rectangle 10"/>
          <p:cNvSpPr>
            <a:spLocks noGrp="1" noChangeArrowheads="1"/>
          </p:cNvSpPr>
          <p:nvPr>
            <p:ph type="ftr" sz="quarter" idx="11"/>
          </p:nvPr>
        </p:nvSpPr>
        <p:spPr/>
        <p:txBody>
          <a:bodyPr/>
          <a:lstStyle>
            <a:lvl1pPr>
              <a:defRPr/>
            </a:lvl1pPr>
          </a:lstStyle>
          <a:p>
            <a:pPr>
              <a:defRPr/>
            </a:pPr>
            <a:endParaRPr lang="en-GB"/>
          </a:p>
        </p:txBody>
      </p:sp>
      <p:sp>
        <p:nvSpPr>
          <p:cNvPr id="11" name="Rectangle 11"/>
          <p:cNvSpPr>
            <a:spLocks noGrp="1" noChangeArrowheads="1"/>
          </p:cNvSpPr>
          <p:nvPr>
            <p:ph type="sldNum" sz="quarter" idx="12"/>
          </p:nvPr>
        </p:nvSpPr>
        <p:spPr/>
        <p:txBody>
          <a:bodyPr/>
          <a:lstStyle>
            <a:lvl1pPr>
              <a:defRPr/>
            </a:lvl1pPr>
          </a:lstStyle>
          <a:p>
            <a:pPr>
              <a:defRPr/>
            </a:pPr>
            <a:fld id="{36FAD898-F1CC-4196-9845-FC55C0F3D93E}" type="slidenum">
              <a:rPr lang="en-GB"/>
              <a:pPr>
                <a:defRPr/>
              </a:pPr>
              <a:t>‹#›</a:t>
            </a:fld>
            <a:endParaRPr lang="en-GB"/>
          </a:p>
        </p:txBody>
      </p:sp>
    </p:spTree>
    <p:extLst>
      <p:ext uri="{BB962C8B-B14F-4D97-AF65-F5344CB8AC3E}">
        <p14:creationId xmlns:p14="http://schemas.microsoft.com/office/powerpoint/2010/main" val="2293461521"/>
      </p:ext>
    </p:extLst>
  </p:cSld>
  <p:clrMapOvr>
    <a:masterClrMapping/>
  </p:clrMapOvr>
  <p:transition>
    <p:cut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9"/>
          <p:cNvSpPr>
            <a:spLocks noGrp="1" noChangeArrowheads="1"/>
          </p:cNvSpPr>
          <p:nvPr>
            <p:ph type="dt" sz="half" idx="10"/>
          </p:nvPr>
        </p:nvSpPr>
        <p:spPr>
          <a:ln/>
        </p:spPr>
        <p:txBody>
          <a:bodyPr/>
          <a:lstStyle>
            <a:lvl1pPr>
              <a:defRPr/>
            </a:lvl1pPr>
          </a:lstStyle>
          <a:p>
            <a:pPr>
              <a:defRPr/>
            </a:pPr>
            <a:endParaRPr lang="en-GB"/>
          </a:p>
        </p:txBody>
      </p:sp>
      <p:sp>
        <p:nvSpPr>
          <p:cNvPr id="5" name="Rectangle 10"/>
          <p:cNvSpPr>
            <a:spLocks noGrp="1" noChangeArrowheads="1"/>
          </p:cNvSpPr>
          <p:nvPr>
            <p:ph type="ftr" sz="quarter" idx="11"/>
          </p:nvPr>
        </p:nvSpPr>
        <p:spPr>
          <a:ln/>
        </p:spPr>
        <p:txBody>
          <a:bodyPr/>
          <a:lstStyle>
            <a:lvl1pPr>
              <a:defRPr/>
            </a:lvl1pPr>
          </a:lstStyle>
          <a:p>
            <a:pPr>
              <a:defRPr/>
            </a:pPr>
            <a:endParaRPr lang="en-GB"/>
          </a:p>
        </p:txBody>
      </p:sp>
      <p:sp>
        <p:nvSpPr>
          <p:cNvPr id="6" name="Rectangle 11"/>
          <p:cNvSpPr>
            <a:spLocks noGrp="1" noChangeArrowheads="1"/>
          </p:cNvSpPr>
          <p:nvPr>
            <p:ph type="sldNum" sz="quarter" idx="12"/>
          </p:nvPr>
        </p:nvSpPr>
        <p:spPr>
          <a:ln/>
        </p:spPr>
        <p:txBody>
          <a:bodyPr/>
          <a:lstStyle>
            <a:lvl1pPr>
              <a:defRPr/>
            </a:lvl1pPr>
          </a:lstStyle>
          <a:p>
            <a:pPr>
              <a:defRPr/>
            </a:pPr>
            <a:fld id="{0016942A-311A-425C-8B91-17F710EEBADC}" type="slidenum">
              <a:rPr lang="en-GB"/>
              <a:pPr>
                <a:defRPr/>
              </a:pPr>
              <a:t>‹#›</a:t>
            </a:fld>
            <a:endParaRPr lang="en-GB"/>
          </a:p>
        </p:txBody>
      </p:sp>
    </p:spTree>
    <p:extLst>
      <p:ext uri="{BB962C8B-B14F-4D97-AF65-F5344CB8AC3E}">
        <p14:creationId xmlns:p14="http://schemas.microsoft.com/office/powerpoint/2010/main" val="828510479"/>
      </p:ext>
    </p:extLst>
  </p:cSld>
  <p:clrMapOvr>
    <a:masterClrMapping/>
  </p:clrMapOvr>
  <p:transition>
    <p:cut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91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3810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9"/>
          <p:cNvSpPr>
            <a:spLocks noGrp="1" noChangeArrowheads="1"/>
          </p:cNvSpPr>
          <p:nvPr>
            <p:ph type="dt" sz="half" idx="10"/>
          </p:nvPr>
        </p:nvSpPr>
        <p:spPr>
          <a:ln/>
        </p:spPr>
        <p:txBody>
          <a:bodyPr/>
          <a:lstStyle>
            <a:lvl1pPr>
              <a:defRPr/>
            </a:lvl1pPr>
          </a:lstStyle>
          <a:p>
            <a:pPr>
              <a:defRPr/>
            </a:pPr>
            <a:endParaRPr lang="en-GB"/>
          </a:p>
        </p:txBody>
      </p:sp>
      <p:sp>
        <p:nvSpPr>
          <p:cNvPr id="5" name="Rectangle 10"/>
          <p:cNvSpPr>
            <a:spLocks noGrp="1" noChangeArrowheads="1"/>
          </p:cNvSpPr>
          <p:nvPr>
            <p:ph type="ftr" sz="quarter" idx="11"/>
          </p:nvPr>
        </p:nvSpPr>
        <p:spPr>
          <a:ln/>
        </p:spPr>
        <p:txBody>
          <a:bodyPr/>
          <a:lstStyle>
            <a:lvl1pPr>
              <a:defRPr/>
            </a:lvl1pPr>
          </a:lstStyle>
          <a:p>
            <a:pPr>
              <a:defRPr/>
            </a:pPr>
            <a:endParaRPr lang="en-GB"/>
          </a:p>
        </p:txBody>
      </p:sp>
      <p:sp>
        <p:nvSpPr>
          <p:cNvPr id="6" name="Rectangle 11"/>
          <p:cNvSpPr>
            <a:spLocks noGrp="1" noChangeArrowheads="1"/>
          </p:cNvSpPr>
          <p:nvPr>
            <p:ph type="sldNum" sz="quarter" idx="12"/>
          </p:nvPr>
        </p:nvSpPr>
        <p:spPr>
          <a:ln/>
        </p:spPr>
        <p:txBody>
          <a:bodyPr/>
          <a:lstStyle>
            <a:lvl1pPr>
              <a:defRPr/>
            </a:lvl1pPr>
          </a:lstStyle>
          <a:p>
            <a:pPr>
              <a:defRPr/>
            </a:pPr>
            <a:fld id="{8F5458C0-9B25-4CC3-92E1-3AD7D091E98D}" type="slidenum">
              <a:rPr lang="en-GB"/>
              <a:pPr>
                <a:defRPr/>
              </a:pPr>
              <a:t>‹#›</a:t>
            </a:fld>
            <a:endParaRPr lang="en-GB"/>
          </a:p>
        </p:txBody>
      </p:sp>
    </p:spTree>
    <p:extLst>
      <p:ext uri="{BB962C8B-B14F-4D97-AF65-F5344CB8AC3E}">
        <p14:creationId xmlns:p14="http://schemas.microsoft.com/office/powerpoint/2010/main" val="185131060"/>
      </p:ext>
    </p:extLst>
  </p:cSld>
  <p:clrMapOvr>
    <a:masterClrMapping/>
  </p:clrMapOvr>
  <p:transition>
    <p:cut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381000"/>
            <a:ext cx="7772400" cy="579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9"/>
          <p:cNvSpPr>
            <a:spLocks noGrp="1" noChangeArrowheads="1"/>
          </p:cNvSpPr>
          <p:nvPr>
            <p:ph type="dt" sz="half" idx="10"/>
          </p:nvPr>
        </p:nvSpPr>
        <p:spPr>
          <a:ln/>
        </p:spPr>
        <p:txBody>
          <a:bodyPr/>
          <a:lstStyle>
            <a:lvl1pPr>
              <a:defRPr/>
            </a:lvl1pPr>
          </a:lstStyle>
          <a:p>
            <a:pPr>
              <a:defRPr/>
            </a:pPr>
            <a:endParaRPr lang="en-GB"/>
          </a:p>
        </p:txBody>
      </p:sp>
      <p:sp>
        <p:nvSpPr>
          <p:cNvPr id="4" name="Rectangle 10"/>
          <p:cNvSpPr>
            <a:spLocks noGrp="1" noChangeArrowheads="1"/>
          </p:cNvSpPr>
          <p:nvPr>
            <p:ph type="ftr" sz="quarter" idx="11"/>
          </p:nvPr>
        </p:nvSpPr>
        <p:spPr>
          <a:ln/>
        </p:spPr>
        <p:txBody>
          <a:bodyPr/>
          <a:lstStyle>
            <a:lvl1pPr>
              <a:defRPr/>
            </a:lvl1pPr>
          </a:lstStyle>
          <a:p>
            <a:pPr>
              <a:defRPr/>
            </a:pPr>
            <a:endParaRPr lang="en-GB"/>
          </a:p>
        </p:txBody>
      </p:sp>
      <p:sp>
        <p:nvSpPr>
          <p:cNvPr id="5" name="Rectangle 11"/>
          <p:cNvSpPr>
            <a:spLocks noGrp="1" noChangeArrowheads="1"/>
          </p:cNvSpPr>
          <p:nvPr>
            <p:ph type="sldNum" sz="quarter" idx="12"/>
          </p:nvPr>
        </p:nvSpPr>
        <p:spPr>
          <a:ln/>
        </p:spPr>
        <p:txBody>
          <a:bodyPr/>
          <a:lstStyle>
            <a:lvl1pPr>
              <a:defRPr/>
            </a:lvl1pPr>
          </a:lstStyle>
          <a:p>
            <a:pPr>
              <a:defRPr/>
            </a:pPr>
            <a:fld id="{09E5CD96-6464-4301-A371-AFA9253C7FBC}" type="slidenum">
              <a:rPr lang="en-GB"/>
              <a:pPr>
                <a:defRPr/>
              </a:pPr>
              <a:t>‹#›</a:t>
            </a:fld>
            <a:endParaRPr lang="en-GB"/>
          </a:p>
        </p:txBody>
      </p:sp>
    </p:spTree>
    <p:extLst>
      <p:ext uri="{BB962C8B-B14F-4D97-AF65-F5344CB8AC3E}">
        <p14:creationId xmlns:p14="http://schemas.microsoft.com/office/powerpoint/2010/main" val="3377366755"/>
      </p:ext>
    </p:extLst>
  </p:cSld>
  <p:clrMapOvr>
    <a:masterClrMapping/>
  </p:clrMapOvr>
  <p:transition>
    <p:cut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9"/>
          <p:cNvSpPr>
            <a:spLocks noGrp="1" noChangeArrowheads="1"/>
          </p:cNvSpPr>
          <p:nvPr>
            <p:ph type="dt" sz="half" idx="10"/>
          </p:nvPr>
        </p:nvSpPr>
        <p:spPr>
          <a:ln/>
        </p:spPr>
        <p:txBody>
          <a:bodyPr/>
          <a:lstStyle>
            <a:lvl1pPr>
              <a:defRPr/>
            </a:lvl1pPr>
          </a:lstStyle>
          <a:p>
            <a:pPr>
              <a:defRPr/>
            </a:pPr>
            <a:endParaRPr lang="en-GB"/>
          </a:p>
        </p:txBody>
      </p:sp>
      <p:sp>
        <p:nvSpPr>
          <p:cNvPr id="5" name="Rectangle 10"/>
          <p:cNvSpPr>
            <a:spLocks noGrp="1" noChangeArrowheads="1"/>
          </p:cNvSpPr>
          <p:nvPr>
            <p:ph type="ftr" sz="quarter" idx="11"/>
          </p:nvPr>
        </p:nvSpPr>
        <p:spPr>
          <a:ln/>
        </p:spPr>
        <p:txBody>
          <a:bodyPr/>
          <a:lstStyle>
            <a:lvl1pPr>
              <a:defRPr/>
            </a:lvl1pPr>
          </a:lstStyle>
          <a:p>
            <a:pPr>
              <a:defRPr/>
            </a:pPr>
            <a:endParaRPr lang="en-GB"/>
          </a:p>
        </p:txBody>
      </p:sp>
      <p:sp>
        <p:nvSpPr>
          <p:cNvPr id="6" name="Rectangle 11"/>
          <p:cNvSpPr>
            <a:spLocks noGrp="1" noChangeArrowheads="1"/>
          </p:cNvSpPr>
          <p:nvPr>
            <p:ph type="sldNum" sz="quarter" idx="12"/>
          </p:nvPr>
        </p:nvSpPr>
        <p:spPr>
          <a:ln/>
        </p:spPr>
        <p:txBody>
          <a:bodyPr/>
          <a:lstStyle>
            <a:lvl1pPr>
              <a:defRPr/>
            </a:lvl1pPr>
          </a:lstStyle>
          <a:p>
            <a:pPr>
              <a:defRPr/>
            </a:pPr>
            <a:fld id="{478E1C4E-D2F0-4554-806B-3989B2AF565C}" type="slidenum">
              <a:rPr lang="en-GB"/>
              <a:pPr>
                <a:defRPr/>
              </a:pPr>
              <a:t>‹#›</a:t>
            </a:fld>
            <a:endParaRPr lang="en-GB"/>
          </a:p>
        </p:txBody>
      </p:sp>
    </p:spTree>
    <p:extLst>
      <p:ext uri="{BB962C8B-B14F-4D97-AF65-F5344CB8AC3E}">
        <p14:creationId xmlns:p14="http://schemas.microsoft.com/office/powerpoint/2010/main" val="1792554784"/>
      </p:ext>
    </p:extLst>
  </p:cSld>
  <p:clrMapOvr>
    <a:masterClrMapping/>
  </p:clrMapOvr>
  <p:transition>
    <p:cut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GB"/>
          </a:p>
        </p:txBody>
      </p:sp>
      <p:sp>
        <p:nvSpPr>
          <p:cNvPr id="5" name="Rectangle 10"/>
          <p:cNvSpPr>
            <a:spLocks noGrp="1" noChangeArrowheads="1"/>
          </p:cNvSpPr>
          <p:nvPr>
            <p:ph type="ftr" sz="quarter" idx="11"/>
          </p:nvPr>
        </p:nvSpPr>
        <p:spPr>
          <a:ln/>
        </p:spPr>
        <p:txBody>
          <a:bodyPr/>
          <a:lstStyle>
            <a:lvl1pPr>
              <a:defRPr/>
            </a:lvl1pPr>
          </a:lstStyle>
          <a:p>
            <a:pPr>
              <a:defRPr/>
            </a:pPr>
            <a:endParaRPr lang="en-GB"/>
          </a:p>
        </p:txBody>
      </p:sp>
      <p:sp>
        <p:nvSpPr>
          <p:cNvPr id="6" name="Rectangle 11"/>
          <p:cNvSpPr>
            <a:spLocks noGrp="1" noChangeArrowheads="1"/>
          </p:cNvSpPr>
          <p:nvPr>
            <p:ph type="sldNum" sz="quarter" idx="12"/>
          </p:nvPr>
        </p:nvSpPr>
        <p:spPr>
          <a:ln/>
        </p:spPr>
        <p:txBody>
          <a:bodyPr/>
          <a:lstStyle>
            <a:lvl1pPr>
              <a:defRPr/>
            </a:lvl1pPr>
          </a:lstStyle>
          <a:p>
            <a:pPr>
              <a:defRPr/>
            </a:pPr>
            <a:fld id="{F9BB313E-6CF0-4C29-86CF-ED669F6A185B}" type="slidenum">
              <a:rPr lang="en-GB"/>
              <a:pPr>
                <a:defRPr/>
              </a:pPr>
              <a:t>‹#›</a:t>
            </a:fld>
            <a:endParaRPr lang="en-GB"/>
          </a:p>
        </p:txBody>
      </p:sp>
    </p:spTree>
    <p:extLst>
      <p:ext uri="{BB962C8B-B14F-4D97-AF65-F5344CB8AC3E}">
        <p14:creationId xmlns:p14="http://schemas.microsoft.com/office/powerpoint/2010/main" val="100415105"/>
      </p:ext>
    </p:extLst>
  </p:cSld>
  <p:clrMapOvr>
    <a:masterClrMapping/>
  </p:clrMapOvr>
  <p:transition>
    <p:cut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9"/>
          <p:cNvSpPr>
            <a:spLocks noGrp="1" noChangeArrowheads="1"/>
          </p:cNvSpPr>
          <p:nvPr>
            <p:ph type="dt" sz="half" idx="10"/>
          </p:nvPr>
        </p:nvSpPr>
        <p:spPr>
          <a:ln/>
        </p:spPr>
        <p:txBody>
          <a:bodyPr/>
          <a:lstStyle>
            <a:lvl1pPr>
              <a:defRPr/>
            </a:lvl1pPr>
          </a:lstStyle>
          <a:p>
            <a:pPr>
              <a:defRPr/>
            </a:pPr>
            <a:endParaRPr lang="en-GB"/>
          </a:p>
        </p:txBody>
      </p:sp>
      <p:sp>
        <p:nvSpPr>
          <p:cNvPr id="6" name="Rectangle 10"/>
          <p:cNvSpPr>
            <a:spLocks noGrp="1" noChangeArrowheads="1"/>
          </p:cNvSpPr>
          <p:nvPr>
            <p:ph type="ftr" sz="quarter" idx="11"/>
          </p:nvPr>
        </p:nvSpPr>
        <p:spPr>
          <a:ln/>
        </p:spPr>
        <p:txBody>
          <a:bodyPr/>
          <a:lstStyle>
            <a:lvl1pPr>
              <a:defRPr/>
            </a:lvl1pPr>
          </a:lstStyle>
          <a:p>
            <a:pPr>
              <a:defRPr/>
            </a:pPr>
            <a:endParaRPr lang="en-GB"/>
          </a:p>
        </p:txBody>
      </p:sp>
      <p:sp>
        <p:nvSpPr>
          <p:cNvPr id="7" name="Rectangle 11"/>
          <p:cNvSpPr>
            <a:spLocks noGrp="1" noChangeArrowheads="1"/>
          </p:cNvSpPr>
          <p:nvPr>
            <p:ph type="sldNum" sz="quarter" idx="12"/>
          </p:nvPr>
        </p:nvSpPr>
        <p:spPr>
          <a:ln/>
        </p:spPr>
        <p:txBody>
          <a:bodyPr/>
          <a:lstStyle>
            <a:lvl1pPr>
              <a:defRPr/>
            </a:lvl1pPr>
          </a:lstStyle>
          <a:p>
            <a:pPr>
              <a:defRPr/>
            </a:pPr>
            <a:fld id="{775B9637-24CD-4ACB-A6AD-B597E461BAF3}" type="slidenum">
              <a:rPr lang="en-GB"/>
              <a:pPr>
                <a:defRPr/>
              </a:pPr>
              <a:t>‹#›</a:t>
            </a:fld>
            <a:endParaRPr lang="en-GB"/>
          </a:p>
        </p:txBody>
      </p:sp>
    </p:spTree>
    <p:extLst>
      <p:ext uri="{BB962C8B-B14F-4D97-AF65-F5344CB8AC3E}">
        <p14:creationId xmlns:p14="http://schemas.microsoft.com/office/powerpoint/2010/main" val="1031142696"/>
      </p:ext>
    </p:extLst>
  </p:cSld>
  <p:clrMapOvr>
    <a:masterClrMapping/>
  </p:clrMapOvr>
  <p:transition>
    <p:cut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9"/>
          <p:cNvSpPr>
            <a:spLocks noGrp="1" noChangeArrowheads="1"/>
          </p:cNvSpPr>
          <p:nvPr>
            <p:ph type="dt" sz="half" idx="10"/>
          </p:nvPr>
        </p:nvSpPr>
        <p:spPr>
          <a:ln/>
        </p:spPr>
        <p:txBody>
          <a:bodyPr/>
          <a:lstStyle>
            <a:lvl1pPr>
              <a:defRPr/>
            </a:lvl1pPr>
          </a:lstStyle>
          <a:p>
            <a:pPr>
              <a:defRPr/>
            </a:pPr>
            <a:endParaRPr lang="en-GB"/>
          </a:p>
        </p:txBody>
      </p:sp>
      <p:sp>
        <p:nvSpPr>
          <p:cNvPr id="8" name="Rectangle 10"/>
          <p:cNvSpPr>
            <a:spLocks noGrp="1" noChangeArrowheads="1"/>
          </p:cNvSpPr>
          <p:nvPr>
            <p:ph type="ftr" sz="quarter" idx="11"/>
          </p:nvPr>
        </p:nvSpPr>
        <p:spPr>
          <a:ln/>
        </p:spPr>
        <p:txBody>
          <a:bodyPr/>
          <a:lstStyle>
            <a:lvl1pPr>
              <a:defRPr/>
            </a:lvl1pPr>
          </a:lstStyle>
          <a:p>
            <a:pPr>
              <a:defRPr/>
            </a:pPr>
            <a:endParaRPr lang="en-GB"/>
          </a:p>
        </p:txBody>
      </p:sp>
      <p:sp>
        <p:nvSpPr>
          <p:cNvPr id="9" name="Rectangle 11"/>
          <p:cNvSpPr>
            <a:spLocks noGrp="1" noChangeArrowheads="1"/>
          </p:cNvSpPr>
          <p:nvPr>
            <p:ph type="sldNum" sz="quarter" idx="12"/>
          </p:nvPr>
        </p:nvSpPr>
        <p:spPr>
          <a:ln/>
        </p:spPr>
        <p:txBody>
          <a:bodyPr/>
          <a:lstStyle>
            <a:lvl1pPr>
              <a:defRPr/>
            </a:lvl1pPr>
          </a:lstStyle>
          <a:p>
            <a:pPr>
              <a:defRPr/>
            </a:pPr>
            <a:fld id="{3FB8A05C-2555-4D53-AE6C-7C0C97A28CDA}" type="slidenum">
              <a:rPr lang="en-GB"/>
              <a:pPr>
                <a:defRPr/>
              </a:pPr>
              <a:t>‹#›</a:t>
            </a:fld>
            <a:endParaRPr lang="en-GB"/>
          </a:p>
        </p:txBody>
      </p:sp>
    </p:spTree>
    <p:extLst>
      <p:ext uri="{BB962C8B-B14F-4D97-AF65-F5344CB8AC3E}">
        <p14:creationId xmlns:p14="http://schemas.microsoft.com/office/powerpoint/2010/main" val="3478240192"/>
      </p:ext>
    </p:extLst>
  </p:cSld>
  <p:clrMapOvr>
    <a:masterClrMapping/>
  </p:clrMapOvr>
  <p:transition>
    <p:cut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9"/>
          <p:cNvSpPr>
            <a:spLocks noGrp="1" noChangeArrowheads="1"/>
          </p:cNvSpPr>
          <p:nvPr>
            <p:ph type="dt" sz="half" idx="10"/>
          </p:nvPr>
        </p:nvSpPr>
        <p:spPr>
          <a:ln/>
        </p:spPr>
        <p:txBody>
          <a:bodyPr/>
          <a:lstStyle>
            <a:lvl1pPr>
              <a:defRPr/>
            </a:lvl1pPr>
          </a:lstStyle>
          <a:p>
            <a:pPr>
              <a:defRPr/>
            </a:pPr>
            <a:endParaRPr lang="en-GB"/>
          </a:p>
        </p:txBody>
      </p:sp>
      <p:sp>
        <p:nvSpPr>
          <p:cNvPr id="4" name="Rectangle 10"/>
          <p:cNvSpPr>
            <a:spLocks noGrp="1" noChangeArrowheads="1"/>
          </p:cNvSpPr>
          <p:nvPr>
            <p:ph type="ftr" sz="quarter" idx="11"/>
          </p:nvPr>
        </p:nvSpPr>
        <p:spPr>
          <a:ln/>
        </p:spPr>
        <p:txBody>
          <a:bodyPr/>
          <a:lstStyle>
            <a:lvl1pPr>
              <a:defRPr/>
            </a:lvl1pPr>
          </a:lstStyle>
          <a:p>
            <a:pPr>
              <a:defRPr/>
            </a:pPr>
            <a:endParaRPr lang="en-GB"/>
          </a:p>
        </p:txBody>
      </p:sp>
      <p:sp>
        <p:nvSpPr>
          <p:cNvPr id="5" name="Rectangle 11"/>
          <p:cNvSpPr>
            <a:spLocks noGrp="1" noChangeArrowheads="1"/>
          </p:cNvSpPr>
          <p:nvPr>
            <p:ph type="sldNum" sz="quarter" idx="12"/>
          </p:nvPr>
        </p:nvSpPr>
        <p:spPr>
          <a:ln/>
        </p:spPr>
        <p:txBody>
          <a:bodyPr/>
          <a:lstStyle>
            <a:lvl1pPr>
              <a:defRPr/>
            </a:lvl1pPr>
          </a:lstStyle>
          <a:p>
            <a:pPr>
              <a:defRPr/>
            </a:pPr>
            <a:fld id="{97B9E8AA-1B08-470E-A8B0-547426946060}" type="slidenum">
              <a:rPr lang="en-GB"/>
              <a:pPr>
                <a:defRPr/>
              </a:pPr>
              <a:t>‹#›</a:t>
            </a:fld>
            <a:endParaRPr lang="en-GB"/>
          </a:p>
        </p:txBody>
      </p:sp>
    </p:spTree>
    <p:extLst>
      <p:ext uri="{BB962C8B-B14F-4D97-AF65-F5344CB8AC3E}">
        <p14:creationId xmlns:p14="http://schemas.microsoft.com/office/powerpoint/2010/main" val="1311111000"/>
      </p:ext>
    </p:extLst>
  </p:cSld>
  <p:clrMapOvr>
    <a:masterClrMapping/>
  </p:clrMapOvr>
  <p:transition>
    <p:cut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GB"/>
          </a:p>
        </p:txBody>
      </p:sp>
      <p:sp>
        <p:nvSpPr>
          <p:cNvPr id="3" name="Rectangle 10"/>
          <p:cNvSpPr>
            <a:spLocks noGrp="1" noChangeArrowheads="1"/>
          </p:cNvSpPr>
          <p:nvPr>
            <p:ph type="ftr" sz="quarter" idx="11"/>
          </p:nvPr>
        </p:nvSpPr>
        <p:spPr>
          <a:ln/>
        </p:spPr>
        <p:txBody>
          <a:bodyPr/>
          <a:lstStyle>
            <a:lvl1pPr>
              <a:defRPr/>
            </a:lvl1pPr>
          </a:lstStyle>
          <a:p>
            <a:pPr>
              <a:defRPr/>
            </a:pPr>
            <a:endParaRPr lang="en-GB"/>
          </a:p>
        </p:txBody>
      </p:sp>
      <p:sp>
        <p:nvSpPr>
          <p:cNvPr id="4" name="Rectangle 11"/>
          <p:cNvSpPr>
            <a:spLocks noGrp="1" noChangeArrowheads="1"/>
          </p:cNvSpPr>
          <p:nvPr>
            <p:ph type="sldNum" sz="quarter" idx="12"/>
          </p:nvPr>
        </p:nvSpPr>
        <p:spPr>
          <a:ln/>
        </p:spPr>
        <p:txBody>
          <a:bodyPr/>
          <a:lstStyle>
            <a:lvl1pPr>
              <a:defRPr/>
            </a:lvl1pPr>
          </a:lstStyle>
          <a:p>
            <a:pPr>
              <a:defRPr/>
            </a:pPr>
            <a:fld id="{E5AEA59A-AA1A-4E03-AA61-75E1C16C88F7}" type="slidenum">
              <a:rPr lang="en-GB"/>
              <a:pPr>
                <a:defRPr/>
              </a:pPr>
              <a:t>‹#›</a:t>
            </a:fld>
            <a:endParaRPr lang="en-GB"/>
          </a:p>
        </p:txBody>
      </p:sp>
    </p:spTree>
    <p:extLst>
      <p:ext uri="{BB962C8B-B14F-4D97-AF65-F5344CB8AC3E}">
        <p14:creationId xmlns:p14="http://schemas.microsoft.com/office/powerpoint/2010/main" val="3444831951"/>
      </p:ext>
    </p:extLst>
  </p:cSld>
  <p:clrMapOvr>
    <a:masterClrMapping/>
  </p:clrMapOvr>
  <p:transition>
    <p:cut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GB"/>
          </a:p>
        </p:txBody>
      </p:sp>
      <p:sp>
        <p:nvSpPr>
          <p:cNvPr id="6" name="Rectangle 10"/>
          <p:cNvSpPr>
            <a:spLocks noGrp="1" noChangeArrowheads="1"/>
          </p:cNvSpPr>
          <p:nvPr>
            <p:ph type="ftr" sz="quarter" idx="11"/>
          </p:nvPr>
        </p:nvSpPr>
        <p:spPr>
          <a:ln/>
        </p:spPr>
        <p:txBody>
          <a:bodyPr/>
          <a:lstStyle>
            <a:lvl1pPr>
              <a:defRPr/>
            </a:lvl1pPr>
          </a:lstStyle>
          <a:p>
            <a:pPr>
              <a:defRPr/>
            </a:pPr>
            <a:endParaRPr lang="en-GB"/>
          </a:p>
        </p:txBody>
      </p:sp>
      <p:sp>
        <p:nvSpPr>
          <p:cNvPr id="7" name="Rectangle 11"/>
          <p:cNvSpPr>
            <a:spLocks noGrp="1" noChangeArrowheads="1"/>
          </p:cNvSpPr>
          <p:nvPr>
            <p:ph type="sldNum" sz="quarter" idx="12"/>
          </p:nvPr>
        </p:nvSpPr>
        <p:spPr>
          <a:ln/>
        </p:spPr>
        <p:txBody>
          <a:bodyPr/>
          <a:lstStyle>
            <a:lvl1pPr>
              <a:defRPr/>
            </a:lvl1pPr>
          </a:lstStyle>
          <a:p>
            <a:pPr>
              <a:defRPr/>
            </a:pPr>
            <a:fld id="{B3CF090F-3AEE-4B04-91C9-304E3708C420}" type="slidenum">
              <a:rPr lang="en-GB"/>
              <a:pPr>
                <a:defRPr/>
              </a:pPr>
              <a:t>‹#›</a:t>
            </a:fld>
            <a:endParaRPr lang="en-GB"/>
          </a:p>
        </p:txBody>
      </p:sp>
    </p:spTree>
    <p:extLst>
      <p:ext uri="{BB962C8B-B14F-4D97-AF65-F5344CB8AC3E}">
        <p14:creationId xmlns:p14="http://schemas.microsoft.com/office/powerpoint/2010/main" val="752062467"/>
      </p:ext>
    </p:extLst>
  </p:cSld>
  <p:clrMapOvr>
    <a:masterClrMapping/>
  </p:clrMapOvr>
  <p:transition>
    <p:cut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GB"/>
          </a:p>
        </p:txBody>
      </p:sp>
      <p:sp>
        <p:nvSpPr>
          <p:cNvPr id="6" name="Rectangle 10"/>
          <p:cNvSpPr>
            <a:spLocks noGrp="1" noChangeArrowheads="1"/>
          </p:cNvSpPr>
          <p:nvPr>
            <p:ph type="ftr" sz="quarter" idx="11"/>
          </p:nvPr>
        </p:nvSpPr>
        <p:spPr>
          <a:ln/>
        </p:spPr>
        <p:txBody>
          <a:bodyPr/>
          <a:lstStyle>
            <a:lvl1pPr>
              <a:defRPr/>
            </a:lvl1pPr>
          </a:lstStyle>
          <a:p>
            <a:pPr>
              <a:defRPr/>
            </a:pPr>
            <a:endParaRPr lang="en-GB"/>
          </a:p>
        </p:txBody>
      </p:sp>
      <p:sp>
        <p:nvSpPr>
          <p:cNvPr id="7" name="Rectangle 11"/>
          <p:cNvSpPr>
            <a:spLocks noGrp="1" noChangeArrowheads="1"/>
          </p:cNvSpPr>
          <p:nvPr>
            <p:ph type="sldNum" sz="quarter" idx="12"/>
          </p:nvPr>
        </p:nvSpPr>
        <p:spPr>
          <a:ln/>
        </p:spPr>
        <p:txBody>
          <a:bodyPr/>
          <a:lstStyle>
            <a:lvl1pPr>
              <a:defRPr/>
            </a:lvl1pPr>
          </a:lstStyle>
          <a:p>
            <a:pPr>
              <a:defRPr/>
            </a:pPr>
            <a:fld id="{D9AC8CDC-1382-4C8E-9E68-E5B29AD29E2A}" type="slidenum">
              <a:rPr lang="en-GB"/>
              <a:pPr>
                <a:defRPr/>
              </a:pPr>
              <a:t>‹#›</a:t>
            </a:fld>
            <a:endParaRPr lang="en-GB"/>
          </a:p>
        </p:txBody>
      </p:sp>
    </p:spTree>
    <p:extLst>
      <p:ext uri="{BB962C8B-B14F-4D97-AF65-F5344CB8AC3E}">
        <p14:creationId xmlns:p14="http://schemas.microsoft.com/office/powerpoint/2010/main" val="3252936234"/>
      </p:ext>
    </p:extLst>
  </p:cSld>
  <p:clrMapOvr>
    <a:masterClrMapping/>
  </p:clrMapOvr>
  <p:transition>
    <p:cut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457200" y="992188"/>
            <a:ext cx="8153400" cy="1600200"/>
            <a:chOff x="288" y="625"/>
            <a:chExt cx="5136" cy="1008"/>
          </a:xfrm>
        </p:grpSpPr>
        <p:sp>
          <p:nvSpPr>
            <p:cNvPr id="6147" name="Arc 3"/>
            <p:cNvSpPr>
              <a:spLocks/>
            </p:cNvSpPr>
            <p:nvPr/>
          </p:nvSpPr>
          <p:spPr bwMode="invGray">
            <a:xfrm>
              <a:off x="3595" y="625"/>
              <a:ext cx="1829" cy="1008"/>
            </a:xfrm>
            <a:custGeom>
              <a:avLst/>
              <a:gdLst>
                <a:gd name="G0" fmla="+- 312 0 0"/>
                <a:gd name="G1" fmla="+- 21600 0 0"/>
                <a:gd name="G2" fmla="+- 21600 0 0"/>
                <a:gd name="T0" fmla="*/ 300 w 21912"/>
                <a:gd name="T1" fmla="*/ 0 h 43200"/>
                <a:gd name="T2" fmla="*/ 0 w 21912"/>
                <a:gd name="T3" fmla="*/ 43198 h 43200"/>
                <a:gd name="T4" fmla="*/ 312 w 21912"/>
                <a:gd name="T5" fmla="*/ 21600 h 43200"/>
              </a:gdLst>
              <a:ahLst/>
              <a:cxnLst>
                <a:cxn ang="0">
                  <a:pos x="T0" y="T1"/>
                </a:cxn>
                <a:cxn ang="0">
                  <a:pos x="T2" y="T3"/>
                </a:cxn>
                <a:cxn ang="0">
                  <a:pos x="T4" y="T5"/>
                </a:cxn>
              </a:cxnLst>
              <a:rect l="0" t="0" r="r" b="b"/>
              <a:pathLst>
                <a:path w="21912" h="43200" fill="none"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close/>
                </a:path>
              </a:pathLst>
            </a:custGeom>
            <a:gradFill rotWithShape="0">
              <a:gsLst>
                <a:gs pos="0">
                  <a:schemeClr val="bg1"/>
                </a:gs>
                <a:gs pos="100000">
                  <a:srgbClr val="663300"/>
                </a:gs>
              </a:gsLst>
              <a:lin ang="0" scaled="1"/>
            </a:gradFill>
            <a:ln w="9525" cap="rnd">
              <a:noFill/>
              <a:round/>
              <a:headEnd/>
              <a:tailEnd/>
            </a:ln>
            <a:effectLst/>
          </p:spPr>
          <p:txBody>
            <a:bodyPr wrap="none" anchor="ctr"/>
            <a:lstStyle/>
            <a:p>
              <a:pPr>
                <a:defRPr/>
              </a:pPr>
              <a:endParaRPr lang="en-GB"/>
            </a:p>
          </p:txBody>
        </p:sp>
        <p:sp>
          <p:nvSpPr>
            <p:cNvPr id="6148" name="Arc 4"/>
            <p:cNvSpPr>
              <a:spLocks/>
            </p:cNvSpPr>
            <p:nvPr/>
          </p:nvSpPr>
          <p:spPr bwMode="invGray">
            <a:xfrm>
              <a:off x="3548" y="729"/>
              <a:ext cx="1831" cy="800"/>
            </a:xfrm>
            <a:custGeom>
              <a:avLst/>
              <a:gdLst>
                <a:gd name="G0" fmla="+- 324 0 0"/>
                <a:gd name="G1" fmla="+- 21600 0 0"/>
                <a:gd name="G2" fmla="+- 21600 0 0"/>
                <a:gd name="T0" fmla="*/ 312 w 21924"/>
                <a:gd name="T1" fmla="*/ 0 h 43200"/>
                <a:gd name="T2" fmla="*/ 0 w 21924"/>
                <a:gd name="T3" fmla="*/ 43198 h 43200"/>
                <a:gd name="T4" fmla="*/ 324 w 21924"/>
                <a:gd name="T5" fmla="*/ 21600 h 43200"/>
              </a:gdLst>
              <a:ahLst/>
              <a:cxnLst>
                <a:cxn ang="0">
                  <a:pos x="T0" y="T1"/>
                </a:cxn>
                <a:cxn ang="0">
                  <a:pos x="T2" y="T3"/>
                </a:cxn>
                <a:cxn ang="0">
                  <a:pos x="T4" y="T5"/>
                </a:cxn>
              </a:cxnLst>
              <a:rect l="0" t="0" r="r" b="b"/>
              <a:pathLst>
                <a:path w="21924" h="43200" fill="none"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close/>
                </a:path>
              </a:pathLst>
            </a:custGeom>
            <a:gradFill rotWithShape="0">
              <a:gsLst>
                <a:gs pos="0">
                  <a:schemeClr val="bg1"/>
                </a:gs>
                <a:gs pos="100000">
                  <a:srgbClr val="894400"/>
                </a:gs>
              </a:gsLst>
              <a:lin ang="0" scaled="1"/>
            </a:gradFill>
            <a:ln w="9525" cap="rnd">
              <a:noFill/>
              <a:round/>
              <a:headEnd/>
              <a:tailEnd/>
            </a:ln>
            <a:effectLst/>
          </p:spPr>
          <p:txBody>
            <a:bodyPr wrap="none" anchor="ctr"/>
            <a:lstStyle/>
            <a:p>
              <a:pPr>
                <a:defRPr/>
              </a:pPr>
              <a:endParaRPr lang="en-GB"/>
            </a:p>
          </p:txBody>
        </p:sp>
        <p:sp>
          <p:nvSpPr>
            <p:cNvPr id="6149" name="Arc 5"/>
            <p:cNvSpPr>
              <a:spLocks/>
            </p:cNvSpPr>
            <p:nvPr/>
          </p:nvSpPr>
          <p:spPr bwMode="invGray">
            <a:xfrm>
              <a:off x="3521" y="868"/>
              <a:ext cx="1830" cy="522"/>
            </a:xfrm>
            <a:custGeom>
              <a:avLst/>
              <a:gdLst>
                <a:gd name="G0" fmla="+- 325 0 0"/>
                <a:gd name="G1" fmla="+- 21600 0 0"/>
                <a:gd name="G2" fmla="+- 21600 0 0"/>
                <a:gd name="T0" fmla="*/ 313 w 21925"/>
                <a:gd name="T1" fmla="*/ 0 h 43200"/>
                <a:gd name="T2" fmla="*/ 0 w 21925"/>
                <a:gd name="T3" fmla="*/ 43198 h 43200"/>
                <a:gd name="T4" fmla="*/ 325 w 21925"/>
                <a:gd name="T5" fmla="*/ 21600 h 43200"/>
              </a:gdLst>
              <a:ahLst/>
              <a:cxnLst>
                <a:cxn ang="0">
                  <a:pos x="T0" y="T1"/>
                </a:cxn>
                <a:cxn ang="0">
                  <a:pos x="T2" y="T3"/>
                </a:cxn>
                <a:cxn ang="0">
                  <a:pos x="T4" y="T5"/>
                </a:cxn>
              </a:cxnLst>
              <a:rect l="0" t="0" r="r" b="b"/>
              <a:pathLst>
                <a:path w="21925" h="43200" fill="none"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close/>
                </a:path>
              </a:pathLst>
            </a:custGeom>
            <a:gradFill rotWithShape="0">
              <a:gsLst>
                <a:gs pos="0">
                  <a:schemeClr val="bg1"/>
                </a:gs>
                <a:gs pos="100000">
                  <a:srgbClr val="B75B00"/>
                </a:gs>
              </a:gsLst>
              <a:lin ang="0" scaled="1"/>
            </a:gradFill>
            <a:ln w="9525" cap="rnd">
              <a:noFill/>
              <a:round/>
              <a:headEnd/>
              <a:tailEnd/>
            </a:ln>
            <a:effectLst/>
          </p:spPr>
          <p:txBody>
            <a:bodyPr wrap="none" anchor="ctr"/>
            <a:lstStyle/>
            <a:p>
              <a:pPr>
                <a:defRPr/>
              </a:pPr>
              <a:endParaRPr lang="en-GB"/>
            </a:p>
          </p:txBody>
        </p:sp>
        <p:sp>
          <p:nvSpPr>
            <p:cNvPr id="6150" name="AutoShape 6"/>
            <p:cNvSpPr>
              <a:spLocks noChangeArrowheads="1"/>
            </p:cNvSpPr>
            <p:nvPr/>
          </p:nvSpPr>
          <p:spPr bwMode="invGray">
            <a:xfrm>
              <a:off x="288" y="1076"/>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noFill/>
              <a:round/>
              <a:headEnd/>
              <a:tailEnd/>
            </a:ln>
            <a:effectLst/>
          </p:spPr>
          <p:txBody>
            <a:bodyPr wrap="none" anchor="ctr"/>
            <a:lstStyle/>
            <a:p>
              <a:pPr>
                <a:defRPr/>
              </a:pPr>
              <a:endParaRPr lang="en-GB"/>
            </a:p>
          </p:txBody>
        </p:sp>
      </p:grpSp>
      <p:sp>
        <p:nvSpPr>
          <p:cNvPr id="3075" name="Rectangle 7"/>
          <p:cNvSpPr>
            <a:spLocks noGrp="1" noChangeArrowheads="1"/>
          </p:cNvSpPr>
          <p:nvPr>
            <p:ph type="title"/>
          </p:nvPr>
        </p:nvSpPr>
        <p:spPr bwMode="auto">
          <a:xfrm>
            <a:off x="685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3076" name="Rectangle 8"/>
          <p:cNvSpPr>
            <a:spLocks noGrp="1" noChangeArrowheads="1"/>
          </p:cNvSpPr>
          <p:nvPr>
            <p:ph type="body" idx="1"/>
          </p:nvPr>
        </p:nvSpPr>
        <p:spPr bwMode="auto">
          <a:xfrm>
            <a:off x="685800" y="20574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3" name="Rectangle 9"/>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a:defRPr sz="1400">
                <a:latin typeface="Arial" charset="0"/>
              </a:defRPr>
            </a:lvl1pPr>
          </a:lstStyle>
          <a:p>
            <a:pPr>
              <a:defRPr/>
            </a:pPr>
            <a:endParaRPr lang="en-GB"/>
          </a:p>
        </p:txBody>
      </p:sp>
      <p:sp>
        <p:nvSpPr>
          <p:cNvPr id="6154" name="Rectangle 10"/>
          <p:cNvSpPr>
            <a:spLocks noGrp="1" noChangeArrowheads="1"/>
          </p:cNvSpPr>
          <p:nvPr>
            <p:ph type="ftr" sz="quarter" idx="3"/>
          </p:nvPr>
        </p:nvSpPr>
        <p:spPr bwMode="auto">
          <a:xfrm>
            <a:off x="3124200" y="63246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atin typeface="Arial" charset="0"/>
              </a:defRPr>
            </a:lvl1pPr>
          </a:lstStyle>
          <a:p>
            <a:pPr>
              <a:defRPr/>
            </a:pPr>
            <a:endParaRPr lang="en-GB"/>
          </a:p>
        </p:txBody>
      </p:sp>
      <p:sp>
        <p:nvSpPr>
          <p:cNvPr id="6155" name="Rectangle 11"/>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atin typeface="Arial" charset="0"/>
              </a:defRPr>
            </a:lvl1pPr>
          </a:lstStyle>
          <a:p>
            <a:pPr>
              <a:defRPr/>
            </a:pPr>
            <a:fld id="{FAAB8BB2-2242-449F-9E40-A009D8E9DA4F}"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85" r:id="rId5"/>
    <p:sldLayoutId id="2147483684" r:id="rId6"/>
    <p:sldLayoutId id="2147483683" r:id="rId7"/>
    <p:sldLayoutId id="2147483682" r:id="rId8"/>
    <p:sldLayoutId id="2147483681" r:id="rId9"/>
    <p:sldLayoutId id="2147483680" r:id="rId10"/>
    <p:sldLayoutId id="2147483679" r:id="rId11"/>
    <p:sldLayoutId id="2147483678" r:id="rId12"/>
  </p:sldLayoutIdLst>
  <p:transition>
    <p:cut thruBlk="1"/>
  </p:transition>
  <p:txStyles>
    <p:titleStyle>
      <a:lvl1pPr algn="r" rtl="0" eaLnBrk="0" fontAlgn="base" hangingPunct="0">
        <a:spcBef>
          <a:spcPct val="0"/>
        </a:spcBef>
        <a:spcAft>
          <a:spcPct val="0"/>
        </a:spcAft>
        <a:defRPr sz="4400" i="1">
          <a:solidFill>
            <a:schemeClr val="tx2"/>
          </a:solidFill>
          <a:latin typeface="+mj-lt"/>
          <a:ea typeface="+mj-ea"/>
          <a:cs typeface="+mj-cs"/>
        </a:defRPr>
      </a:lvl1pPr>
      <a:lvl2pPr algn="r" rtl="0" eaLnBrk="0" fontAlgn="base" hangingPunct="0">
        <a:spcBef>
          <a:spcPct val="0"/>
        </a:spcBef>
        <a:spcAft>
          <a:spcPct val="0"/>
        </a:spcAft>
        <a:defRPr sz="4400" i="1">
          <a:solidFill>
            <a:schemeClr val="tx2"/>
          </a:solidFill>
          <a:latin typeface="Times New Roman" pitchFamily="18" charset="0"/>
        </a:defRPr>
      </a:lvl2pPr>
      <a:lvl3pPr algn="r" rtl="0" eaLnBrk="0" fontAlgn="base" hangingPunct="0">
        <a:spcBef>
          <a:spcPct val="0"/>
        </a:spcBef>
        <a:spcAft>
          <a:spcPct val="0"/>
        </a:spcAft>
        <a:defRPr sz="4400" i="1">
          <a:solidFill>
            <a:schemeClr val="tx2"/>
          </a:solidFill>
          <a:latin typeface="Times New Roman" pitchFamily="18" charset="0"/>
        </a:defRPr>
      </a:lvl3pPr>
      <a:lvl4pPr algn="r" rtl="0" eaLnBrk="0" fontAlgn="base" hangingPunct="0">
        <a:spcBef>
          <a:spcPct val="0"/>
        </a:spcBef>
        <a:spcAft>
          <a:spcPct val="0"/>
        </a:spcAft>
        <a:defRPr sz="4400" i="1">
          <a:solidFill>
            <a:schemeClr val="tx2"/>
          </a:solidFill>
          <a:latin typeface="Times New Roman" pitchFamily="18" charset="0"/>
        </a:defRPr>
      </a:lvl4pPr>
      <a:lvl5pPr algn="r" rtl="0" eaLnBrk="0" fontAlgn="base" hangingPunct="0">
        <a:spcBef>
          <a:spcPct val="0"/>
        </a:spcBef>
        <a:spcAft>
          <a:spcPct val="0"/>
        </a:spcAft>
        <a:defRPr sz="4400" i="1">
          <a:solidFill>
            <a:schemeClr val="tx2"/>
          </a:solidFill>
          <a:latin typeface="Times New Roman" pitchFamily="18" charset="0"/>
        </a:defRPr>
      </a:lvl5pPr>
      <a:lvl6pPr marL="457200" algn="r" rtl="0" eaLnBrk="0" fontAlgn="base" hangingPunct="0">
        <a:spcBef>
          <a:spcPct val="0"/>
        </a:spcBef>
        <a:spcAft>
          <a:spcPct val="0"/>
        </a:spcAft>
        <a:defRPr sz="4400" i="1">
          <a:solidFill>
            <a:schemeClr val="tx2"/>
          </a:solidFill>
          <a:latin typeface="Times New Roman" pitchFamily="18" charset="0"/>
        </a:defRPr>
      </a:lvl6pPr>
      <a:lvl7pPr marL="914400" algn="r" rtl="0" eaLnBrk="0" fontAlgn="base" hangingPunct="0">
        <a:spcBef>
          <a:spcPct val="0"/>
        </a:spcBef>
        <a:spcAft>
          <a:spcPct val="0"/>
        </a:spcAft>
        <a:defRPr sz="4400" i="1">
          <a:solidFill>
            <a:schemeClr val="tx2"/>
          </a:solidFill>
          <a:latin typeface="Times New Roman" pitchFamily="18" charset="0"/>
        </a:defRPr>
      </a:lvl7pPr>
      <a:lvl8pPr marL="1371600" algn="r" rtl="0" eaLnBrk="0" fontAlgn="base" hangingPunct="0">
        <a:spcBef>
          <a:spcPct val="0"/>
        </a:spcBef>
        <a:spcAft>
          <a:spcPct val="0"/>
        </a:spcAft>
        <a:defRPr sz="4400" i="1">
          <a:solidFill>
            <a:schemeClr val="tx2"/>
          </a:solidFill>
          <a:latin typeface="Times New Roman" pitchFamily="18" charset="0"/>
        </a:defRPr>
      </a:lvl8pPr>
      <a:lvl9pPr marL="1828800" algn="r" rtl="0" eaLnBrk="0" fontAlgn="base" hangingPunct="0">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hse.gov.uk/risk/fivesteps.htm" TargetMode="External"/><Relationship Id="rId2" Type="http://schemas.openxmlformats.org/officeDocument/2006/relationships/hyperlink" Target="http://www.hse.gov.uk/risk/casestudies/index.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210469" y="260648"/>
            <a:ext cx="7773987" cy="719931"/>
          </a:xfrm>
        </p:spPr>
        <p:txBody>
          <a:bodyPr/>
          <a:lstStyle/>
          <a:p>
            <a:r>
              <a:rPr lang="en-GB" sz="5400" dirty="0" smtClean="0">
                <a:latin typeface="Arial" panose="020B0604020202020204" pitchFamily="34" charset="0"/>
                <a:cs typeface="Arial" panose="020B0604020202020204" pitchFamily="34" charset="0"/>
              </a:rPr>
              <a:t>Safety in IES</a:t>
            </a:r>
            <a:endParaRPr lang="en-GB"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type="subTitle" idx="1"/>
          </p:nvPr>
        </p:nvSpPr>
        <p:spPr>
          <a:xfrm>
            <a:off x="1371600" y="4114800"/>
            <a:ext cx="6400800" cy="1752600"/>
          </a:xfrm>
        </p:spPr>
        <p:txBody>
          <a:bodyPr/>
          <a:lstStyle/>
          <a:p>
            <a:r>
              <a:rPr lang="en-GB" dirty="0" smtClean="0">
                <a:solidFill>
                  <a:schemeClr val="bg1"/>
                </a:solidFill>
                <a:latin typeface="Arial" panose="020B0604020202020204" pitchFamily="34" charset="0"/>
                <a:cs typeface="Arial" panose="020B0604020202020204" pitchFamily="34" charset="0"/>
              </a:rPr>
              <a:t>Module</a:t>
            </a:r>
            <a:r>
              <a:rPr lang="en-GB" dirty="0" smtClean="0">
                <a:latin typeface="Arial" panose="020B0604020202020204" pitchFamily="34" charset="0"/>
                <a:cs typeface="Arial" panose="020B0604020202020204" pitchFamily="34" charset="0"/>
              </a:rPr>
              <a:t> </a:t>
            </a:r>
            <a:r>
              <a:rPr lang="en-GB" dirty="0" smtClean="0">
                <a:solidFill>
                  <a:schemeClr val="bg1"/>
                </a:solidFill>
                <a:latin typeface="Arial" panose="020B0604020202020204" pitchFamily="34" charset="0"/>
                <a:cs typeface="Arial" panose="020B0604020202020204" pitchFamily="34" charset="0"/>
              </a:rPr>
              <a:t>Introduction</a:t>
            </a:r>
          </a:p>
          <a:p>
            <a:r>
              <a:rPr lang="en-GB" dirty="0" smtClean="0">
                <a:solidFill>
                  <a:schemeClr val="bg1"/>
                </a:solidFill>
                <a:latin typeface="Arial" panose="020B0604020202020204" pitchFamily="34" charset="0"/>
                <a:cs typeface="Arial" panose="020B0604020202020204" pitchFamily="34" charset="0"/>
              </a:rPr>
              <a:t>Monday 29th September 2003</a:t>
            </a:r>
            <a:endParaRPr lang="en-GB" dirty="0" smtClean="0">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052736"/>
            <a:ext cx="6048671" cy="5265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2"/>
          <p:cNvSpPr txBox="1">
            <a:spLocks noChangeArrowheads="1"/>
          </p:cNvSpPr>
          <p:nvPr/>
        </p:nvSpPr>
        <p:spPr bwMode="auto">
          <a:xfrm>
            <a:off x="755576" y="6138069"/>
            <a:ext cx="7773987" cy="719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r" rtl="0" eaLnBrk="0" fontAlgn="base" hangingPunct="0">
              <a:spcBef>
                <a:spcPct val="0"/>
              </a:spcBef>
              <a:spcAft>
                <a:spcPct val="0"/>
              </a:spcAft>
              <a:defRPr sz="4400" i="1">
                <a:solidFill>
                  <a:schemeClr val="tx2"/>
                </a:solidFill>
                <a:latin typeface="+mj-lt"/>
                <a:ea typeface="+mj-ea"/>
                <a:cs typeface="+mj-cs"/>
              </a:defRPr>
            </a:lvl1pPr>
            <a:lvl2pPr algn="r" rtl="0" eaLnBrk="0" fontAlgn="base" hangingPunct="0">
              <a:spcBef>
                <a:spcPct val="0"/>
              </a:spcBef>
              <a:spcAft>
                <a:spcPct val="0"/>
              </a:spcAft>
              <a:defRPr sz="4400" i="1">
                <a:solidFill>
                  <a:schemeClr val="tx2"/>
                </a:solidFill>
                <a:latin typeface="Times New Roman" pitchFamily="18" charset="0"/>
              </a:defRPr>
            </a:lvl2pPr>
            <a:lvl3pPr algn="r" rtl="0" eaLnBrk="0" fontAlgn="base" hangingPunct="0">
              <a:spcBef>
                <a:spcPct val="0"/>
              </a:spcBef>
              <a:spcAft>
                <a:spcPct val="0"/>
              </a:spcAft>
              <a:defRPr sz="4400" i="1">
                <a:solidFill>
                  <a:schemeClr val="tx2"/>
                </a:solidFill>
                <a:latin typeface="Times New Roman" pitchFamily="18" charset="0"/>
              </a:defRPr>
            </a:lvl3pPr>
            <a:lvl4pPr algn="r" rtl="0" eaLnBrk="0" fontAlgn="base" hangingPunct="0">
              <a:spcBef>
                <a:spcPct val="0"/>
              </a:spcBef>
              <a:spcAft>
                <a:spcPct val="0"/>
              </a:spcAft>
              <a:defRPr sz="4400" i="1">
                <a:solidFill>
                  <a:schemeClr val="tx2"/>
                </a:solidFill>
                <a:latin typeface="Times New Roman" pitchFamily="18" charset="0"/>
              </a:defRPr>
            </a:lvl4pPr>
            <a:lvl5pPr algn="r" rtl="0" eaLnBrk="0" fontAlgn="base" hangingPunct="0">
              <a:spcBef>
                <a:spcPct val="0"/>
              </a:spcBef>
              <a:spcAft>
                <a:spcPct val="0"/>
              </a:spcAft>
              <a:defRPr sz="4400" i="1">
                <a:solidFill>
                  <a:schemeClr val="tx2"/>
                </a:solidFill>
                <a:latin typeface="Times New Roman" pitchFamily="18" charset="0"/>
              </a:defRPr>
            </a:lvl5pPr>
            <a:lvl6pPr marL="457200" algn="r" rtl="0" eaLnBrk="0" fontAlgn="base" hangingPunct="0">
              <a:spcBef>
                <a:spcPct val="0"/>
              </a:spcBef>
              <a:spcAft>
                <a:spcPct val="0"/>
              </a:spcAft>
              <a:defRPr sz="4400" i="1">
                <a:solidFill>
                  <a:schemeClr val="tx2"/>
                </a:solidFill>
                <a:latin typeface="Times New Roman" pitchFamily="18" charset="0"/>
              </a:defRPr>
            </a:lvl6pPr>
            <a:lvl7pPr marL="914400" algn="r" rtl="0" eaLnBrk="0" fontAlgn="base" hangingPunct="0">
              <a:spcBef>
                <a:spcPct val="0"/>
              </a:spcBef>
              <a:spcAft>
                <a:spcPct val="0"/>
              </a:spcAft>
              <a:defRPr sz="4400" i="1">
                <a:solidFill>
                  <a:schemeClr val="tx2"/>
                </a:solidFill>
                <a:latin typeface="Times New Roman" pitchFamily="18" charset="0"/>
              </a:defRPr>
            </a:lvl7pPr>
            <a:lvl8pPr marL="1371600" algn="r" rtl="0" eaLnBrk="0" fontAlgn="base" hangingPunct="0">
              <a:spcBef>
                <a:spcPct val="0"/>
              </a:spcBef>
              <a:spcAft>
                <a:spcPct val="0"/>
              </a:spcAft>
              <a:defRPr sz="4400" i="1">
                <a:solidFill>
                  <a:schemeClr val="tx2"/>
                </a:solidFill>
                <a:latin typeface="Times New Roman" pitchFamily="18" charset="0"/>
              </a:defRPr>
            </a:lvl8pPr>
            <a:lvl9pPr marL="1828800" algn="r" rtl="0" eaLnBrk="0" fontAlgn="base" hangingPunct="0">
              <a:spcBef>
                <a:spcPct val="0"/>
              </a:spcBef>
              <a:spcAft>
                <a:spcPct val="0"/>
              </a:spcAft>
              <a:defRPr sz="4400" i="1">
                <a:solidFill>
                  <a:schemeClr val="tx2"/>
                </a:solidFill>
                <a:latin typeface="Times New Roman" pitchFamily="18" charset="0"/>
              </a:defRPr>
            </a:lvl9pPr>
          </a:lstStyle>
          <a:p>
            <a:pPr algn="l"/>
            <a:r>
              <a:rPr lang="en-GB" sz="1600" kern="0" dirty="0" smtClean="0">
                <a:latin typeface="Arial" panose="020B0604020202020204" pitchFamily="34" charset="0"/>
                <a:cs typeface="Arial" panose="020B0604020202020204" pitchFamily="34" charset="0"/>
              </a:rPr>
              <a:t>Victorian Risk Assessment</a:t>
            </a:r>
          </a:p>
        </p:txBody>
      </p:sp>
    </p:spTree>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914400"/>
          </a:xfrm>
        </p:spPr>
        <p:txBody>
          <a:bodyPr/>
          <a:lstStyle/>
          <a:p>
            <a:r>
              <a:rPr lang="en-GB" i="0" dirty="0" smtClean="0">
                <a:latin typeface="Arial" panose="020B0604020202020204" pitchFamily="34" charset="0"/>
                <a:cs typeface="Arial" panose="020B0604020202020204" pitchFamily="34" charset="0"/>
              </a:rPr>
              <a:t>Risk Assessment</a:t>
            </a:r>
            <a:endParaRPr lang="en-GB" dirty="0" smtClean="0">
              <a:latin typeface="Arial" panose="020B0604020202020204" pitchFamily="34" charset="0"/>
              <a:cs typeface="Arial" panose="020B0604020202020204" pitchFamily="34" charset="0"/>
            </a:endParaRPr>
          </a:p>
        </p:txBody>
      </p:sp>
      <p:sp>
        <p:nvSpPr>
          <p:cNvPr id="6147" name="Rectangle 3"/>
          <p:cNvSpPr>
            <a:spLocks noGrp="1" noChangeArrowheads="1"/>
          </p:cNvSpPr>
          <p:nvPr>
            <p:ph type="body" idx="1"/>
          </p:nvPr>
        </p:nvSpPr>
        <p:spPr>
          <a:xfrm>
            <a:off x="685800" y="1219200"/>
            <a:ext cx="7772400" cy="5257800"/>
          </a:xfrm>
        </p:spPr>
        <p:txBody>
          <a:bodyPr/>
          <a:lstStyle/>
          <a:p>
            <a:r>
              <a:rPr lang="en-GB" sz="2800" dirty="0" smtClean="0">
                <a:latin typeface="Arial" panose="020B0604020202020204" pitchFamily="34" charset="0"/>
                <a:cs typeface="Arial" panose="020B0604020202020204" pitchFamily="34" charset="0"/>
              </a:rPr>
              <a:t>Is this chemical safe? Discuss…</a:t>
            </a:r>
          </a:p>
          <a:p>
            <a:pPr marL="0" indent="0">
              <a:buNone/>
            </a:pPr>
            <a:r>
              <a:rPr lang="en-GB" sz="1800" dirty="0" smtClean="0">
                <a:latin typeface="Arial" panose="020B0604020202020204" pitchFamily="34" charset="0"/>
                <a:cs typeface="Arial" panose="020B0604020202020204" pitchFamily="34" charset="0"/>
              </a:rPr>
              <a:t>POTENTIAL HEALTH EFFECTS:</a:t>
            </a:r>
          </a:p>
          <a:p>
            <a:pPr marL="0" indent="0">
              <a:buNone/>
            </a:pPr>
            <a:r>
              <a:rPr lang="en-GB" sz="1800" dirty="0" smtClean="0">
                <a:latin typeface="Arial" panose="020B0604020202020204" pitchFamily="34" charset="0"/>
                <a:cs typeface="Arial" panose="020B0604020202020204" pitchFamily="34" charset="0"/>
              </a:rPr>
              <a:t>INHALATION:</a:t>
            </a:r>
          </a:p>
          <a:p>
            <a:r>
              <a:rPr lang="en-GB" sz="1800" dirty="0" smtClean="0">
                <a:latin typeface="Arial" panose="020B0604020202020204" pitchFamily="34" charset="0"/>
                <a:cs typeface="Arial" panose="020B0604020202020204" pitchFamily="34" charset="0"/>
              </a:rPr>
              <a:t>Short Term Exposure: irritation, irregular heartbeat, headache, symptoms of drunkenness, kidney damage, liver damage</a:t>
            </a:r>
          </a:p>
          <a:p>
            <a:r>
              <a:rPr lang="en-GB" sz="1800" dirty="0" smtClean="0">
                <a:latin typeface="Arial" panose="020B0604020202020204" pitchFamily="34" charset="0"/>
                <a:cs typeface="Arial" panose="020B0604020202020204" pitchFamily="34" charset="0"/>
              </a:rPr>
              <a:t>Long Term Exposure: tingling sensation, paralysis</a:t>
            </a:r>
          </a:p>
          <a:p>
            <a:pPr marL="0" indent="0">
              <a:buNone/>
            </a:pPr>
            <a:r>
              <a:rPr lang="en-GB" sz="1800" dirty="0" smtClean="0">
                <a:latin typeface="Arial" panose="020B0604020202020204" pitchFamily="34" charset="0"/>
                <a:cs typeface="Arial" panose="020B0604020202020204" pitchFamily="34" charset="0"/>
              </a:rPr>
              <a:t>SKIN CONTACT:</a:t>
            </a:r>
          </a:p>
          <a:p>
            <a:r>
              <a:rPr lang="en-GB" sz="1800" dirty="0" smtClean="0">
                <a:latin typeface="Arial" panose="020B0604020202020204" pitchFamily="34" charset="0"/>
                <a:cs typeface="Arial" panose="020B0604020202020204" pitchFamily="34" charset="0"/>
              </a:rPr>
              <a:t>Short Term Exposure: irritation, symptoms of drunkenness, kidney damage, liver damage</a:t>
            </a:r>
          </a:p>
          <a:p>
            <a:r>
              <a:rPr lang="en-GB" sz="1800" dirty="0" smtClean="0">
                <a:latin typeface="Arial" panose="020B0604020202020204" pitchFamily="34" charset="0"/>
                <a:cs typeface="Arial" panose="020B0604020202020204" pitchFamily="34" charset="0"/>
              </a:rPr>
              <a:t>Long Term Exposure: kidney damage</a:t>
            </a:r>
          </a:p>
          <a:p>
            <a:pPr marL="0" indent="0">
              <a:buNone/>
            </a:pPr>
            <a:r>
              <a:rPr lang="en-GB" sz="1800" dirty="0" smtClean="0">
                <a:latin typeface="Arial" panose="020B0604020202020204" pitchFamily="34" charset="0"/>
                <a:cs typeface="Arial" panose="020B0604020202020204" pitchFamily="34" charset="0"/>
              </a:rPr>
              <a:t>INGESTION:</a:t>
            </a:r>
          </a:p>
          <a:p>
            <a:r>
              <a:rPr lang="en-GB" sz="1800" dirty="0" smtClean="0">
                <a:latin typeface="Arial" panose="020B0604020202020204" pitchFamily="34" charset="0"/>
                <a:cs typeface="Arial" panose="020B0604020202020204" pitchFamily="34" charset="0"/>
              </a:rPr>
              <a:t>Short Term Exposure: vomiting, digestive disorders, headache, symptoms of drunkenness, lung congestion, kidney damage, liver damage</a:t>
            </a:r>
          </a:p>
        </p:txBody>
      </p:sp>
    </p:spTree>
    <p:extLst>
      <p:ext uri="{BB962C8B-B14F-4D97-AF65-F5344CB8AC3E}">
        <p14:creationId xmlns:p14="http://schemas.microsoft.com/office/powerpoint/2010/main" val="4218986420"/>
      </p:ext>
    </p:extLst>
  </p:cSld>
  <p:clrMapOvr>
    <a:masterClrMapping/>
  </p:clrMapOvr>
  <p:transition>
    <p:cut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914400"/>
          </a:xfrm>
        </p:spPr>
        <p:txBody>
          <a:bodyPr/>
          <a:lstStyle/>
          <a:p>
            <a:r>
              <a:rPr lang="en-GB" i="0" dirty="0" smtClean="0">
                <a:latin typeface="Arial" panose="020B0604020202020204" pitchFamily="34" charset="0"/>
                <a:cs typeface="Arial" panose="020B0604020202020204" pitchFamily="34" charset="0"/>
              </a:rPr>
              <a:t>Risk Assessment</a:t>
            </a:r>
            <a:endParaRPr lang="en-GB" dirty="0" smtClean="0">
              <a:latin typeface="Arial" panose="020B0604020202020204" pitchFamily="34" charset="0"/>
              <a:cs typeface="Arial" panose="020B0604020202020204" pitchFamily="34" charset="0"/>
            </a:endParaRPr>
          </a:p>
        </p:txBody>
      </p:sp>
      <p:pic>
        <p:nvPicPr>
          <p:cNvPr id="40962" name="Picture 2" descr="http://4.bp.blogspot.com/-DLDsu7WV6SM/TaH7db-LJ0I/AAAAAAAAB8c/yeo5fiqnUKg/s1600/tippe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196752"/>
            <a:ext cx="7488832" cy="561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706232"/>
      </p:ext>
    </p:extLst>
  </p:cSld>
  <p:clrMapOvr>
    <a:masterClrMapping/>
  </p:clrMapOvr>
  <p:transition>
    <p:cut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914400"/>
          </a:xfrm>
        </p:spPr>
        <p:txBody>
          <a:bodyPr/>
          <a:lstStyle/>
          <a:p>
            <a:r>
              <a:rPr lang="en-GB" i="0" dirty="0" smtClean="0">
                <a:latin typeface="Arial" panose="020B0604020202020204" pitchFamily="34" charset="0"/>
                <a:cs typeface="Arial" panose="020B0604020202020204" pitchFamily="34" charset="0"/>
              </a:rPr>
              <a:t>Risk Assessment</a:t>
            </a:r>
            <a:endParaRPr lang="en-GB" dirty="0" smtClean="0">
              <a:latin typeface="Arial" panose="020B0604020202020204" pitchFamily="34" charset="0"/>
              <a:cs typeface="Arial" panose="020B0604020202020204" pitchFamily="34" charset="0"/>
            </a:endParaRPr>
          </a:p>
        </p:txBody>
      </p:sp>
      <p:pic>
        <p:nvPicPr>
          <p:cNvPr id="573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549" y="1340768"/>
            <a:ext cx="4048125"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accent2"/>
                </a:solidFill>
                <a:prstDash val="solid"/>
                <a:miter lim="800000"/>
                <a:headEnd type="none" w="sm" len="sm"/>
                <a:tailEnd type="none" w="sm" len="sm"/>
              </a14:hiddenLine>
            </a:ext>
          </a:extLst>
        </p:spPr>
      </p:pic>
      <p:pic>
        <p:nvPicPr>
          <p:cNvPr id="573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1999" y="3284984"/>
            <a:ext cx="4313319"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accent2"/>
                </a:solidFill>
                <a:prstDash val="solid"/>
                <a:miter lim="800000"/>
                <a:headEnd type="none" w="sm" len="sm"/>
                <a:tailEnd type="none" w="sm" len="sm"/>
              </a14:hiddenLine>
            </a:ext>
          </a:extLst>
        </p:spPr>
      </p:pic>
    </p:spTree>
    <p:extLst>
      <p:ext uri="{BB962C8B-B14F-4D97-AF65-F5344CB8AC3E}">
        <p14:creationId xmlns:p14="http://schemas.microsoft.com/office/powerpoint/2010/main" val="1607749199"/>
      </p:ext>
    </p:extLst>
  </p:cSld>
  <p:clrMapOvr>
    <a:masterClrMapping/>
  </p:clrMapOvr>
  <p:transition>
    <p:cut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914400"/>
          </a:xfrm>
        </p:spPr>
        <p:txBody>
          <a:bodyPr/>
          <a:lstStyle/>
          <a:p>
            <a:r>
              <a:rPr lang="en-GB" i="0" dirty="0" smtClean="0">
                <a:latin typeface="Arial" panose="020B0604020202020204" pitchFamily="34" charset="0"/>
                <a:cs typeface="Arial" panose="020B0604020202020204" pitchFamily="34" charset="0"/>
              </a:rPr>
              <a:t>Risk Assessment</a:t>
            </a:r>
            <a:endParaRPr lang="en-GB" dirty="0" smtClean="0">
              <a:latin typeface="Arial" panose="020B0604020202020204" pitchFamily="34" charset="0"/>
              <a:cs typeface="Arial" panose="020B0604020202020204" pitchFamily="34" charset="0"/>
            </a:endParaRPr>
          </a:p>
        </p:txBody>
      </p:sp>
      <p:sp>
        <p:nvSpPr>
          <p:cNvPr id="6147" name="Rectangle 3"/>
          <p:cNvSpPr>
            <a:spLocks noGrp="1" noChangeArrowheads="1"/>
          </p:cNvSpPr>
          <p:nvPr>
            <p:ph type="body" idx="1"/>
          </p:nvPr>
        </p:nvSpPr>
        <p:spPr>
          <a:xfrm>
            <a:off x="685800" y="1219200"/>
            <a:ext cx="7772400" cy="5257800"/>
          </a:xfrm>
        </p:spPr>
        <p:txBody>
          <a:bodyPr/>
          <a:lstStyle/>
          <a:p>
            <a:pPr marL="0" indent="0">
              <a:buNone/>
            </a:pPr>
            <a:r>
              <a:rPr lang="en-GB" sz="2800" dirty="0" smtClean="0">
                <a:latin typeface="Arial" panose="020B0604020202020204" pitchFamily="34" charset="0"/>
                <a:cs typeface="Arial" panose="020B0604020202020204" pitchFamily="34" charset="0"/>
              </a:rPr>
              <a:t>1,1,1 </a:t>
            </a:r>
            <a:r>
              <a:rPr lang="en-GB" sz="2800" dirty="0" err="1" smtClean="0">
                <a:latin typeface="Arial" panose="020B0604020202020204" pitchFamily="34" charset="0"/>
                <a:cs typeface="Arial" panose="020B0604020202020204" pitchFamily="34" charset="0"/>
              </a:rPr>
              <a:t>trichloroethane</a:t>
            </a:r>
            <a:endParaRPr lang="en-GB" sz="2800" dirty="0" smtClean="0">
              <a:latin typeface="Arial" panose="020B0604020202020204" pitchFamily="34" charset="0"/>
              <a:cs typeface="Arial" panose="020B0604020202020204" pitchFamily="34" charset="0"/>
            </a:endParaRPr>
          </a:p>
          <a:p>
            <a:r>
              <a:rPr lang="en-GB" sz="2800" dirty="0" smtClean="0">
                <a:latin typeface="Arial" panose="020B0604020202020204" pitchFamily="34" charset="0"/>
                <a:cs typeface="Arial" panose="020B0604020202020204" pitchFamily="34" charset="0"/>
              </a:rPr>
              <a:t>Intrinsic properties do not change</a:t>
            </a:r>
          </a:p>
          <a:p>
            <a:r>
              <a:rPr lang="en-GB" sz="2800" dirty="0" smtClean="0">
                <a:latin typeface="Arial" panose="020B0604020202020204" pitchFamily="34" charset="0"/>
                <a:cs typeface="Arial" panose="020B0604020202020204" pitchFamily="34" charset="0"/>
              </a:rPr>
              <a:t>Usage, quantity, environment, activity, user knowledge &amp; skill etc. certainly does…</a:t>
            </a:r>
          </a:p>
        </p:txBody>
      </p:sp>
    </p:spTree>
    <p:extLst>
      <p:ext uri="{BB962C8B-B14F-4D97-AF65-F5344CB8AC3E}">
        <p14:creationId xmlns:p14="http://schemas.microsoft.com/office/powerpoint/2010/main" val="4283064996"/>
      </p:ext>
    </p:extLst>
  </p:cSld>
  <p:clrMapOvr>
    <a:masterClrMapping/>
  </p:clrMapOvr>
  <p:transition>
    <p:cut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914400"/>
          </a:xfrm>
        </p:spPr>
        <p:txBody>
          <a:bodyPr/>
          <a:lstStyle/>
          <a:p>
            <a:r>
              <a:rPr lang="en-GB" i="0" dirty="0" smtClean="0">
                <a:latin typeface="Arial" panose="020B0604020202020204" pitchFamily="34" charset="0"/>
                <a:cs typeface="Arial" panose="020B0604020202020204" pitchFamily="34" charset="0"/>
              </a:rPr>
              <a:t>Risk Assessment</a:t>
            </a:r>
            <a:endParaRPr lang="en-GB" dirty="0" smtClean="0">
              <a:latin typeface="Arial" panose="020B0604020202020204" pitchFamily="34" charset="0"/>
              <a:cs typeface="Arial" panose="020B0604020202020204" pitchFamily="34" charset="0"/>
            </a:endParaRPr>
          </a:p>
        </p:txBody>
      </p:sp>
      <p:sp>
        <p:nvSpPr>
          <p:cNvPr id="6147" name="Rectangle 3"/>
          <p:cNvSpPr>
            <a:spLocks noGrp="1" noChangeArrowheads="1"/>
          </p:cNvSpPr>
          <p:nvPr>
            <p:ph type="body" idx="1"/>
          </p:nvPr>
        </p:nvSpPr>
        <p:spPr>
          <a:xfrm>
            <a:off x="685800" y="1219200"/>
            <a:ext cx="7772400" cy="5257800"/>
          </a:xfrm>
        </p:spPr>
        <p:txBody>
          <a:bodyPr/>
          <a:lstStyle/>
          <a:p>
            <a:pPr marL="0" indent="0">
              <a:buNone/>
            </a:pPr>
            <a:r>
              <a:rPr lang="en-GB" sz="2800" dirty="0" smtClean="0">
                <a:solidFill>
                  <a:srgbClr val="FF0000"/>
                </a:solidFill>
                <a:latin typeface="Arial" panose="020B0604020202020204" pitchFamily="34" charset="0"/>
                <a:cs typeface="Arial" panose="020B0604020202020204" pitchFamily="34" charset="0"/>
              </a:rPr>
              <a:t>What is a Hazard?</a:t>
            </a:r>
          </a:p>
          <a:p>
            <a:r>
              <a:rPr lang="en-GB" sz="2800" dirty="0" smtClean="0">
                <a:latin typeface="Arial" panose="020B0604020202020204" pitchFamily="34" charset="0"/>
                <a:cs typeface="Arial" panose="020B0604020202020204" pitchFamily="34" charset="0"/>
              </a:rPr>
              <a:t>the </a:t>
            </a:r>
            <a:r>
              <a:rPr lang="en-GB" sz="2800" i="1" dirty="0" smtClean="0">
                <a:latin typeface="Arial" panose="020B0604020202020204" pitchFamily="34" charset="0"/>
                <a:cs typeface="Arial" panose="020B0604020202020204" pitchFamily="34" charset="0"/>
              </a:rPr>
              <a:t>potential</a:t>
            </a:r>
            <a:r>
              <a:rPr lang="en-GB" sz="2800" dirty="0" smtClean="0">
                <a:latin typeface="Arial" panose="020B0604020202020204" pitchFamily="34" charset="0"/>
                <a:cs typeface="Arial" panose="020B0604020202020204" pitchFamily="34" charset="0"/>
              </a:rPr>
              <a:t> of a substance, activity or process to cause harm </a:t>
            </a:r>
          </a:p>
          <a:p>
            <a:pPr marL="0" indent="0">
              <a:buNone/>
            </a:pPr>
            <a:endParaRPr lang="en-GB" sz="2800" dirty="0">
              <a:latin typeface="Arial" panose="020B0604020202020204" pitchFamily="34" charset="0"/>
              <a:cs typeface="Arial" panose="020B0604020202020204" pitchFamily="34" charset="0"/>
            </a:endParaRPr>
          </a:p>
          <a:p>
            <a:pPr marL="0" indent="0">
              <a:buNone/>
            </a:pPr>
            <a:r>
              <a:rPr lang="en-GB" sz="2800" dirty="0" smtClean="0">
                <a:solidFill>
                  <a:srgbClr val="FF0000"/>
                </a:solidFill>
                <a:latin typeface="Arial" panose="020B0604020202020204" pitchFamily="34" charset="0"/>
                <a:cs typeface="Arial" panose="020B0604020202020204" pitchFamily="34" charset="0"/>
              </a:rPr>
              <a:t>What is a Risk?</a:t>
            </a:r>
          </a:p>
          <a:p>
            <a:r>
              <a:rPr lang="en-GB" sz="2800" dirty="0" smtClean="0">
                <a:latin typeface="Arial" panose="020B0604020202020204" pitchFamily="34" charset="0"/>
                <a:cs typeface="Arial" panose="020B0604020202020204" pitchFamily="34" charset="0"/>
              </a:rPr>
              <a:t>the </a:t>
            </a:r>
            <a:r>
              <a:rPr lang="en-GB" sz="2800" i="1" dirty="0" smtClean="0">
                <a:latin typeface="Arial" panose="020B0604020202020204" pitchFamily="34" charset="0"/>
                <a:cs typeface="Arial" panose="020B0604020202020204" pitchFamily="34" charset="0"/>
              </a:rPr>
              <a:t>likelihood</a:t>
            </a:r>
            <a:r>
              <a:rPr lang="en-GB" sz="2800" dirty="0" smtClean="0">
                <a:latin typeface="Arial" panose="020B0604020202020204" pitchFamily="34" charset="0"/>
                <a:cs typeface="Arial" panose="020B0604020202020204" pitchFamily="34" charset="0"/>
              </a:rPr>
              <a:t> of a substance, activity or process to cause harm</a:t>
            </a:r>
          </a:p>
        </p:txBody>
      </p:sp>
    </p:spTree>
    <p:extLst>
      <p:ext uri="{BB962C8B-B14F-4D97-AF65-F5344CB8AC3E}">
        <p14:creationId xmlns:p14="http://schemas.microsoft.com/office/powerpoint/2010/main" val="390950060"/>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 calcmode="lin" valueType="num">
                                      <p:cBhvr additive="base">
                                        <p:cTn id="7"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xEl>
                                              <p:pRg st="4" end="4"/>
                                            </p:txEl>
                                          </p:spTgt>
                                        </p:tgtEl>
                                        <p:attrNameLst>
                                          <p:attrName>style.visibility</p:attrName>
                                        </p:attrNameLst>
                                      </p:cBhvr>
                                      <p:to>
                                        <p:strVal val="visible"/>
                                      </p:to>
                                    </p:set>
                                    <p:anim calcmode="lin" valueType="num">
                                      <p:cBhvr additive="base">
                                        <p:cTn id="13"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914400"/>
          </a:xfrm>
        </p:spPr>
        <p:txBody>
          <a:bodyPr/>
          <a:lstStyle/>
          <a:p>
            <a:r>
              <a:rPr lang="en-GB" i="0" dirty="0" smtClean="0">
                <a:latin typeface="Arial" panose="020B0604020202020204" pitchFamily="34" charset="0"/>
                <a:cs typeface="Arial" panose="020B0604020202020204" pitchFamily="34" charset="0"/>
              </a:rPr>
              <a:t>Risk Assessment</a:t>
            </a:r>
            <a:endParaRPr lang="en-GB" dirty="0" smtClean="0">
              <a:latin typeface="Arial" panose="020B0604020202020204" pitchFamily="34" charset="0"/>
              <a:cs typeface="Arial" panose="020B0604020202020204" pitchFamily="34" charset="0"/>
            </a:endParaRPr>
          </a:p>
        </p:txBody>
      </p:sp>
      <p:sp>
        <p:nvSpPr>
          <p:cNvPr id="6147" name="Rectangle 3"/>
          <p:cNvSpPr>
            <a:spLocks noGrp="1" noChangeArrowheads="1"/>
          </p:cNvSpPr>
          <p:nvPr>
            <p:ph type="body" idx="1"/>
          </p:nvPr>
        </p:nvSpPr>
        <p:spPr>
          <a:xfrm>
            <a:off x="685800" y="1219200"/>
            <a:ext cx="7772400" cy="5257800"/>
          </a:xfrm>
        </p:spPr>
        <p:txBody>
          <a:bodyPr/>
          <a:lstStyle/>
          <a:p>
            <a:r>
              <a:rPr lang="en-GB" sz="2800" dirty="0" smtClean="0">
                <a:latin typeface="Arial" panose="020B0604020202020204" pitchFamily="34" charset="0"/>
                <a:cs typeface="Arial" panose="020B0604020202020204" pitchFamily="34" charset="0"/>
              </a:rPr>
              <a:t>An essential part of the planning stage of any H&amp;S management system</a:t>
            </a:r>
          </a:p>
          <a:p>
            <a:r>
              <a:rPr lang="en-GB" sz="2800" dirty="0" smtClean="0">
                <a:latin typeface="Arial" panose="020B0604020202020204" pitchFamily="34" charset="0"/>
                <a:cs typeface="Arial" panose="020B0604020202020204" pitchFamily="34" charset="0"/>
              </a:rPr>
              <a:t>Helps you decide priorities and set objectives for eliminating hazards and reducing risks</a:t>
            </a:r>
          </a:p>
          <a:p>
            <a:r>
              <a:rPr lang="en-GB" sz="2800" dirty="0" smtClean="0">
                <a:latin typeface="Arial" panose="020B0604020202020204" pitchFamily="34" charset="0"/>
                <a:cs typeface="Arial" panose="020B0604020202020204" pitchFamily="34" charset="0"/>
              </a:rPr>
              <a:t>If risks cannot be eliminated through selection and design of </a:t>
            </a:r>
            <a:r>
              <a:rPr lang="en-GB" sz="2800" dirty="0" smtClean="0">
                <a:solidFill>
                  <a:schemeClr val="tx2"/>
                </a:solidFill>
                <a:latin typeface="Arial" panose="020B0604020202020204" pitchFamily="34" charset="0"/>
                <a:cs typeface="Arial" panose="020B0604020202020204" pitchFamily="34" charset="0"/>
              </a:rPr>
              <a:t>facilities</a:t>
            </a:r>
            <a:r>
              <a:rPr lang="en-GB" sz="2800" dirty="0" smtClean="0">
                <a:latin typeface="Arial" panose="020B0604020202020204" pitchFamily="34" charset="0"/>
                <a:cs typeface="Arial" panose="020B0604020202020204" pitchFamily="34" charset="0"/>
              </a:rPr>
              <a:t>, they should be minimised through use of </a:t>
            </a:r>
            <a:r>
              <a:rPr lang="en-GB" sz="2800" dirty="0" smtClean="0">
                <a:solidFill>
                  <a:schemeClr val="tx2"/>
                </a:solidFill>
                <a:latin typeface="Arial" panose="020B0604020202020204" pitchFamily="34" charset="0"/>
                <a:cs typeface="Arial" panose="020B0604020202020204" pitchFamily="34" charset="0"/>
              </a:rPr>
              <a:t>physical controls</a:t>
            </a:r>
            <a:r>
              <a:rPr lang="en-GB" sz="2800" dirty="0" smtClean="0">
                <a:latin typeface="Arial" panose="020B0604020202020204" pitchFamily="34" charset="0"/>
                <a:cs typeface="Arial" panose="020B0604020202020204" pitchFamily="34" charset="0"/>
              </a:rPr>
              <a:t>, or as a last resort, through </a:t>
            </a:r>
            <a:r>
              <a:rPr lang="en-GB" sz="2800" dirty="0" smtClean="0">
                <a:solidFill>
                  <a:schemeClr val="tx2"/>
                </a:solidFill>
                <a:latin typeface="Arial" panose="020B0604020202020204" pitchFamily="34" charset="0"/>
                <a:cs typeface="Arial" panose="020B0604020202020204" pitchFamily="34" charset="0"/>
              </a:rPr>
              <a:t>systems of work</a:t>
            </a:r>
            <a:r>
              <a:rPr lang="en-GB" sz="2800" dirty="0" smtClean="0">
                <a:latin typeface="Arial" panose="020B0604020202020204" pitchFamily="34" charset="0"/>
                <a:cs typeface="Arial" panose="020B0604020202020204" pitchFamily="34" charset="0"/>
              </a:rPr>
              <a:t> and </a:t>
            </a:r>
            <a:r>
              <a:rPr lang="en-GB" sz="2800" dirty="0" smtClean="0">
                <a:solidFill>
                  <a:schemeClr val="tx2"/>
                </a:solidFill>
                <a:latin typeface="Arial" panose="020B0604020202020204" pitchFamily="34" charset="0"/>
                <a:cs typeface="Arial" panose="020B0604020202020204" pitchFamily="34" charset="0"/>
              </a:rPr>
              <a:t>personal protective equipment </a:t>
            </a:r>
            <a:r>
              <a:rPr lang="en-GB" sz="2800" dirty="0" smtClean="0">
                <a:latin typeface="Arial" panose="020B0604020202020204" pitchFamily="34" charset="0"/>
                <a:cs typeface="Arial" panose="020B0604020202020204" pitchFamily="34" charset="0"/>
              </a:rPr>
              <a:t>(PPE). </a:t>
            </a:r>
          </a:p>
          <a:p>
            <a:r>
              <a:rPr lang="en-GB" sz="2800" dirty="0" smtClean="0">
                <a:latin typeface="Arial" panose="020B0604020202020204" pitchFamily="34" charset="0"/>
                <a:cs typeface="Arial" panose="020B0604020202020204" pitchFamily="34" charset="0"/>
              </a:rPr>
              <a:t>This is known as the ‘safety hierarchy’ – and you will be expected to put this into practice.</a:t>
            </a:r>
            <a:endParaRPr lang="en-GB"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9463850"/>
      </p:ext>
    </p:extLst>
  </p:cSld>
  <p:clrMapOvr>
    <a:masterClrMapping/>
  </p:clrMapOvr>
  <p:transition>
    <p:cut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3528" y="304800"/>
            <a:ext cx="8134672" cy="914400"/>
          </a:xfrm>
        </p:spPr>
        <p:txBody>
          <a:bodyPr/>
          <a:lstStyle/>
          <a:p>
            <a:r>
              <a:rPr lang="en-GB" sz="4000" i="0" dirty="0" smtClean="0">
                <a:latin typeface="Arial" panose="020B0604020202020204" pitchFamily="34" charset="0"/>
                <a:cs typeface="Arial" panose="020B0604020202020204" pitchFamily="34" charset="0"/>
              </a:rPr>
              <a:t>Legal Aspects of Risk Assessment</a:t>
            </a:r>
            <a:endParaRPr lang="en-GB" sz="4000" dirty="0" smtClean="0">
              <a:latin typeface="Arial" panose="020B0604020202020204" pitchFamily="34" charset="0"/>
              <a:cs typeface="Arial" panose="020B0604020202020204" pitchFamily="34" charset="0"/>
            </a:endParaRPr>
          </a:p>
        </p:txBody>
      </p:sp>
      <p:sp>
        <p:nvSpPr>
          <p:cNvPr id="7171" name="Rectangle 3"/>
          <p:cNvSpPr>
            <a:spLocks noGrp="1" noChangeArrowheads="1"/>
          </p:cNvSpPr>
          <p:nvPr>
            <p:ph type="body" idx="1"/>
          </p:nvPr>
        </p:nvSpPr>
        <p:spPr>
          <a:xfrm>
            <a:off x="685800" y="1219200"/>
            <a:ext cx="7772400" cy="5257800"/>
          </a:xfrm>
        </p:spPr>
        <p:txBody>
          <a:bodyPr/>
          <a:lstStyle/>
          <a:p>
            <a:r>
              <a:rPr lang="en-GB" sz="2800" dirty="0" smtClean="0">
                <a:latin typeface="Arial" panose="020B0604020202020204" pitchFamily="34" charset="0"/>
                <a:cs typeface="Arial" panose="020B0604020202020204" pitchFamily="34" charset="0"/>
              </a:rPr>
              <a:t>General duty under HSAW 1974</a:t>
            </a:r>
          </a:p>
          <a:p>
            <a:r>
              <a:rPr lang="en-GB" sz="2800" dirty="0" smtClean="0">
                <a:latin typeface="Arial" panose="020B0604020202020204" pitchFamily="34" charset="0"/>
                <a:cs typeface="Arial" panose="020B0604020202020204" pitchFamily="34" charset="0"/>
              </a:rPr>
              <a:t>Specific duty under management of Health &amp; Safety at Work regulations. It must be:</a:t>
            </a:r>
          </a:p>
          <a:p>
            <a:pPr lvl="1"/>
            <a:r>
              <a:rPr lang="en-GB" sz="2400" dirty="0" smtClean="0">
                <a:latin typeface="Arial" panose="020B0604020202020204" pitchFamily="34" charset="0"/>
                <a:cs typeface="Arial" panose="020B0604020202020204" pitchFamily="34" charset="0"/>
              </a:rPr>
              <a:t>Suitable &amp; sufficient</a:t>
            </a:r>
          </a:p>
          <a:p>
            <a:pPr lvl="1"/>
            <a:r>
              <a:rPr lang="en-GB" sz="2400" dirty="0" smtClean="0">
                <a:latin typeface="Arial" panose="020B0604020202020204" pitchFamily="34" charset="0"/>
                <a:cs typeface="Arial" panose="020B0604020202020204" pitchFamily="34" charset="0"/>
              </a:rPr>
              <a:t>Cover both employees, self employed and those affected by your actions</a:t>
            </a:r>
          </a:p>
          <a:p>
            <a:pPr lvl="1"/>
            <a:r>
              <a:rPr lang="en-GB" sz="2400" dirty="0" smtClean="0">
                <a:latin typeface="Arial" panose="020B0604020202020204" pitchFamily="34" charset="0"/>
                <a:cs typeface="Arial" panose="020B0604020202020204" pitchFamily="34" charset="0"/>
              </a:rPr>
              <a:t>Reviewed as necessary</a:t>
            </a:r>
          </a:p>
          <a:p>
            <a:pPr lvl="1"/>
            <a:r>
              <a:rPr lang="en-GB" sz="2400" dirty="0" smtClean="0">
                <a:latin typeface="Arial" panose="020B0604020202020204" pitchFamily="34" charset="0"/>
                <a:cs typeface="Arial" panose="020B0604020202020204" pitchFamily="34" charset="0"/>
              </a:rPr>
              <a:t>Recorded (more than 4 employees) and at risk groups identified</a:t>
            </a:r>
          </a:p>
          <a:p>
            <a:pPr lvl="1"/>
            <a:r>
              <a:rPr lang="en-GB" sz="2400" dirty="0" smtClean="0">
                <a:latin typeface="Arial" panose="020B0604020202020204" pitchFamily="34" charset="0"/>
                <a:cs typeface="Arial" panose="020B0604020202020204" pitchFamily="34" charset="0"/>
              </a:rPr>
              <a:t>Still carried out if less than 4 employees.</a:t>
            </a:r>
          </a:p>
        </p:txBody>
      </p:sp>
    </p:spTree>
  </p:cSld>
  <p:clrMapOvr>
    <a:masterClrMapping/>
  </p:clrMapOvr>
  <p:transition>
    <p:cut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95536" y="304800"/>
            <a:ext cx="8062664" cy="914400"/>
          </a:xfrm>
        </p:spPr>
        <p:txBody>
          <a:bodyPr/>
          <a:lstStyle/>
          <a:p>
            <a:r>
              <a:rPr lang="en-GB" sz="4000" i="0" dirty="0" smtClean="0">
                <a:latin typeface="Arial" panose="020B0604020202020204" pitchFamily="34" charset="0"/>
                <a:cs typeface="Arial" panose="020B0604020202020204" pitchFamily="34" charset="0"/>
              </a:rPr>
              <a:t>Legal Aspects of Risk Assessment</a:t>
            </a:r>
            <a:endParaRPr lang="en-GB" sz="4000" dirty="0" smtClean="0">
              <a:latin typeface="Arial" panose="020B0604020202020204" pitchFamily="34" charset="0"/>
              <a:cs typeface="Arial" panose="020B0604020202020204" pitchFamily="34" charset="0"/>
            </a:endParaRPr>
          </a:p>
        </p:txBody>
      </p:sp>
      <p:sp>
        <p:nvSpPr>
          <p:cNvPr id="8195" name="Rectangle 3"/>
          <p:cNvSpPr>
            <a:spLocks noGrp="1" noChangeArrowheads="1"/>
          </p:cNvSpPr>
          <p:nvPr>
            <p:ph type="body" idx="1"/>
          </p:nvPr>
        </p:nvSpPr>
        <p:spPr>
          <a:xfrm>
            <a:off x="395288" y="1219200"/>
            <a:ext cx="8353425" cy="5257800"/>
          </a:xfrm>
        </p:spPr>
        <p:txBody>
          <a:bodyPr/>
          <a:lstStyle/>
          <a:p>
            <a:r>
              <a:rPr lang="en-GB" sz="2800" dirty="0" smtClean="0">
                <a:latin typeface="Arial" panose="020B0604020202020204" pitchFamily="34" charset="0"/>
                <a:cs typeface="Arial" panose="020B0604020202020204" pitchFamily="34" charset="0"/>
              </a:rPr>
              <a:t>Specific RAs needed for certain regulations:</a:t>
            </a:r>
          </a:p>
          <a:p>
            <a:pPr lvl="1"/>
            <a:r>
              <a:rPr lang="en-GB" sz="2400" dirty="0" smtClean="0">
                <a:latin typeface="Arial" panose="020B0604020202020204" pitchFamily="34" charset="0"/>
                <a:cs typeface="Arial" panose="020B0604020202020204" pitchFamily="34" charset="0"/>
              </a:rPr>
              <a:t>Ionising Radiations regulations 1999</a:t>
            </a:r>
          </a:p>
          <a:p>
            <a:pPr lvl="1"/>
            <a:r>
              <a:rPr lang="en-GB" sz="2400" dirty="0" smtClean="0">
                <a:latin typeface="Arial" panose="020B0604020202020204" pitchFamily="34" charset="0"/>
                <a:cs typeface="Arial" panose="020B0604020202020204" pitchFamily="34" charset="0"/>
              </a:rPr>
              <a:t>Control of Asbestos at Work regulations 2002</a:t>
            </a:r>
          </a:p>
          <a:p>
            <a:pPr lvl="1"/>
            <a:r>
              <a:rPr lang="en-GB" sz="2400" dirty="0" smtClean="0">
                <a:latin typeface="Arial" panose="020B0604020202020204" pitchFamily="34" charset="0"/>
                <a:cs typeface="Arial" panose="020B0604020202020204" pitchFamily="34" charset="0"/>
              </a:rPr>
              <a:t>Control of Noise at Work regulations 2005</a:t>
            </a:r>
          </a:p>
          <a:p>
            <a:pPr lvl="1"/>
            <a:r>
              <a:rPr lang="en-GB" sz="2400" dirty="0" smtClean="0">
                <a:latin typeface="Arial" panose="020B0604020202020204" pitchFamily="34" charset="0"/>
                <a:cs typeface="Arial" panose="020B0604020202020204" pitchFamily="34" charset="0"/>
              </a:rPr>
              <a:t>Manual Handling Operations regulations 1992</a:t>
            </a:r>
          </a:p>
          <a:p>
            <a:pPr lvl="1"/>
            <a:r>
              <a:rPr lang="en-GB" sz="2400" dirty="0" smtClean="0">
                <a:latin typeface="Arial" panose="020B0604020202020204" pitchFamily="34" charset="0"/>
                <a:cs typeface="Arial" panose="020B0604020202020204" pitchFamily="34" charset="0"/>
              </a:rPr>
              <a:t>Health &amp; Safety (Display Screen Equipment) regulations 1992</a:t>
            </a:r>
          </a:p>
          <a:p>
            <a:pPr lvl="1"/>
            <a:r>
              <a:rPr lang="en-GB" sz="2400" dirty="0" smtClean="0">
                <a:latin typeface="Arial" panose="020B0604020202020204" pitchFamily="34" charset="0"/>
                <a:cs typeface="Arial" panose="020B0604020202020204" pitchFamily="34" charset="0"/>
              </a:rPr>
              <a:t>Work at Height regulations 2005</a:t>
            </a:r>
          </a:p>
          <a:p>
            <a:pPr lvl="1"/>
            <a:r>
              <a:rPr lang="en-GB" sz="2400" dirty="0" smtClean="0">
                <a:latin typeface="Arial" panose="020B0604020202020204" pitchFamily="34" charset="0"/>
                <a:cs typeface="Arial" panose="020B0604020202020204" pitchFamily="34" charset="0"/>
              </a:rPr>
              <a:t>Control of Vibration at Work regulations 2005</a:t>
            </a:r>
          </a:p>
          <a:p>
            <a:pPr lvl="1"/>
            <a:r>
              <a:rPr lang="en-GB" sz="2400" dirty="0" smtClean="0">
                <a:latin typeface="Arial" panose="020B0604020202020204" pitchFamily="34" charset="0"/>
                <a:cs typeface="Arial" panose="020B0604020202020204" pitchFamily="34" charset="0"/>
              </a:rPr>
              <a:t>Control of Lead at Work regulations 2002</a:t>
            </a:r>
          </a:p>
          <a:p>
            <a:pPr lvl="1"/>
            <a:r>
              <a:rPr lang="en-GB" sz="2400" dirty="0" smtClean="0">
                <a:latin typeface="Arial" panose="020B0604020202020204" pitchFamily="34" charset="0"/>
                <a:cs typeface="Arial" panose="020B0604020202020204" pitchFamily="34" charset="0"/>
              </a:rPr>
              <a:t>Control of Substances Hazardous to Health regulations 2002</a:t>
            </a:r>
          </a:p>
        </p:txBody>
      </p:sp>
    </p:spTree>
  </p:cSld>
  <p:clrMapOvr>
    <a:masterClrMapping/>
  </p:clrMapOvr>
  <p:transition>
    <p:cut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04800"/>
            <a:ext cx="7772400" cy="914400"/>
          </a:xfrm>
        </p:spPr>
        <p:txBody>
          <a:bodyPr/>
          <a:lstStyle/>
          <a:p>
            <a:r>
              <a:rPr lang="en-GB" sz="4000" i="0" dirty="0" smtClean="0">
                <a:latin typeface="Arial" panose="020B0604020202020204" pitchFamily="34" charset="0"/>
                <a:cs typeface="Arial" panose="020B0604020202020204" pitchFamily="34" charset="0"/>
              </a:rPr>
              <a:t>Risk Assessment</a:t>
            </a:r>
            <a:endParaRPr lang="en-GB" sz="4000" dirty="0" smtClean="0">
              <a:latin typeface="Arial" panose="020B0604020202020204" pitchFamily="34" charset="0"/>
              <a:cs typeface="Arial" panose="020B0604020202020204" pitchFamily="34" charset="0"/>
            </a:endParaRPr>
          </a:p>
        </p:txBody>
      </p:sp>
      <p:sp>
        <p:nvSpPr>
          <p:cNvPr id="8195" name="Rectangle 3"/>
          <p:cNvSpPr>
            <a:spLocks noGrp="1" noChangeArrowheads="1"/>
          </p:cNvSpPr>
          <p:nvPr>
            <p:ph type="body" idx="1"/>
          </p:nvPr>
        </p:nvSpPr>
        <p:spPr>
          <a:xfrm>
            <a:off x="395288" y="1219200"/>
            <a:ext cx="8353425" cy="5257800"/>
          </a:xfrm>
        </p:spPr>
        <p:txBody>
          <a:bodyPr/>
          <a:lstStyle/>
          <a:p>
            <a:r>
              <a:rPr lang="en-GB" sz="2800" dirty="0" smtClean="0">
                <a:latin typeface="Arial" panose="020B0604020202020204" pitchFamily="34" charset="0"/>
                <a:cs typeface="Arial" panose="020B0604020202020204" pitchFamily="34" charset="0"/>
              </a:rPr>
              <a:t>What would you do in these situations…</a:t>
            </a:r>
            <a:endParaRPr lang="en-GB"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2939780"/>
      </p:ext>
    </p:extLst>
  </p:cSld>
  <p:clrMapOvr>
    <a:masterClrMapping/>
  </p:clrMapOvr>
  <p:transition>
    <p:cut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4" descr="Picture of Triple Bucket Platfor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7875" y="0"/>
            <a:ext cx="5114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ut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47650" y="188913"/>
            <a:ext cx="5943600" cy="553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l" eaLnBrk="1" hangingPunct="1"/>
            <a:r>
              <a:rPr lang="en-GB" altLang="en-US" sz="3200" dirty="0">
                <a:latin typeface="Arial" pitchFamily="34" charset="0"/>
                <a:cs typeface="Arial" pitchFamily="34" charset="0"/>
              </a:rPr>
              <a:t>What we require of Students…</a:t>
            </a:r>
          </a:p>
        </p:txBody>
      </p:sp>
      <p:sp>
        <p:nvSpPr>
          <p:cNvPr id="3" name="Rectangle 3"/>
          <p:cNvSpPr>
            <a:spLocks noChangeArrowheads="1"/>
          </p:cNvSpPr>
          <p:nvPr/>
        </p:nvSpPr>
        <p:spPr bwMode="auto">
          <a:xfrm>
            <a:off x="381000" y="1341438"/>
            <a:ext cx="7772400" cy="521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eaLnBrk="1" hangingPunct="1">
              <a:spcBef>
                <a:spcPct val="20000"/>
              </a:spcBef>
              <a:buFontTx/>
              <a:buChar char="•"/>
            </a:pPr>
            <a:r>
              <a:rPr lang="en-GB" altLang="en-US" sz="2000" dirty="0">
                <a:latin typeface="Arial" pitchFamily="34" charset="0"/>
                <a:cs typeface="Arial" pitchFamily="34" charset="0"/>
              </a:rPr>
              <a:t>To take </a:t>
            </a:r>
            <a:r>
              <a:rPr lang="en-GB" altLang="en-US" sz="2000" b="1" i="1" dirty="0">
                <a:latin typeface="Arial" pitchFamily="34" charset="0"/>
                <a:cs typeface="Arial" pitchFamily="34" charset="0"/>
              </a:rPr>
              <a:t>reasonable care</a:t>
            </a:r>
            <a:r>
              <a:rPr lang="en-GB" altLang="en-US" sz="2000" b="1" dirty="0">
                <a:latin typeface="Arial" pitchFamily="34" charset="0"/>
                <a:cs typeface="Arial" pitchFamily="34" charset="0"/>
              </a:rPr>
              <a:t> </a:t>
            </a:r>
            <a:r>
              <a:rPr lang="en-GB" altLang="en-US" sz="2000" dirty="0">
                <a:latin typeface="Arial" pitchFamily="34" charset="0"/>
                <a:cs typeface="Arial" pitchFamily="34" charset="0"/>
              </a:rPr>
              <a:t>for the health and safety of themselves and of other persons who may be affected by their acts or omissions. </a:t>
            </a:r>
            <a:endParaRPr lang="en-GB" altLang="en-US" sz="2000" dirty="0" smtClean="0">
              <a:latin typeface="Arial" pitchFamily="34" charset="0"/>
              <a:cs typeface="Arial" pitchFamily="34" charset="0"/>
            </a:endParaRPr>
          </a:p>
          <a:p>
            <a:pPr marL="342900" indent="-342900" algn="l" eaLnBrk="1" hangingPunct="1">
              <a:spcBef>
                <a:spcPct val="20000"/>
              </a:spcBef>
              <a:buFontTx/>
              <a:buChar char="•"/>
            </a:pPr>
            <a:endParaRPr lang="en-GB" altLang="en-US" sz="2000" dirty="0">
              <a:latin typeface="Arial" pitchFamily="34" charset="0"/>
              <a:cs typeface="Arial" pitchFamily="34" charset="0"/>
            </a:endParaRPr>
          </a:p>
          <a:p>
            <a:pPr marL="342900" indent="-342900" algn="l" eaLnBrk="1" hangingPunct="1">
              <a:spcBef>
                <a:spcPct val="20000"/>
              </a:spcBef>
              <a:buFontTx/>
              <a:buChar char="•"/>
            </a:pPr>
            <a:r>
              <a:rPr lang="en-GB" altLang="en-US" sz="2000" dirty="0">
                <a:latin typeface="Arial" pitchFamily="34" charset="0"/>
                <a:cs typeface="Arial" pitchFamily="34" charset="0"/>
              </a:rPr>
              <a:t>To </a:t>
            </a:r>
            <a:r>
              <a:rPr lang="en-GB" altLang="en-US" sz="2000" b="1" i="1" dirty="0">
                <a:latin typeface="Arial" pitchFamily="34" charset="0"/>
                <a:cs typeface="Arial" pitchFamily="34" charset="0"/>
              </a:rPr>
              <a:t>co-operate with University staff</a:t>
            </a:r>
            <a:r>
              <a:rPr lang="en-GB" altLang="en-US" sz="2000" b="1" dirty="0">
                <a:latin typeface="Arial" pitchFamily="34" charset="0"/>
                <a:cs typeface="Arial" pitchFamily="34" charset="0"/>
              </a:rPr>
              <a:t> </a:t>
            </a:r>
            <a:r>
              <a:rPr lang="en-GB" altLang="en-US" sz="2000" dirty="0">
                <a:latin typeface="Arial" pitchFamily="34" charset="0"/>
                <a:cs typeface="Arial" pitchFamily="34" charset="0"/>
              </a:rPr>
              <a:t>in fulfilling the statutory requirements placed on the University and </a:t>
            </a:r>
            <a:r>
              <a:rPr lang="en-GB" altLang="en-US" sz="2000" i="1" dirty="0">
                <a:latin typeface="Arial" pitchFamily="34" charset="0"/>
                <a:cs typeface="Arial" pitchFamily="34" charset="0"/>
              </a:rPr>
              <a:t>to comply</a:t>
            </a:r>
            <a:r>
              <a:rPr lang="en-GB" altLang="en-US" sz="2000" dirty="0">
                <a:latin typeface="Arial" pitchFamily="34" charset="0"/>
                <a:cs typeface="Arial" pitchFamily="34" charset="0"/>
              </a:rPr>
              <a:t> with general and specific health and safety requirements set out in associated published documents </a:t>
            </a:r>
          </a:p>
          <a:p>
            <a:pPr marL="342900" indent="-342900" algn="l" eaLnBrk="1" hangingPunct="1">
              <a:spcBef>
                <a:spcPct val="20000"/>
              </a:spcBef>
              <a:buFontTx/>
              <a:buChar char="•"/>
            </a:pPr>
            <a:endParaRPr lang="en-GB" altLang="en-US" sz="2000" b="1" i="1" dirty="0" smtClean="0">
              <a:latin typeface="Arial" pitchFamily="34" charset="0"/>
              <a:cs typeface="Arial" pitchFamily="34" charset="0"/>
            </a:endParaRPr>
          </a:p>
          <a:p>
            <a:pPr marL="342900" indent="-342900" algn="l" eaLnBrk="1" hangingPunct="1">
              <a:spcBef>
                <a:spcPct val="20000"/>
              </a:spcBef>
              <a:buFontTx/>
              <a:buChar char="•"/>
            </a:pPr>
            <a:r>
              <a:rPr lang="en-GB" altLang="en-US" sz="2000" b="1" i="1" dirty="0" smtClean="0">
                <a:latin typeface="Arial" pitchFamily="34" charset="0"/>
                <a:cs typeface="Arial" pitchFamily="34" charset="0"/>
              </a:rPr>
              <a:t>Not </a:t>
            </a:r>
            <a:r>
              <a:rPr lang="en-GB" altLang="en-US" sz="2000" b="1" i="1" dirty="0">
                <a:latin typeface="Arial" pitchFamily="34" charset="0"/>
                <a:cs typeface="Arial" pitchFamily="34" charset="0"/>
              </a:rPr>
              <a:t>to intentionally interfere with or misuse</a:t>
            </a:r>
            <a:r>
              <a:rPr lang="en-GB" altLang="en-US" sz="2000" b="1" dirty="0">
                <a:latin typeface="Arial" pitchFamily="34" charset="0"/>
                <a:cs typeface="Arial" pitchFamily="34" charset="0"/>
              </a:rPr>
              <a:t> </a:t>
            </a:r>
            <a:r>
              <a:rPr lang="en-GB" altLang="en-US" sz="2000" dirty="0">
                <a:latin typeface="Arial" pitchFamily="34" charset="0"/>
                <a:cs typeface="Arial" pitchFamily="34" charset="0"/>
              </a:rPr>
              <a:t>anything that has been provided in the interests of health and </a:t>
            </a:r>
            <a:r>
              <a:rPr lang="en-GB" altLang="en-US" sz="2000" dirty="0" smtClean="0">
                <a:latin typeface="Arial" pitchFamily="34" charset="0"/>
                <a:cs typeface="Arial" pitchFamily="34" charset="0"/>
              </a:rPr>
              <a:t>safety</a:t>
            </a:r>
          </a:p>
          <a:p>
            <a:pPr marL="342900" indent="-342900" algn="l" eaLnBrk="1" hangingPunct="1">
              <a:spcBef>
                <a:spcPct val="20000"/>
              </a:spcBef>
              <a:buFontTx/>
              <a:buChar char="•"/>
            </a:pPr>
            <a:endParaRPr lang="en-GB" altLang="en-US" sz="2000" dirty="0" smtClean="0">
              <a:latin typeface="Arial" pitchFamily="34" charset="0"/>
              <a:cs typeface="Arial" pitchFamily="34" charset="0"/>
            </a:endParaRPr>
          </a:p>
          <a:p>
            <a:pPr marL="342900" indent="-342900" algn="l" eaLnBrk="1" hangingPunct="1">
              <a:spcBef>
                <a:spcPct val="20000"/>
              </a:spcBef>
              <a:buFontTx/>
              <a:buChar char="•"/>
            </a:pPr>
            <a:r>
              <a:rPr lang="en-GB" altLang="en-US" sz="2000" dirty="0" smtClean="0">
                <a:latin typeface="Arial" pitchFamily="34" charset="0"/>
                <a:cs typeface="Arial" pitchFamily="34" charset="0"/>
              </a:rPr>
              <a:t>However – this is not </a:t>
            </a:r>
            <a:r>
              <a:rPr lang="en-GB" altLang="en-US" sz="2000" i="1" dirty="0" smtClean="0">
                <a:latin typeface="Arial" pitchFamily="34" charset="0"/>
                <a:cs typeface="Arial" pitchFamily="34" charset="0"/>
              </a:rPr>
              <a:t>quite</a:t>
            </a:r>
            <a:r>
              <a:rPr lang="en-GB" altLang="en-US" sz="2000" dirty="0" smtClean="0">
                <a:latin typeface="Arial" pitchFamily="34" charset="0"/>
                <a:cs typeface="Arial" pitchFamily="34" charset="0"/>
              </a:rPr>
              <a:t> enough…!</a:t>
            </a:r>
            <a:endParaRPr lang="en-GB" altLang="en-US" sz="2000" dirty="0">
              <a:latin typeface="Arial" pitchFamily="34" charset="0"/>
              <a:cs typeface="Arial" pitchFamily="34" charset="0"/>
            </a:endParaRPr>
          </a:p>
        </p:txBody>
      </p:sp>
    </p:spTree>
    <p:extLst>
      <p:ext uri="{BB962C8B-B14F-4D97-AF65-F5344CB8AC3E}">
        <p14:creationId xmlns:p14="http://schemas.microsoft.com/office/powerpoint/2010/main" val="588772999"/>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3" descr="C:\Users\Simon\AppData\Local\Microsoft\Windows\Temporary Internet Files\Low\Content.IE5\CP078NVJ\ladders-dangerous[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3188" y="222250"/>
            <a:ext cx="6596062" cy="633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ut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Picture 2" descr="http://www.londonpattesting.co.uk/images/dangerous-badly-wired-plu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875" y="403225"/>
            <a:ext cx="8188325" cy="542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ut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04800"/>
            <a:ext cx="7772400" cy="914400"/>
          </a:xfrm>
        </p:spPr>
        <p:txBody>
          <a:bodyPr/>
          <a:lstStyle/>
          <a:p>
            <a:r>
              <a:rPr lang="en-GB" sz="4000" i="0" dirty="0" smtClean="0">
                <a:latin typeface="Arial" panose="020B0604020202020204" pitchFamily="34" charset="0"/>
                <a:cs typeface="Arial" panose="020B0604020202020204" pitchFamily="34" charset="0"/>
              </a:rPr>
              <a:t>Risk Assessment</a:t>
            </a:r>
            <a:endParaRPr lang="en-GB" sz="4000" dirty="0" smtClean="0">
              <a:latin typeface="Arial" panose="020B0604020202020204" pitchFamily="34" charset="0"/>
              <a:cs typeface="Arial" panose="020B0604020202020204" pitchFamily="34" charset="0"/>
            </a:endParaRPr>
          </a:p>
        </p:txBody>
      </p:sp>
      <p:sp>
        <p:nvSpPr>
          <p:cNvPr id="8195" name="Rectangle 3"/>
          <p:cNvSpPr>
            <a:spLocks noGrp="1" noChangeArrowheads="1"/>
          </p:cNvSpPr>
          <p:nvPr>
            <p:ph type="body" idx="1"/>
          </p:nvPr>
        </p:nvSpPr>
        <p:spPr>
          <a:xfrm>
            <a:off x="395288" y="1219200"/>
            <a:ext cx="8353425" cy="5257800"/>
          </a:xfrm>
        </p:spPr>
        <p:txBody>
          <a:bodyPr/>
          <a:lstStyle/>
          <a:p>
            <a:r>
              <a:rPr lang="en-GB" sz="2800" dirty="0" smtClean="0">
                <a:latin typeface="Arial" panose="020B0604020202020204" pitchFamily="34" charset="0"/>
                <a:cs typeface="Arial" panose="020B0604020202020204" pitchFamily="34" charset="0"/>
              </a:rPr>
              <a:t>Do I really need a Risk Assessment for IEP?…</a:t>
            </a:r>
          </a:p>
          <a:p>
            <a:endParaRPr lang="en-GB" sz="2800" dirty="0">
              <a:latin typeface="Arial" panose="020B0604020202020204" pitchFamily="34" charset="0"/>
              <a:cs typeface="Arial" panose="020B0604020202020204" pitchFamily="34" charset="0"/>
            </a:endParaRPr>
          </a:p>
          <a:p>
            <a:r>
              <a:rPr lang="en-GB" sz="2800" dirty="0" smtClean="0">
                <a:latin typeface="Arial" panose="020B0604020202020204" pitchFamily="34" charset="0"/>
                <a:cs typeface="Arial" panose="020B0604020202020204" pitchFamily="34" charset="0"/>
              </a:rPr>
              <a:t>Legal obligation</a:t>
            </a:r>
          </a:p>
          <a:p>
            <a:r>
              <a:rPr lang="en-GB" sz="2800" dirty="0" smtClean="0">
                <a:latin typeface="Arial" panose="020B0604020202020204" pitchFamily="34" charset="0"/>
                <a:cs typeface="Arial" panose="020B0604020202020204" pitchFamily="34" charset="0"/>
              </a:rPr>
              <a:t>Tutor responsibility</a:t>
            </a:r>
          </a:p>
          <a:p>
            <a:r>
              <a:rPr lang="en-GB" sz="2800" dirty="0" smtClean="0">
                <a:latin typeface="Arial" panose="020B0604020202020204" pitchFamily="34" charset="0"/>
                <a:cs typeface="Arial" panose="020B0604020202020204" pitchFamily="34" charset="0"/>
              </a:rPr>
              <a:t>Stakeholders &amp; public</a:t>
            </a:r>
          </a:p>
          <a:p>
            <a:r>
              <a:rPr lang="en-GB" sz="2800" dirty="0" smtClean="0">
                <a:latin typeface="Arial" panose="020B0604020202020204" pitchFamily="34" charset="0"/>
                <a:cs typeface="Arial" panose="020B0604020202020204" pitchFamily="34" charset="0"/>
              </a:rPr>
              <a:t>Subject to legal scrutiny</a:t>
            </a:r>
          </a:p>
          <a:p>
            <a:r>
              <a:rPr lang="en-GB" sz="2800" dirty="0" smtClean="0">
                <a:latin typeface="Arial" panose="020B0604020202020204" pitchFamily="34" charset="0"/>
                <a:cs typeface="Arial" panose="020B0604020202020204" pitchFamily="34" charset="0"/>
              </a:rPr>
              <a:t>Business practice</a:t>
            </a:r>
          </a:p>
          <a:p>
            <a:endParaRPr lang="en-GB"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447835"/>
      </p:ext>
    </p:extLst>
  </p:cSld>
  <p:clrMapOvr>
    <a:masterClrMapping/>
  </p:clrMapOvr>
  <p:transition>
    <p:cut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04800"/>
            <a:ext cx="7772400" cy="914400"/>
          </a:xfrm>
        </p:spPr>
        <p:txBody>
          <a:bodyPr/>
          <a:lstStyle/>
          <a:p>
            <a:r>
              <a:rPr lang="en-GB" sz="4000" i="0" dirty="0" smtClean="0">
                <a:latin typeface="Arial" panose="020B0604020202020204" pitchFamily="34" charset="0"/>
                <a:cs typeface="Arial" panose="020B0604020202020204" pitchFamily="34" charset="0"/>
              </a:rPr>
              <a:t>Risk Assessment</a:t>
            </a:r>
            <a:endParaRPr lang="en-GB" sz="4000" dirty="0" smtClean="0">
              <a:latin typeface="Arial" panose="020B0604020202020204" pitchFamily="34" charset="0"/>
              <a:cs typeface="Arial" panose="020B0604020202020204" pitchFamily="34" charset="0"/>
            </a:endParaRPr>
          </a:p>
        </p:txBody>
      </p:sp>
      <p:sp>
        <p:nvSpPr>
          <p:cNvPr id="8195" name="Rectangle 3"/>
          <p:cNvSpPr>
            <a:spLocks noGrp="1" noChangeArrowheads="1"/>
          </p:cNvSpPr>
          <p:nvPr>
            <p:ph type="body" idx="1"/>
          </p:nvPr>
        </p:nvSpPr>
        <p:spPr>
          <a:xfrm>
            <a:off x="395288" y="1219200"/>
            <a:ext cx="8353425" cy="5257800"/>
          </a:xfrm>
        </p:spPr>
        <p:txBody>
          <a:bodyPr/>
          <a:lstStyle/>
          <a:p>
            <a:r>
              <a:rPr lang="en-GB" sz="2800" dirty="0" smtClean="0">
                <a:latin typeface="Arial" panose="020B0604020202020204" pitchFamily="34" charset="0"/>
                <a:cs typeface="Arial" panose="020B0604020202020204" pitchFamily="34" charset="0"/>
              </a:rPr>
              <a:t>Do I really need a Risk Assessment for IEP?…</a:t>
            </a:r>
          </a:p>
          <a:p>
            <a:endParaRPr lang="en-GB" sz="2800" dirty="0">
              <a:latin typeface="Arial" panose="020B0604020202020204" pitchFamily="34" charset="0"/>
              <a:cs typeface="Arial" panose="020B0604020202020204" pitchFamily="34" charset="0"/>
            </a:endParaRPr>
          </a:p>
          <a:p>
            <a:r>
              <a:rPr lang="en-GB" sz="2800" dirty="0" smtClean="0">
                <a:latin typeface="Arial" panose="020B0604020202020204" pitchFamily="34" charset="0"/>
                <a:cs typeface="Arial" panose="020B0604020202020204" pitchFamily="34" charset="0"/>
              </a:rPr>
              <a:t>Measurement of sound levels at a night club</a:t>
            </a:r>
          </a:p>
          <a:p>
            <a:r>
              <a:rPr lang="en-GB" sz="2800" dirty="0" smtClean="0">
                <a:latin typeface="Arial" panose="020B0604020202020204" pitchFamily="34" charset="0"/>
                <a:cs typeface="Arial" panose="020B0604020202020204" pitchFamily="34" charset="0"/>
              </a:rPr>
              <a:t>Building a switch mode power supply</a:t>
            </a:r>
          </a:p>
          <a:p>
            <a:r>
              <a:rPr lang="en-GB" sz="2800" dirty="0" smtClean="0">
                <a:latin typeface="Arial" panose="020B0604020202020204" pitchFamily="34" charset="0"/>
                <a:cs typeface="Arial" panose="020B0604020202020204" pitchFamily="34" charset="0"/>
              </a:rPr>
              <a:t>Microprocessor controlled pyrotechnic detonator</a:t>
            </a:r>
          </a:p>
          <a:p>
            <a:r>
              <a:rPr lang="en-GB" sz="2800" dirty="0" smtClean="0">
                <a:latin typeface="Arial" panose="020B0604020202020204" pitchFamily="34" charset="0"/>
                <a:cs typeface="Arial" panose="020B0604020202020204" pitchFamily="34" charset="0"/>
              </a:rPr>
              <a:t>Measurement of noise exposure of volunteers</a:t>
            </a:r>
          </a:p>
          <a:p>
            <a:r>
              <a:rPr lang="en-GB" sz="2800" dirty="0" smtClean="0">
                <a:latin typeface="Arial" panose="020B0604020202020204" pitchFamily="34" charset="0"/>
                <a:cs typeface="Arial" panose="020B0604020202020204" pitchFamily="34" charset="0"/>
              </a:rPr>
              <a:t>Trackside noise measurement of freight wagons</a:t>
            </a:r>
          </a:p>
          <a:p>
            <a:endParaRPr lang="en-GB"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3550037"/>
      </p:ext>
    </p:extLst>
  </p:cSld>
  <p:clrMapOvr>
    <a:masterClrMapping/>
  </p:clrMapOvr>
  <p:transition>
    <p:cut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528" y="304800"/>
            <a:ext cx="8640960" cy="531912"/>
          </a:xfrm>
        </p:spPr>
        <p:txBody>
          <a:bodyPr/>
          <a:lstStyle/>
          <a:p>
            <a:r>
              <a:rPr lang="en-GB" sz="3600" i="0" dirty="0" smtClean="0">
                <a:latin typeface="Arial" panose="020B0604020202020204" pitchFamily="34" charset="0"/>
                <a:cs typeface="Arial" panose="020B0604020202020204" pitchFamily="34" charset="0"/>
              </a:rPr>
              <a:t>How can I carry out a Risk Assessment?</a:t>
            </a:r>
          </a:p>
        </p:txBody>
      </p:sp>
      <p:sp>
        <p:nvSpPr>
          <p:cNvPr id="13315" name="Rectangle 3"/>
          <p:cNvSpPr>
            <a:spLocks noGrp="1" noChangeArrowheads="1"/>
          </p:cNvSpPr>
          <p:nvPr>
            <p:ph type="body" idx="1"/>
          </p:nvPr>
        </p:nvSpPr>
        <p:spPr>
          <a:xfrm>
            <a:off x="685800" y="1219200"/>
            <a:ext cx="7772400" cy="5257800"/>
          </a:xfrm>
        </p:spPr>
        <p:txBody>
          <a:bodyPr/>
          <a:lstStyle/>
          <a:p>
            <a:r>
              <a:rPr lang="en-GB" dirty="0" smtClean="0">
                <a:latin typeface="Arial" panose="020B0604020202020204" pitchFamily="34" charset="0"/>
                <a:cs typeface="Arial" panose="020B0604020202020204" pitchFamily="34" charset="0"/>
              </a:rPr>
              <a:t>STEP 1: Look for the hazards</a:t>
            </a:r>
          </a:p>
          <a:p>
            <a:r>
              <a:rPr lang="en-GB" dirty="0" smtClean="0">
                <a:latin typeface="Arial" panose="020B0604020202020204" pitchFamily="34" charset="0"/>
                <a:cs typeface="Arial" panose="020B0604020202020204" pitchFamily="34" charset="0"/>
              </a:rPr>
              <a:t>STEP 2: Decide who might be harmed and how</a:t>
            </a:r>
          </a:p>
          <a:p>
            <a:r>
              <a:rPr lang="en-GB" dirty="0" smtClean="0">
                <a:latin typeface="Arial" panose="020B0604020202020204" pitchFamily="34" charset="0"/>
                <a:cs typeface="Arial" panose="020B0604020202020204" pitchFamily="34" charset="0"/>
              </a:rPr>
              <a:t>STEP 3: Evaluate the risks and decide whether the existing precautions are adequate or whether more should be done</a:t>
            </a:r>
          </a:p>
          <a:p>
            <a:r>
              <a:rPr lang="en-GB" dirty="0" smtClean="0">
                <a:latin typeface="Arial" panose="020B0604020202020204" pitchFamily="34" charset="0"/>
                <a:cs typeface="Arial" panose="020B0604020202020204" pitchFamily="34" charset="0"/>
              </a:rPr>
              <a:t>STEP 4: Record your findings</a:t>
            </a:r>
          </a:p>
          <a:p>
            <a:r>
              <a:rPr lang="en-GB" dirty="0" smtClean="0">
                <a:latin typeface="Arial" panose="020B0604020202020204" pitchFamily="34" charset="0"/>
                <a:cs typeface="Arial" panose="020B0604020202020204" pitchFamily="34" charset="0"/>
              </a:rPr>
              <a:t>STEP 5: Review your assessment and revise it if necessary</a:t>
            </a:r>
          </a:p>
        </p:txBody>
      </p:sp>
    </p:spTree>
    <p:extLst>
      <p:ext uri="{BB962C8B-B14F-4D97-AF65-F5344CB8AC3E}">
        <p14:creationId xmlns:p14="http://schemas.microsoft.com/office/powerpoint/2010/main" val="1219491431"/>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1520" y="304800"/>
            <a:ext cx="8568952" cy="531912"/>
          </a:xfrm>
        </p:spPr>
        <p:txBody>
          <a:bodyPr/>
          <a:lstStyle/>
          <a:p>
            <a:r>
              <a:rPr lang="en-GB" sz="3600" i="0" dirty="0">
                <a:latin typeface="Arial" panose="020B0604020202020204" pitchFamily="34" charset="0"/>
                <a:cs typeface="Arial" panose="020B0604020202020204" pitchFamily="34" charset="0"/>
              </a:rPr>
              <a:t>How can I carry out a Risk Assessment?</a:t>
            </a:r>
            <a:endParaRPr lang="en-GB" sz="3600" i="0" dirty="0" smtClean="0">
              <a:latin typeface="Arial" panose="020B0604020202020204" pitchFamily="34" charset="0"/>
              <a:cs typeface="Arial" panose="020B0604020202020204" pitchFamily="34" charset="0"/>
            </a:endParaRPr>
          </a:p>
        </p:txBody>
      </p:sp>
      <p:sp>
        <p:nvSpPr>
          <p:cNvPr id="19459" name="Rectangle 3"/>
          <p:cNvSpPr>
            <a:spLocks noGrp="1" noChangeArrowheads="1"/>
          </p:cNvSpPr>
          <p:nvPr>
            <p:ph type="body" idx="1"/>
          </p:nvPr>
        </p:nvSpPr>
        <p:spPr>
          <a:xfrm>
            <a:off x="457200" y="980728"/>
            <a:ext cx="8305800" cy="5496272"/>
          </a:xfrm>
        </p:spPr>
        <p:txBody>
          <a:bodyPr/>
          <a:lstStyle/>
          <a:p>
            <a:pPr>
              <a:buFontTx/>
              <a:buNone/>
            </a:pPr>
            <a:r>
              <a:rPr lang="en-GB" sz="2800" dirty="0" smtClean="0">
                <a:latin typeface="Arial" panose="020B0604020202020204" pitchFamily="34" charset="0"/>
                <a:cs typeface="Arial" panose="020B0604020202020204" pitchFamily="34" charset="0"/>
              </a:rPr>
              <a:t>   When controlling risks apply the principles below, using them in the order shown:</a:t>
            </a:r>
          </a:p>
          <a:p>
            <a:pPr>
              <a:buFontTx/>
              <a:buNone/>
            </a:pPr>
            <a:endParaRPr lang="en-GB" sz="2800" dirty="0" smtClean="0">
              <a:latin typeface="Arial" panose="020B0604020202020204" pitchFamily="34" charset="0"/>
              <a:cs typeface="Arial" panose="020B0604020202020204" pitchFamily="34" charset="0"/>
            </a:endParaRPr>
          </a:p>
          <a:p>
            <a:r>
              <a:rPr lang="en-GB" b="1" dirty="0" smtClean="0">
                <a:latin typeface="Arial" panose="020B0604020202020204" pitchFamily="34" charset="0"/>
                <a:cs typeface="Arial" panose="020B0604020202020204" pitchFamily="34" charset="0"/>
              </a:rPr>
              <a:t>Elimination</a:t>
            </a:r>
          </a:p>
          <a:p>
            <a:r>
              <a:rPr lang="en-GB" b="1" dirty="0" smtClean="0">
                <a:latin typeface="Arial" panose="020B0604020202020204" pitchFamily="34" charset="0"/>
                <a:cs typeface="Arial" panose="020B0604020202020204" pitchFamily="34" charset="0"/>
              </a:rPr>
              <a:t>Substitution</a:t>
            </a:r>
          </a:p>
          <a:p>
            <a:r>
              <a:rPr lang="en-GB" b="1" dirty="0" smtClean="0">
                <a:latin typeface="Arial" panose="020B0604020202020204" pitchFamily="34" charset="0"/>
                <a:cs typeface="Arial" panose="020B0604020202020204" pitchFamily="34" charset="0"/>
              </a:rPr>
              <a:t>Engineered controls</a:t>
            </a:r>
          </a:p>
          <a:p>
            <a:r>
              <a:rPr lang="en-GB" b="1" dirty="0" smtClean="0">
                <a:latin typeface="Arial" panose="020B0604020202020204" pitchFamily="34" charset="0"/>
                <a:cs typeface="Arial" panose="020B0604020202020204" pitchFamily="34" charset="0"/>
              </a:rPr>
              <a:t>Administrative controls</a:t>
            </a:r>
          </a:p>
          <a:p>
            <a:r>
              <a:rPr lang="en-GB" b="1" dirty="0">
                <a:latin typeface="Arial" panose="020B0604020202020204" pitchFamily="34" charset="0"/>
                <a:cs typeface="Arial" panose="020B0604020202020204" pitchFamily="34" charset="0"/>
              </a:rPr>
              <a:t>Personal protective equipment</a:t>
            </a:r>
            <a:endParaRPr lang="en-GB" b="1" dirty="0" smtClean="0">
              <a:latin typeface="Arial" panose="020B0604020202020204" pitchFamily="34" charset="0"/>
              <a:cs typeface="Arial" panose="020B0604020202020204" pitchFamily="34" charset="0"/>
            </a:endParaRPr>
          </a:p>
          <a:p>
            <a:pPr marL="0" indent="0">
              <a:buNone/>
            </a:pPr>
            <a:endParaRPr lang="en-GB" b="1" dirty="0"/>
          </a:p>
        </p:txBody>
      </p:sp>
    </p:spTree>
  </p:cSld>
  <p:clrMapOvr>
    <a:masterClrMapping/>
  </p:clrMapOvr>
  <p:transition>
    <p:cut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1520" y="304800"/>
            <a:ext cx="8568952" cy="531912"/>
          </a:xfrm>
        </p:spPr>
        <p:txBody>
          <a:bodyPr/>
          <a:lstStyle/>
          <a:p>
            <a:r>
              <a:rPr lang="en-GB" sz="3600" i="0" dirty="0">
                <a:latin typeface="Arial" panose="020B0604020202020204" pitchFamily="34" charset="0"/>
                <a:cs typeface="Arial" panose="020B0604020202020204" pitchFamily="34" charset="0"/>
              </a:rPr>
              <a:t>How can I carry out a Risk Assessment?</a:t>
            </a:r>
            <a:endParaRPr lang="en-GB" sz="3600" i="0" dirty="0" smtClean="0">
              <a:latin typeface="Arial" panose="020B0604020202020204" pitchFamily="34" charset="0"/>
              <a:cs typeface="Arial" panose="020B0604020202020204" pitchFamily="34" charset="0"/>
            </a:endParaRPr>
          </a:p>
        </p:txBody>
      </p:sp>
      <p:sp>
        <p:nvSpPr>
          <p:cNvPr id="19459" name="Rectangle 3"/>
          <p:cNvSpPr>
            <a:spLocks noGrp="1" noChangeArrowheads="1"/>
          </p:cNvSpPr>
          <p:nvPr>
            <p:ph type="body" idx="1"/>
          </p:nvPr>
        </p:nvSpPr>
        <p:spPr>
          <a:xfrm>
            <a:off x="457200" y="980728"/>
            <a:ext cx="8305800" cy="5496272"/>
          </a:xfrm>
        </p:spPr>
        <p:txBody>
          <a:bodyPr/>
          <a:lstStyle/>
          <a:p>
            <a:pPr>
              <a:buFontTx/>
              <a:buNone/>
            </a:pPr>
            <a:r>
              <a:rPr lang="en-GB" b="1" dirty="0" smtClean="0">
                <a:latin typeface="Arial" panose="020B0604020202020204" pitchFamily="34" charset="0"/>
                <a:cs typeface="Arial" panose="020B0604020202020204" pitchFamily="34" charset="0"/>
              </a:rPr>
              <a:t>Elimination</a:t>
            </a:r>
          </a:p>
          <a:p>
            <a:r>
              <a:rPr lang="en-GB" dirty="0" smtClean="0">
                <a:latin typeface="Arial" panose="020B0604020202020204" pitchFamily="34" charset="0"/>
                <a:cs typeface="Arial" panose="020B0604020202020204" pitchFamily="34" charset="0"/>
              </a:rPr>
              <a:t>Eliminating </a:t>
            </a:r>
            <a:r>
              <a:rPr lang="en-GB" dirty="0">
                <a:latin typeface="Arial" panose="020B0604020202020204" pitchFamily="34" charset="0"/>
                <a:cs typeface="Arial" panose="020B0604020202020204" pitchFamily="34" charset="0"/>
              </a:rPr>
              <a:t>the </a:t>
            </a:r>
            <a:r>
              <a:rPr lang="en-GB" dirty="0" smtClean="0">
                <a:latin typeface="Arial" panose="020B0604020202020204" pitchFamily="34" charset="0"/>
                <a:cs typeface="Arial" panose="020B0604020202020204" pitchFamily="34" charset="0"/>
              </a:rPr>
              <a:t>hazard - physically </a:t>
            </a:r>
            <a:r>
              <a:rPr lang="en-GB" dirty="0">
                <a:latin typeface="Arial" panose="020B0604020202020204" pitchFamily="34" charset="0"/>
                <a:cs typeface="Arial" panose="020B0604020202020204" pitchFamily="34" charset="0"/>
              </a:rPr>
              <a:t>removing </a:t>
            </a:r>
            <a:r>
              <a:rPr lang="en-GB" dirty="0" smtClean="0">
                <a:latin typeface="Arial" panose="020B0604020202020204" pitchFamily="34" charset="0"/>
                <a:cs typeface="Arial" panose="020B0604020202020204" pitchFamily="34" charset="0"/>
              </a:rPr>
              <a:t>it - is </a:t>
            </a:r>
            <a:r>
              <a:rPr lang="en-GB" dirty="0">
                <a:latin typeface="Arial" panose="020B0604020202020204" pitchFamily="34" charset="0"/>
                <a:cs typeface="Arial" panose="020B0604020202020204" pitchFamily="34" charset="0"/>
              </a:rPr>
              <a:t>the most effective hazard </a:t>
            </a:r>
            <a:r>
              <a:rPr lang="en-GB" dirty="0" smtClean="0">
                <a:latin typeface="Arial" panose="020B0604020202020204" pitchFamily="34" charset="0"/>
                <a:cs typeface="Arial" panose="020B0604020202020204" pitchFamily="34" charset="0"/>
              </a:rPr>
              <a:t>control.</a:t>
            </a:r>
            <a:r>
              <a:rPr lang="en-GB" dirty="0">
                <a:latin typeface="Arial" panose="020B0604020202020204" pitchFamily="34" charset="0"/>
                <a:cs typeface="Arial" panose="020B0604020202020204" pitchFamily="34" charset="0"/>
              </a:rPr>
              <a:t> </a:t>
            </a:r>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For </a:t>
            </a:r>
            <a:r>
              <a:rPr lang="en-GB" dirty="0">
                <a:latin typeface="Arial" panose="020B0604020202020204" pitchFamily="34" charset="0"/>
                <a:cs typeface="Arial" panose="020B0604020202020204" pitchFamily="34" charset="0"/>
              </a:rPr>
              <a:t>example, if </a:t>
            </a:r>
            <a:r>
              <a:rPr lang="en-GB" dirty="0" smtClean="0">
                <a:latin typeface="Arial" panose="020B0604020202020204" pitchFamily="34" charset="0"/>
                <a:cs typeface="Arial" panose="020B0604020202020204" pitchFamily="34" charset="0"/>
              </a:rPr>
              <a:t>you must </a:t>
            </a:r>
            <a:r>
              <a:rPr lang="en-GB" dirty="0">
                <a:latin typeface="Arial" panose="020B0604020202020204" pitchFamily="34" charset="0"/>
                <a:cs typeface="Arial" panose="020B0604020202020204" pitchFamily="34" charset="0"/>
              </a:rPr>
              <a:t>work high above the ground, the hazard can be eliminated by moving the piece </a:t>
            </a:r>
            <a:r>
              <a:rPr lang="en-GB" dirty="0" smtClean="0">
                <a:latin typeface="Arial" panose="020B0604020202020204" pitchFamily="34" charset="0"/>
                <a:cs typeface="Arial" panose="020B0604020202020204" pitchFamily="34" charset="0"/>
              </a:rPr>
              <a:t>you are </a:t>
            </a:r>
            <a:r>
              <a:rPr lang="en-GB" dirty="0">
                <a:latin typeface="Arial" panose="020B0604020202020204" pitchFamily="34" charset="0"/>
                <a:cs typeface="Arial" panose="020B0604020202020204" pitchFamily="34" charset="0"/>
              </a:rPr>
              <a:t>working on to ground level to eliminate the need to work at heights.</a:t>
            </a:r>
          </a:p>
          <a:p>
            <a:pPr marL="0" indent="0">
              <a:buNone/>
            </a:pPr>
            <a:endParaRPr lang="en-GB" b="1" dirty="0"/>
          </a:p>
        </p:txBody>
      </p:sp>
    </p:spTree>
    <p:extLst>
      <p:ext uri="{BB962C8B-B14F-4D97-AF65-F5344CB8AC3E}">
        <p14:creationId xmlns:p14="http://schemas.microsoft.com/office/powerpoint/2010/main" val="3435200774"/>
      </p:ext>
    </p:extLst>
  </p:cSld>
  <p:clrMapOvr>
    <a:masterClrMapping/>
  </p:clrMapOvr>
  <p:transition>
    <p:cut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1520" y="304800"/>
            <a:ext cx="8568952" cy="531912"/>
          </a:xfrm>
        </p:spPr>
        <p:txBody>
          <a:bodyPr/>
          <a:lstStyle/>
          <a:p>
            <a:r>
              <a:rPr lang="en-GB" sz="3600" i="0" dirty="0">
                <a:latin typeface="Arial" panose="020B0604020202020204" pitchFamily="34" charset="0"/>
                <a:cs typeface="Arial" panose="020B0604020202020204" pitchFamily="34" charset="0"/>
              </a:rPr>
              <a:t>How can I carry out a Risk Assessment?</a:t>
            </a:r>
            <a:endParaRPr lang="en-GB" sz="3600" i="0" dirty="0" smtClean="0">
              <a:latin typeface="Arial" panose="020B0604020202020204" pitchFamily="34" charset="0"/>
              <a:cs typeface="Arial" panose="020B0604020202020204" pitchFamily="34" charset="0"/>
            </a:endParaRPr>
          </a:p>
        </p:txBody>
      </p:sp>
      <p:sp>
        <p:nvSpPr>
          <p:cNvPr id="19459" name="Rectangle 3"/>
          <p:cNvSpPr>
            <a:spLocks noGrp="1" noChangeArrowheads="1"/>
          </p:cNvSpPr>
          <p:nvPr>
            <p:ph type="body" idx="1"/>
          </p:nvPr>
        </p:nvSpPr>
        <p:spPr>
          <a:xfrm>
            <a:off x="457200" y="980728"/>
            <a:ext cx="8305800" cy="5496272"/>
          </a:xfrm>
        </p:spPr>
        <p:txBody>
          <a:bodyPr/>
          <a:lstStyle/>
          <a:p>
            <a:pPr>
              <a:buFontTx/>
              <a:buNone/>
            </a:pPr>
            <a:r>
              <a:rPr lang="en-GB" b="1" dirty="0" smtClean="0">
                <a:latin typeface="Arial" panose="020B0604020202020204" pitchFamily="34" charset="0"/>
                <a:cs typeface="Arial" panose="020B0604020202020204" pitchFamily="34" charset="0"/>
              </a:rPr>
              <a:t>Substitution</a:t>
            </a:r>
          </a:p>
          <a:p>
            <a:r>
              <a:rPr lang="en-GB" dirty="0" smtClean="0">
                <a:latin typeface="Arial" panose="020B0604020202020204" pitchFamily="34" charset="0"/>
                <a:cs typeface="Arial" panose="020B0604020202020204" pitchFamily="34" charset="0"/>
              </a:rPr>
              <a:t>Substitution</a:t>
            </a:r>
            <a:r>
              <a:rPr lang="en-GB" dirty="0">
                <a:latin typeface="Arial" panose="020B0604020202020204" pitchFamily="34" charset="0"/>
                <a:cs typeface="Arial" panose="020B0604020202020204" pitchFamily="34" charset="0"/>
              </a:rPr>
              <a:t>, the second most effective hazard control, involves replacing something that produces a hazard (similar to elimination) with something that does not produce a hazard—for example, replacing lead based paint with acrylic paint. </a:t>
            </a:r>
          </a:p>
          <a:p>
            <a:r>
              <a:rPr lang="en-GB" dirty="0" smtClean="0">
                <a:latin typeface="Arial" panose="020B0604020202020204" pitchFamily="34" charset="0"/>
                <a:cs typeface="Arial" panose="020B0604020202020204" pitchFamily="34" charset="0"/>
              </a:rPr>
              <a:t>To </a:t>
            </a:r>
            <a:r>
              <a:rPr lang="en-GB" dirty="0">
                <a:latin typeface="Arial" panose="020B0604020202020204" pitchFamily="34" charset="0"/>
                <a:cs typeface="Arial" panose="020B0604020202020204" pitchFamily="34" charset="0"/>
              </a:rPr>
              <a:t>be an effective control, the new product must not produce another hazard. </a:t>
            </a:r>
          </a:p>
          <a:p>
            <a:pPr>
              <a:buFontTx/>
              <a:buNone/>
            </a:pPr>
            <a:endParaRPr lang="en-GB" b="1" dirty="0" smtClean="0">
              <a:latin typeface="Arial" panose="020B0604020202020204" pitchFamily="34" charset="0"/>
              <a:cs typeface="Arial" panose="020B0604020202020204" pitchFamily="34" charset="0"/>
            </a:endParaRPr>
          </a:p>
          <a:p>
            <a:pPr>
              <a:buFontTx/>
              <a:buNone/>
            </a:pP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6313045"/>
      </p:ext>
    </p:extLst>
  </p:cSld>
  <p:clrMapOvr>
    <a:masterClrMapping/>
  </p:clrMapOvr>
  <p:transition>
    <p:cut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1520" y="304800"/>
            <a:ext cx="8568952" cy="531912"/>
          </a:xfrm>
        </p:spPr>
        <p:txBody>
          <a:bodyPr/>
          <a:lstStyle/>
          <a:p>
            <a:r>
              <a:rPr lang="en-GB" sz="3600" i="0" dirty="0">
                <a:latin typeface="Arial" panose="020B0604020202020204" pitchFamily="34" charset="0"/>
                <a:cs typeface="Arial" panose="020B0604020202020204" pitchFamily="34" charset="0"/>
              </a:rPr>
              <a:t>How can I carry out a Risk Assessment?</a:t>
            </a:r>
            <a:endParaRPr lang="en-GB" sz="3600" i="0" dirty="0" smtClean="0">
              <a:latin typeface="Arial" panose="020B0604020202020204" pitchFamily="34" charset="0"/>
              <a:cs typeface="Arial" panose="020B0604020202020204" pitchFamily="34" charset="0"/>
            </a:endParaRPr>
          </a:p>
        </p:txBody>
      </p:sp>
      <p:sp>
        <p:nvSpPr>
          <p:cNvPr id="19459" name="Rectangle 3"/>
          <p:cNvSpPr>
            <a:spLocks noGrp="1" noChangeArrowheads="1"/>
          </p:cNvSpPr>
          <p:nvPr>
            <p:ph type="body" idx="1"/>
          </p:nvPr>
        </p:nvSpPr>
        <p:spPr>
          <a:xfrm>
            <a:off x="457200" y="980728"/>
            <a:ext cx="8305800" cy="5496272"/>
          </a:xfrm>
        </p:spPr>
        <p:txBody>
          <a:bodyPr/>
          <a:lstStyle/>
          <a:p>
            <a:pPr>
              <a:buFontTx/>
              <a:buNone/>
            </a:pPr>
            <a:r>
              <a:rPr lang="en-GB" b="1" dirty="0">
                <a:latin typeface="Arial" panose="020B0604020202020204" pitchFamily="34" charset="0"/>
                <a:cs typeface="Arial" panose="020B0604020202020204" pitchFamily="34" charset="0"/>
              </a:rPr>
              <a:t>Engineered </a:t>
            </a:r>
            <a:r>
              <a:rPr lang="en-GB" b="1" dirty="0" smtClean="0">
                <a:latin typeface="Arial" panose="020B0604020202020204" pitchFamily="34" charset="0"/>
                <a:cs typeface="Arial" panose="020B0604020202020204" pitchFamily="34" charset="0"/>
              </a:rPr>
              <a:t>controls</a:t>
            </a:r>
            <a:endParaRPr lang="en-GB" b="1" dirty="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The </a:t>
            </a:r>
            <a:r>
              <a:rPr lang="en-GB" dirty="0">
                <a:latin typeface="Arial" panose="020B0604020202020204" pitchFamily="34" charset="0"/>
                <a:cs typeface="Arial" panose="020B0604020202020204" pitchFamily="34" charset="0"/>
              </a:rPr>
              <a:t>third most effective means of controlling hazards is engineered controls. </a:t>
            </a:r>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These </a:t>
            </a:r>
            <a:r>
              <a:rPr lang="en-GB" dirty="0">
                <a:latin typeface="Arial" panose="020B0604020202020204" pitchFamily="34" charset="0"/>
                <a:cs typeface="Arial" panose="020B0604020202020204" pitchFamily="34" charset="0"/>
              </a:rPr>
              <a:t>do not eliminate hazards, but rather isolate people from </a:t>
            </a:r>
            <a:r>
              <a:rPr lang="en-GB" dirty="0" smtClean="0">
                <a:latin typeface="Arial" panose="020B0604020202020204" pitchFamily="34" charset="0"/>
                <a:cs typeface="Arial" panose="020B0604020202020204" pitchFamily="34" charset="0"/>
              </a:rPr>
              <a:t>hazards. </a:t>
            </a:r>
          </a:p>
          <a:p>
            <a:r>
              <a:rPr lang="en-GB" dirty="0" smtClean="0">
                <a:latin typeface="Arial" panose="020B0604020202020204" pitchFamily="34" charset="0"/>
                <a:cs typeface="Arial" panose="020B0604020202020204" pitchFamily="34" charset="0"/>
              </a:rPr>
              <a:t>For </a:t>
            </a:r>
            <a:r>
              <a:rPr lang="en-GB" dirty="0">
                <a:latin typeface="Arial" panose="020B0604020202020204" pitchFamily="34" charset="0"/>
                <a:cs typeface="Arial" panose="020B0604020202020204" pitchFamily="34" charset="0"/>
              </a:rPr>
              <a:t>example, </a:t>
            </a:r>
            <a:r>
              <a:rPr lang="en-GB" dirty="0" smtClean="0">
                <a:latin typeface="Arial" panose="020B0604020202020204" pitchFamily="34" charset="0"/>
                <a:cs typeface="Arial" panose="020B0604020202020204" pitchFamily="34" charset="0"/>
              </a:rPr>
              <a:t>the hazards arising from measuring current and voltage on a three phase motor system could be reduced by use of a suitable enclosure and providing shrouded test terminals</a:t>
            </a:r>
          </a:p>
          <a:p>
            <a:pPr>
              <a:buFontTx/>
              <a:buNone/>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3565514"/>
      </p:ext>
    </p:extLst>
  </p:cSld>
  <p:clrMapOvr>
    <a:masterClrMapping/>
  </p:clrMapOvr>
  <p:transition>
    <p:cut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1520" y="304800"/>
            <a:ext cx="8568952" cy="531912"/>
          </a:xfrm>
        </p:spPr>
        <p:txBody>
          <a:bodyPr/>
          <a:lstStyle/>
          <a:p>
            <a:r>
              <a:rPr lang="en-GB" sz="3600" i="0" dirty="0">
                <a:latin typeface="Arial" panose="020B0604020202020204" pitchFamily="34" charset="0"/>
                <a:cs typeface="Arial" panose="020B0604020202020204" pitchFamily="34" charset="0"/>
              </a:rPr>
              <a:t>How can I carry out a Risk Assessment?</a:t>
            </a:r>
            <a:endParaRPr lang="en-GB" sz="3600" i="0" dirty="0" smtClean="0">
              <a:latin typeface="Arial" panose="020B0604020202020204" pitchFamily="34" charset="0"/>
              <a:cs typeface="Arial" panose="020B0604020202020204" pitchFamily="34" charset="0"/>
            </a:endParaRPr>
          </a:p>
        </p:txBody>
      </p:sp>
      <p:sp>
        <p:nvSpPr>
          <p:cNvPr id="19459" name="Rectangle 3"/>
          <p:cNvSpPr>
            <a:spLocks noGrp="1" noChangeArrowheads="1"/>
          </p:cNvSpPr>
          <p:nvPr>
            <p:ph type="body" idx="1"/>
          </p:nvPr>
        </p:nvSpPr>
        <p:spPr>
          <a:xfrm>
            <a:off x="457200" y="980728"/>
            <a:ext cx="8305800" cy="5496272"/>
          </a:xfrm>
        </p:spPr>
        <p:txBody>
          <a:bodyPr/>
          <a:lstStyle/>
          <a:p>
            <a:pPr>
              <a:buFontTx/>
              <a:buNone/>
            </a:pPr>
            <a:r>
              <a:rPr lang="en-GB" b="1" dirty="0">
                <a:latin typeface="Arial" panose="020B0604020202020204" pitchFamily="34" charset="0"/>
                <a:cs typeface="Arial" panose="020B0604020202020204" pitchFamily="34" charset="0"/>
              </a:rPr>
              <a:t>Administrative </a:t>
            </a:r>
            <a:r>
              <a:rPr lang="en-GB" b="1" dirty="0" smtClean="0">
                <a:latin typeface="Arial" panose="020B0604020202020204" pitchFamily="34" charset="0"/>
                <a:cs typeface="Arial" panose="020B0604020202020204" pitchFamily="34" charset="0"/>
              </a:rPr>
              <a:t>controls</a:t>
            </a:r>
            <a:endParaRPr lang="en-GB" b="1" dirty="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Administrative </a:t>
            </a:r>
            <a:r>
              <a:rPr lang="en-GB" dirty="0">
                <a:latin typeface="Arial" panose="020B0604020202020204" pitchFamily="34" charset="0"/>
                <a:cs typeface="Arial" panose="020B0604020202020204" pitchFamily="34" charset="0"/>
              </a:rPr>
              <a:t>controls are changes to the way people </a:t>
            </a:r>
            <a:r>
              <a:rPr lang="en-GB" dirty="0" smtClean="0">
                <a:latin typeface="Arial" panose="020B0604020202020204" pitchFamily="34" charset="0"/>
                <a:cs typeface="Arial" panose="020B0604020202020204" pitchFamily="34" charset="0"/>
              </a:rPr>
              <a:t>work and could include procedure </a:t>
            </a:r>
            <a:r>
              <a:rPr lang="en-GB" dirty="0">
                <a:latin typeface="Arial" panose="020B0604020202020204" pitchFamily="34" charset="0"/>
                <a:cs typeface="Arial" panose="020B0604020202020204" pitchFamily="34" charset="0"/>
              </a:rPr>
              <a:t>changes, employee training, and installation of signs and warning </a:t>
            </a:r>
            <a:r>
              <a:rPr lang="en-GB" dirty="0" smtClean="0">
                <a:latin typeface="Arial" panose="020B0604020202020204" pitchFamily="34" charset="0"/>
                <a:cs typeface="Arial" panose="020B0604020202020204" pitchFamily="34" charset="0"/>
              </a:rPr>
              <a:t>labels. </a:t>
            </a:r>
          </a:p>
          <a:p>
            <a:r>
              <a:rPr lang="en-GB" dirty="0" smtClean="0">
                <a:latin typeface="Arial" panose="020B0604020202020204" pitchFamily="34" charset="0"/>
                <a:cs typeface="Arial" panose="020B0604020202020204" pitchFamily="34" charset="0"/>
              </a:rPr>
              <a:t>Administrative </a:t>
            </a:r>
            <a:r>
              <a:rPr lang="en-GB" dirty="0">
                <a:latin typeface="Arial" panose="020B0604020202020204" pitchFamily="34" charset="0"/>
                <a:cs typeface="Arial" panose="020B0604020202020204" pitchFamily="34" charset="0"/>
              </a:rPr>
              <a:t>controls do not remove hazards, but limit or prevent people's exposure to the hazards, such as </a:t>
            </a:r>
            <a:r>
              <a:rPr lang="en-GB" dirty="0" smtClean="0">
                <a:latin typeface="Arial" panose="020B0604020202020204" pitchFamily="34" charset="0"/>
                <a:cs typeface="Arial" panose="020B0604020202020204" pitchFamily="34" charset="0"/>
              </a:rPr>
              <a:t>only allowing access to a machine when supervision is available.</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4496134"/>
      </p:ext>
    </p:extLst>
  </p:cSld>
  <p:clrMapOvr>
    <a:masterClrMapping/>
  </p:clrMapOvr>
  <p:transition>
    <p:cut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47650" y="188913"/>
            <a:ext cx="7276678" cy="553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l" eaLnBrk="1" hangingPunct="1"/>
            <a:r>
              <a:rPr lang="en-GB" altLang="en-US" sz="3200" dirty="0" smtClean="0">
                <a:latin typeface="Arial" pitchFamily="34" charset="0"/>
                <a:cs typeface="Arial" pitchFamily="34" charset="0"/>
              </a:rPr>
              <a:t>Why a different emphasis on safety?</a:t>
            </a:r>
            <a:endParaRPr lang="en-GB" altLang="en-US" sz="3200" dirty="0">
              <a:latin typeface="Arial" pitchFamily="34" charset="0"/>
              <a:cs typeface="Arial" pitchFamily="34" charset="0"/>
            </a:endParaRPr>
          </a:p>
        </p:txBody>
      </p:sp>
      <p:sp>
        <p:nvSpPr>
          <p:cNvPr id="3" name="Rectangle 3"/>
          <p:cNvSpPr>
            <a:spLocks noChangeArrowheads="1"/>
          </p:cNvSpPr>
          <p:nvPr/>
        </p:nvSpPr>
        <p:spPr bwMode="auto">
          <a:xfrm>
            <a:off x="381000" y="1341438"/>
            <a:ext cx="7772400" cy="521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eaLnBrk="1" hangingPunct="1">
              <a:spcBef>
                <a:spcPct val="20000"/>
              </a:spcBef>
              <a:buFontTx/>
              <a:buChar char="•"/>
            </a:pPr>
            <a:r>
              <a:rPr lang="en-GB" altLang="en-US" sz="2800" b="1" dirty="0" smtClean="0">
                <a:latin typeface="Arial" pitchFamily="34" charset="0"/>
                <a:cs typeface="Arial" pitchFamily="34" charset="0"/>
              </a:rPr>
              <a:t>Your project is Independent </a:t>
            </a:r>
            <a:r>
              <a:rPr lang="en-GB" altLang="en-US" sz="2800" dirty="0" smtClean="0">
                <a:latin typeface="Arial" pitchFamily="34" charset="0"/>
                <a:cs typeface="Arial" pitchFamily="34" charset="0"/>
              </a:rPr>
              <a:t>– so you control far more of what you do</a:t>
            </a:r>
          </a:p>
          <a:p>
            <a:pPr algn="l" eaLnBrk="1" hangingPunct="1">
              <a:spcBef>
                <a:spcPct val="20000"/>
              </a:spcBef>
            </a:pPr>
            <a:endParaRPr lang="en-GB" altLang="en-US" sz="2800" dirty="0" smtClean="0">
              <a:latin typeface="Arial" pitchFamily="34" charset="0"/>
              <a:cs typeface="Arial" pitchFamily="34" charset="0"/>
            </a:endParaRPr>
          </a:p>
          <a:p>
            <a:pPr marL="342900" indent="-342900" algn="l" eaLnBrk="1" hangingPunct="1">
              <a:spcBef>
                <a:spcPct val="20000"/>
              </a:spcBef>
              <a:buFontTx/>
              <a:buChar char="•"/>
            </a:pPr>
            <a:r>
              <a:rPr lang="en-GB" altLang="en-US" sz="2800" b="1" dirty="0" smtClean="0">
                <a:latin typeface="Arial" pitchFamily="34" charset="0"/>
                <a:cs typeface="Arial" pitchFamily="34" charset="0"/>
              </a:rPr>
              <a:t>Your work will be investigative </a:t>
            </a:r>
            <a:r>
              <a:rPr lang="en-GB" altLang="en-US" sz="2800" dirty="0" smtClean="0">
                <a:latin typeface="Arial" pitchFamily="34" charset="0"/>
                <a:cs typeface="Arial" pitchFamily="34" charset="0"/>
              </a:rPr>
              <a:t>– so you may be trying out new techniques, measurements or experiments</a:t>
            </a:r>
          </a:p>
          <a:p>
            <a:pPr algn="l" eaLnBrk="1" hangingPunct="1">
              <a:spcBef>
                <a:spcPct val="20000"/>
              </a:spcBef>
            </a:pPr>
            <a:endParaRPr lang="en-GB" altLang="en-US" sz="2800" dirty="0" smtClean="0">
              <a:latin typeface="Arial" pitchFamily="34" charset="0"/>
              <a:cs typeface="Arial" pitchFamily="34" charset="0"/>
            </a:endParaRPr>
          </a:p>
          <a:p>
            <a:pPr marL="342900" indent="-342900" algn="l" eaLnBrk="1" hangingPunct="1">
              <a:spcBef>
                <a:spcPct val="20000"/>
              </a:spcBef>
              <a:buFontTx/>
              <a:buChar char="•"/>
            </a:pPr>
            <a:r>
              <a:rPr lang="en-GB" altLang="en-US" sz="2800" b="1" dirty="0" smtClean="0">
                <a:latin typeface="Arial" pitchFamily="34" charset="0"/>
                <a:cs typeface="Arial" pitchFamily="34" charset="0"/>
              </a:rPr>
              <a:t>Your work is not timetabled or directly supervised</a:t>
            </a:r>
            <a:r>
              <a:rPr lang="en-GB" altLang="en-US" sz="2800" dirty="0" smtClean="0">
                <a:latin typeface="Arial" pitchFamily="34" charset="0"/>
                <a:cs typeface="Arial" pitchFamily="34" charset="0"/>
              </a:rPr>
              <a:t> – so activities may not be seen or may take place away from the University</a:t>
            </a:r>
            <a:endParaRPr lang="en-GB" altLang="en-US" sz="2800" dirty="0">
              <a:latin typeface="Arial" pitchFamily="34" charset="0"/>
              <a:cs typeface="Arial" pitchFamily="34" charset="0"/>
            </a:endParaRPr>
          </a:p>
        </p:txBody>
      </p:sp>
    </p:spTree>
    <p:extLst>
      <p:ext uri="{BB962C8B-B14F-4D97-AF65-F5344CB8AC3E}">
        <p14:creationId xmlns:p14="http://schemas.microsoft.com/office/powerpoint/2010/main" val="410066321"/>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1520" y="304800"/>
            <a:ext cx="8568952" cy="531912"/>
          </a:xfrm>
        </p:spPr>
        <p:txBody>
          <a:bodyPr/>
          <a:lstStyle/>
          <a:p>
            <a:r>
              <a:rPr lang="en-GB" sz="3600" i="0" dirty="0">
                <a:latin typeface="Arial" panose="020B0604020202020204" pitchFamily="34" charset="0"/>
                <a:cs typeface="Arial" panose="020B0604020202020204" pitchFamily="34" charset="0"/>
              </a:rPr>
              <a:t>How can I carry out a Risk Assessment?</a:t>
            </a:r>
            <a:endParaRPr lang="en-GB" sz="3600" i="0" dirty="0" smtClean="0">
              <a:latin typeface="Arial" panose="020B0604020202020204" pitchFamily="34" charset="0"/>
              <a:cs typeface="Arial" panose="020B0604020202020204" pitchFamily="34" charset="0"/>
            </a:endParaRPr>
          </a:p>
        </p:txBody>
      </p:sp>
      <p:sp>
        <p:nvSpPr>
          <p:cNvPr id="19459" name="Rectangle 3"/>
          <p:cNvSpPr>
            <a:spLocks noGrp="1" noChangeArrowheads="1"/>
          </p:cNvSpPr>
          <p:nvPr>
            <p:ph type="body" idx="1"/>
          </p:nvPr>
        </p:nvSpPr>
        <p:spPr>
          <a:xfrm>
            <a:off x="457200" y="980728"/>
            <a:ext cx="8305800" cy="5496272"/>
          </a:xfrm>
        </p:spPr>
        <p:txBody>
          <a:bodyPr/>
          <a:lstStyle/>
          <a:p>
            <a:pPr>
              <a:buFontTx/>
              <a:buNone/>
            </a:pPr>
            <a:r>
              <a:rPr lang="en-GB" b="1" dirty="0">
                <a:latin typeface="Arial" panose="020B0604020202020204" pitchFamily="34" charset="0"/>
                <a:cs typeface="Arial" panose="020B0604020202020204" pitchFamily="34" charset="0"/>
              </a:rPr>
              <a:t>Personal protective </a:t>
            </a:r>
            <a:r>
              <a:rPr lang="en-GB" b="1" dirty="0" smtClean="0">
                <a:latin typeface="Arial" panose="020B0604020202020204" pitchFamily="34" charset="0"/>
                <a:cs typeface="Arial" panose="020B0604020202020204" pitchFamily="34" charset="0"/>
              </a:rPr>
              <a:t>equipment</a:t>
            </a:r>
            <a:endParaRPr lang="en-GB" b="1" dirty="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Personal </a:t>
            </a:r>
            <a:r>
              <a:rPr lang="en-GB" dirty="0">
                <a:latin typeface="Arial" panose="020B0604020202020204" pitchFamily="34" charset="0"/>
                <a:cs typeface="Arial" panose="020B0604020202020204" pitchFamily="34" charset="0"/>
              </a:rPr>
              <a:t>protective equipment (PPE) includes gloves, respirators, hard hats, safety glasses, high-visibility clothing, and safety footwear. </a:t>
            </a:r>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PPE </a:t>
            </a:r>
            <a:r>
              <a:rPr lang="en-GB" dirty="0">
                <a:latin typeface="Arial" panose="020B0604020202020204" pitchFamily="34" charset="0"/>
                <a:cs typeface="Arial" panose="020B0604020202020204" pitchFamily="34" charset="0"/>
              </a:rPr>
              <a:t>is the least effective means of controlling hazards because of the high potential for damage to render PPE ineffective</a:t>
            </a:r>
            <a:r>
              <a:rPr lang="en-GB" dirty="0" smtClean="0">
                <a:latin typeface="Arial" panose="020B0604020202020204" pitchFamily="34" charset="0"/>
                <a:cs typeface="Arial" panose="020B0604020202020204" pitchFamily="34" charset="0"/>
              </a:rPr>
              <a:t>.</a:t>
            </a:r>
          </a:p>
          <a:p>
            <a:r>
              <a:rPr lang="en-GB" dirty="0" smtClean="0">
                <a:latin typeface="Arial" panose="020B0604020202020204" pitchFamily="34" charset="0"/>
                <a:cs typeface="Arial" panose="020B0604020202020204" pitchFamily="34" charset="0"/>
              </a:rPr>
              <a:t>Also, use of some PPE can introduce additional hazards!</a:t>
            </a:r>
          </a:p>
        </p:txBody>
      </p:sp>
    </p:spTree>
    <p:extLst>
      <p:ext uri="{BB962C8B-B14F-4D97-AF65-F5344CB8AC3E}">
        <p14:creationId xmlns:p14="http://schemas.microsoft.com/office/powerpoint/2010/main" val="958843033"/>
      </p:ext>
    </p:extLst>
  </p:cSld>
  <p:clrMapOvr>
    <a:masterClrMapping/>
  </p:clrMapOvr>
  <p:transition>
    <p:cut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1520" y="304800"/>
            <a:ext cx="8568952" cy="531912"/>
          </a:xfrm>
          <a:gradFill>
            <a:gsLst>
              <a:gs pos="0">
                <a:srgbClr val="5E9EFF"/>
              </a:gs>
              <a:gs pos="39999">
                <a:srgbClr val="85C2FF"/>
              </a:gs>
              <a:gs pos="70000">
                <a:srgbClr val="C4D6EB"/>
              </a:gs>
              <a:gs pos="100000">
                <a:srgbClr val="FFEBFA"/>
              </a:gs>
            </a:gsLst>
            <a:lin ang="5400000" scaled="0"/>
          </a:gradFill>
        </p:spPr>
        <p:txBody>
          <a:bodyPr/>
          <a:lstStyle/>
          <a:p>
            <a:r>
              <a:rPr lang="en-GB" sz="2800" dirty="0">
                <a:latin typeface="Arial" panose="020B0604020202020204" pitchFamily="34" charset="0"/>
                <a:cs typeface="Arial" panose="020B0604020202020204" pitchFamily="34" charset="0"/>
              </a:rPr>
              <a:t>How </a:t>
            </a:r>
            <a:r>
              <a:rPr lang="en-GB" sz="2800" dirty="0" smtClean="0">
                <a:latin typeface="Arial" panose="020B0604020202020204" pitchFamily="34" charset="0"/>
                <a:cs typeface="Arial" panose="020B0604020202020204" pitchFamily="34" charset="0"/>
              </a:rPr>
              <a:t>do I use the University Risk Assessment form?</a:t>
            </a:r>
          </a:p>
        </p:txBody>
      </p:sp>
      <p:sp>
        <p:nvSpPr>
          <p:cNvPr id="19459" name="Rectangle 3"/>
          <p:cNvSpPr>
            <a:spLocks noGrp="1" noChangeArrowheads="1"/>
          </p:cNvSpPr>
          <p:nvPr>
            <p:ph type="body" idx="1"/>
          </p:nvPr>
        </p:nvSpPr>
        <p:spPr>
          <a:xfrm>
            <a:off x="457200" y="836712"/>
            <a:ext cx="8305800" cy="5640288"/>
          </a:xfrm>
        </p:spPr>
        <p:txBody>
          <a:bodyPr/>
          <a:lstStyle/>
          <a:p>
            <a:r>
              <a:rPr lang="en-GB" dirty="0" smtClean="0">
                <a:latin typeface="Arial" panose="020B0604020202020204" pitchFamily="34" charset="0"/>
                <a:cs typeface="Arial" panose="020B0604020202020204" pitchFamily="34" charset="0"/>
              </a:rPr>
              <a:t>Look at the categories in section A. These should help you identify any hazards in your proposed project work. Tick the ones that apply.</a:t>
            </a:r>
          </a:p>
        </p:txBody>
      </p:sp>
      <p:pic>
        <p:nvPicPr>
          <p:cNvPr id="4" name="Picture 2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033"/>
          <a:stretch/>
        </p:blipFill>
        <p:spPr bwMode="auto">
          <a:xfrm>
            <a:off x="333822" y="2897113"/>
            <a:ext cx="8305800" cy="3934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4029516"/>
      </p:ext>
    </p:extLst>
  </p:cSld>
  <p:clrMapOvr>
    <a:masterClrMapping/>
  </p:clrMapOvr>
  <p:transition>
    <p:cut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457200" y="980728"/>
            <a:ext cx="8305800" cy="5496272"/>
          </a:xfrm>
        </p:spPr>
        <p:txBody>
          <a:bodyPr/>
          <a:lstStyle/>
          <a:p>
            <a:r>
              <a:rPr lang="en-GB" dirty="0" smtClean="0">
                <a:latin typeface="Arial" panose="020B0604020202020204" pitchFamily="34" charset="0"/>
                <a:cs typeface="Arial" panose="020B0604020202020204" pitchFamily="34" charset="0"/>
              </a:rPr>
              <a:t>For each hazard you’ve ticked, think about how the risk is reduced – what would be your normal way of working? Write it down in Section B. This is your existing control measure.</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2996952"/>
            <a:ext cx="4550875" cy="3878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2"/>
          <p:cNvSpPr txBox="1">
            <a:spLocks noChangeArrowheads="1"/>
          </p:cNvSpPr>
          <p:nvPr/>
        </p:nvSpPr>
        <p:spPr bwMode="auto">
          <a:xfrm>
            <a:off x="251520" y="304800"/>
            <a:ext cx="8568952" cy="531912"/>
          </a:xfrm>
          <a:prstGeom prst="rect">
            <a:avLst/>
          </a:prstGeom>
          <a:gradFill>
            <a:gsLst>
              <a:gs pos="0">
                <a:srgbClr val="5E9EFF"/>
              </a:gs>
              <a:gs pos="39999">
                <a:srgbClr val="85C2FF"/>
              </a:gs>
              <a:gs pos="70000">
                <a:srgbClr val="C4D6EB"/>
              </a:gs>
              <a:gs pos="100000">
                <a:srgbClr val="FFEBFA"/>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r" rtl="0" eaLnBrk="0" fontAlgn="base" hangingPunct="0">
              <a:spcBef>
                <a:spcPct val="0"/>
              </a:spcBef>
              <a:spcAft>
                <a:spcPct val="0"/>
              </a:spcAft>
              <a:defRPr sz="4400" i="1">
                <a:solidFill>
                  <a:schemeClr val="tx2"/>
                </a:solidFill>
                <a:latin typeface="+mj-lt"/>
                <a:ea typeface="+mj-ea"/>
                <a:cs typeface="+mj-cs"/>
              </a:defRPr>
            </a:lvl1pPr>
            <a:lvl2pPr algn="r" rtl="0" eaLnBrk="0" fontAlgn="base" hangingPunct="0">
              <a:spcBef>
                <a:spcPct val="0"/>
              </a:spcBef>
              <a:spcAft>
                <a:spcPct val="0"/>
              </a:spcAft>
              <a:defRPr sz="4400" i="1">
                <a:solidFill>
                  <a:schemeClr val="tx2"/>
                </a:solidFill>
                <a:latin typeface="Times New Roman" pitchFamily="18" charset="0"/>
              </a:defRPr>
            </a:lvl2pPr>
            <a:lvl3pPr algn="r" rtl="0" eaLnBrk="0" fontAlgn="base" hangingPunct="0">
              <a:spcBef>
                <a:spcPct val="0"/>
              </a:spcBef>
              <a:spcAft>
                <a:spcPct val="0"/>
              </a:spcAft>
              <a:defRPr sz="4400" i="1">
                <a:solidFill>
                  <a:schemeClr val="tx2"/>
                </a:solidFill>
                <a:latin typeface="Times New Roman" pitchFamily="18" charset="0"/>
              </a:defRPr>
            </a:lvl3pPr>
            <a:lvl4pPr algn="r" rtl="0" eaLnBrk="0" fontAlgn="base" hangingPunct="0">
              <a:spcBef>
                <a:spcPct val="0"/>
              </a:spcBef>
              <a:spcAft>
                <a:spcPct val="0"/>
              </a:spcAft>
              <a:defRPr sz="4400" i="1">
                <a:solidFill>
                  <a:schemeClr val="tx2"/>
                </a:solidFill>
                <a:latin typeface="Times New Roman" pitchFamily="18" charset="0"/>
              </a:defRPr>
            </a:lvl4pPr>
            <a:lvl5pPr algn="r" rtl="0" eaLnBrk="0" fontAlgn="base" hangingPunct="0">
              <a:spcBef>
                <a:spcPct val="0"/>
              </a:spcBef>
              <a:spcAft>
                <a:spcPct val="0"/>
              </a:spcAft>
              <a:defRPr sz="4400" i="1">
                <a:solidFill>
                  <a:schemeClr val="tx2"/>
                </a:solidFill>
                <a:latin typeface="Times New Roman" pitchFamily="18" charset="0"/>
              </a:defRPr>
            </a:lvl5pPr>
            <a:lvl6pPr marL="457200" algn="r" rtl="0" eaLnBrk="0" fontAlgn="base" hangingPunct="0">
              <a:spcBef>
                <a:spcPct val="0"/>
              </a:spcBef>
              <a:spcAft>
                <a:spcPct val="0"/>
              </a:spcAft>
              <a:defRPr sz="4400" i="1">
                <a:solidFill>
                  <a:schemeClr val="tx2"/>
                </a:solidFill>
                <a:latin typeface="Times New Roman" pitchFamily="18" charset="0"/>
              </a:defRPr>
            </a:lvl6pPr>
            <a:lvl7pPr marL="914400" algn="r" rtl="0" eaLnBrk="0" fontAlgn="base" hangingPunct="0">
              <a:spcBef>
                <a:spcPct val="0"/>
              </a:spcBef>
              <a:spcAft>
                <a:spcPct val="0"/>
              </a:spcAft>
              <a:defRPr sz="4400" i="1">
                <a:solidFill>
                  <a:schemeClr val="tx2"/>
                </a:solidFill>
                <a:latin typeface="Times New Roman" pitchFamily="18" charset="0"/>
              </a:defRPr>
            </a:lvl7pPr>
            <a:lvl8pPr marL="1371600" algn="r" rtl="0" eaLnBrk="0" fontAlgn="base" hangingPunct="0">
              <a:spcBef>
                <a:spcPct val="0"/>
              </a:spcBef>
              <a:spcAft>
                <a:spcPct val="0"/>
              </a:spcAft>
              <a:defRPr sz="4400" i="1">
                <a:solidFill>
                  <a:schemeClr val="tx2"/>
                </a:solidFill>
                <a:latin typeface="Times New Roman" pitchFamily="18" charset="0"/>
              </a:defRPr>
            </a:lvl8pPr>
            <a:lvl9pPr marL="1828800" algn="r" rtl="0" eaLnBrk="0" fontAlgn="base" hangingPunct="0">
              <a:spcBef>
                <a:spcPct val="0"/>
              </a:spcBef>
              <a:spcAft>
                <a:spcPct val="0"/>
              </a:spcAft>
              <a:defRPr sz="4400" i="1">
                <a:solidFill>
                  <a:schemeClr val="tx2"/>
                </a:solidFill>
                <a:latin typeface="Times New Roman" pitchFamily="18" charset="0"/>
              </a:defRPr>
            </a:lvl9pPr>
          </a:lstStyle>
          <a:p>
            <a:r>
              <a:rPr lang="en-GB" sz="2800" kern="0" smtClean="0">
                <a:latin typeface="Arial" panose="020B0604020202020204" pitchFamily="34" charset="0"/>
                <a:cs typeface="Arial" panose="020B0604020202020204" pitchFamily="34" charset="0"/>
              </a:rPr>
              <a:t>How do I use the University Risk Assessment form?</a:t>
            </a:r>
            <a:endParaRPr lang="en-GB" sz="2800" kern="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1528122"/>
      </p:ext>
    </p:extLst>
  </p:cSld>
  <p:clrMapOvr>
    <a:masterClrMapping/>
  </p:clrMapOvr>
  <p:transition>
    <p:cut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457200" y="980728"/>
            <a:ext cx="8305800" cy="5496272"/>
          </a:xfrm>
        </p:spPr>
        <p:txBody>
          <a:bodyPr/>
          <a:lstStyle/>
          <a:p>
            <a:r>
              <a:rPr lang="en-GB" dirty="0" smtClean="0">
                <a:latin typeface="Arial" panose="020B0604020202020204" pitchFamily="34" charset="0"/>
                <a:cs typeface="Arial" panose="020B0604020202020204" pitchFamily="34" charset="0"/>
              </a:rPr>
              <a:t>Now look at the Risk Evaluation Matrix and decide how likely it is that the hazard will cause harm and how severe the harm would be.</a:t>
            </a:r>
          </a:p>
          <a:p>
            <a:r>
              <a:rPr lang="en-GB" dirty="0" smtClean="0">
                <a:latin typeface="Arial" panose="020B0604020202020204" pitchFamily="34" charset="0"/>
                <a:cs typeface="Arial" panose="020B0604020202020204" pitchFamily="34" charset="0"/>
              </a:rPr>
              <a:t>The matrix will give you an assessment of remaining risk.</a:t>
            </a:r>
          </a:p>
          <a:p>
            <a:r>
              <a:rPr lang="en-GB" dirty="0" smtClean="0">
                <a:latin typeface="Arial" panose="020B0604020202020204" pitchFamily="34" charset="0"/>
                <a:cs typeface="Arial" panose="020B0604020202020204" pitchFamily="34" charset="0"/>
              </a:rPr>
              <a:t>Write down the residual risk (worked out from the matrix) in the last column of Section B.</a:t>
            </a:r>
          </a:p>
        </p:txBody>
      </p:sp>
      <p:sp>
        <p:nvSpPr>
          <p:cNvPr id="5" name="Rectangle 2"/>
          <p:cNvSpPr txBox="1">
            <a:spLocks noChangeArrowheads="1"/>
          </p:cNvSpPr>
          <p:nvPr/>
        </p:nvSpPr>
        <p:spPr bwMode="auto">
          <a:xfrm>
            <a:off x="323528" y="260648"/>
            <a:ext cx="8568952" cy="531912"/>
          </a:xfrm>
          <a:prstGeom prst="rect">
            <a:avLst/>
          </a:prstGeom>
          <a:gradFill>
            <a:gsLst>
              <a:gs pos="0">
                <a:srgbClr val="5E9EFF"/>
              </a:gs>
              <a:gs pos="39999">
                <a:srgbClr val="85C2FF"/>
              </a:gs>
              <a:gs pos="70000">
                <a:srgbClr val="C4D6EB"/>
              </a:gs>
              <a:gs pos="100000">
                <a:srgbClr val="FFEBFA"/>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r" rtl="0" eaLnBrk="0" fontAlgn="base" hangingPunct="0">
              <a:spcBef>
                <a:spcPct val="0"/>
              </a:spcBef>
              <a:spcAft>
                <a:spcPct val="0"/>
              </a:spcAft>
              <a:defRPr sz="4400" i="1">
                <a:solidFill>
                  <a:schemeClr val="tx2"/>
                </a:solidFill>
                <a:latin typeface="+mj-lt"/>
                <a:ea typeface="+mj-ea"/>
                <a:cs typeface="+mj-cs"/>
              </a:defRPr>
            </a:lvl1pPr>
            <a:lvl2pPr algn="r" rtl="0" eaLnBrk="0" fontAlgn="base" hangingPunct="0">
              <a:spcBef>
                <a:spcPct val="0"/>
              </a:spcBef>
              <a:spcAft>
                <a:spcPct val="0"/>
              </a:spcAft>
              <a:defRPr sz="4400" i="1">
                <a:solidFill>
                  <a:schemeClr val="tx2"/>
                </a:solidFill>
                <a:latin typeface="Times New Roman" pitchFamily="18" charset="0"/>
              </a:defRPr>
            </a:lvl2pPr>
            <a:lvl3pPr algn="r" rtl="0" eaLnBrk="0" fontAlgn="base" hangingPunct="0">
              <a:spcBef>
                <a:spcPct val="0"/>
              </a:spcBef>
              <a:spcAft>
                <a:spcPct val="0"/>
              </a:spcAft>
              <a:defRPr sz="4400" i="1">
                <a:solidFill>
                  <a:schemeClr val="tx2"/>
                </a:solidFill>
                <a:latin typeface="Times New Roman" pitchFamily="18" charset="0"/>
              </a:defRPr>
            </a:lvl3pPr>
            <a:lvl4pPr algn="r" rtl="0" eaLnBrk="0" fontAlgn="base" hangingPunct="0">
              <a:spcBef>
                <a:spcPct val="0"/>
              </a:spcBef>
              <a:spcAft>
                <a:spcPct val="0"/>
              </a:spcAft>
              <a:defRPr sz="4400" i="1">
                <a:solidFill>
                  <a:schemeClr val="tx2"/>
                </a:solidFill>
                <a:latin typeface="Times New Roman" pitchFamily="18" charset="0"/>
              </a:defRPr>
            </a:lvl4pPr>
            <a:lvl5pPr algn="r" rtl="0" eaLnBrk="0" fontAlgn="base" hangingPunct="0">
              <a:spcBef>
                <a:spcPct val="0"/>
              </a:spcBef>
              <a:spcAft>
                <a:spcPct val="0"/>
              </a:spcAft>
              <a:defRPr sz="4400" i="1">
                <a:solidFill>
                  <a:schemeClr val="tx2"/>
                </a:solidFill>
                <a:latin typeface="Times New Roman" pitchFamily="18" charset="0"/>
              </a:defRPr>
            </a:lvl5pPr>
            <a:lvl6pPr marL="457200" algn="r" rtl="0" eaLnBrk="0" fontAlgn="base" hangingPunct="0">
              <a:spcBef>
                <a:spcPct val="0"/>
              </a:spcBef>
              <a:spcAft>
                <a:spcPct val="0"/>
              </a:spcAft>
              <a:defRPr sz="4400" i="1">
                <a:solidFill>
                  <a:schemeClr val="tx2"/>
                </a:solidFill>
                <a:latin typeface="Times New Roman" pitchFamily="18" charset="0"/>
              </a:defRPr>
            </a:lvl6pPr>
            <a:lvl7pPr marL="914400" algn="r" rtl="0" eaLnBrk="0" fontAlgn="base" hangingPunct="0">
              <a:spcBef>
                <a:spcPct val="0"/>
              </a:spcBef>
              <a:spcAft>
                <a:spcPct val="0"/>
              </a:spcAft>
              <a:defRPr sz="4400" i="1">
                <a:solidFill>
                  <a:schemeClr val="tx2"/>
                </a:solidFill>
                <a:latin typeface="Times New Roman" pitchFamily="18" charset="0"/>
              </a:defRPr>
            </a:lvl7pPr>
            <a:lvl8pPr marL="1371600" algn="r" rtl="0" eaLnBrk="0" fontAlgn="base" hangingPunct="0">
              <a:spcBef>
                <a:spcPct val="0"/>
              </a:spcBef>
              <a:spcAft>
                <a:spcPct val="0"/>
              </a:spcAft>
              <a:defRPr sz="4400" i="1">
                <a:solidFill>
                  <a:schemeClr val="tx2"/>
                </a:solidFill>
                <a:latin typeface="Times New Roman" pitchFamily="18" charset="0"/>
              </a:defRPr>
            </a:lvl8pPr>
            <a:lvl9pPr marL="1828800" algn="r" rtl="0" eaLnBrk="0" fontAlgn="base" hangingPunct="0">
              <a:spcBef>
                <a:spcPct val="0"/>
              </a:spcBef>
              <a:spcAft>
                <a:spcPct val="0"/>
              </a:spcAft>
              <a:defRPr sz="4400" i="1">
                <a:solidFill>
                  <a:schemeClr val="tx2"/>
                </a:solidFill>
                <a:latin typeface="Times New Roman" pitchFamily="18" charset="0"/>
              </a:defRPr>
            </a:lvl9pPr>
          </a:lstStyle>
          <a:p>
            <a:r>
              <a:rPr lang="en-GB" sz="2800" kern="0" dirty="0" smtClean="0">
                <a:latin typeface="Arial" panose="020B0604020202020204" pitchFamily="34" charset="0"/>
                <a:cs typeface="Arial" panose="020B0604020202020204" pitchFamily="34" charset="0"/>
              </a:rPr>
              <a:t>How do I use the University Risk Assessment form?</a:t>
            </a:r>
          </a:p>
        </p:txBody>
      </p:sp>
    </p:spTree>
    <p:extLst>
      <p:ext uri="{BB962C8B-B14F-4D97-AF65-F5344CB8AC3E}">
        <p14:creationId xmlns:p14="http://schemas.microsoft.com/office/powerpoint/2010/main" val="336562464"/>
      </p:ext>
    </p:extLst>
  </p:cSld>
  <p:clrMapOvr>
    <a:masterClrMapping/>
  </p:clrMapOvr>
  <p:transition>
    <p:cut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457200" y="980728"/>
            <a:ext cx="8305800" cy="5496272"/>
          </a:xfrm>
        </p:spPr>
        <p:txBody>
          <a:bodyPr/>
          <a:lstStyle/>
          <a:p>
            <a:r>
              <a:rPr lang="en-GB" sz="2800" dirty="0">
                <a:latin typeface="Arial" panose="020B0604020202020204" pitchFamily="34" charset="0"/>
                <a:cs typeface="Arial" panose="020B0604020202020204" pitchFamily="34" charset="0"/>
              </a:rPr>
              <a:t>For example: </a:t>
            </a:r>
            <a:r>
              <a:rPr lang="en-GB" sz="2800" dirty="0" smtClean="0">
                <a:latin typeface="Arial" panose="020B0604020202020204" pitchFamily="34" charset="0"/>
                <a:cs typeface="Arial" panose="020B0604020202020204" pitchFamily="34" charset="0"/>
              </a:rPr>
              <a:t>working with mains </a:t>
            </a:r>
            <a:r>
              <a:rPr lang="en-GB" sz="2800" dirty="0">
                <a:latin typeface="Arial" panose="020B0604020202020204" pitchFamily="34" charset="0"/>
                <a:cs typeface="Arial" panose="020B0604020202020204" pitchFamily="34" charset="0"/>
              </a:rPr>
              <a:t>voltage </a:t>
            </a:r>
            <a:r>
              <a:rPr lang="en-GB" sz="2800" dirty="0" smtClean="0">
                <a:latin typeface="Arial" panose="020B0604020202020204" pitchFamily="34" charset="0"/>
                <a:cs typeface="Arial" panose="020B0604020202020204" pitchFamily="34" charset="0"/>
              </a:rPr>
              <a:t>presents a hazard. It </a:t>
            </a:r>
            <a:r>
              <a:rPr lang="en-GB" sz="2800" i="1" dirty="0" smtClean="0">
                <a:latin typeface="Arial" panose="020B0604020202020204" pitchFamily="34" charset="0"/>
                <a:cs typeface="Arial" panose="020B0604020202020204" pitchFamily="34" charset="0"/>
              </a:rPr>
              <a:t>could</a:t>
            </a:r>
            <a:r>
              <a:rPr lang="en-GB" sz="2800" dirty="0" smtClean="0">
                <a:latin typeface="Arial" panose="020B0604020202020204" pitchFamily="34" charset="0"/>
                <a:cs typeface="Arial" panose="020B0604020202020204" pitchFamily="34" charset="0"/>
              </a:rPr>
              <a:t> </a:t>
            </a:r>
            <a:r>
              <a:rPr lang="en-GB" sz="2800" dirty="0">
                <a:latin typeface="Arial" panose="020B0604020202020204" pitchFamily="34" charset="0"/>
                <a:cs typeface="Arial" panose="020B0604020202020204" pitchFamily="34" charset="0"/>
              </a:rPr>
              <a:t>lead to </a:t>
            </a:r>
            <a:r>
              <a:rPr lang="en-GB" sz="2800" dirty="0" smtClean="0">
                <a:latin typeface="Arial" panose="020B0604020202020204" pitchFamily="34" charset="0"/>
                <a:cs typeface="Arial" panose="020B0604020202020204" pitchFamily="34" charset="0"/>
              </a:rPr>
              <a:t>major injury or fatality </a:t>
            </a:r>
            <a:r>
              <a:rPr lang="en-GB" sz="2800" dirty="0">
                <a:latin typeface="Arial" panose="020B0604020202020204" pitchFamily="34" charset="0"/>
                <a:cs typeface="Arial" panose="020B0604020202020204" pitchFamily="34" charset="0"/>
              </a:rPr>
              <a:t>(severity</a:t>
            </a:r>
            <a:r>
              <a:rPr lang="en-GB" sz="2800" dirty="0" smtClean="0">
                <a:latin typeface="Arial" panose="020B0604020202020204" pitchFamily="34" charset="0"/>
                <a:cs typeface="Arial" panose="020B0604020202020204" pitchFamily="34" charset="0"/>
              </a:rPr>
              <a:t>). </a:t>
            </a:r>
          </a:p>
          <a:p>
            <a:r>
              <a:rPr lang="en-GB" sz="2800" dirty="0" smtClean="0">
                <a:latin typeface="Arial" panose="020B0604020202020204" pitchFamily="34" charset="0"/>
                <a:cs typeface="Arial" panose="020B0604020202020204" pitchFamily="34" charset="0"/>
              </a:rPr>
              <a:t>If you had intended working on a live machine with exposed terminals and no special measures were in place then the </a:t>
            </a:r>
            <a:r>
              <a:rPr lang="en-GB" sz="2800" i="1" dirty="0" smtClean="0">
                <a:latin typeface="Arial" panose="020B0604020202020204" pitchFamily="34" charset="0"/>
                <a:cs typeface="Arial" panose="020B0604020202020204" pitchFamily="34" charset="0"/>
              </a:rPr>
              <a:t>likelihood</a:t>
            </a:r>
            <a:r>
              <a:rPr lang="en-GB" sz="2800" dirty="0" smtClean="0">
                <a:latin typeface="Arial" panose="020B0604020202020204" pitchFamily="34" charset="0"/>
                <a:cs typeface="Arial" panose="020B0604020202020204" pitchFamily="34" charset="0"/>
              </a:rPr>
              <a:t> of major injury or fatality would be high. </a:t>
            </a:r>
          </a:p>
          <a:p>
            <a:r>
              <a:rPr lang="en-GB" sz="2800" dirty="0" smtClean="0">
                <a:latin typeface="Arial" panose="020B0604020202020204" pitchFamily="34" charset="0"/>
                <a:cs typeface="Arial" panose="020B0604020202020204" pitchFamily="34" charset="0"/>
              </a:rPr>
              <a:t>The matrix would show your residual risk was moderate, substantial or intolerable and you would </a:t>
            </a:r>
            <a:r>
              <a:rPr lang="en-GB" sz="2800" b="1" i="1" dirty="0" smtClean="0">
                <a:latin typeface="Arial" panose="020B0604020202020204" pitchFamily="34" charset="0"/>
                <a:cs typeface="Arial" panose="020B0604020202020204" pitchFamily="34" charset="0"/>
              </a:rPr>
              <a:t>have</a:t>
            </a:r>
            <a:r>
              <a:rPr lang="en-GB" sz="2800" dirty="0" smtClean="0">
                <a:latin typeface="Arial" panose="020B0604020202020204" pitchFamily="34" charset="0"/>
                <a:cs typeface="Arial" panose="020B0604020202020204" pitchFamily="34" charset="0"/>
              </a:rPr>
              <a:t> to improve control measures (moderate risk) suspend work (substantial risk) or immediately stop the work (intolerable risk).</a:t>
            </a:r>
          </a:p>
          <a:p>
            <a:endParaRPr lang="en-GB" dirty="0">
              <a:latin typeface="Arial" panose="020B0604020202020204" pitchFamily="34" charset="0"/>
              <a:cs typeface="Arial" panose="020B0604020202020204" pitchFamily="34" charset="0"/>
            </a:endParaRPr>
          </a:p>
        </p:txBody>
      </p:sp>
      <p:sp>
        <p:nvSpPr>
          <p:cNvPr id="5" name="Rectangle 2"/>
          <p:cNvSpPr>
            <a:spLocks noGrp="1" noChangeArrowheads="1"/>
          </p:cNvSpPr>
          <p:nvPr>
            <p:ph type="title"/>
          </p:nvPr>
        </p:nvSpPr>
        <p:spPr>
          <a:xfrm>
            <a:off x="251520" y="304800"/>
            <a:ext cx="8568952" cy="531912"/>
          </a:xfrm>
          <a:gradFill>
            <a:gsLst>
              <a:gs pos="0">
                <a:srgbClr val="5E9EFF"/>
              </a:gs>
              <a:gs pos="39999">
                <a:srgbClr val="85C2FF"/>
              </a:gs>
              <a:gs pos="70000">
                <a:srgbClr val="C4D6EB"/>
              </a:gs>
              <a:gs pos="100000">
                <a:srgbClr val="FFEBFA"/>
              </a:gs>
            </a:gsLst>
            <a:lin ang="5400000" scaled="0"/>
          </a:gradFill>
        </p:spPr>
        <p:txBody>
          <a:bodyPr/>
          <a:lstStyle/>
          <a:p>
            <a:r>
              <a:rPr lang="en-GB" sz="2800" dirty="0">
                <a:latin typeface="Arial" panose="020B0604020202020204" pitchFamily="34" charset="0"/>
                <a:cs typeface="Arial" panose="020B0604020202020204" pitchFamily="34" charset="0"/>
              </a:rPr>
              <a:t>How </a:t>
            </a:r>
            <a:r>
              <a:rPr lang="en-GB" sz="2800" dirty="0" smtClean="0">
                <a:latin typeface="Arial" panose="020B0604020202020204" pitchFamily="34" charset="0"/>
                <a:cs typeface="Arial" panose="020B0604020202020204" pitchFamily="34" charset="0"/>
              </a:rPr>
              <a:t>do I use the University Risk Assessment form?</a:t>
            </a:r>
          </a:p>
        </p:txBody>
      </p:sp>
    </p:spTree>
    <p:extLst>
      <p:ext uri="{BB962C8B-B14F-4D97-AF65-F5344CB8AC3E}">
        <p14:creationId xmlns:p14="http://schemas.microsoft.com/office/powerpoint/2010/main" val="2414815896"/>
      </p:ext>
    </p:extLst>
  </p:cSld>
  <p:clrMapOvr>
    <a:masterClrMapping/>
  </p:clrMapOvr>
  <p:transition>
    <p:cut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457200" y="980728"/>
            <a:ext cx="8305800" cy="5496272"/>
          </a:xfrm>
        </p:spPr>
        <p:txBody>
          <a:bodyPr/>
          <a:lstStyle/>
          <a:p>
            <a:r>
              <a:rPr lang="en-GB" sz="2800" dirty="0" smtClean="0">
                <a:latin typeface="Arial" panose="020B0604020202020204" pitchFamily="34" charset="0"/>
                <a:cs typeface="Arial" panose="020B0604020202020204" pitchFamily="34" charset="0"/>
              </a:rPr>
              <a:t>To improve the situation with the machine, we would most likely ensure that suitable enclosures were in place, that live parts could not be touched, measurement points were made via shrouded terminals and test leads and that the mains supply was either isolated (1:1 transformer) or fitted with an appropriate residual current device (RCD).</a:t>
            </a:r>
          </a:p>
          <a:p>
            <a:r>
              <a:rPr lang="en-GB" sz="2800" dirty="0" smtClean="0">
                <a:latin typeface="Arial" panose="020B0604020202020204" pitchFamily="34" charset="0"/>
                <a:cs typeface="Arial" panose="020B0604020202020204" pitchFamily="34" charset="0"/>
              </a:rPr>
              <a:t>If we now re-evaluate our activity, the hazard (mains electricity) and its severity stays the same but the likelihood of receiving a shock is now very low – so the residual risk can be recorded as “trivial”.</a:t>
            </a:r>
          </a:p>
          <a:p>
            <a:endParaRPr lang="en-GB" dirty="0">
              <a:latin typeface="Arial" panose="020B0604020202020204" pitchFamily="34" charset="0"/>
              <a:cs typeface="Arial" panose="020B0604020202020204" pitchFamily="34" charset="0"/>
            </a:endParaRPr>
          </a:p>
        </p:txBody>
      </p:sp>
      <p:sp>
        <p:nvSpPr>
          <p:cNvPr id="5" name="Rectangle 2"/>
          <p:cNvSpPr>
            <a:spLocks noGrp="1" noChangeArrowheads="1"/>
          </p:cNvSpPr>
          <p:nvPr>
            <p:ph type="title"/>
          </p:nvPr>
        </p:nvSpPr>
        <p:spPr>
          <a:xfrm>
            <a:off x="251520" y="304800"/>
            <a:ext cx="8568952" cy="531912"/>
          </a:xfrm>
          <a:gradFill>
            <a:gsLst>
              <a:gs pos="0">
                <a:srgbClr val="5E9EFF"/>
              </a:gs>
              <a:gs pos="39999">
                <a:srgbClr val="85C2FF"/>
              </a:gs>
              <a:gs pos="70000">
                <a:srgbClr val="C4D6EB"/>
              </a:gs>
              <a:gs pos="100000">
                <a:srgbClr val="FFEBFA"/>
              </a:gs>
            </a:gsLst>
            <a:lin ang="5400000" scaled="0"/>
          </a:gradFill>
        </p:spPr>
        <p:txBody>
          <a:bodyPr/>
          <a:lstStyle/>
          <a:p>
            <a:r>
              <a:rPr lang="en-GB" sz="2800" dirty="0">
                <a:latin typeface="Arial" panose="020B0604020202020204" pitchFamily="34" charset="0"/>
                <a:cs typeface="Arial" panose="020B0604020202020204" pitchFamily="34" charset="0"/>
              </a:rPr>
              <a:t>How </a:t>
            </a:r>
            <a:r>
              <a:rPr lang="en-GB" sz="2800" dirty="0" smtClean="0">
                <a:latin typeface="Arial" panose="020B0604020202020204" pitchFamily="34" charset="0"/>
                <a:cs typeface="Arial" panose="020B0604020202020204" pitchFamily="34" charset="0"/>
              </a:rPr>
              <a:t>do I use the University Risk Assessment form?</a:t>
            </a:r>
          </a:p>
        </p:txBody>
      </p:sp>
    </p:spTree>
    <p:extLst>
      <p:ext uri="{BB962C8B-B14F-4D97-AF65-F5344CB8AC3E}">
        <p14:creationId xmlns:p14="http://schemas.microsoft.com/office/powerpoint/2010/main" val="779495512"/>
      </p:ext>
    </p:extLst>
  </p:cSld>
  <p:clrMapOvr>
    <a:masterClrMapping/>
  </p:clrMapOvr>
  <p:transition>
    <p:cut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467544" y="836712"/>
            <a:ext cx="8305800" cy="5496272"/>
          </a:xfrm>
        </p:spPr>
        <p:txBody>
          <a:bodyPr/>
          <a:lstStyle/>
          <a:p>
            <a:r>
              <a:rPr lang="en-GB" sz="2800" dirty="0" smtClean="0">
                <a:latin typeface="Arial" panose="020B0604020202020204" pitchFamily="34" charset="0"/>
                <a:cs typeface="Arial" panose="020B0604020202020204" pitchFamily="34" charset="0"/>
              </a:rPr>
              <a:t>If your activities show a residual risk that’s “trivial” or “tolerable” your control measure is acceptable and your assessment of that hazard and its risk is complete for now.</a:t>
            </a:r>
          </a:p>
          <a:p>
            <a:r>
              <a:rPr lang="en-GB" sz="2800" dirty="0" smtClean="0">
                <a:latin typeface="Arial" panose="020B0604020202020204" pitchFamily="34" charset="0"/>
                <a:cs typeface="Arial" panose="020B0604020202020204" pitchFamily="34" charset="0"/>
              </a:rPr>
              <a:t>For any residual risk that is “moderate” or higher you must look at the activity again and determine how you will make it safer. </a:t>
            </a:r>
          </a:p>
          <a:p>
            <a:r>
              <a:rPr lang="en-GB" sz="2800" dirty="0" smtClean="0">
                <a:latin typeface="Arial" panose="020B0604020202020204" pitchFamily="34" charset="0"/>
                <a:cs typeface="Arial" panose="020B0604020202020204" pitchFamily="34" charset="0"/>
              </a:rPr>
              <a:t>The risk assessment you submit with your proposal should show only </a:t>
            </a:r>
            <a:r>
              <a:rPr lang="en-GB" sz="2800" dirty="0">
                <a:latin typeface="Arial" panose="020B0604020202020204" pitchFamily="34" charset="0"/>
                <a:cs typeface="Arial" panose="020B0604020202020204" pitchFamily="34" charset="0"/>
              </a:rPr>
              <a:t>“trivial” or “tolerable” </a:t>
            </a:r>
            <a:r>
              <a:rPr lang="en-GB" sz="2800" dirty="0" smtClean="0">
                <a:latin typeface="Arial" panose="020B0604020202020204" pitchFamily="34" charset="0"/>
                <a:cs typeface="Arial" panose="020B0604020202020204" pitchFamily="34" charset="0"/>
              </a:rPr>
              <a:t>remaining risk.</a:t>
            </a:r>
          </a:p>
          <a:p>
            <a:r>
              <a:rPr lang="en-GB" sz="2800" dirty="0" smtClean="0">
                <a:latin typeface="Arial" panose="020B0604020202020204" pitchFamily="34" charset="0"/>
                <a:cs typeface="Arial" panose="020B0604020202020204" pitchFamily="34" charset="0"/>
              </a:rPr>
              <a:t>If you introduce any new activities during your project or change existing ones, you should re-evaluate your control measures.</a:t>
            </a:r>
          </a:p>
          <a:p>
            <a:endParaRPr lang="en-GB" dirty="0">
              <a:latin typeface="Arial" panose="020B0604020202020204" pitchFamily="34" charset="0"/>
              <a:cs typeface="Arial" panose="020B0604020202020204" pitchFamily="34" charset="0"/>
            </a:endParaRPr>
          </a:p>
        </p:txBody>
      </p:sp>
      <p:sp>
        <p:nvSpPr>
          <p:cNvPr id="5" name="Rectangle 2"/>
          <p:cNvSpPr>
            <a:spLocks noGrp="1" noChangeArrowheads="1"/>
          </p:cNvSpPr>
          <p:nvPr>
            <p:ph type="title"/>
          </p:nvPr>
        </p:nvSpPr>
        <p:spPr>
          <a:xfrm>
            <a:off x="251520" y="304800"/>
            <a:ext cx="8568952" cy="531912"/>
          </a:xfrm>
          <a:gradFill>
            <a:gsLst>
              <a:gs pos="0">
                <a:srgbClr val="5E9EFF"/>
              </a:gs>
              <a:gs pos="39999">
                <a:srgbClr val="85C2FF"/>
              </a:gs>
              <a:gs pos="70000">
                <a:srgbClr val="C4D6EB"/>
              </a:gs>
              <a:gs pos="100000">
                <a:srgbClr val="FFEBFA"/>
              </a:gs>
            </a:gsLst>
            <a:lin ang="5400000" scaled="0"/>
          </a:gradFill>
        </p:spPr>
        <p:txBody>
          <a:bodyPr/>
          <a:lstStyle/>
          <a:p>
            <a:r>
              <a:rPr lang="en-GB" sz="2800" dirty="0">
                <a:latin typeface="Arial" panose="020B0604020202020204" pitchFamily="34" charset="0"/>
                <a:cs typeface="Arial" panose="020B0604020202020204" pitchFamily="34" charset="0"/>
              </a:rPr>
              <a:t>How </a:t>
            </a:r>
            <a:r>
              <a:rPr lang="en-GB" sz="2800" dirty="0" smtClean="0">
                <a:latin typeface="Arial" panose="020B0604020202020204" pitchFamily="34" charset="0"/>
                <a:cs typeface="Arial" panose="020B0604020202020204" pitchFamily="34" charset="0"/>
              </a:rPr>
              <a:t>do I use the University Risk Assessment form?</a:t>
            </a:r>
          </a:p>
        </p:txBody>
      </p:sp>
    </p:spTree>
    <p:extLst>
      <p:ext uri="{BB962C8B-B14F-4D97-AF65-F5344CB8AC3E}">
        <p14:creationId xmlns:p14="http://schemas.microsoft.com/office/powerpoint/2010/main" val="336166311"/>
      </p:ext>
    </p:extLst>
  </p:cSld>
  <p:clrMapOvr>
    <a:masterClrMapping/>
  </p:clrMapOvr>
  <p:transition>
    <p:cut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166688"/>
            <a:ext cx="7772400" cy="652462"/>
          </a:xfrm>
        </p:spPr>
        <p:txBody>
          <a:bodyPr/>
          <a:lstStyle/>
          <a:p>
            <a:r>
              <a:rPr lang="en-GB" dirty="0" smtClean="0">
                <a:latin typeface="Arial" panose="020B0604020202020204" pitchFamily="34" charset="0"/>
                <a:cs typeface="Arial" panose="020B0604020202020204" pitchFamily="34" charset="0"/>
              </a:rPr>
              <a:t>Risk Evaluation Matrix:</a:t>
            </a:r>
            <a:endParaRPr lang="en-GB" sz="4000" dirty="0" smtClean="0">
              <a:solidFill>
                <a:srgbClr val="000000"/>
              </a:solidFill>
              <a:latin typeface="Arial" panose="020B0604020202020204" pitchFamily="34" charset="0"/>
              <a:cs typeface="Arial" panose="020B0604020202020204" pitchFamily="34" charset="0"/>
            </a:endParaRPr>
          </a:p>
        </p:txBody>
      </p:sp>
      <p:grpSp>
        <p:nvGrpSpPr>
          <p:cNvPr id="23555" name="Group 200"/>
          <p:cNvGrpSpPr>
            <a:grpSpLocks/>
          </p:cNvGrpSpPr>
          <p:nvPr/>
        </p:nvGrpSpPr>
        <p:grpSpPr bwMode="auto">
          <a:xfrm>
            <a:off x="117630" y="831850"/>
            <a:ext cx="7446808" cy="5875338"/>
            <a:chOff x="342" y="2331"/>
            <a:chExt cx="8874" cy="7344"/>
          </a:xfrm>
        </p:grpSpPr>
        <p:sp>
          <p:nvSpPr>
            <p:cNvPr id="23556" name="Text Box 201"/>
            <p:cNvSpPr txBox="1">
              <a:spLocks noChangeArrowheads="1"/>
            </p:cNvSpPr>
            <p:nvPr/>
          </p:nvSpPr>
          <p:spPr bwMode="auto">
            <a:xfrm>
              <a:off x="461" y="3916"/>
              <a:ext cx="170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GB" sz="1400" dirty="0"/>
                <a:t>4 - Highly likely</a:t>
              </a:r>
              <a:endParaRPr lang="en-GB" sz="2800" dirty="0"/>
            </a:p>
          </p:txBody>
        </p:sp>
        <p:sp>
          <p:nvSpPr>
            <p:cNvPr id="23557" name="Text Box 202"/>
            <p:cNvSpPr txBox="1">
              <a:spLocks noChangeArrowheads="1"/>
            </p:cNvSpPr>
            <p:nvPr/>
          </p:nvSpPr>
          <p:spPr bwMode="auto">
            <a:xfrm>
              <a:off x="461" y="5365"/>
              <a:ext cx="182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GB" sz="1400" dirty="0"/>
                <a:t>3 - Probable</a:t>
              </a:r>
              <a:endParaRPr lang="en-GB" sz="2800" dirty="0"/>
            </a:p>
          </p:txBody>
        </p:sp>
        <p:sp>
          <p:nvSpPr>
            <p:cNvPr id="23558" name="Rectangle 203"/>
            <p:cNvSpPr>
              <a:spLocks noChangeArrowheads="1"/>
            </p:cNvSpPr>
            <p:nvPr/>
          </p:nvSpPr>
          <p:spPr bwMode="auto">
            <a:xfrm>
              <a:off x="5805" y="5002"/>
              <a:ext cx="1722" cy="1557"/>
            </a:xfrm>
            <a:prstGeom prst="rect">
              <a:avLst/>
            </a:prstGeom>
            <a:solidFill>
              <a:srgbClr val="0000FF"/>
            </a:solidFill>
            <a:ln w="9525">
              <a:solidFill>
                <a:srgbClr val="000000"/>
              </a:solidFill>
              <a:miter lim="800000"/>
              <a:headEnd/>
              <a:tailEnd/>
            </a:ln>
          </p:spPr>
          <p:txBody>
            <a:bodyPr wrap="none" anchor="ctr"/>
            <a:lstStyle/>
            <a:p>
              <a:endParaRPr lang="en-GB"/>
            </a:p>
          </p:txBody>
        </p:sp>
        <p:sp>
          <p:nvSpPr>
            <p:cNvPr id="23559" name="Rectangle 204"/>
            <p:cNvSpPr>
              <a:spLocks noChangeArrowheads="1"/>
            </p:cNvSpPr>
            <p:nvPr/>
          </p:nvSpPr>
          <p:spPr bwMode="auto">
            <a:xfrm>
              <a:off x="5805" y="5002"/>
              <a:ext cx="1819" cy="1557"/>
            </a:xfrm>
            <a:prstGeom prst="rect">
              <a:avLst/>
            </a:prstGeom>
            <a:solidFill>
              <a:srgbClr val="3366FF"/>
            </a:solidFill>
            <a:ln w="9525">
              <a:solidFill>
                <a:srgbClr val="000000"/>
              </a:solidFill>
              <a:miter lim="800000"/>
              <a:headEnd/>
              <a:tailEnd/>
            </a:ln>
          </p:spPr>
          <p:txBody>
            <a:bodyPr wrap="none" anchor="ctr"/>
            <a:lstStyle/>
            <a:p>
              <a:endParaRPr lang="en-GB"/>
            </a:p>
          </p:txBody>
        </p:sp>
        <p:sp>
          <p:nvSpPr>
            <p:cNvPr id="23560" name="Rectangle 205"/>
            <p:cNvSpPr>
              <a:spLocks noChangeArrowheads="1"/>
            </p:cNvSpPr>
            <p:nvPr/>
          </p:nvSpPr>
          <p:spPr bwMode="auto">
            <a:xfrm>
              <a:off x="7510" y="5002"/>
              <a:ext cx="1706" cy="1557"/>
            </a:xfrm>
            <a:prstGeom prst="rect">
              <a:avLst/>
            </a:prstGeom>
            <a:solidFill>
              <a:srgbClr val="0000FF"/>
            </a:solidFill>
            <a:ln w="9525">
              <a:solidFill>
                <a:srgbClr val="000000"/>
              </a:solidFill>
              <a:miter lim="800000"/>
              <a:headEnd/>
              <a:tailEnd/>
            </a:ln>
          </p:spPr>
          <p:txBody>
            <a:bodyPr wrap="none" anchor="ctr"/>
            <a:lstStyle/>
            <a:p>
              <a:endParaRPr lang="en-GB"/>
            </a:p>
          </p:txBody>
        </p:sp>
        <p:sp>
          <p:nvSpPr>
            <p:cNvPr id="23561" name="Text Box 206"/>
            <p:cNvSpPr txBox="1">
              <a:spLocks noChangeArrowheads="1"/>
            </p:cNvSpPr>
            <p:nvPr/>
          </p:nvSpPr>
          <p:spPr bwMode="auto">
            <a:xfrm>
              <a:off x="7488" y="5330"/>
              <a:ext cx="1728" cy="67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b="1">
                  <a:latin typeface="AGaramond"/>
                </a:rPr>
                <a:t>Substantial</a:t>
              </a:r>
            </a:p>
            <a:p>
              <a:r>
                <a:rPr lang="en-GB" sz="1400" b="1">
                  <a:latin typeface="AGaramond"/>
                </a:rPr>
                <a:t>Risk</a:t>
              </a:r>
            </a:p>
          </p:txBody>
        </p:sp>
        <p:sp>
          <p:nvSpPr>
            <p:cNvPr id="23562" name="Text Box 207"/>
            <p:cNvSpPr txBox="1">
              <a:spLocks noChangeArrowheads="1"/>
            </p:cNvSpPr>
            <p:nvPr/>
          </p:nvSpPr>
          <p:spPr bwMode="auto">
            <a:xfrm>
              <a:off x="5690" y="5336"/>
              <a:ext cx="1820"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300" b="1">
                  <a:latin typeface="AGaramond"/>
                </a:rPr>
                <a:t>Substantial</a:t>
              </a:r>
            </a:p>
            <a:p>
              <a:r>
                <a:rPr lang="en-GB" sz="1300" b="1">
                  <a:latin typeface="AGaramond"/>
                </a:rPr>
                <a:t>Risk</a:t>
              </a:r>
            </a:p>
          </p:txBody>
        </p:sp>
        <p:sp>
          <p:nvSpPr>
            <p:cNvPr id="23563" name="Line 208"/>
            <p:cNvSpPr>
              <a:spLocks noChangeShapeType="1"/>
            </p:cNvSpPr>
            <p:nvPr/>
          </p:nvSpPr>
          <p:spPr bwMode="auto">
            <a:xfrm>
              <a:off x="5805" y="6559"/>
              <a:ext cx="3411"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64" name="Line 209"/>
            <p:cNvSpPr>
              <a:spLocks noChangeShapeType="1"/>
            </p:cNvSpPr>
            <p:nvPr/>
          </p:nvSpPr>
          <p:spPr bwMode="auto">
            <a:xfrm flipV="1">
              <a:off x="7510" y="2331"/>
              <a:ext cx="0" cy="10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65" name="Rectangle 210"/>
            <p:cNvSpPr>
              <a:spLocks noChangeArrowheads="1"/>
            </p:cNvSpPr>
            <p:nvPr/>
          </p:nvSpPr>
          <p:spPr bwMode="auto">
            <a:xfrm>
              <a:off x="5822" y="3444"/>
              <a:ext cx="1722" cy="1558"/>
            </a:xfrm>
            <a:prstGeom prst="rect">
              <a:avLst/>
            </a:prstGeom>
            <a:solidFill>
              <a:srgbClr val="0000FF"/>
            </a:solidFill>
            <a:ln w="9525">
              <a:solidFill>
                <a:srgbClr val="000000"/>
              </a:solidFill>
              <a:miter lim="800000"/>
              <a:headEnd/>
              <a:tailEnd/>
            </a:ln>
          </p:spPr>
          <p:txBody>
            <a:bodyPr wrap="none" anchor="ctr"/>
            <a:lstStyle/>
            <a:p>
              <a:endParaRPr lang="en-GB"/>
            </a:p>
          </p:txBody>
        </p:sp>
        <p:sp>
          <p:nvSpPr>
            <p:cNvPr id="23566" name="Text Box 211"/>
            <p:cNvSpPr txBox="1">
              <a:spLocks noChangeArrowheads="1"/>
            </p:cNvSpPr>
            <p:nvPr/>
          </p:nvSpPr>
          <p:spPr bwMode="auto">
            <a:xfrm>
              <a:off x="5805" y="3779"/>
              <a:ext cx="181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300" b="1">
                  <a:latin typeface="AGaramond"/>
                </a:rPr>
                <a:t>Substantial</a:t>
              </a:r>
            </a:p>
            <a:p>
              <a:r>
                <a:rPr lang="en-GB" sz="1300" b="1">
                  <a:latin typeface="AGaramond"/>
                </a:rPr>
                <a:t>Risk</a:t>
              </a:r>
            </a:p>
          </p:txBody>
        </p:sp>
        <p:sp>
          <p:nvSpPr>
            <p:cNvPr id="23567" name="Line 212"/>
            <p:cNvSpPr>
              <a:spLocks noChangeShapeType="1"/>
            </p:cNvSpPr>
            <p:nvPr/>
          </p:nvSpPr>
          <p:spPr bwMode="auto">
            <a:xfrm flipH="1">
              <a:off x="688" y="5002"/>
              <a:ext cx="17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68" name="Rectangle 213"/>
            <p:cNvSpPr>
              <a:spLocks noChangeArrowheads="1"/>
            </p:cNvSpPr>
            <p:nvPr/>
          </p:nvSpPr>
          <p:spPr bwMode="auto">
            <a:xfrm>
              <a:off x="4099" y="3444"/>
              <a:ext cx="1706" cy="1558"/>
            </a:xfrm>
            <a:prstGeom prst="rect">
              <a:avLst/>
            </a:prstGeom>
            <a:solidFill>
              <a:srgbClr val="3366FF"/>
            </a:solidFill>
            <a:ln w="9525">
              <a:solidFill>
                <a:srgbClr val="000000"/>
              </a:solidFill>
              <a:miter lim="800000"/>
              <a:headEnd/>
              <a:tailEnd/>
            </a:ln>
          </p:spPr>
          <p:txBody>
            <a:bodyPr wrap="none" anchor="ctr"/>
            <a:lstStyle/>
            <a:p>
              <a:endParaRPr lang="en-GB"/>
            </a:p>
          </p:txBody>
        </p:sp>
        <p:sp>
          <p:nvSpPr>
            <p:cNvPr id="23569" name="Text Box 214"/>
            <p:cNvSpPr txBox="1">
              <a:spLocks noChangeArrowheads="1"/>
            </p:cNvSpPr>
            <p:nvPr/>
          </p:nvSpPr>
          <p:spPr bwMode="auto">
            <a:xfrm>
              <a:off x="4221" y="3863"/>
              <a:ext cx="1584"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b="1">
                  <a:latin typeface="AGaramond"/>
                </a:rPr>
                <a:t>Moderate</a:t>
              </a:r>
            </a:p>
            <a:p>
              <a:r>
                <a:rPr lang="en-GB" sz="1400" b="1">
                  <a:latin typeface="AGaramond"/>
                </a:rPr>
                <a:t>Risk</a:t>
              </a:r>
            </a:p>
          </p:txBody>
        </p:sp>
        <p:sp>
          <p:nvSpPr>
            <p:cNvPr id="23570" name="Rectangle 215"/>
            <p:cNvSpPr>
              <a:spLocks noChangeArrowheads="1"/>
            </p:cNvSpPr>
            <p:nvPr/>
          </p:nvSpPr>
          <p:spPr bwMode="auto">
            <a:xfrm>
              <a:off x="2394" y="3444"/>
              <a:ext cx="1705" cy="1558"/>
            </a:xfrm>
            <a:prstGeom prst="rect">
              <a:avLst/>
            </a:prstGeom>
            <a:solidFill>
              <a:srgbClr val="0099FF"/>
            </a:solidFill>
            <a:ln w="9525">
              <a:solidFill>
                <a:srgbClr val="000000"/>
              </a:solidFill>
              <a:miter lim="800000"/>
              <a:headEnd/>
              <a:tailEnd/>
            </a:ln>
          </p:spPr>
          <p:txBody>
            <a:bodyPr wrap="none" anchor="ctr"/>
            <a:lstStyle/>
            <a:p>
              <a:endParaRPr lang="en-GB"/>
            </a:p>
          </p:txBody>
        </p:sp>
        <p:sp>
          <p:nvSpPr>
            <p:cNvPr id="23571" name="Text Box 216"/>
            <p:cNvSpPr txBox="1">
              <a:spLocks noChangeArrowheads="1"/>
            </p:cNvSpPr>
            <p:nvPr/>
          </p:nvSpPr>
          <p:spPr bwMode="auto">
            <a:xfrm>
              <a:off x="2449" y="3663"/>
              <a:ext cx="1588"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b="1">
                  <a:latin typeface="AGaramond"/>
                </a:rPr>
                <a:t>Tolerable</a:t>
              </a:r>
            </a:p>
            <a:p>
              <a:r>
                <a:rPr lang="en-GB" sz="1400" b="1">
                  <a:latin typeface="AGaramond"/>
                </a:rPr>
                <a:t>Risk</a:t>
              </a:r>
            </a:p>
          </p:txBody>
        </p:sp>
        <p:sp>
          <p:nvSpPr>
            <p:cNvPr id="23572" name="Text Box 217"/>
            <p:cNvSpPr txBox="1">
              <a:spLocks noChangeArrowheads="1"/>
            </p:cNvSpPr>
            <p:nvPr/>
          </p:nvSpPr>
          <p:spPr bwMode="auto">
            <a:xfrm>
              <a:off x="7739" y="2666"/>
              <a:ext cx="147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a:t>4 - Fatality</a:t>
              </a:r>
              <a:endParaRPr lang="en-GB" sz="2800"/>
            </a:p>
          </p:txBody>
        </p:sp>
        <p:sp>
          <p:nvSpPr>
            <p:cNvPr id="23573" name="Text Box 218"/>
            <p:cNvSpPr txBox="1">
              <a:spLocks noChangeArrowheads="1"/>
            </p:cNvSpPr>
            <p:nvPr/>
          </p:nvSpPr>
          <p:spPr bwMode="auto">
            <a:xfrm>
              <a:off x="5730" y="2666"/>
              <a:ext cx="1969" cy="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a:t>3 - Major injury or lost time</a:t>
              </a:r>
              <a:endParaRPr lang="en-GB" sz="2800"/>
            </a:p>
          </p:txBody>
        </p:sp>
        <p:sp>
          <p:nvSpPr>
            <p:cNvPr id="23574" name="Text Box 219"/>
            <p:cNvSpPr txBox="1">
              <a:spLocks noChangeArrowheads="1"/>
            </p:cNvSpPr>
            <p:nvPr/>
          </p:nvSpPr>
          <p:spPr bwMode="auto">
            <a:xfrm>
              <a:off x="4213" y="2666"/>
              <a:ext cx="147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a:t>2 - First Aid</a:t>
              </a:r>
              <a:endParaRPr lang="en-GB" sz="2800"/>
            </a:p>
          </p:txBody>
        </p:sp>
        <p:sp>
          <p:nvSpPr>
            <p:cNvPr id="23575" name="Text Box 220"/>
            <p:cNvSpPr txBox="1">
              <a:spLocks noChangeArrowheads="1"/>
            </p:cNvSpPr>
            <p:nvPr/>
          </p:nvSpPr>
          <p:spPr bwMode="auto">
            <a:xfrm>
              <a:off x="2167" y="2666"/>
              <a:ext cx="193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dirty="0"/>
                <a:t>1 - Minor injury</a:t>
              </a:r>
              <a:endParaRPr lang="en-GB" sz="2800" dirty="0"/>
            </a:p>
          </p:txBody>
        </p:sp>
        <p:sp>
          <p:nvSpPr>
            <p:cNvPr id="23576" name="Line 221"/>
            <p:cNvSpPr>
              <a:spLocks noChangeShapeType="1"/>
            </p:cNvSpPr>
            <p:nvPr/>
          </p:nvSpPr>
          <p:spPr bwMode="auto">
            <a:xfrm flipV="1">
              <a:off x="5805" y="2331"/>
              <a:ext cx="0" cy="10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77" name="Line 222"/>
            <p:cNvSpPr>
              <a:spLocks noChangeShapeType="1"/>
            </p:cNvSpPr>
            <p:nvPr/>
          </p:nvSpPr>
          <p:spPr bwMode="auto">
            <a:xfrm flipV="1">
              <a:off x="4099" y="2331"/>
              <a:ext cx="0" cy="10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78" name="Rectangle 223"/>
            <p:cNvSpPr>
              <a:spLocks noChangeArrowheads="1"/>
            </p:cNvSpPr>
            <p:nvPr/>
          </p:nvSpPr>
          <p:spPr bwMode="auto">
            <a:xfrm>
              <a:off x="2394" y="5002"/>
              <a:ext cx="1705" cy="1557"/>
            </a:xfrm>
            <a:prstGeom prst="rect">
              <a:avLst/>
            </a:prstGeom>
            <a:solidFill>
              <a:srgbClr val="0099FF"/>
            </a:solidFill>
            <a:ln w="9525">
              <a:solidFill>
                <a:srgbClr val="000000"/>
              </a:solidFill>
              <a:miter lim="800000"/>
              <a:headEnd/>
              <a:tailEnd/>
            </a:ln>
          </p:spPr>
          <p:txBody>
            <a:bodyPr wrap="none" anchor="ctr"/>
            <a:lstStyle/>
            <a:p>
              <a:endParaRPr lang="en-GB"/>
            </a:p>
          </p:txBody>
        </p:sp>
        <p:sp>
          <p:nvSpPr>
            <p:cNvPr id="23579" name="Text Box 224"/>
            <p:cNvSpPr txBox="1">
              <a:spLocks noChangeArrowheads="1"/>
            </p:cNvSpPr>
            <p:nvPr/>
          </p:nvSpPr>
          <p:spPr bwMode="auto">
            <a:xfrm>
              <a:off x="2449" y="5222"/>
              <a:ext cx="1588"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b="1">
                  <a:latin typeface="AGaramond"/>
                </a:rPr>
                <a:t>Tolerable</a:t>
              </a:r>
            </a:p>
            <a:p>
              <a:r>
                <a:rPr lang="en-GB" sz="1400" b="1">
                  <a:latin typeface="AGaramond"/>
                </a:rPr>
                <a:t>Risk</a:t>
              </a:r>
            </a:p>
          </p:txBody>
        </p:sp>
        <p:sp>
          <p:nvSpPr>
            <p:cNvPr id="23580" name="Line 225"/>
            <p:cNvSpPr>
              <a:spLocks noChangeShapeType="1"/>
            </p:cNvSpPr>
            <p:nvPr/>
          </p:nvSpPr>
          <p:spPr bwMode="auto">
            <a:xfrm flipH="1">
              <a:off x="688" y="6559"/>
              <a:ext cx="18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81" name="Rectangle 226"/>
            <p:cNvSpPr>
              <a:spLocks noChangeArrowheads="1"/>
            </p:cNvSpPr>
            <p:nvPr/>
          </p:nvSpPr>
          <p:spPr bwMode="auto">
            <a:xfrm>
              <a:off x="4099" y="5002"/>
              <a:ext cx="1706" cy="1557"/>
            </a:xfrm>
            <a:prstGeom prst="rect">
              <a:avLst/>
            </a:prstGeom>
            <a:solidFill>
              <a:srgbClr val="0099FF"/>
            </a:solidFill>
            <a:ln w="9525">
              <a:solidFill>
                <a:srgbClr val="000000"/>
              </a:solidFill>
              <a:miter lim="800000"/>
              <a:headEnd/>
              <a:tailEnd/>
            </a:ln>
          </p:spPr>
          <p:txBody>
            <a:bodyPr wrap="none" anchor="ctr"/>
            <a:lstStyle/>
            <a:p>
              <a:endParaRPr lang="en-GB"/>
            </a:p>
          </p:txBody>
        </p:sp>
        <p:sp>
          <p:nvSpPr>
            <p:cNvPr id="23582" name="Text Box 227"/>
            <p:cNvSpPr txBox="1">
              <a:spLocks noChangeArrowheads="1"/>
            </p:cNvSpPr>
            <p:nvPr/>
          </p:nvSpPr>
          <p:spPr bwMode="auto">
            <a:xfrm>
              <a:off x="4155" y="5222"/>
              <a:ext cx="1585"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b="1">
                  <a:latin typeface="AGaramond"/>
                </a:rPr>
                <a:t>Tolerable</a:t>
              </a:r>
            </a:p>
            <a:p>
              <a:r>
                <a:rPr lang="en-GB" sz="1400" b="1">
                  <a:latin typeface="AGaramond"/>
                </a:rPr>
                <a:t>Risk</a:t>
              </a:r>
            </a:p>
          </p:txBody>
        </p:sp>
        <p:sp>
          <p:nvSpPr>
            <p:cNvPr id="23583" name="Text Box 228"/>
            <p:cNvSpPr txBox="1">
              <a:spLocks noChangeArrowheads="1"/>
            </p:cNvSpPr>
            <p:nvPr/>
          </p:nvSpPr>
          <p:spPr bwMode="auto">
            <a:xfrm>
              <a:off x="461" y="7003"/>
              <a:ext cx="1479"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GB" sz="1400"/>
                <a:t>2 - Possible</a:t>
              </a:r>
              <a:endParaRPr lang="en-GB" sz="2800"/>
            </a:p>
          </p:txBody>
        </p:sp>
        <p:sp>
          <p:nvSpPr>
            <p:cNvPr id="23584" name="Rectangle 229"/>
            <p:cNvSpPr>
              <a:spLocks noChangeArrowheads="1"/>
            </p:cNvSpPr>
            <p:nvPr/>
          </p:nvSpPr>
          <p:spPr bwMode="auto">
            <a:xfrm>
              <a:off x="2394" y="6559"/>
              <a:ext cx="1705" cy="1558"/>
            </a:xfrm>
            <a:prstGeom prst="rect">
              <a:avLst/>
            </a:prstGeom>
            <a:solidFill>
              <a:srgbClr val="0099FF"/>
            </a:solidFill>
            <a:ln w="9525">
              <a:solidFill>
                <a:srgbClr val="000000"/>
              </a:solidFill>
              <a:miter lim="800000"/>
              <a:headEnd/>
              <a:tailEnd/>
            </a:ln>
          </p:spPr>
          <p:txBody>
            <a:bodyPr wrap="none" anchor="ctr"/>
            <a:lstStyle/>
            <a:p>
              <a:endParaRPr lang="en-GB"/>
            </a:p>
          </p:txBody>
        </p:sp>
        <p:sp>
          <p:nvSpPr>
            <p:cNvPr id="23585" name="Text Box 230"/>
            <p:cNvSpPr txBox="1">
              <a:spLocks noChangeArrowheads="1"/>
            </p:cNvSpPr>
            <p:nvPr/>
          </p:nvSpPr>
          <p:spPr bwMode="auto">
            <a:xfrm>
              <a:off x="2449" y="6778"/>
              <a:ext cx="1588"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b="1">
                  <a:latin typeface="AGaramond"/>
                </a:rPr>
                <a:t>Tolerable</a:t>
              </a:r>
            </a:p>
            <a:p>
              <a:r>
                <a:rPr lang="en-GB" sz="1400" b="1">
                  <a:latin typeface="AGaramond"/>
                </a:rPr>
                <a:t>Risk</a:t>
              </a:r>
            </a:p>
          </p:txBody>
        </p:sp>
        <p:grpSp>
          <p:nvGrpSpPr>
            <p:cNvPr id="23586" name="Group 231"/>
            <p:cNvGrpSpPr>
              <a:grpSpLocks/>
            </p:cNvGrpSpPr>
            <p:nvPr/>
          </p:nvGrpSpPr>
          <p:grpSpPr bwMode="auto">
            <a:xfrm>
              <a:off x="7397" y="6559"/>
              <a:ext cx="1819" cy="1558"/>
              <a:chOff x="4368" y="2304"/>
              <a:chExt cx="768" cy="672"/>
            </a:xfrm>
          </p:grpSpPr>
          <p:sp>
            <p:nvSpPr>
              <p:cNvPr id="23619" name="Rectangle 232"/>
              <p:cNvSpPr>
                <a:spLocks noChangeArrowheads="1"/>
              </p:cNvSpPr>
              <p:nvPr/>
            </p:nvSpPr>
            <p:spPr bwMode="auto">
              <a:xfrm>
                <a:off x="4368" y="2304"/>
                <a:ext cx="768" cy="672"/>
              </a:xfrm>
              <a:prstGeom prst="rect">
                <a:avLst/>
              </a:prstGeom>
              <a:solidFill>
                <a:srgbClr val="3366FF"/>
              </a:solidFill>
              <a:ln w="9525">
                <a:solidFill>
                  <a:srgbClr val="000000"/>
                </a:solidFill>
                <a:miter lim="800000"/>
                <a:headEnd/>
                <a:tailEnd/>
              </a:ln>
            </p:spPr>
            <p:txBody>
              <a:bodyPr wrap="none" anchor="ctr"/>
              <a:lstStyle/>
              <a:p>
                <a:endParaRPr lang="en-GB"/>
              </a:p>
            </p:txBody>
          </p:sp>
          <p:sp>
            <p:nvSpPr>
              <p:cNvPr id="23620" name="Text Box 233"/>
              <p:cNvSpPr txBox="1">
                <a:spLocks noChangeArrowheads="1"/>
              </p:cNvSpPr>
              <p:nvPr/>
            </p:nvSpPr>
            <p:spPr bwMode="auto">
              <a:xfrm>
                <a:off x="4422" y="2486"/>
                <a:ext cx="71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b="1">
                    <a:latin typeface="AGaramond"/>
                  </a:rPr>
                  <a:t>Moderate</a:t>
                </a:r>
              </a:p>
              <a:p>
                <a:r>
                  <a:rPr lang="en-GB" sz="1400" b="1">
                    <a:latin typeface="AGaramond"/>
                  </a:rPr>
                  <a:t>Risk</a:t>
                </a:r>
              </a:p>
            </p:txBody>
          </p:sp>
        </p:grpSp>
        <p:sp>
          <p:nvSpPr>
            <p:cNvPr id="23587" name="Rectangle 234"/>
            <p:cNvSpPr>
              <a:spLocks noChangeArrowheads="1"/>
            </p:cNvSpPr>
            <p:nvPr/>
          </p:nvSpPr>
          <p:spPr bwMode="auto">
            <a:xfrm>
              <a:off x="5805" y="6559"/>
              <a:ext cx="1705" cy="1558"/>
            </a:xfrm>
            <a:prstGeom prst="rect">
              <a:avLst/>
            </a:prstGeom>
            <a:solidFill>
              <a:srgbClr val="0099FF"/>
            </a:solidFill>
            <a:ln w="9525">
              <a:solidFill>
                <a:srgbClr val="000000"/>
              </a:solidFill>
              <a:miter lim="800000"/>
              <a:headEnd/>
              <a:tailEnd/>
            </a:ln>
          </p:spPr>
          <p:txBody>
            <a:bodyPr wrap="none" anchor="ctr"/>
            <a:lstStyle/>
            <a:p>
              <a:endParaRPr lang="en-GB"/>
            </a:p>
          </p:txBody>
        </p:sp>
        <p:sp>
          <p:nvSpPr>
            <p:cNvPr id="23588" name="Text Box 235"/>
            <p:cNvSpPr txBox="1">
              <a:spLocks noChangeArrowheads="1"/>
            </p:cNvSpPr>
            <p:nvPr/>
          </p:nvSpPr>
          <p:spPr bwMode="auto">
            <a:xfrm>
              <a:off x="5861" y="6778"/>
              <a:ext cx="1583"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b="1">
                  <a:latin typeface="AGaramond"/>
                </a:rPr>
                <a:t>Tolerable</a:t>
              </a:r>
            </a:p>
            <a:p>
              <a:r>
                <a:rPr lang="en-GB" sz="1400" b="1">
                  <a:latin typeface="AGaramond"/>
                </a:rPr>
                <a:t>Risk</a:t>
              </a:r>
            </a:p>
          </p:txBody>
        </p:sp>
        <p:sp>
          <p:nvSpPr>
            <p:cNvPr id="23589" name="Rectangle 236"/>
            <p:cNvSpPr>
              <a:spLocks noChangeArrowheads="1"/>
            </p:cNvSpPr>
            <p:nvPr/>
          </p:nvSpPr>
          <p:spPr bwMode="auto">
            <a:xfrm>
              <a:off x="4099" y="6559"/>
              <a:ext cx="1706" cy="1558"/>
            </a:xfrm>
            <a:prstGeom prst="rect">
              <a:avLst/>
            </a:prstGeom>
            <a:solidFill>
              <a:srgbClr val="0099FF"/>
            </a:solidFill>
            <a:ln w="9525">
              <a:solidFill>
                <a:srgbClr val="000000"/>
              </a:solidFill>
              <a:miter lim="800000"/>
              <a:headEnd/>
              <a:tailEnd/>
            </a:ln>
          </p:spPr>
          <p:txBody>
            <a:bodyPr wrap="none" anchor="ctr"/>
            <a:lstStyle/>
            <a:p>
              <a:endParaRPr lang="en-GB"/>
            </a:p>
          </p:txBody>
        </p:sp>
        <p:sp>
          <p:nvSpPr>
            <p:cNvPr id="23590" name="Text Box 237"/>
            <p:cNvSpPr txBox="1">
              <a:spLocks noChangeArrowheads="1"/>
            </p:cNvSpPr>
            <p:nvPr/>
          </p:nvSpPr>
          <p:spPr bwMode="auto">
            <a:xfrm>
              <a:off x="4155" y="6778"/>
              <a:ext cx="1585"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b="1">
                  <a:latin typeface="AGaramond"/>
                </a:rPr>
                <a:t>Tolerable</a:t>
              </a:r>
            </a:p>
            <a:p>
              <a:r>
                <a:rPr lang="en-GB" sz="1400" b="1">
                  <a:latin typeface="AGaramond"/>
                </a:rPr>
                <a:t>Risk</a:t>
              </a:r>
            </a:p>
          </p:txBody>
        </p:sp>
        <p:sp>
          <p:nvSpPr>
            <p:cNvPr id="23591" name="Rectangle 238"/>
            <p:cNvSpPr>
              <a:spLocks noChangeArrowheads="1"/>
            </p:cNvSpPr>
            <p:nvPr/>
          </p:nvSpPr>
          <p:spPr bwMode="auto">
            <a:xfrm>
              <a:off x="4099" y="5002"/>
              <a:ext cx="1706" cy="1557"/>
            </a:xfrm>
            <a:prstGeom prst="rect">
              <a:avLst/>
            </a:prstGeom>
            <a:solidFill>
              <a:srgbClr val="3366FF"/>
            </a:solidFill>
            <a:ln w="9525">
              <a:solidFill>
                <a:srgbClr val="000000"/>
              </a:solidFill>
              <a:miter lim="800000"/>
              <a:headEnd/>
              <a:tailEnd/>
            </a:ln>
          </p:spPr>
          <p:txBody>
            <a:bodyPr wrap="none" anchor="ctr"/>
            <a:lstStyle/>
            <a:p>
              <a:endParaRPr lang="en-GB"/>
            </a:p>
          </p:txBody>
        </p:sp>
        <p:sp>
          <p:nvSpPr>
            <p:cNvPr id="23592" name="Text Box 239"/>
            <p:cNvSpPr txBox="1">
              <a:spLocks noChangeArrowheads="1"/>
            </p:cNvSpPr>
            <p:nvPr/>
          </p:nvSpPr>
          <p:spPr bwMode="auto">
            <a:xfrm>
              <a:off x="4221" y="5421"/>
              <a:ext cx="1584"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b="1">
                  <a:latin typeface="AGaramond"/>
                </a:rPr>
                <a:t>Moderate</a:t>
              </a:r>
            </a:p>
            <a:p>
              <a:r>
                <a:rPr lang="en-GB" sz="1400" b="1">
                  <a:latin typeface="AGaramond"/>
                </a:rPr>
                <a:t>Risk</a:t>
              </a:r>
            </a:p>
          </p:txBody>
        </p:sp>
        <p:sp>
          <p:nvSpPr>
            <p:cNvPr id="23593" name="Rectangle 240"/>
            <p:cNvSpPr>
              <a:spLocks noChangeArrowheads="1"/>
            </p:cNvSpPr>
            <p:nvPr/>
          </p:nvSpPr>
          <p:spPr bwMode="auto">
            <a:xfrm>
              <a:off x="5805" y="6559"/>
              <a:ext cx="1705" cy="1558"/>
            </a:xfrm>
            <a:prstGeom prst="rect">
              <a:avLst/>
            </a:prstGeom>
            <a:solidFill>
              <a:srgbClr val="3366FF"/>
            </a:solidFill>
            <a:ln w="9525">
              <a:solidFill>
                <a:srgbClr val="000000"/>
              </a:solidFill>
              <a:miter lim="800000"/>
              <a:headEnd/>
              <a:tailEnd/>
            </a:ln>
          </p:spPr>
          <p:txBody>
            <a:bodyPr wrap="none" anchor="ctr"/>
            <a:lstStyle/>
            <a:p>
              <a:endParaRPr lang="en-GB"/>
            </a:p>
          </p:txBody>
        </p:sp>
        <p:sp>
          <p:nvSpPr>
            <p:cNvPr id="23594" name="Text Box 241"/>
            <p:cNvSpPr txBox="1">
              <a:spLocks noChangeArrowheads="1"/>
            </p:cNvSpPr>
            <p:nvPr/>
          </p:nvSpPr>
          <p:spPr bwMode="auto">
            <a:xfrm>
              <a:off x="5927" y="6978"/>
              <a:ext cx="1583"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b="1">
                  <a:latin typeface="AGaramond"/>
                </a:rPr>
                <a:t>Moderate</a:t>
              </a:r>
            </a:p>
            <a:p>
              <a:r>
                <a:rPr lang="en-GB" sz="1400" b="1">
                  <a:latin typeface="AGaramond"/>
                </a:rPr>
                <a:t>Risk</a:t>
              </a:r>
            </a:p>
          </p:txBody>
        </p:sp>
        <p:grpSp>
          <p:nvGrpSpPr>
            <p:cNvPr id="23595" name="Group 242"/>
            <p:cNvGrpSpPr>
              <a:grpSpLocks/>
            </p:cNvGrpSpPr>
            <p:nvPr/>
          </p:nvGrpSpPr>
          <p:grpSpPr bwMode="auto">
            <a:xfrm>
              <a:off x="7510" y="8117"/>
              <a:ext cx="1706" cy="1558"/>
              <a:chOff x="4416" y="2976"/>
              <a:chExt cx="720" cy="672"/>
            </a:xfrm>
          </p:grpSpPr>
          <p:sp>
            <p:nvSpPr>
              <p:cNvPr id="23617" name="Rectangle 243"/>
              <p:cNvSpPr>
                <a:spLocks noChangeArrowheads="1"/>
              </p:cNvSpPr>
              <p:nvPr/>
            </p:nvSpPr>
            <p:spPr bwMode="auto">
              <a:xfrm>
                <a:off x="4416" y="2976"/>
                <a:ext cx="720" cy="672"/>
              </a:xfrm>
              <a:prstGeom prst="rect">
                <a:avLst/>
              </a:prstGeom>
              <a:solidFill>
                <a:srgbClr val="0099FF"/>
              </a:solidFill>
              <a:ln w="9525">
                <a:solidFill>
                  <a:srgbClr val="000000"/>
                </a:solidFill>
                <a:miter lim="800000"/>
                <a:headEnd/>
                <a:tailEnd/>
              </a:ln>
            </p:spPr>
            <p:txBody>
              <a:bodyPr wrap="none" anchor="ctr"/>
              <a:lstStyle/>
              <a:p>
                <a:endParaRPr lang="en-GB"/>
              </a:p>
            </p:txBody>
          </p:sp>
          <p:sp>
            <p:nvSpPr>
              <p:cNvPr id="23618" name="Text Box 244"/>
              <p:cNvSpPr txBox="1">
                <a:spLocks noChangeArrowheads="1"/>
              </p:cNvSpPr>
              <p:nvPr/>
            </p:nvSpPr>
            <p:spPr bwMode="auto">
              <a:xfrm>
                <a:off x="4441" y="3070"/>
                <a:ext cx="6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b="1">
                    <a:latin typeface="AGaramond"/>
                  </a:rPr>
                  <a:t>Tolerable</a:t>
                </a:r>
              </a:p>
              <a:p>
                <a:r>
                  <a:rPr lang="en-GB" sz="1400" b="1">
                    <a:latin typeface="AGaramond"/>
                  </a:rPr>
                  <a:t>Risk</a:t>
                </a:r>
              </a:p>
            </p:txBody>
          </p:sp>
        </p:grpSp>
        <p:sp>
          <p:nvSpPr>
            <p:cNvPr id="23596" name="Rectangle 245"/>
            <p:cNvSpPr>
              <a:spLocks noChangeArrowheads="1"/>
            </p:cNvSpPr>
            <p:nvPr/>
          </p:nvSpPr>
          <p:spPr bwMode="auto">
            <a:xfrm>
              <a:off x="5805" y="8117"/>
              <a:ext cx="1705" cy="1558"/>
            </a:xfrm>
            <a:prstGeom prst="rect">
              <a:avLst/>
            </a:prstGeom>
            <a:solidFill>
              <a:srgbClr val="0099FF"/>
            </a:solidFill>
            <a:ln w="9525">
              <a:solidFill>
                <a:srgbClr val="000000"/>
              </a:solidFill>
              <a:miter lim="800000"/>
              <a:headEnd/>
              <a:tailEnd/>
            </a:ln>
          </p:spPr>
          <p:txBody>
            <a:bodyPr wrap="none" anchor="ctr"/>
            <a:lstStyle/>
            <a:p>
              <a:endParaRPr lang="en-GB"/>
            </a:p>
          </p:txBody>
        </p:sp>
        <p:sp>
          <p:nvSpPr>
            <p:cNvPr id="23597" name="Text Box 246"/>
            <p:cNvSpPr txBox="1">
              <a:spLocks noChangeArrowheads="1"/>
            </p:cNvSpPr>
            <p:nvPr/>
          </p:nvSpPr>
          <p:spPr bwMode="auto">
            <a:xfrm>
              <a:off x="5861" y="8339"/>
              <a:ext cx="1583"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b="1">
                  <a:latin typeface="AGaramond"/>
                </a:rPr>
                <a:t>Tolerable</a:t>
              </a:r>
            </a:p>
            <a:p>
              <a:r>
                <a:rPr lang="en-GB" sz="1400" b="1">
                  <a:latin typeface="AGaramond"/>
                </a:rPr>
                <a:t>Risk</a:t>
              </a:r>
            </a:p>
          </p:txBody>
        </p:sp>
        <p:sp>
          <p:nvSpPr>
            <p:cNvPr id="23598" name="Rectangle 247"/>
            <p:cNvSpPr>
              <a:spLocks noChangeArrowheads="1"/>
            </p:cNvSpPr>
            <p:nvPr/>
          </p:nvSpPr>
          <p:spPr bwMode="auto">
            <a:xfrm>
              <a:off x="4099" y="8117"/>
              <a:ext cx="1706" cy="1558"/>
            </a:xfrm>
            <a:prstGeom prst="rect">
              <a:avLst/>
            </a:prstGeom>
            <a:solidFill>
              <a:srgbClr val="66CCFF"/>
            </a:solidFill>
            <a:ln w="9525">
              <a:solidFill>
                <a:srgbClr val="000000"/>
              </a:solidFill>
              <a:miter lim="800000"/>
              <a:headEnd/>
              <a:tailEnd/>
            </a:ln>
          </p:spPr>
          <p:txBody>
            <a:bodyPr wrap="none" anchor="ctr"/>
            <a:lstStyle/>
            <a:p>
              <a:endParaRPr lang="en-GB"/>
            </a:p>
          </p:txBody>
        </p:sp>
        <p:sp>
          <p:nvSpPr>
            <p:cNvPr id="23599" name="Text Box 248"/>
            <p:cNvSpPr txBox="1">
              <a:spLocks noChangeArrowheads="1"/>
            </p:cNvSpPr>
            <p:nvPr/>
          </p:nvSpPr>
          <p:spPr bwMode="auto">
            <a:xfrm>
              <a:off x="4145" y="8507"/>
              <a:ext cx="1585"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b="1">
                  <a:latin typeface="AGaramond"/>
                </a:rPr>
                <a:t>Trivial</a:t>
              </a:r>
            </a:p>
            <a:p>
              <a:r>
                <a:rPr lang="en-GB" sz="1400" b="1">
                  <a:latin typeface="AGaramond"/>
                </a:rPr>
                <a:t>Risk</a:t>
              </a:r>
            </a:p>
          </p:txBody>
        </p:sp>
        <p:grpSp>
          <p:nvGrpSpPr>
            <p:cNvPr id="23600" name="Group 249"/>
            <p:cNvGrpSpPr>
              <a:grpSpLocks/>
            </p:cNvGrpSpPr>
            <p:nvPr/>
          </p:nvGrpSpPr>
          <p:grpSpPr bwMode="auto">
            <a:xfrm>
              <a:off x="2394" y="8117"/>
              <a:ext cx="1705" cy="1558"/>
              <a:chOff x="2256" y="2976"/>
              <a:chExt cx="720" cy="672"/>
            </a:xfrm>
          </p:grpSpPr>
          <p:sp>
            <p:nvSpPr>
              <p:cNvPr id="23615" name="Rectangle 250"/>
              <p:cNvSpPr>
                <a:spLocks noChangeArrowheads="1"/>
              </p:cNvSpPr>
              <p:nvPr/>
            </p:nvSpPr>
            <p:spPr bwMode="auto">
              <a:xfrm>
                <a:off x="2256" y="2976"/>
                <a:ext cx="720" cy="672"/>
              </a:xfrm>
              <a:prstGeom prst="rect">
                <a:avLst/>
              </a:prstGeom>
              <a:solidFill>
                <a:srgbClr val="66CCFF"/>
              </a:solidFill>
              <a:ln w="9525">
                <a:solidFill>
                  <a:srgbClr val="000000"/>
                </a:solidFill>
                <a:miter lim="800000"/>
                <a:headEnd/>
                <a:tailEnd/>
              </a:ln>
            </p:spPr>
            <p:txBody>
              <a:bodyPr wrap="none" anchor="ctr"/>
              <a:lstStyle/>
              <a:p>
                <a:endParaRPr lang="en-GB"/>
              </a:p>
            </p:txBody>
          </p:sp>
          <p:sp>
            <p:nvSpPr>
              <p:cNvPr id="23616" name="Text Box 251"/>
              <p:cNvSpPr txBox="1">
                <a:spLocks noChangeArrowheads="1"/>
              </p:cNvSpPr>
              <p:nvPr/>
            </p:nvSpPr>
            <p:spPr bwMode="auto">
              <a:xfrm>
                <a:off x="2276" y="3145"/>
                <a:ext cx="66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b="1">
                    <a:latin typeface="AGaramond"/>
                  </a:rPr>
                  <a:t>Trivial</a:t>
                </a:r>
              </a:p>
              <a:p>
                <a:r>
                  <a:rPr lang="en-GB" sz="1400" b="1">
                    <a:latin typeface="AGaramond"/>
                  </a:rPr>
                  <a:t>Risk</a:t>
                </a:r>
              </a:p>
            </p:txBody>
          </p:sp>
        </p:grpSp>
        <p:sp>
          <p:nvSpPr>
            <p:cNvPr id="23601" name="Line 252"/>
            <p:cNvSpPr>
              <a:spLocks noChangeShapeType="1"/>
            </p:cNvSpPr>
            <p:nvPr/>
          </p:nvSpPr>
          <p:spPr bwMode="auto">
            <a:xfrm flipH="1">
              <a:off x="575" y="8117"/>
              <a:ext cx="18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602" name="Text Box 253"/>
            <p:cNvSpPr txBox="1">
              <a:spLocks noChangeArrowheads="1"/>
            </p:cNvSpPr>
            <p:nvPr/>
          </p:nvSpPr>
          <p:spPr bwMode="auto">
            <a:xfrm>
              <a:off x="461" y="8563"/>
              <a:ext cx="193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GB" sz="1400"/>
                <a:t>1 - Improbable</a:t>
              </a:r>
              <a:endParaRPr lang="en-GB" sz="2800"/>
            </a:p>
          </p:txBody>
        </p:sp>
        <p:sp>
          <p:nvSpPr>
            <p:cNvPr id="23603" name="Line 254"/>
            <p:cNvSpPr>
              <a:spLocks noChangeShapeType="1"/>
            </p:cNvSpPr>
            <p:nvPr/>
          </p:nvSpPr>
          <p:spPr bwMode="auto">
            <a:xfrm>
              <a:off x="7510" y="3444"/>
              <a:ext cx="0" cy="311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604" name="Line 255"/>
            <p:cNvSpPr>
              <a:spLocks noChangeShapeType="1"/>
            </p:cNvSpPr>
            <p:nvPr/>
          </p:nvSpPr>
          <p:spPr bwMode="auto">
            <a:xfrm>
              <a:off x="4099" y="3444"/>
              <a:ext cx="0" cy="311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605" name="Line 256"/>
            <p:cNvSpPr>
              <a:spLocks noChangeShapeType="1"/>
            </p:cNvSpPr>
            <p:nvPr/>
          </p:nvSpPr>
          <p:spPr bwMode="auto">
            <a:xfrm>
              <a:off x="5805" y="6559"/>
              <a:ext cx="0" cy="311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606" name="Line 257"/>
            <p:cNvSpPr>
              <a:spLocks noChangeShapeType="1"/>
            </p:cNvSpPr>
            <p:nvPr/>
          </p:nvSpPr>
          <p:spPr bwMode="auto">
            <a:xfrm>
              <a:off x="2394" y="8117"/>
              <a:ext cx="3411"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607" name="Line 258"/>
            <p:cNvSpPr>
              <a:spLocks noChangeShapeType="1"/>
            </p:cNvSpPr>
            <p:nvPr/>
          </p:nvSpPr>
          <p:spPr bwMode="auto">
            <a:xfrm>
              <a:off x="4099" y="6559"/>
              <a:ext cx="1706"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nvGrpSpPr>
            <p:cNvPr id="23608" name="Group 259"/>
            <p:cNvGrpSpPr>
              <a:grpSpLocks/>
            </p:cNvGrpSpPr>
            <p:nvPr/>
          </p:nvGrpSpPr>
          <p:grpSpPr bwMode="auto">
            <a:xfrm>
              <a:off x="7397" y="3444"/>
              <a:ext cx="1819" cy="1558"/>
              <a:chOff x="4368" y="960"/>
              <a:chExt cx="768" cy="672"/>
            </a:xfrm>
          </p:grpSpPr>
          <p:sp>
            <p:nvSpPr>
              <p:cNvPr id="23612" name="Rectangle 260"/>
              <p:cNvSpPr>
                <a:spLocks noChangeArrowheads="1"/>
              </p:cNvSpPr>
              <p:nvPr/>
            </p:nvSpPr>
            <p:spPr bwMode="auto">
              <a:xfrm>
                <a:off x="4407" y="960"/>
                <a:ext cx="727" cy="672"/>
              </a:xfrm>
              <a:prstGeom prst="rect">
                <a:avLst/>
              </a:prstGeom>
              <a:solidFill>
                <a:srgbClr val="000099"/>
              </a:solidFill>
              <a:ln w="9525">
                <a:solidFill>
                  <a:srgbClr val="000000"/>
                </a:solidFill>
                <a:miter lim="800000"/>
                <a:headEnd/>
                <a:tailEnd/>
              </a:ln>
            </p:spPr>
            <p:txBody>
              <a:bodyPr wrap="none" anchor="ctr"/>
              <a:lstStyle/>
              <a:p>
                <a:endParaRPr lang="en-GB"/>
              </a:p>
            </p:txBody>
          </p:sp>
          <p:sp>
            <p:nvSpPr>
              <p:cNvPr id="23613" name="Text Box 261"/>
              <p:cNvSpPr txBox="1">
                <a:spLocks noChangeArrowheads="1"/>
              </p:cNvSpPr>
              <p:nvPr/>
            </p:nvSpPr>
            <p:spPr bwMode="auto">
              <a:xfrm>
                <a:off x="4368" y="1130"/>
                <a:ext cx="7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b="1">
                    <a:latin typeface="AGaramond"/>
                  </a:rPr>
                  <a:t>Intolerable</a:t>
                </a:r>
              </a:p>
              <a:p>
                <a:r>
                  <a:rPr lang="en-GB" sz="1400" b="1">
                    <a:latin typeface="AGaramond"/>
                  </a:rPr>
                  <a:t>Risk</a:t>
                </a:r>
                <a:endParaRPr lang="en-GB" sz="1200" b="1">
                  <a:latin typeface="AGaramond"/>
                </a:endParaRPr>
              </a:p>
            </p:txBody>
          </p:sp>
          <p:sp>
            <p:nvSpPr>
              <p:cNvPr id="23614" name="Line 262"/>
              <p:cNvSpPr>
                <a:spLocks noChangeShapeType="1"/>
              </p:cNvSpPr>
              <p:nvPr/>
            </p:nvSpPr>
            <p:spPr bwMode="auto">
              <a:xfrm>
                <a:off x="4416" y="1632"/>
                <a:ext cx="72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23609" name="Line 263"/>
            <p:cNvSpPr>
              <a:spLocks noChangeShapeType="1"/>
            </p:cNvSpPr>
            <p:nvPr/>
          </p:nvSpPr>
          <p:spPr bwMode="auto">
            <a:xfrm>
              <a:off x="5805" y="8117"/>
              <a:ext cx="3411"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610" name="Line 264"/>
            <p:cNvSpPr>
              <a:spLocks noChangeShapeType="1"/>
            </p:cNvSpPr>
            <p:nvPr/>
          </p:nvSpPr>
          <p:spPr bwMode="auto">
            <a:xfrm>
              <a:off x="5805" y="3444"/>
              <a:ext cx="0" cy="311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611" name="Line 265"/>
            <p:cNvSpPr>
              <a:spLocks noChangeShapeType="1"/>
            </p:cNvSpPr>
            <p:nvPr/>
          </p:nvSpPr>
          <p:spPr bwMode="auto">
            <a:xfrm>
              <a:off x="7510" y="3444"/>
              <a:ext cx="0" cy="155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9" name="Text Box 201"/>
            <p:cNvSpPr txBox="1">
              <a:spLocks noChangeArrowheads="1"/>
            </p:cNvSpPr>
            <p:nvPr/>
          </p:nvSpPr>
          <p:spPr bwMode="auto">
            <a:xfrm>
              <a:off x="461" y="3320"/>
              <a:ext cx="170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dirty="0" smtClean="0">
                  <a:solidFill>
                    <a:schemeClr val="tx2"/>
                  </a:solidFill>
                </a:rPr>
                <a:t>Likelihood</a:t>
              </a:r>
              <a:endParaRPr lang="en-GB" sz="2800" dirty="0">
                <a:solidFill>
                  <a:schemeClr val="tx2"/>
                </a:solidFill>
              </a:endParaRPr>
            </a:p>
          </p:txBody>
        </p:sp>
        <p:sp>
          <p:nvSpPr>
            <p:cNvPr id="70" name="Text Box 201"/>
            <p:cNvSpPr txBox="1">
              <a:spLocks noChangeArrowheads="1"/>
            </p:cNvSpPr>
            <p:nvPr/>
          </p:nvSpPr>
          <p:spPr bwMode="auto">
            <a:xfrm>
              <a:off x="342" y="2666"/>
              <a:ext cx="170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400" dirty="0" smtClean="0">
                  <a:solidFill>
                    <a:schemeClr val="tx2"/>
                  </a:solidFill>
                </a:rPr>
                <a:t>Severity</a:t>
              </a:r>
              <a:endParaRPr lang="en-GB" sz="2800" dirty="0">
                <a:solidFill>
                  <a:schemeClr val="tx2"/>
                </a:solidFill>
              </a:endParaRPr>
            </a:p>
          </p:txBody>
        </p:sp>
      </p:grpSp>
      <p:sp>
        <p:nvSpPr>
          <p:cNvPr id="2" name="Rectangle 1"/>
          <p:cNvSpPr/>
          <p:nvPr/>
        </p:nvSpPr>
        <p:spPr bwMode="auto">
          <a:xfrm>
            <a:off x="217488" y="1099856"/>
            <a:ext cx="7346950" cy="456936"/>
          </a:xfrm>
          <a:prstGeom prst="rect">
            <a:avLst/>
          </a:prstGeom>
          <a:noFill/>
          <a:ln w="12700" cap="flat" cmpd="sng" algn="ctr">
            <a:solidFill>
              <a:schemeClr val="accent2"/>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New Roman" pitchFamily="18" charset="0"/>
            </a:endParaRPr>
          </a:p>
        </p:txBody>
      </p:sp>
      <p:sp>
        <p:nvSpPr>
          <p:cNvPr id="3" name="Rectangle 2"/>
          <p:cNvSpPr/>
          <p:nvPr/>
        </p:nvSpPr>
        <p:spPr bwMode="auto">
          <a:xfrm>
            <a:off x="217488" y="1623069"/>
            <a:ext cx="1330176" cy="5084119"/>
          </a:xfrm>
          <a:prstGeom prst="rect">
            <a:avLst/>
          </a:prstGeom>
          <a:noFill/>
          <a:ln w="12700" cap="flat" cmpd="sng" algn="ctr">
            <a:solidFill>
              <a:schemeClr val="accent2"/>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New Roman" pitchFamily="18" charset="0"/>
            </a:endParaRPr>
          </a:p>
        </p:txBody>
      </p:sp>
    </p:spTree>
  </p:cSld>
  <p:clrMapOvr>
    <a:masterClrMapping/>
  </p:clrMapOvr>
  <p:transition>
    <p:cut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43608" y="0"/>
            <a:ext cx="7772400" cy="914400"/>
          </a:xfrm>
        </p:spPr>
        <p:txBody>
          <a:bodyPr/>
          <a:lstStyle/>
          <a:p>
            <a:r>
              <a:rPr lang="en-GB" dirty="0" smtClean="0">
                <a:latin typeface="Arial" panose="020B0604020202020204" pitchFamily="34" charset="0"/>
                <a:cs typeface="Arial" panose="020B0604020202020204" pitchFamily="34" charset="0"/>
              </a:rPr>
              <a:t>Risk Evaluation Matrix:</a:t>
            </a:r>
            <a:endParaRPr lang="en-GB" sz="4000" b="1" dirty="0" smtClean="0">
              <a:solidFill>
                <a:srgbClr val="000000"/>
              </a:solidFill>
              <a:latin typeface="Arial" panose="020B0604020202020204" pitchFamily="34" charset="0"/>
              <a:cs typeface="Arial" panose="020B0604020202020204" pitchFamily="34" charset="0"/>
            </a:endParaRPr>
          </a:p>
        </p:txBody>
      </p:sp>
      <p:grpSp>
        <p:nvGrpSpPr>
          <p:cNvPr id="24579" name="Group 89"/>
          <p:cNvGrpSpPr>
            <a:grpSpLocks/>
          </p:cNvGrpSpPr>
          <p:nvPr/>
        </p:nvGrpSpPr>
        <p:grpSpPr bwMode="auto">
          <a:xfrm>
            <a:off x="715963" y="1493838"/>
            <a:ext cx="7437437" cy="4830762"/>
            <a:chOff x="451" y="941"/>
            <a:chExt cx="3677" cy="1958"/>
          </a:xfrm>
        </p:grpSpPr>
        <p:grpSp>
          <p:nvGrpSpPr>
            <p:cNvPr id="24580" name="Group 69"/>
            <p:cNvGrpSpPr>
              <a:grpSpLocks/>
            </p:cNvGrpSpPr>
            <p:nvPr/>
          </p:nvGrpSpPr>
          <p:grpSpPr bwMode="auto">
            <a:xfrm>
              <a:off x="451" y="942"/>
              <a:ext cx="714" cy="336"/>
              <a:chOff x="192" y="1536"/>
              <a:chExt cx="741" cy="336"/>
            </a:xfrm>
          </p:grpSpPr>
          <p:sp>
            <p:nvSpPr>
              <p:cNvPr id="24598" name="Rectangle 70"/>
              <p:cNvSpPr>
                <a:spLocks noChangeArrowheads="1"/>
              </p:cNvSpPr>
              <p:nvPr/>
            </p:nvSpPr>
            <p:spPr bwMode="auto">
              <a:xfrm>
                <a:off x="202" y="1536"/>
                <a:ext cx="731" cy="336"/>
              </a:xfrm>
              <a:prstGeom prst="rect">
                <a:avLst/>
              </a:prstGeom>
              <a:solidFill>
                <a:srgbClr val="000099"/>
              </a:solidFill>
              <a:ln w="9525">
                <a:solidFill>
                  <a:srgbClr val="000000"/>
                </a:solidFill>
                <a:miter lim="800000"/>
                <a:headEnd/>
                <a:tailEnd/>
              </a:ln>
            </p:spPr>
            <p:txBody>
              <a:bodyPr wrap="none" anchor="ctr"/>
              <a:lstStyle/>
              <a:p>
                <a:endParaRPr lang="en-GB"/>
              </a:p>
            </p:txBody>
          </p:sp>
          <p:sp>
            <p:nvSpPr>
              <p:cNvPr id="24599" name="Text Box 71"/>
              <p:cNvSpPr txBox="1">
                <a:spLocks noChangeArrowheads="1"/>
              </p:cNvSpPr>
              <p:nvPr/>
            </p:nvSpPr>
            <p:spPr bwMode="auto">
              <a:xfrm>
                <a:off x="192" y="1536"/>
                <a:ext cx="7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300">
                    <a:solidFill>
                      <a:srgbClr val="FFFFFF"/>
                    </a:solidFill>
                  </a:rPr>
                  <a:t>Intolerable</a:t>
                </a:r>
              </a:p>
              <a:p>
                <a:r>
                  <a:rPr lang="en-GB" sz="1300">
                    <a:solidFill>
                      <a:srgbClr val="FFFFFF"/>
                    </a:solidFill>
                  </a:rPr>
                  <a:t>Risk</a:t>
                </a:r>
                <a:endParaRPr lang="en-GB" sz="1200">
                  <a:solidFill>
                    <a:srgbClr val="FFFFFF"/>
                  </a:solidFill>
                </a:endParaRPr>
              </a:p>
            </p:txBody>
          </p:sp>
        </p:grpSp>
        <p:sp>
          <p:nvSpPr>
            <p:cNvPr id="24581" name="Text Box 72"/>
            <p:cNvSpPr txBox="1">
              <a:spLocks noChangeArrowheads="1"/>
            </p:cNvSpPr>
            <p:nvPr/>
          </p:nvSpPr>
          <p:spPr bwMode="auto">
            <a:xfrm>
              <a:off x="1248" y="941"/>
              <a:ext cx="2880" cy="34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GB" sz="1600" b="1" dirty="0"/>
                <a:t>Activity should be suspended immediately </a:t>
              </a:r>
              <a:r>
                <a:rPr lang="en-GB" sz="1600" dirty="0"/>
                <a:t>until action is taken to reduce the risk</a:t>
              </a:r>
              <a:endParaRPr lang="en-GB" sz="2000" dirty="0"/>
            </a:p>
            <a:p>
              <a:pPr algn="l"/>
              <a:endParaRPr lang="en-GB" sz="1000" dirty="0"/>
            </a:p>
            <a:p>
              <a:pPr algn="l"/>
              <a:endParaRPr lang="en-GB" sz="1000" dirty="0">
                <a:solidFill>
                  <a:schemeClr val="bg1"/>
                </a:solidFill>
              </a:endParaRPr>
            </a:p>
            <a:p>
              <a:pPr algn="l"/>
              <a:endParaRPr lang="en-GB" sz="1000" dirty="0">
                <a:solidFill>
                  <a:schemeClr val="bg1"/>
                </a:solidFill>
              </a:endParaRPr>
            </a:p>
            <a:p>
              <a:pPr algn="l"/>
              <a:endParaRPr lang="en-GB" sz="1000" dirty="0">
                <a:solidFill>
                  <a:schemeClr val="bg1"/>
                </a:solidFill>
              </a:endParaRPr>
            </a:p>
            <a:p>
              <a:pPr algn="l"/>
              <a:endParaRPr lang="en-GB" sz="1000" dirty="0">
                <a:solidFill>
                  <a:schemeClr val="bg1"/>
                </a:solidFill>
              </a:endParaRPr>
            </a:p>
            <a:p>
              <a:pPr algn="l"/>
              <a:endParaRPr lang="en-GB" sz="1000" dirty="0">
                <a:solidFill>
                  <a:schemeClr val="bg1"/>
                </a:solidFill>
              </a:endParaRPr>
            </a:p>
            <a:p>
              <a:pPr algn="l"/>
              <a:endParaRPr lang="en-GB" sz="1000" dirty="0">
                <a:solidFill>
                  <a:schemeClr val="bg1"/>
                </a:solidFill>
              </a:endParaRPr>
            </a:p>
          </p:txBody>
        </p:sp>
        <p:grpSp>
          <p:nvGrpSpPr>
            <p:cNvPr id="24582" name="Group 73"/>
            <p:cNvGrpSpPr>
              <a:grpSpLocks/>
            </p:cNvGrpSpPr>
            <p:nvPr/>
          </p:nvGrpSpPr>
          <p:grpSpPr bwMode="auto">
            <a:xfrm>
              <a:off x="463" y="1344"/>
              <a:ext cx="694" cy="336"/>
              <a:chOff x="240" y="1968"/>
              <a:chExt cx="672" cy="336"/>
            </a:xfrm>
          </p:grpSpPr>
          <p:sp>
            <p:nvSpPr>
              <p:cNvPr id="24596" name="Rectangle 74"/>
              <p:cNvSpPr>
                <a:spLocks noChangeArrowheads="1"/>
              </p:cNvSpPr>
              <p:nvPr/>
            </p:nvSpPr>
            <p:spPr bwMode="auto">
              <a:xfrm>
                <a:off x="240" y="1968"/>
                <a:ext cx="672" cy="336"/>
              </a:xfrm>
              <a:prstGeom prst="rect">
                <a:avLst/>
              </a:prstGeom>
              <a:solidFill>
                <a:srgbClr val="0000FF"/>
              </a:solidFill>
              <a:ln w="9525">
                <a:solidFill>
                  <a:srgbClr val="000000"/>
                </a:solidFill>
                <a:miter lim="800000"/>
                <a:headEnd/>
                <a:tailEnd/>
              </a:ln>
            </p:spPr>
            <p:txBody>
              <a:bodyPr wrap="none" anchor="ctr"/>
              <a:lstStyle/>
              <a:p>
                <a:endParaRPr lang="en-GB"/>
              </a:p>
            </p:txBody>
          </p:sp>
          <p:sp>
            <p:nvSpPr>
              <p:cNvPr id="24597" name="Text Box 75"/>
              <p:cNvSpPr txBox="1">
                <a:spLocks noChangeArrowheads="1"/>
              </p:cNvSpPr>
              <p:nvPr/>
            </p:nvSpPr>
            <p:spPr bwMode="auto">
              <a:xfrm>
                <a:off x="240" y="1968"/>
                <a:ext cx="625" cy="19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300">
                    <a:solidFill>
                      <a:srgbClr val="FFFFFF"/>
                    </a:solidFill>
                  </a:rPr>
                  <a:t>Substantial</a:t>
                </a:r>
              </a:p>
              <a:p>
                <a:r>
                  <a:rPr lang="en-GB" sz="1300">
                    <a:solidFill>
                      <a:srgbClr val="FFFFFF"/>
                    </a:solidFill>
                  </a:rPr>
                  <a:t>Risk</a:t>
                </a:r>
                <a:endParaRPr lang="en-GB" sz="1400">
                  <a:latin typeface="Comic Sans MS" pitchFamily="66" charset="0"/>
                </a:endParaRPr>
              </a:p>
            </p:txBody>
          </p:sp>
        </p:grpSp>
        <p:sp>
          <p:nvSpPr>
            <p:cNvPr id="24583" name="Text Box 76"/>
            <p:cNvSpPr txBox="1">
              <a:spLocks noChangeArrowheads="1"/>
            </p:cNvSpPr>
            <p:nvPr/>
          </p:nvSpPr>
          <p:spPr bwMode="auto">
            <a:xfrm>
              <a:off x="1248" y="1344"/>
              <a:ext cx="2880" cy="378"/>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GB" sz="1400" dirty="0"/>
                <a:t>Significantly high risk that where reasonably </a:t>
              </a:r>
              <a:r>
                <a:rPr lang="en-GB" sz="1400" b="1" dirty="0"/>
                <a:t>practical activity should be suspended</a:t>
              </a:r>
              <a:r>
                <a:rPr lang="en-GB" sz="1400" dirty="0"/>
                <a:t> until significant action has been taken to reduce the risk. Where this is not reasonably practicable, strict deadlines </a:t>
              </a:r>
              <a:r>
                <a:rPr lang="en-GB" sz="1400" dirty="0">
                  <a:solidFill>
                    <a:schemeClr val="bg1"/>
                  </a:solidFill>
                </a:rPr>
                <a:t>should be agreed for further action to reduce the risk.</a:t>
              </a:r>
            </a:p>
          </p:txBody>
        </p:sp>
        <p:grpSp>
          <p:nvGrpSpPr>
            <p:cNvPr id="24584" name="Group 77"/>
            <p:cNvGrpSpPr>
              <a:grpSpLocks/>
            </p:cNvGrpSpPr>
            <p:nvPr/>
          </p:nvGrpSpPr>
          <p:grpSpPr bwMode="auto">
            <a:xfrm>
              <a:off x="458" y="1747"/>
              <a:ext cx="694" cy="336"/>
              <a:chOff x="240" y="2400"/>
              <a:chExt cx="673" cy="384"/>
            </a:xfrm>
          </p:grpSpPr>
          <p:sp>
            <p:nvSpPr>
              <p:cNvPr id="24594" name="Rectangle 78"/>
              <p:cNvSpPr>
                <a:spLocks noChangeArrowheads="1"/>
              </p:cNvSpPr>
              <p:nvPr/>
            </p:nvSpPr>
            <p:spPr bwMode="auto">
              <a:xfrm>
                <a:off x="240" y="2400"/>
                <a:ext cx="672" cy="384"/>
              </a:xfrm>
              <a:prstGeom prst="rect">
                <a:avLst/>
              </a:prstGeom>
              <a:solidFill>
                <a:srgbClr val="3366FF"/>
              </a:solidFill>
              <a:ln w="9525">
                <a:solidFill>
                  <a:srgbClr val="000000"/>
                </a:solidFill>
                <a:miter lim="800000"/>
                <a:headEnd/>
                <a:tailEnd/>
              </a:ln>
            </p:spPr>
            <p:txBody>
              <a:bodyPr wrap="none" anchor="ctr"/>
              <a:lstStyle/>
              <a:p>
                <a:endParaRPr lang="en-GB"/>
              </a:p>
            </p:txBody>
          </p:sp>
          <p:sp>
            <p:nvSpPr>
              <p:cNvPr id="24595" name="Text Box 79"/>
              <p:cNvSpPr txBox="1">
                <a:spLocks noChangeArrowheads="1"/>
              </p:cNvSpPr>
              <p:nvPr/>
            </p:nvSpPr>
            <p:spPr bwMode="auto">
              <a:xfrm>
                <a:off x="288" y="2448"/>
                <a:ext cx="62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300">
                    <a:solidFill>
                      <a:srgbClr val="FFFFFF"/>
                    </a:solidFill>
                  </a:rPr>
                  <a:t>Moderate</a:t>
                </a:r>
              </a:p>
              <a:p>
                <a:r>
                  <a:rPr lang="en-GB" sz="1300">
                    <a:solidFill>
                      <a:srgbClr val="FFFFFF"/>
                    </a:solidFill>
                  </a:rPr>
                  <a:t>Risk</a:t>
                </a:r>
              </a:p>
            </p:txBody>
          </p:sp>
        </p:grpSp>
        <p:sp>
          <p:nvSpPr>
            <p:cNvPr id="24585" name="Text Box 80"/>
            <p:cNvSpPr txBox="1">
              <a:spLocks noChangeArrowheads="1"/>
            </p:cNvSpPr>
            <p:nvPr/>
          </p:nvSpPr>
          <p:spPr bwMode="auto">
            <a:xfrm>
              <a:off x="1248" y="1747"/>
              <a:ext cx="2880" cy="34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GB" sz="1600" b="1" dirty="0"/>
                <a:t>Significant action should be planned </a:t>
              </a:r>
              <a:r>
                <a:rPr lang="en-GB" sz="1600" dirty="0"/>
                <a:t>in accordance with overall risk management program to reduce the risk.</a:t>
              </a:r>
              <a:endParaRPr lang="en-GB" sz="1000" dirty="0"/>
            </a:p>
          </p:txBody>
        </p:sp>
        <p:grpSp>
          <p:nvGrpSpPr>
            <p:cNvPr id="24586" name="Group 81"/>
            <p:cNvGrpSpPr>
              <a:grpSpLocks/>
            </p:cNvGrpSpPr>
            <p:nvPr/>
          </p:nvGrpSpPr>
          <p:grpSpPr bwMode="auto">
            <a:xfrm>
              <a:off x="475" y="2151"/>
              <a:ext cx="694" cy="335"/>
              <a:chOff x="240" y="1152"/>
              <a:chExt cx="672" cy="329"/>
            </a:xfrm>
          </p:grpSpPr>
          <p:sp>
            <p:nvSpPr>
              <p:cNvPr id="24592" name="Rectangle 82"/>
              <p:cNvSpPr>
                <a:spLocks noChangeArrowheads="1"/>
              </p:cNvSpPr>
              <p:nvPr/>
            </p:nvSpPr>
            <p:spPr bwMode="auto">
              <a:xfrm>
                <a:off x="240" y="1152"/>
                <a:ext cx="672" cy="329"/>
              </a:xfrm>
              <a:prstGeom prst="rect">
                <a:avLst/>
              </a:prstGeom>
              <a:solidFill>
                <a:srgbClr val="0099FF"/>
              </a:solidFill>
              <a:ln w="9525">
                <a:solidFill>
                  <a:srgbClr val="000000"/>
                </a:solidFill>
                <a:miter lim="800000"/>
                <a:headEnd/>
                <a:tailEnd/>
              </a:ln>
            </p:spPr>
            <p:txBody>
              <a:bodyPr wrap="none" anchor="ctr"/>
              <a:lstStyle/>
              <a:p>
                <a:endParaRPr lang="en-GB"/>
              </a:p>
            </p:txBody>
          </p:sp>
          <p:sp>
            <p:nvSpPr>
              <p:cNvPr id="24593" name="Text Box 83"/>
              <p:cNvSpPr txBox="1">
                <a:spLocks noChangeArrowheads="1"/>
              </p:cNvSpPr>
              <p:nvPr/>
            </p:nvSpPr>
            <p:spPr bwMode="auto">
              <a:xfrm>
                <a:off x="240" y="1152"/>
                <a:ext cx="62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300">
                    <a:solidFill>
                      <a:srgbClr val="000000"/>
                    </a:solidFill>
                    <a:latin typeface="AGaramond"/>
                  </a:rPr>
                  <a:t>Tolerable</a:t>
                </a:r>
              </a:p>
              <a:p>
                <a:r>
                  <a:rPr lang="en-GB" sz="1300">
                    <a:solidFill>
                      <a:srgbClr val="000000"/>
                    </a:solidFill>
                    <a:latin typeface="AGaramond"/>
                  </a:rPr>
                  <a:t>Risk</a:t>
                </a:r>
                <a:endParaRPr lang="en-GB" sz="1400">
                  <a:solidFill>
                    <a:srgbClr val="000000"/>
                  </a:solidFill>
                  <a:latin typeface="AGaramond"/>
                </a:endParaRPr>
              </a:p>
            </p:txBody>
          </p:sp>
        </p:grpSp>
        <p:sp>
          <p:nvSpPr>
            <p:cNvPr id="24587" name="Text Box 84"/>
            <p:cNvSpPr txBox="1">
              <a:spLocks noChangeArrowheads="1"/>
            </p:cNvSpPr>
            <p:nvPr/>
          </p:nvSpPr>
          <p:spPr bwMode="auto">
            <a:xfrm>
              <a:off x="1248" y="2151"/>
              <a:ext cx="2880" cy="344"/>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GB" sz="1600" dirty="0"/>
                <a:t>Risk level is acceptable as long as all reasonably practicable controls are in place.</a:t>
              </a:r>
              <a:endParaRPr lang="en-GB" sz="1000" dirty="0"/>
            </a:p>
          </p:txBody>
        </p:sp>
        <p:grpSp>
          <p:nvGrpSpPr>
            <p:cNvPr id="24588" name="Group 85"/>
            <p:cNvGrpSpPr>
              <a:grpSpLocks/>
            </p:cNvGrpSpPr>
            <p:nvPr/>
          </p:nvGrpSpPr>
          <p:grpSpPr bwMode="auto">
            <a:xfrm>
              <a:off x="475" y="2554"/>
              <a:ext cx="694" cy="335"/>
              <a:chOff x="240" y="768"/>
              <a:chExt cx="672" cy="336"/>
            </a:xfrm>
          </p:grpSpPr>
          <p:sp>
            <p:nvSpPr>
              <p:cNvPr id="24590" name="Rectangle 86"/>
              <p:cNvSpPr>
                <a:spLocks noChangeArrowheads="1"/>
              </p:cNvSpPr>
              <p:nvPr/>
            </p:nvSpPr>
            <p:spPr bwMode="auto">
              <a:xfrm>
                <a:off x="240" y="768"/>
                <a:ext cx="672" cy="336"/>
              </a:xfrm>
              <a:prstGeom prst="rect">
                <a:avLst/>
              </a:prstGeom>
              <a:solidFill>
                <a:srgbClr val="66CCFF"/>
              </a:solidFill>
              <a:ln w="9525">
                <a:solidFill>
                  <a:srgbClr val="000000"/>
                </a:solidFill>
                <a:miter lim="800000"/>
                <a:headEnd/>
                <a:tailEnd/>
              </a:ln>
            </p:spPr>
            <p:txBody>
              <a:bodyPr wrap="none" anchor="ctr"/>
              <a:lstStyle/>
              <a:p>
                <a:endParaRPr lang="en-GB"/>
              </a:p>
            </p:txBody>
          </p:sp>
          <p:sp>
            <p:nvSpPr>
              <p:cNvPr id="24591" name="Text Box 87"/>
              <p:cNvSpPr txBox="1">
                <a:spLocks noChangeArrowheads="1"/>
              </p:cNvSpPr>
              <p:nvPr/>
            </p:nvSpPr>
            <p:spPr bwMode="auto">
              <a:xfrm>
                <a:off x="240" y="768"/>
                <a:ext cx="62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sz="1300">
                    <a:solidFill>
                      <a:srgbClr val="000000"/>
                    </a:solidFill>
                    <a:latin typeface="AGaramond"/>
                  </a:rPr>
                  <a:t>Trivial</a:t>
                </a:r>
              </a:p>
              <a:p>
                <a:r>
                  <a:rPr lang="en-GB" sz="1300">
                    <a:solidFill>
                      <a:srgbClr val="000000"/>
                    </a:solidFill>
                    <a:latin typeface="AGaramond"/>
                  </a:rPr>
                  <a:t>Risk</a:t>
                </a:r>
                <a:endParaRPr lang="en-GB" sz="1400">
                  <a:solidFill>
                    <a:srgbClr val="000000"/>
                  </a:solidFill>
                  <a:latin typeface="AGaramond"/>
                </a:endParaRPr>
              </a:p>
            </p:txBody>
          </p:sp>
        </p:grpSp>
        <p:sp>
          <p:nvSpPr>
            <p:cNvPr id="24589" name="Text Box 88"/>
            <p:cNvSpPr txBox="1">
              <a:spLocks noChangeArrowheads="1"/>
            </p:cNvSpPr>
            <p:nvPr/>
          </p:nvSpPr>
          <p:spPr bwMode="auto">
            <a:xfrm>
              <a:off x="1248" y="2554"/>
              <a:ext cx="2880" cy="34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GB" sz="1600" dirty="0"/>
                <a:t>Risk level is low no significant action required.</a:t>
              </a:r>
              <a:endParaRPr lang="en-GB" sz="1000" dirty="0"/>
            </a:p>
          </p:txBody>
        </p:sp>
      </p:grpSp>
    </p:spTree>
  </p:cSld>
  <p:clrMapOvr>
    <a:masterClrMapping/>
  </p:clrMapOvr>
  <p:transition>
    <p:cut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371600" y="0"/>
            <a:ext cx="7772400" cy="914400"/>
          </a:xfrm>
        </p:spPr>
        <p:txBody>
          <a:bodyPr/>
          <a:lstStyle/>
          <a:p>
            <a:r>
              <a:rPr lang="en-GB" b="1" dirty="0" smtClean="0">
                <a:latin typeface="Arial" panose="020B0604020202020204" pitchFamily="34" charset="0"/>
                <a:cs typeface="Arial" panose="020B0604020202020204" pitchFamily="34" charset="0"/>
              </a:rPr>
              <a:t>Risk Assessment Form</a:t>
            </a:r>
            <a:endParaRPr lang="en-GB" sz="4000" b="1" dirty="0" smtClean="0">
              <a:solidFill>
                <a:srgbClr val="000000"/>
              </a:solidFill>
              <a:latin typeface="Arial" panose="020B0604020202020204" pitchFamily="34" charset="0"/>
              <a:cs typeface="Arial" panose="020B0604020202020204" pitchFamily="34" charset="0"/>
            </a:endParaRPr>
          </a:p>
        </p:txBody>
      </p:sp>
      <p:pic>
        <p:nvPicPr>
          <p:cNvPr id="1052"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700808"/>
            <a:ext cx="8305800" cy="405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txBox="1">
            <a:spLocks noChangeArrowheads="1"/>
          </p:cNvSpPr>
          <p:nvPr/>
        </p:nvSpPr>
        <p:spPr bwMode="auto">
          <a:xfrm>
            <a:off x="395536" y="1052736"/>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r" rtl="0" eaLnBrk="0" fontAlgn="base" hangingPunct="0">
              <a:spcBef>
                <a:spcPct val="0"/>
              </a:spcBef>
              <a:spcAft>
                <a:spcPct val="0"/>
              </a:spcAft>
              <a:defRPr sz="4400" i="1">
                <a:solidFill>
                  <a:schemeClr val="tx2"/>
                </a:solidFill>
                <a:latin typeface="+mj-lt"/>
                <a:ea typeface="+mj-ea"/>
                <a:cs typeface="+mj-cs"/>
              </a:defRPr>
            </a:lvl1pPr>
            <a:lvl2pPr algn="r" rtl="0" eaLnBrk="0" fontAlgn="base" hangingPunct="0">
              <a:spcBef>
                <a:spcPct val="0"/>
              </a:spcBef>
              <a:spcAft>
                <a:spcPct val="0"/>
              </a:spcAft>
              <a:defRPr sz="4400" i="1">
                <a:solidFill>
                  <a:schemeClr val="tx2"/>
                </a:solidFill>
                <a:latin typeface="Times New Roman" pitchFamily="18" charset="0"/>
              </a:defRPr>
            </a:lvl2pPr>
            <a:lvl3pPr algn="r" rtl="0" eaLnBrk="0" fontAlgn="base" hangingPunct="0">
              <a:spcBef>
                <a:spcPct val="0"/>
              </a:spcBef>
              <a:spcAft>
                <a:spcPct val="0"/>
              </a:spcAft>
              <a:defRPr sz="4400" i="1">
                <a:solidFill>
                  <a:schemeClr val="tx2"/>
                </a:solidFill>
                <a:latin typeface="Times New Roman" pitchFamily="18" charset="0"/>
              </a:defRPr>
            </a:lvl3pPr>
            <a:lvl4pPr algn="r" rtl="0" eaLnBrk="0" fontAlgn="base" hangingPunct="0">
              <a:spcBef>
                <a:spcPct val="0"/>
              </a:spcBef>
              <a:spcAft>
                <a:spcPct val="0"/>
              </a:spcAft>
              <a:defRPr sz="4400" i="1">
                <a:solidFill>
                  <a:schemeClr val="tx2"/>
                </a:solidFill>
                <a:latin typeface="Times New Roman" pitchFamily="18" charset="0"/>
              </a:defRPr>
            </a:lvl4pPr>
            <a:lvl5pPr algn="r" rtl="0" eaLnBrk="0" fontAlgn="base" hangingPunct="0">
              <a:spcBef>
                <a:spcPct val="0"/>
              </a:spcBef>
              <a:spcAft>
                <a:spcPct val="0"/>
              </a:spcAft>
              <a:defRPr sz="4400" i="1">
                <a:solidFill>
                  <a:schemeClr val="tx2"/>
                </a:solidFill>
                <a:latin typeface="Times New Roman" pitchFamily="18" charset="0"/>
              </a:defRPr>
            </a:lvl5pPr>
            <a:lvl6pPr marL="457200" algn="r" rtl="0" eaLnBrk="0" fontAlgn="base" hangingPunct="0">
              <a:spcBef>
                <a:spcPct val="0"/>
              </a:spcBef>
              <a:spcAft>
                <a:spcPct val="0"/>
              </a:spcAft>
              <a:defRPr sz="4400" i="1">
                <a:solidFill>
                  <a:schemeClr val="tx2"/>
                </a:solidFill>
                <a:latin typeface="Times New Roman" pitchFamily="18" charset="0"/>
              </a:defRPr>
            </a:lvl6pPr>
            <a:lvl7pPr marL="914400" algn="r" rtl="0" eaLnBrk="0" fontAlgn="base" hangingPunct="0">
              <a:spcBef>
                <a:spcPct val="0"/>
              </a:spcBef>
              <a:spcAft>
                <a:spcPct val="0"/>
              </a:spcAft>
              <a:defRPr sz="4400" i="1">
                <a:solidFill>
                  <a:schemeClr val="tx2"/>
                </a:solidFill>
                <a:latin typeface="Times New Roman" pitchFamily="18" charset="0"/>
              </a:defRPr>
            </a:lvl7pPr>
            <a:lvl8pPr marL="1371600" algn="r" rtl="0" eaLnBrk="0" fontAlgn="base" hangingPunct="0">
              <a:spcBef>
                <a:spcPct val="0"/>
              </a:spcBef>
              <a:spcAft>
                <a:spcPct val="0"/>
              </a:spcAft>
              <a:defRPr sz="4400" i="1">
                <a:solidFill>
                  <a:schemeClr val="tx2"/>
                </a:solidFill>
                <a:latin typeface="Times New Roman" pitchFamily="18" charset="0"/>
              </a:defRPr>
            </a:lvl8pPr>
            <a:lvl9pPr marL="1828800" algn="r" rtl="0" eaLnBrk="0" fontAlgn="base" hangingPunct="0">
              <a:spcBef>
                <a:spcPct val="0"/>
              </a:spcBef>
              <a:spcAft>
                <a:spcPct val="0"/>
              </a:spcAft>
              <a:defRPr sz="4400" i="1">
                <a:solidFill>
                  <a:schemeClr val="tx2"/>
                </a:solidFill>
                <a:latin typeface="Times New Roman" pitchFamily="18" charset="0"/>
              </a:defRPr>
            </a:lvl9pPr>
          </a:lstStyle>
          <a:p>
            <a:pPr algn="l"/>
            <a:r>
              <a:rPr lang="en-GB" sz="2800" i="0" kern="0" dirty="0" smtClean="0">
                <a:latin typeface="Arial" panose="020B0604020202020204" pitchFamily="34" charset="0"/>
                <a:cs typeface="Arial" panose="020B0604020202020204" pitchFamily="34" charset="0"/>
              </a:rPr>
              <a:t>A copy of the form is available on the IES webpage</a:t>
            </a:r>
            <a:endParaRPr lang="en-GB" sz="2800" i="0" kern="0" dirty="0" smtClean="0">
              <a:solidFill>
                <a:srgbClr val="000000"/>
              </a:solidFill>
              <a:latin typeface="Arial" panose="020B0604020202020204" pitchFamily="34" charset="0"/>
              <a:cs typeface="Arial" panose="020B0604020202020204" pitchFamily="34" charset="0"/>
            </a:endParaRPr>
          </a:p>
        </p:txBody>
      </p:sp>
    </p:spTree>
  </p:cSld>
  <p:clrMapOvr>
    <a:masterClrMapping/>
  </p:clrMapOvr>
  <p:transition>
    <p:cut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47650" y="188913"/>
            <a:ext cx="7276678" cy="553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l" eaLnBrk="1" hangingPunct="1"/>
            <a:r>
              <a:rPr lang="en-GB" altLang="en-US" sz="3200" dirty="0" smtClean="0">
                <a:latin typeface="Arial" pitchFamily="34" charset="0"/>
                <a:cs typeface="Arial" pitchFamily="34" charset="0"/>
              </a:rPr>
              <a:t>Why a different emphasis on safety?</a:t>
            </a:r>
            <a:endParaRPr lang="en-GB" altLang="en-US" sz="3200" dirty="0">
              <a:latin typeface="Arial" pitchFamily="34" charset="0"/>
              <a:cs typeface="Arial" pitchFamily="34" charset="0"/>
            </a:endParaRPr>
          </a:p>
        </p:txBody>
      </p:sp>
      <p:sp>
        <p:nvSpPr>
          <p:cNvPr id="3" name="Rectangle 3"/>
          <p:cNvSpPr>
            <a:spLocks noChangeArrowheads="1"/>
          </p:cNvSpPr>
          <p:nvPr/>
        </p:nvSpPr>
        <p:spPr bwMode="auto">
          <a:xfrm>
            <a:off x="381000" y="1124744"/>
            <a:ext cx="7772400" cy="5428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eaLnBrk="1" hangingPunct="1">
              <a:spcBef>
                <a:spcPct val="20000"/>
              </a:spcBef>
              <a:buFontTx/>
              <a:buChar char="•"/>
            </a:pPr>
            <a:r>
              <a:rPr lang="en-GB" altLang="en-US" sz="2800" dirty="0" smtClean="0">
                <a:latin typeface="Arial" pitchFamily="34" charset="0"/>
                <a:cs typeface="Arial" pitchFamily="34" charset="0"/>
              </a:rPr>
              <a:t>Your </a:t>
            </a:r>
            <a:r>
              <a:rPr lang="en-GB" altLang="en-US" sz="2800" b="1" dirty="0" smtClean="0">
                <a:latin typeface="Arial" pitchFamily="34" charset="0"/>
                <a:cs typeface="Arial" pitchFamily="34" charset="0"/>
              </a:rPr>
              <a:t>experience</a:t>
            </a:r>
            <a:r>
              <a:rPr lang="en-GB" altLang="en-US" sz="2800" dirty="0" smtClean="0">
                <a:latin typeface="Arial" pitchFamily="34" charset="0"/>
                <a:cs typeface="Arial" pitchFamily="34" charset="0"/>
              </a:rPr>
              <a:t> of safety systems up to this point is likely to be varied.</a:t>
            </a:r>
          </a:p>
          <a:p>
            <a:pPr marL="342900" indent="-342900" algn="l" eaLnBrk="1" hangingPunct="1">
              <a:spcBef>
                <a:spcPct val="20000"/>
              </a:spcBef>
              <a:buFontTx/>
              <a:buChar char="•"/>
            </a:pPr>
            <a:r>
              <a:rPr lang="en-GB" altLang="en-US" sz="2800" b="1" dirty="0" smtClean="0">
                <a:latin typeface="Arial" pitchFamily="34" charset="0"/>
                <a:cs typeface="Arial" pitchFamily="34" charset="0"/>
              </a:rPr>
              <a:t>Safe system of work </a:t>
            </a:r>
            <a:r>
              <a:rPr lang="en-GB" altLang="en-US" sz="2800" dirty="0" smtClean="0">
                <a:latin typeface="Arial" pitchFamily="34" charset="0"/>
                <a:cs typeface="Arial" pitchFamily="34" charset="0"/>
              </a:rPr>
              <a:t>needs to be identified at proposal stage via correct methodology and risk assessment. </a:t>
            </a:r>
          </a:p>
          <a:p>
            <a:pPr marL="342900" indent="-342900" algn="l" eaLnBrk="1" hangingPunct="1">
              <a:spcBef>
                <a:spcPct val="20000"/>
              </a:spcBef>
              <a:buFontTx/>
              <a:buChar char="•"/>
            </a:pPr>
            <a:r>
              <a:rPr lang="en-GB" altLang="en-US" sz="2800" dirty="0" smtClean="0">
                <a:latin typeface="Arial" pitchFamily="34" charset="0"/>
                <a:cs typeface="Arial" pitchFamily="34" charset="0"/>
              </a:rPr>
              <a:t>This needs to reflect </a:t>
            </a:r>
            <a:r>
              <a:rPr lang="en-GB" altLang="en-US" sz="2800" b="1" dirty="0" smtClean="0">
                <a:latin typeface="Arial" pitchFamily="34" charset="0"/>
                <a:cs typeface="Arial" pitchFamily="34" charset="0"/>
              </a:rPr>
              <a:t>accepted practice </a:t>
            </a:r>
            <a:r>
              <a:rPr lang="en-GB" altLang="en-US" sz="2800" dirty="0" smtClean="0">
                <a:latin typeface="Arial" pitchFamily="34" charset="0"/>
                <a:cs typeface="Arial" pitchFamily="34" charset="0"/>
              </a:rPr>
              <a:t>and your tutor will need to agree your safety measures</a:t>
            </a:r>
          </a:p>
          <a:p>
            <a:pPr marL="342900" indent="-342900" algn="l" eaLnBrk="1" hangingPunct="1">
              <a:spcBef>
                <a:spcPct val="20000"/>
              </a:spcBef>
              <a:buFontTx/>
              <a:buChar char="•"/>
            </a:pPr>
            <a:r>
              <a:rPr lang="en-GB" altLang="en-US" sz="2800" dirty="0" smtClean="0">
                <a:latin typeface="Arial" pitchFamily="34" charset="0"/>
                <a:cs typeface="Arial" pitchFamily="34" charset="0"/>
              </a:rPr>
              <a:t>Ongoing </a:t>
            </a:r>
            <a:r>
              <a:rPr lang="en-GB" altLang="en-US" sz="2800" b="1" dirty="0" smtClean="0">
                <a:latin typeface="Arial" pitchFamily="34" charset="0"/>
                <a:cs typeface="Arial" pitchFamily="34" charset="0"/>
              </a:rPr>
              <a:t>project management </a:t>
            </a:r>
            <a:r>
              <a:rPr lang="en-GB" altLang="en-US" sz="2800" dirty="0" smtClean="0">
                <a:latin typeface="Arial" pitchFamily="34" charset="0"/>
                <a:cs typeface="Arial" pitchFamily="34" charset="0"/>
              </a:rPr>
              <a:t>will mean that control measures will be adapted as activity in the project changes</a:t>
            </a:r>
            <a:endParaRPr lang="en-GB" altLang="en-US" sz="2800" dirty="0">
              <a:latin typeface="Arial" pitchFamily="34" charset="0"/>
              <a:cs typeface="Arial" pitchFamily="34" charset="0"/>
            </a:endParaRPr>
          </a:p>
        </p:txBody>
      </p:sp>
    </p:spTree>
    <p:extLst>
      <p:ext uri="{BB962C8B-B14F-4D97-AF65-F5344CB8AC3E}">
        <p14:creationId xmlns:p14="http://schemas.microsoft.com/office/powerpoint/2010/main" val="1674013070"/>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371600" y="0"/>
            <a:ext cx="7772400" cy="914400"/>
          </a:xfrm>
        </p:spPr>
        <p:txBody>
          <a:bodyPr/>
          <a:lstStyle/>
          <a:p>
            <a:r>
              <a:rPr lang="en-GB" b="1" dirty="0" smtClean="0">
                <a:latin typeface="Arial" panose="020B0604020202020204" pitchFamily="34" charset="0"/>
                <a:cs typeface="Arial" panose="020B0604020202020204" pitchFamily="34" charset="0"/>
              </a:rPr>
              <a:t>Risk Assessment Form</a:t>
            </a:r>
            <a:endParaRPr lang="en-GB" sz="4000" b="1" dirty="0" smtClean="0">
              <a:solidFill>
                <a:srgbClr val="000000"/>
              </a:solidFill>
              <a:latin typeface="Arial" panose="020B0604020202020204" pitchFamily="34" charset="0"/>
              <a:cs typeface="Arial" panose="020B0604020202020204" pitchFamily="34" charset="0"/>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980728"/>
            <a:ext cx="6926223" cy="5902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4020386"/>
      </p:ext>
    </p:extLst>
  </p:cSld>
  <p:clrMapOvr>
    <a:masterClrMapping/>
  </p:clrMapOvr>
  <p:transition>
    <p:cut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99592" y="29620"/>
            <a:ext cx="7772400" cy="914400"/>
          </a:xfrm>
        </p:spPr>
        <p:txBody>
          <a:bodyPr/>
          <a:lstStyle/>
          <a:p>
            <a:r>
              <a:rPr lang="en-GB" dirty="0" smtClean="0">
                <a:latin typeface="Arial" panose="020B0604020202020204" pitchFamily="34" charset="0"/>
                <a:cs typeface="Arial" panose="020B0604020202020204" pitchFamily="34" charset="0"/>
              </a:rPr>
              <a:t>Getting Help</a:t>
            </a:r>
          </a:p>
        </p:txBody>
      </p:sp>
      <p:sp>
        <p:nvSpPr>
          <p:cNvPr id="25603" name="Rectangle 3"/>
          <p:cNvSpPr>
            <a:spLocks noGrp="1" noChangeArrowheads="1"/>
          </p:cNvSpPr>
          <p:nvPr>
            <p:ph type="body" idx="1"/>
          </p:nvPr>
        </p:nvSpPr>
        <p:spPr>
          <a:xfrm>
            <a:off x="457200" y="1219200"/>
            <a:ext cx="8305800" cy="5181600"/>
          </a:xfrm>
        </p:spPr>
        <p:txBody>
          <a:bodyPr/>
          <a:lstStyle/>
          <a:p>
            <a:pPr>
              <a:lnSpc>
                <a:spcPct val="90000"/>
              </a:lnSpc>
              <a:buFontTx/>
              <a:buNone/>
            </a:pPr>
            <a:r>
              <a:rPr lang="en-GB" sz="2400" dirty="0" smtClean="0">
                <a:solidFill>
                  <a:srgbClr val="000000"/>
                </a:solidFill>
                <a:latin typeface="Arial" panose="020B0604020202020204" pitchFamily="34" charset="0"/>
                <a:cs typeface="Arial" panose="020B0604020202020204" pitchFamily="34" charset="0"/>
              </a:rPr>
              <a:t>The </a:t>
            </a:r>
            <a:r>
              <a:rPr lang="en-GB" sz="2400" dirty="0" smtClean="0">
                <a:latin typeface="Arial" panose="020B0604020202020204" pitchFamily="34" charset="0"/>
                <a:cs typeface="Arial" panose="020B0604020202020204" pitchFamily="34" charset="0"/>
              </a:rPr>
              <a:t>HSE can provide a range of practical guidance.</a:t>
            </a:r>
          </a:p>
          <a:p>
            <a:pPr>
              <a:lnSpc>
                <a:spcPct val="90000"/>
              </a:lnSpc>
              <a:buFontTx/>
              <a:buNone/>
            </a:pPr>
            <a:endParaRPr lang="en-GB" sz="2400" dirty="0" smtClean="0">
              <a:latin typeface="Arial" panose="020B0604020202020204" pitchFamily="34" charset="0"/>
              <a:cs typeface="Arial" panose="020B0604020202020204" pitchFamily="34" charset="0"/>
            </a:endParaRPr>
          </a:p>
          <a:p>
            <a:pPr>
              <a:lnSpc>
                <a:spcPct val="90000"/>
              </a:lnSpc>
              <a:buFontTx/>
              <a:buNone/>
            </a:pPr>
            <a:endParaRPr lang="en-GB" sz="2400" dirty="0" smtClean="0">
              <a:latin typeface="Arial" panose="020B0604020202020204" pitchFamily="34" charset="0"/>
              <a:cs typeface="Arial" panose="020B0604020202020204" pitchFamily="34" charset="0"/>
            </a:endParaRPr>
          </a:p>
          <a:p>
            <a:pPr>
              <a:lnSpc>
                <a:spcPct val="90000"/>
              </a:lnSpc>
            </a:pPr>
            <a:r>
              <a:rPr lang="en-GB" sz="2800" dirty="0" smtClean="0">
                <a:latin typeface="Arial" panose="020B0604020202020204" pitchFamily="34" charset="0"/>
                <a:cs typeface="Arial" panose="020B0604020202020204" pitchFamily="34" charset="0"/>
                <a:hlinkClick r:id="rId2"/>
              </a:rPr>
              <a:t>http://www.hse.gov.uk/risk/casestudies/index.htm</a:t>
            </a:r>
            <a:r>
              <a:rPr lang="en-GB" sz="2800" dirty="0" smtClean="0">
                <a:latin typeface="Arial" panose="020B0604020202020204" pitchFamily="34" charset="0"/>
                <a:cs typeface="Arial" panose="020B0604020202020204" pitchFamily="34" charset="0"/>
              </a:rPr>
              <a:t> </a:t>
            </a:r>
          </a:p>
          <a:p>
            <a:pPr>
              <a:lnSpc>
                <a:spcPct val="90000"/>
              </a:lnSpc>
            </a:pPr>
            <a:r>
              <a:rPr lang="en-GB" sz="2800" dirty="0" smtClean="0">
                <a:latin typeface="Arial" panose="020B0604020202020204" pitchFamily="34" charset="0"/>
                <a:cs typeface="Arial" panose="020B0604020202020204" pitchFamily="34" charset="0"/>
                <a:hlinkClick r:id="rId3"/>
              </a:rPr>
              <a:t>http://www.hse.gov.uk/risk/fivesteps.htm</a:t>
            </a:r>
            <a:r>
              <a:rPr lang="en-GB" sz="2800" dirty="0" smtClean="0">
                <a:latin typeface="Arial" panose="020B0604020202020204" pitchFamily="34" charset="0"/>
                <a:cs typeface="Arial" panose="020B0604020202020204" pitchFamily="34" charset="0"/>
              </a:rPr>
              <a:t> </a:t>
            </a:r>
          </a:p>
          <a:p>
            <a:pPr>
              <a:lnSpc>
                <a:spcPct val="90000"/>
              </a:lnSpc>
              <a:buFontTx/>
              <a:buNone/>
            </a:pPr>
            <a:endParaRPr lang="en-GB" sz="2800" dirty="0" smtClean="0">
              <a:latin typeface="Arial" panose="020B0604020202020204" pitchFamily="34" charset="0"/>
              <a:cs typeface="Arial" panose="020B0604020202020204" pitchFamily="34" charset="0"/>
            </a:endParaRPr>
          </a:p>
          <a:p>
            <a:pPr>
              <a:lnSpc>
                <a:spcPct val="90000"/>
              </a:lnSpc>
              <a:buFontTx/>
              <a:buNone/>
            </a:pPr>
            <a:endParaRPr lang="en-GB" sz="2800" dirty="0" smtClean="0">
              <a:latin typeface="Arial" panose="020B0604020202020204" pitchFamily="34" charset="0"/>
              <a:cs typeface="Arial" panose="020B0604020202020204" pitchFamily="34" charset="0"/>
            </a:endParaRPr>
          </a:p>
          <a:p>
            <a:pPr>
              <a:lnSpc>
                <a:spcPct val="90000"/>
              </a:lnSpc>
            </a:pPr>
            <a:r>
              <a:rPr lang="en-GB" sz="2400" dirty="0" smtClean="0">
                <a:latin typeface="Arial" panose="020B0604020202020204" pitchFamily="34" charset="0"/>
                <a:cs typeface="Arial" panose="020B0604020202020204" pitchFamily="34" charset="0"/>
              </a:rPr>
              <a:t>Any queries? Please see your project or module leader. Technical advice is available from the technician team.</a:t>
            </a:r>
          </a:p>
          <a:p>
            <a:pPr>
              <a:lnSpc>
                <a:spcPct val="90000"/>
              </a:lnSpc>
            </a:pPr>
            <a:r>
              <a:rPr lang="en-GB" sz="2400" dirty="0" smtClean="0">
                <a:latin typeface="Arial" panose="020B0604020202020204" pitchFamily="34" charset="0"/>
                <a:cs typeface="Arial" panose="020B0604020202020204" pitchFamily="34" charset="0"/>
              </a:rPr>
              <a:t>If you are in doubt – ask first before carrying out any activity.</a:t>
            </a:r>
          </a:p>
          <a:p>
            <a:pPr>
              <a:lnSpc>
                <a:spcPct val="90000"/>
              </a:lnSpc>
              <a:buFontTx/>
              <a:buNone/>
            </a:pPr>
            <a:endParaRPr lang="en-GB" sz="1800" dirty="0" smtClean="0">
              <a:latin typeface="Arial" panose="020B0604020202020204" pitchFamily="34" charset="0"/>
              <a:cs typeface="Arial" panose="020B0604020202020204" pitchFamily="34" charset="0"/>
            </a:endParaRPr>
          </a:p>
          <a:p>
            <a:pPr>
              <a:lnSpc>
                <a:spcPct val="90000"/>
              </a:lnSpc>
              <a:buFontTx/>
              <a:buNone/>
            </a:pPr>
            <a:endParaRPr lang="en-GB" sz="1800" dirty="0" smtClean="0">
              <a:latin typeface="Arial" panose="020B0604020202020204" pitchFamily="34" charset="0"/>
              <a:cs typeface="Arial" panose="020B0604020202020204" pitchFamily="34" charset="0"/>
            </a:endParaRPr>
          </a:p>
          <a:p>
            <a:pPr>
              <a:lnSpc>
                <a:spcPct val="90000"/>
              </a:lnSpc>
              <a:buFontTx/>
              <a:buNone/>
            </a:pPr>
            <a:r>
              <a:rPr lang="en-GB" sz="1800" dirty="0" smtClean="0">
                <a:latin typeface="Arial" panose="020B0604020202020204" pitchFamily="34" charset="0"/>
                <a:cs typeface="Arial" panose="020B0604020202020204" pitchFamily="34" charset="0"/>
              </a:rPr>
              <a:t>Simon Lewis – September 2014</a:t>
            </a:r>
            <a:endParaRPr lang="en-GB" dirty="0" smtClean="0">
              <a:latin typeface="Arial" panose="020B0604020202020204" pitchFamily="34" charset="0"/>
              <a:cs typeface="Arial" panose="020B0604020202020204" pitchFamily="34" charset="0"/>
            </a:endParaRPr>
          </a:p>
        </p:txBody>
      </p:sp>
    </p:spTree>
  </p:cSld>
  <p:clrMapOvr>
    <a:masterClrMapping/>
  </p:clrMapOvr>
  <p:transition>
    <p:cut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47650" y="188913"/>
            <a:ext cx="7276678" cy="553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l" eaLnBrk="1" hangingPunct="1"/>
            <a:r>
              <a:rPr lang="en-GB" altLang="en-US" sz="3200" dirty="0" smtClean="0">
                <a:latin typeface="Arial" pitchFamily="34" charset="0"/>
                <a:cs typeface="Arial" pitchFamily="34" charset="0"/>
              </a:rPr>
              <a:t>Some specific issues</a:t>
            </a:r>
            <a:endParaRPr lang="en-GB" altLang="en-US" sz="3200" dirty="0">
              <a:latin typeface="Arial" pitchFamily="34" charset="0"/>
              <a:cs typeface="Arial" pitchFamily="34" charset="0"/>
            </a:endParaRPr>
          </a:p>
        </p:txBody>
      </p:sp>
      <p:sp>
        <p:nvSpPr>
          <p:cNvPr id="3" name="Rectangle 3"/>
          <p:cNvSpPr>
            <a:spLocks noChangeArrowheads="1"/>
          </p:cNvSpPr>
          <p:nvPr/>
        </p:nvSpPr>
        <p:spPr bwMode="auto">
          <a:xfrm>
            <a:off x="381000" y="836712"/>
            <a:ext cx="7772400" cy="571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eaLnBrk="1" hangingPunct="1">
              <a:spcBef>
                <a:spcPct val="20000"/>
              </a:spcBef>
              <a:buFontTx/>
              <a:buChar char="•"/>
            </a:pPr>
            <a:r>
              <a:rPr lang="en-GB" altLang="en-US" sz="2800" dirty="0" smtClean="0">
                <a:latin typeface="Arial" pitchFamily="34" charset="0"/>
                <a:cs typeface="Arial" pitchFamily="34" charset="0"/>
              </a:rPr>
              <a:t>Work at height</a:t>
            </a:r>
          </a:p>
          <a:p>
            <a:pPr marL="342900" indent="-342900" algn="l" eaLnBrk="1" hangingPunct="1">
              <a:spcBef>
                <a:spcPct val="20000"/>
              </a:spcBef>
              <a:buFontTx/>
              <a:buChar char="•"/>
            </a:pPr>
            <a:r>
              <a:rPr lang="en-GB" altLang="en-US" sz="2800" dirty="0" smtClean="0">
                <a:latin typeface="Arial" pitchFamily="34" charset="0"/>
                <a:cs typeface="Arial" pitchFamily="34" charset="0"/>
              </a:rPr>
              <a:t>Manual handling</a:t>
            </a:r>
          </a:p>
          <a:p>
            <a:pPr marL="342900" indent="-342900" algn="l" eaLnBrk="1" hangingPunct="1">
              <a:spcBef>
                <a:spcPct val="20000"/>
              </a:spcBef>
              <a:buFontTx/>
              <a:buChar char="•"/>
            </a:pPr>
            <a:r>
              <a:rPr lang="en-GB" altLang="en-US" sz="2800" dirty="0" smtClean="0">
                <a:latin typeface="Arial" pitchFamily="34" charset="0"/>
                <a:cs typeface="Arial" pitchFamily="34" charset="0"/>
              </a:rPr>
              <a:t>Use of tools / power tools / machinery</a:t>
            </a:r>
          </a:p>
          <a:p>
            <a:pPr marL="342900" indent="-342900" algn="l" eaLnBrk="1" hangingPunct="1">
              <a:spcBef>
                <a:spcPct val="20000"/>
              </a:spcBef>
              <a:buFontTx/>
              <a:buChar char="•"/>
            </a:pPr>
            <a:r>
              <a:rPr lang="en-GB" altLang="en-US" sz="2800" dirty="0" smtClean="0">
                <a:latin typeface="Arial" pitchFamily="34" charset="0"/>
                <a:cs typeface="Arial" pitchFamily="34" charset="0"/>
              </a:rPr>
              <a:t>Use of lifting equipment</a:t>
            </a:r>
          </a:p>
          <a:p>
            <a:pPr marL="342900" indent="-342900" algn="l" eaLnBrk="1" hangingPunct="1">
              <a:spcBef>
                <a:spcPct val="20000"/>
              </a:spcBef>
              <a:buFontTx/>
              <a:buChar char="•"/>
            </a:pPr>
            <a:r>
              <a:rPr lang="en-GB" altLang="en-US" sz="2800" dirty="0" smtClean="0">
                <a:latin typeface="Arial" pitchFamily="34" charset="0"/>
                <a:cs typeface="Arial" pitchFamily="34" charset="0"/>
              </a:rPr>
              <a:t>Display Screen Equipment</a:t>
            </a:r>
          </a:p>
          <a:p>
            <a:pPr marL="342900" indent="-342900" algn="l" eaLnBrk="1" hangingPunct="1">
              <a:spcBef>
                <a:spcPct val="20000"/>
              </a:spcBef>
              <a:buFontTx/>
              <a:buChar char="•"/>
            </a:pPr>
            <a:r>
              <a:rPr lang="en-GB" altLang="en-US" sz="2800" dirty="0" smtClean="0">
                <a:latin typeface="Arial" pitchFamily="34" charset="0"/>
                <a:cs typeface="Arial" pitchFamily="34" charset="0"/>
              </a:rPr>
              <a:t>Electricity</a:t>
            </a:r>
          </a:p>
          <a:p>
            <a:pPr marL="342900" indent="-342900" algn="l" eaLnBrk="1" hangingPunct="1">
              <a:spcBef>
                <a:spcPct val="20000"/>
              </a:spcBef>
              <a:buFontTx/>
              <a:buChar char="•"/>
            </a:pPr>
            <a:r>
              <a:rPr lang="en-GB" altLang="en-US" sz="2800" dirty="0" smtClean="0">
                <a:latin typeface="Arial" pitchFamily="34" charset="0"/>
                <a:cs typeface="Arial" pitchFamily="34" charset="0"/>
              </a:rPr>
              <a:t>Noise &amp; Vibration</a:t>
            </a:r>
          </a:p>
          <a:p>
            <a:pPr marL="342900" indent="-342900" algn="l" eaLnBrk="1" hangingPunct="1">
              <a:spcBef>
                <a:spcPct val="20000"/>
              </a:spcBef>
              <a:buFontTx/>
              <a:buChar char="•"/>
            </a:pPr>
            <a:r>
              <a:rPr lang="en-GB" altLang="en-US" sz="2800" dirty="0" smtClean="0">
                <a:latin typeface="Arial" pitchFamily="34" charset="0"/>
                <a:cs typeface="Arial" pitchFamily="34" charset="0"/>
              </a:rPr>
              <a:t>Hot / cold </a:t>
            </a:r>
          </a:p>
          <a:p>
            <a:pPr marL="342900" indent="-342900" algn="l" eaLnBrk="1" hangingPunct="1">
              <a:spcBef>
                <a:spcPct val="20000"/>
              </a:spcBef>
              <a:buFontTx/>
              <a:buChar char="•"/>
            </a:pPr>
            <a:r>
              <a:rPr lang="en-GB" altLang="en-US" sz="2800" dirty="0" smtClean="0">
                <a:latin typeface="Arial" pitchFamily="34" charset="0"/>
                <a:cs typeface="Arial" pitchFamily="34" charset="0"/>
              </a:rPr>
              <a:t>Environmental Effects</a:t>
            </a:r>
          </a:p>
          <a:p>
            <a:pPr marL="342900" indent="-342900" algn="l" eaLnBrk="1" hangingPunct="1">
              <a:spcBef>
                <a:spcPct val="20000"/>
              </a:spcBef>
              <a:buFontTx/>
              <a:buChar char="•"/>
            </a:pPr>
            <a:r>
              <a:rPr lang="en-GB" altLang="en-US" sz="2800" dirty="0" smtClean="0">
                <a:latin typeface="Arial" pitchFamily="34" charset="0"/>
                <a:cs typeface="Arial" pitchFamily="34" charset="0"/>
              </a:rPr>
              <a:t>Violence</a:t>
            </a:r>
          </a:p>
          <a:p>
            <a:pPr marL="342900" indent="-342900" algn="l" eaLnBrk="1" hangingPunct="1">
              <a:spcBef>
                <a:spcPct val="20000"/>
              </a:spcBef>
              <a:buFontTx/>
              <a:buChar char="•"/>
            </a:pPr>
            <a:r>
              <a:rPr lang="en-GB" altLang="en-US" sz="2800" dirty="0" smtClean="0">
                <a:latin typeface="Arial" pitchFamily="34" charset="0"/>
                <a:cs typeface="Arial" pitchFamily="34" charset="0"/>
              </a:rPr>
              <a:t>COSHH</a:t>
            </a:r>
          </a:p>
          <a:p>
            <a:pPr marL="342900" indent="-342900" algn="l" eaLnBrk="1" hangingPunct="1">
              <a:spcBef>
                <a:spcPct val="20000"/>
              </a:spcBef>
              <a:buFontTx/>
              <a:buChar char="•"/>
            </a:pPr>
            <a:endParaRPr lang="en-GB" altLang="en-US" sz="2800" dirty="0">
              <a:latin typeface="Arial" pitchFamily="34" charset="0"/>
              <a:cs typeface="Arial" pitchFamily="34" charset="0"/>
            </a:endParaRPr>
          </a:p>
        </p:txBody>
      </p:sp>
    </p:spTree>
    <p:extLst>
      <p:ext uri="{BB962C8B-B14F-4D97-AF65-F5344CB8AC3E}">
        <p14:creationId xmlns:p14="http://schemas.microsoft.com/office/powerpoint/2010/main" val="2865198804"/>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47650" y="188913"/>
            <a:ext cx="7276678" cy="553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l" eaLnBrk="1" hangingPunct="1"/>
            <a:r>
              <a:rPr lang="en-GB" altLang="en-US" sz="3200" dirty="0" smtClean="0">
                <a:latin typeface="Arial" pitchFamily="34" charset="0"/>
                <a:cs typeface="Arial" pitchFamily="34" charset="0"/>
              </a:rPr>
              <a:t>Lab work</a:t>
            </a:r>
            <a:endParaRPr lang="en-GB" altLang="en-US" sz="3200" dirty="0">
              <a:latin typeface="Arial" pitchFamily="34" charset="0"/>
              <a:cs typeface="Arial" pitchFamily="34" charset="0"/>
            </a:endParaRPr>
          </a:p>
        </p:txBody>
      </p:sp>
      <p:sp>
        <p:nvSpPr>
          <p:cNvPr id="3" name="Rectangle 3"/>
          <p:cNvSpPr>
            <a:spLocks noChangeArrowheads="1"/>
          </p:cNvSpPr>
          <p:nvPr/>
        </p:nvSpPr>
        <p:spPr bwMode="auto">
          <a:xfrm>
            <a:off x="381000" y="836712"/>
            <a:ext cx="7772400" cy="571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eaLnBrk="1" hangingPunct="1">
              <a:spcBef>
                <a:spcPct val="20000"/>
              </a:spcBef>
              <a:buFontTx/>
              <a:buChar char="•"/>
            </a:pPr>
            <a:r>
              <a:rPr lang="en-GB" altLang="en-US" sz="2800" dirty="0" smtClean="0">
                <a:latin typeface="Arial" pitchFamily="34" charset="0"/>
                <a:cs typeface="Arial" pitchFamily="34" charset="0"/>
              </a:rPr>
              <a:t>No work on supplies above 50V &amp; </a:t>
            </a:r>
            <a:r>
              <a:rPr lang="en-GB" altLang="en-US" sz="2800" dirty="0" err="1" smtClean="0">
                <a:latin typeface="Arial" pitchFamily="34" charset="0"/>
                <a:cs typeface="Arial" pitchFamily="34" charset="0"/>
              </a:rPr>
              <a:t>polyphase</a:t>
            </a:r>
            <a:r>
              <a:rPr lang="en-GB" altLang="en-US" sz="2800" dirty="0" smtClean="0">
                <a:latin typeface="Arial" pitchFamily="34" charset="0"/>
                <a:cs typeface="Arial" pitchFamily="34" charset="0"/>
              </a:rPr>
              <a:t> unless suitable protective measures in place</a:t>
            </a:r>
          </a:p>
          <a:p>
            <a:pPr marL="342900" indent="-342900" algn="l" eaLnBrk="1" hangingPunct="1">
              <a:spcBef>
                <a:spcPct val="20000"/>
              </a:spcBef>
              <a:buFontTx/>
              <a:buChar char="•"/>
            </a:pPr>
            <a:r>
              <a:rPr lang="en-GB" altLang="en-US" sz="2800" dirty="0" smtClean="0">
                <a:latin typeface="Arial" pitchFamily="34" charset="0"/>
                <a:cs typeface="Arial" pitchFamily="34" charset="0"/>
              </a:rPr>
              <a:t>Use  of isolation</a:t>
            </a:r>
          </a:p>
          <a:p>
            <a:pPr marL="342900" indent="-342900" algn="l" eaLnBrk="1" hangingPunct="1">
              <a:spcBef>
                <a:spcPct val="20000"/>
              </a:spcBef>
              <a:buFontTx/>
              <a:buChar char="•"/>
            </a:pPr>
            <a:r>
              <a:rPr lang="en-GB" altLang="en-US" sz="2800" dirty="0" smtClean="0">
                <a:latin typeface="Arial" pitchFamily="34" charset="0"/>
                <a:cs typeface="Arial" pitchFamily="34" charset="0"/>
              </a:rPr>
              <a:t>Use of RCDs</a:t>
            </a:r>
          </a:p>
          <a:p>
            <a:pPr marL="342900" indent="-342900" algn="l" eaLnBrk="1" hangingPunct="1">
              <a:spcBef>
                <a:spcPct val="20000"/>
              </a:spcBef>
              <a:buFontTx/>
              <a:buChar char="•"/>
            </a:pPr>
            <a:r>
              <a:rPr lang="en-GB" altLang="en-US" sz="2800" dirty="0" smtClean="0">
                <a:latin typeface="Arial" pitchFamily="34" charset="0"/>
                <a:cs typeface="Arial" pitchFamily="34" charset="0"/>
              </a:rPr>
              <a:t>Requirement for shrouded terminals &amp; test leads</a:t>
            </a:r>
          </a:p>
          <a:p>
            <a:pPr marL="342900" indent="-342900" algn="l" eaLnBrk="1" hangingPunct="1">
              <a:spcBef>
                <a:spcPct val="20000"/>
              </a:spcBef>
              <a:buFontTx/>
              <a:buChar char="•"/>
            </a:pPr>
            <a:r>
              <a:rPr lang="en-GB" altLang="en-US" sz="2800" dirty="0" smtClean="0">
                <a:latin typeface="Arial" pitchFamily="34" charset="0"/>
                <a:cs typeface="Arial" pitchFamily="34" charset="0"/>
              </a:rPr>
              <a:t>Use of GS38 test leads</a:t>
            </a:r>
          </a:p>
          <a:p>
            <a:pPr marL="342900" indent="-342900" algn="l" eaLnBrk="1" hangingPunct="1">
              <a:spcBef>
                <a:spcPct val="20000"/>
              </a:spcBef>
              <a:buFontTx/>
              <a:buChar char="•"/>
            </a:pPr>
            <a:r>
              <a:rPr lang="en-GB" altLang="en-US" sz="2800" dirty="0" smtClean="0">
                <a:latin typeface="Arial" pitchFamily="34" charset="0"/>
                <a:cs typeface="Arial" pitchFamily="34" charset="0"/>
              </a:rPr>
              <a:t>Use of pillar drill and other tools</a:t>
            </a:r>
          </a:p>
          <a:p>
            <a:pPr algn="l" eaLnBrk="1" hangingPunct="1">
              <a:spcBef>
                <a:spcPct val="20000"/>
              </a:spcBef>
            </a:pPr>
            <a:endParaRPr lang="en-GB" altLang="en-US" sz="2800" dirty="0" smtClean="0">
              <a:latin typeface="Arial" pitchFamily="34" charset="0"/>
              <a:cs typeface="Arial" pitchFamily="34" charset="0"/>
            </a:endParaRPr>
          </a:p>
          <a:p>
            <a:pPr marL="342900" indent="-342900" algn="l" eaLnBrk="1" hangingPunct="1">
              <a:spcBef>
                <a:spcPct val="20000"/>
              </a:spcBef>
              <a:buFontTx/>
              <a:buChar char="•"/>
            </a:pPr>
            <a:endParaRPr lang="en-GB" altLang="en-US" sz="2800" dirty="0" smtClean="0">
              <a:latin typeface="Arial" pitchFamily="34" charset="0"/>
              <a:cs typeface="Arial" pitchFamily="34" charset="0"/>
            </a:endParaRPr>
          </a:p>
          <a:p>
            <a:pPr marL="342900" indent="-342900" algn="l" eaLnBrk="1" hangingPunct="1">
              <a:spcBef>
                <a:spcPct val="20000"/>
              </a:spcBef>
              <a:buFontTx/>
              <a:buChar char="•"/>
            </a:pPr>
            <a:endParaRPr lang="en-GB" altLang="en-US" sz="2800" dirty="0">
              <a:latin typeface="Arial" pitchFamily="34" charset="0"/>
              <a:cs typeface="Arial" pitchFamily="34" charset="0"/>
            </a:endParaRPr>
          </a:p>
        </p:txBody>
      </p:sp>
    </p:spTree>
    <p:extLst>
      <p:ext uri="{BB962C8B-B14F-4D97-AF65-F5344CB8AC3E}">
        <p14:creationId xmlns:p14="http://schemas.microsoft.com/office/powerpoint/2010/main" val="98324055"/>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47650" y="188913"/>
            <a:ext cx="7276678" cy="553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l" eaLnBrk="1" hangingPunct="1"/>
            <a:r>
              <a:rPr lang="en-GB" altLang="en-US" sz="3200" dirty="0" smtClean="0">
                <a:latin typeface="Arial" pitchFamily="34" charset="0"/>
                <a:cs typeface="Arial" pitchFamily="34" charset="0"/>
              </a:rPr>
              <a:t>Are you competent to proceed?</a:t>
            </a:r>
            <a:endParaRPr lang="en-GB" altLang="en-US" sz="3200" dirty="0">
              <a:latin typeface="Arial" pitchFamily="34" charset="0"/>
              <a:cs typeface="Arial" pitchFamily="34" charset="0"/>
            </a:endParaRPr>
          </a:p>
        </p:txBody>
      </p:sp>
      <p:sp>
        <p:nvSpPr>
          <p:cNvPr id="3" name="Rectangle 3"/>
          <p:cNvSpPr>
            <a:spLocks noChangeArrowheads="1"/>
          </p:cNvSpPr>
          <p:nvPr/>
        </p:nvSpPr>
        <p:spPr bwMode="auto">
          <a:xfrm>
            <a:off x="381000" y="836712"/>
            <a:ext cx="7772400" cy="571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eaLnBrk="1" hangingPunct="1">
              <a:spcBef>
                <a:spcPct val="20000"/>
              </a:spcBef>
              <a:buFontTx/>
              <a:buChar char="•"/>
            </a:pPr>
            <a:r>
              <a:rPr lang="en-GB" altLang="en-US" sz="2800" dirty="0" smtClean="0">
                <a:latin typeface="Arial" pitchFamily="34" charset="0"/>
                <a:cs typeface="Arial" pitchFamily="34" charset="0"/>
              </a:rPr>
              <a:t>Are you familiar with UK safety legislation?</a:t>
            </a:r>
          </a:p>
          <a:p>
            <a:pPr marL="342900" indent="-342900" algn="l" eaLnBrk="1" hangingPunct="1">
              <a:spcBef>
                <a:spcPct val="20000"/>
              </a:spcBef>
              <a:buFontTx/>
              <a:buChar char="•"/>
            </a:pPr>
            <a:r>
              <a:rPr lang="en-GB" altLang="en-US" sz="2800" dirty="0" smtClean="0">
                <a:latin typeface="Arial" pitchFamily="34" charset="0"/>
                <a:cs typeface="Arial" pitchFamily="34" charset="0"/>
              </a:rPr>
              <a:t>Can you identify best practice in the area you intend studying?</a:t>
            </a:r>
          </a:p>
          <a:p>
            <a:pPr marL="342900" indent="-342900" algn="l" eaLnBrk="1" hangingPunct="1">
              <a:spcBef>
                <a:spcPct val="20000"/>
              </a:spcBef>
              <a:buFontTx/>
              <a:buChar char="•"/>
            </a:pPr>
            <a:r>
              <a:rPr lang="en-GB" altLang="en-US" sz="2800" dirty="0" smtClean="0">
                <a:latin typeface="Arial" pitchFamily="34" charset="0"/>
                <a:cs typeface="Arial" pitchFamily="34" charset="0"/>
              </a:rPr>
              <a:t>Can you identify hazards and minimise risk through suitable and workable control measures?</a:t>
            </a:r>
          </a:p>
          <a:p>
            <a:pPr marL="342900" indent="-342900" algn="l" eaLnBrk="1" hangingPunct="1">
              <a:spcBef>
                <a:spcPct val="20000"/>
              </a:spcBef>
              <a:buFontTx/>
              <a:buChar char="•"/>
            </a:pPr>
            <a:r>
              <a:rPr lang="en-GB" altLang="en-US" sz="2800" dirty="0" smtClean="0">
                <a:latin typeface="Arial" pitchFamily="34" charset="0"/>
                <a:cs typeface="Arial" pitchFamily="34" charset="0"/>
              </a:rPr>
              <a:t>Can you identify the residual risk and ensure it is acceptable?</a:t>
            </a:r>
          </a:p>
          <a:p>
            <a:pPr marL="342900" indent="-342900" algn="l" eaLnBrk="1" hangingPunct="1">
              <a:spcBef>
                <a:spcPct val="20000"/>
              </a:spcBef>
              <a:buFontTx/>
              <a:buChar char="•"/>
            </a:pPr>
            <a:r>
              <a:rPr lang="en-GB" altLang="en-US" sz="2800" dirty="0" smtClean="0">
                <a:latin typeface="Arial" pitchFamily="34" charset="0"/>
                <a:cs typeface="Arial" pitchFamily="34" charset="0"/>
              </a:rPr>
              <a:t>Can you document your assessment procedure in a manner which is legally “suitable and sufficient”? </a:t>
            </a:r>
          </a:p>
          <a:p>
            <a:pPr marL="342900" indent="-342900" algn="l" eaLnBrk="1" hangingPunct="1">
              <a:spcBef>
                <a:spcPct val="20000"/>
              </a:spcBef>
              <a:buFontTx/>
              <a:buChar char="•"/>
            </a:pPr>
            <a:endParaRPr lang="en-GB" altLang="en-US" sz="2800" dirty="0">
              <a:latin typeface="Arial" pitchFamily="34" charset="0"/>
              <a:cs typeface="Arial" pitchFamily="34" charset="0"/>
            </a:endParaRPr>
          </a:p>
        </p:txBody>
      </p:sp>
    </p:spTree>
    <p:extLst>
      <p:ext uri="{BB962C8B-B14F-4D97-AF65-F5344CB8AC3E}">
        <p14:creationId xmlns:p14="http://schemas.microsoft.com/office/powerpoint/2010/main" val="2244413904"/>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47650" y="188913"/>
            <a:ext cx="7276678" cy="553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l" eaLnBrk="1" hangingPunct="1"/>
            <a:r>
              <a:rPr lang="en-GB" altLang="en-US" sz="3200" dirty="0" smtClean="0">
                <a:latin typeface="Arial" pitchFamily="34" charset="0"/>
                <a:cs typeface="Arial" pitchFamily="34" charset="0"/>
              </a:rPr>
              <a:t>Are you competent to proceed?</a:t>
            </a:r>
            <a:endParaRPr lang="en-GB" altLang="en-US" sz="3200" dirty="0">
              <a:latin typeface="Arial" pitchFamily="34" charset="0"/>
              <a:cs typeface="Arial" pitchFamily="34" charset="0"/>
            </a:endParaRPr>
          </a:p>
        </p:txBody>
      </p:sp>
      <p:sp>
        <p:nvSpPr>
          <p:cNvPr id="3" name="Rectangle 3"/>
          <p:cNvSpPr>
            <a:spLocks noChangeArrowheads="1"/>
          </p:cNvSpPr>
          <p:nvPr/>
        </p:nvSpPr>
        <p:spPr bwMode="auto">
          <a:xfrm>
            <a:off x="381000" y="836712"/>
            <a:ext cx="7772400" cy="571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eaLnBrk="1" hangingPunct="1">
              <a:spcBef>
                <a:spcPct val="20000"/>
              </a:spcBef>
              <a:buFontTx/>
              <a:buChar char="•"/>
            </a:pPr>
            <a:r>
              <a:rPr lang="en-GB" altLang="en-US" sz="2800" dirty="0" smtClean="0">
                <a:latin typeface="Arial" pitchFamily="34" charset="0"/>
                <a:cs typeface="Arial" pitchFamily="34" charset="0"/>
              </a:rPr>
              <a:t>If you believe that you are competent, please carry out a Section A initial assessment, then complete Section B. Then let me see it!</a:t>
            </a:r>
          </a:p>
          <a:p>
            <a:pPr marL="342900" indent="-342900" algn="l" eaLnBrk="1" hangingPunct="1">
              <a:spcBef>
                <a:spcPct val="20000"/>
              </a:spcBef>
              <a:buFontTx/>
              <a:buChar char="•"/>
            </a:pPr>
            <a:endParaRPr lang="en-GB" altLang="en-US" sz="2800" dirty="0">
              <a:latin typeface="Arial" pitchFamily="34" charset="0"/>
              <a:cs typeface="Arial" pitchFamily="34" charset="0"/>
            </a:endParaRPr>
          </a:p>
          <a:p>
            <a:pPr marL="342900" indent="-342900" algn="l" eaLnBrk="1" hangingPunct="1">
              <a:spcBef>
                <a:spcPct val="20000"/>
              </a:spcBef>
              <a:buFontTx/>
              <a:buChar char="•"/>
            </a:pPr>
            <a:r>
              <a:rPr lang="en-GB" altLang="en-US" sz="2800" dirty="0" smtClean="0">
                <a:latin typeface="Arial" pitchFamily="34" charset="0"/>
                <a:cs typeface="Arial" pitchFamily="34" charset="0"/>
              </a:rPr>
              <a:t>If you are not sure, I will take you through the next set of slides…</a:t>
            </a:r>
          </a:p>
          <a:p>
            <a:pPr marL="342900" indent="-342900" algn="l" eaLnBrk="1" hangingPunct="1">
              <a:spcBef>
                <a:spcPct val="20000"/>
              </a:spcBef>
              <a:buFontTx/>
              <a:buChar char="•"/>
            </a:pPr>
            <a:endParaRPr lang="en-GB" altLang="en-US" sz="2800" dirty="0">
              <a:latin typeface="Arial" pitchFamily="34" charset="0"/>
              <a:cs typeface="Arial" pitchFamily="34" charset="0"/>
            </a:endParaRPr>
          </a:p>
        </p:txBody>
      </p:sp>
    </p:spTree>
    <p:extLst>
      <p:ext uri="{BB962C8B-B14F-4D97-AF65-F5344CB8AC3E}">
        <p14:creationId xmlns:p14="http://schemas.microsoft.com/office/powerpoint/2010/main" val="981022247"/>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914400"/>
          </a:xfrm>
        </p:spPr>
        <p:txBody>
          <a:bodyPr/>
          <a:lstStyle/>
          <a:p>
            <a:r>
              <a:rPr lang="en-GB" i="0" dirty="0" smtClean="0">
                <a:latin typeface="Arial" panose="020B0604020202020204" pitchFamily="34" charset="0"/>
                <a:cs typeface="Arial" panose="020B0604020202020204" pitchFamily="34" charset="0"/>
              </a:rPr>
              <a:t>Risk Assessment</a:t>
            </a:r>
            <a:endParaRPr lang="en-GB" dirty="0" smtClean="0">
              <a:latin typeface="Arial" panose="020B0604020202020204" pitchFamily="34" charset="0"/>
              <a:cs typeface="Arial" panose="020B0604020202020204" pitchFamily="34" charset="0"/>
            </a:endParaRPr>
          </a:p>
        </p:txBody>
      </p:sp>
      <p:sp>
        <p:nvSpPr>
          <p:cNvPr id="6147" name="Rectangle 3"/>
          <p:cNvSpPr>
            <a:spLocks noGrp="1" noChangeArrowheads="1"/>
          </p:cNvSpPr>
          <p:nvPr>
            <p:ph type="body" idx="1"/>
          </p:nvPr>
        </p:nvSpPr>
        <p:spPr>
          <a:xfrm>
            <a:off x="685800" y="1219200"/>
            <a:ext cx="7772400" cy="5257800"/>
          </a:xfrm>
        </p:spPr>
        <p:txBody>
          <a:bodyPr/>
          <a:lstStyle/>
          <a:p>
            <a:r>
              <a:rPr lang="en-GB" sz="2800" dirty="0" smtClean="0">
                <a:latin typeface="Arial" panose="020B0604020202020204" pitchFamily="34" charset="0"/>
                <a:cs typeface="Arial" panose="020B0604020202020204" pitchFamily="34" charset="0"/>
              </a:rPr>
              <a:t>Essential part of UK law</a:t>
            </a:r>
          </a:p>
          <a:p>
            <a:r>
              <a:rPr lang="en-GB" sz="2800" dirty="0" smtClean="0">
                <a:latin typeface="Arial" panose="020B0604020202020204" pitchFamily="34" charset="0"/>
                <a:cs typeface="Arial" panose="020B0604020202020204" pitchFamily="34" charset="0"/>
              </a:rPr>
              <a:t>HSAW 1975</a:t>
            </a:r>
          </a:p>
          <a:p>
            <a:r>
              <a:rPr lang="en-GB" sz="2800" dirty="0" smtClean="0">
                <a:latin typeface="Arial" panose="020B0604020202020204" pitchFamily="34" charset="0"/>
                <a:cs typeface="Arial" panose="020B0604020202020204" pitchFamily="34" charset="0"/>
              </a:rPr>
              <a:t>Subsequent Regulations</a:t>
            </a:r>
          </a:p>
          <a:p>
            <a:r>
              <a:rPr lang="en-GB" sz="2800" dirty="0" smtClean="0">
                <a:latin typeface="Arial" panose="020B0604020202020204" pitchFamily="34" charset="0"/>
                <a:cs typeface="Arial" panose="020B0604020202020204" pitchFamily="34" charset="0"/>
              </a:rPr>
              <a:t>Criminal &amp; civil law</a:t>
            </a:r>
          </a:p>
          <a:p>
            <a:r>
              <a:rPr lang="en-GB" sz="2800" dirty="0" smtClean="0">
                <a:latin typeface="Arial" panose="020B0604020202020204" pitchFamily="34" charset="0"/>
                <a:cs typeface="Arial" panose="020B0604020202020204" pitchFamily="34" charset="0"/>
              </a:rPr>
              <a:t>Move from rule based to risk based approach</a:t>
            </a:r>
          </a:p>
          <a:p>
            <a:r>
              <a:rPr lang="en-GB" sz="2800" dirty="0" smtClean="0">
                <a:latin typeface="Arial" panose="020B0604020202020204" pitchFamily="34" charset="0"/>
                <a:cs typeface="Arial" panose="020B0604020202020204" pitchFamily="34" charset="0"/>
              </a:rPr>
              <a:t>Legal, financial, business, employer, insurance, &amp; stakeholder implications</a:t>
            </a:r>
            <a:endParaRPr lang="en-GB"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8722691"/>
      </p:ext>
    </p:extLst>
  </p:cSld>
  <p:clrMapOvr>
    <a:masterClrMapping/>
  </p:clrMapOvr>
  <p:transition>
    <p:cut thruBlk="1"/>
  </p:transition>
  <p:timing>
    <p:tnLst>
      <p:par>
        <p:cTn id="1" dur="indefinite" restart="never" nodeType="tmRoot"/>
      </p:par>
    </p:tnLst>
  </p:timing>
</p:sld>
</file>

<file path=ppt/theme/theme1.xml><?xml version="1.0" encoding="utf-8"?>
<a:theme xmlns:a="http://schemas.openxmlformats.org/drawingml/2006/main" name="Fireball">
  <a:themeElements>
    <a:clrScheme name="Fireball.pot 2">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Fireball.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accent2"/>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accent2"/>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Fireball.pot 1">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Fireball.pot 2">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ireball.pot 3">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Designs\FIREBALL.POT</Template>
  <TotalTime>6635</TotalTime>
  <Words>2052</Words>
  <Application>Microsoft Office PowerPoint</Application>
  <PresentationFormat>On-screen Show (4:3)</PresentationFormat>
  <Paragraphs>265</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AGaramond</vt:lpstr>
      <vt:lpstr>Arial</vt:lpstr>
      <vt:lpstr>Comic Sans MS</vt:lpstr>
      <vt:lpstr>Times New Roman</vt:lpstr>
      <vt:lpstr>Fireball</vt:lpstr>
      <vt:lpstr>Safety in 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Risk Assessment</vt:lpstr>
      <vt:lpstr>Risk Assessment</vt:lpstr>
      <vt:lpstr>Risk Assessment</vt:lpstr>
      <vt:lpstr>Risk Assessment</vt:lpstr>
      <vt:lpstr>Risk Assessment</vt:lpstr>
      <vt:lpstr>Risk Assessment</vt:lpstr>
      <vt:lpstr>Risk Assessment</vt:lpstr>
      <vt:lpstr>Legal Aspects of Risk Assessment</vt:lpstr>
      <vt:lpstr>Legal Aspects of Risk Assessment</vt:lpstr>
      <vt:lpstr>Risk Assessment</vt:lpstr>
      <vt:lpstr>PowerPoint Presentation</vt:lpstr>
      <vt:lpstr>PowerPoint Presentation</vt:lpstr>
      <vt:lpstr>PowerPoint Presentation</vt:lpstr>
      <vt:lpstr>Risk Assessment</vt:lpstr>
      <vt:lpstr>Risk Assessment</vt:lpstr>
      <vt:lpstr>How can I carry out a Risk Assessment?</vt:lpstr>
      <vt:lpstr>How can I carry out a Risk Assessment?</vt:lpstr>
      <vt:lpstr>How can I carry out a Risk Assessment?</vt:lpstr>
      <vt:lpstr>How can I carry out a Risk Assessment?</vt:lpstr>
      <vt:lpstr>How can I carry out a Risk Assessment?</vt:lpstr>
      <vt:lpstr>How can I carry out a Risk Assessment?</vt:lpstr>
      <vt:lpstr>How can I carry out a Risk Assessment?</vt:lpstr>
      <vt:lpstr>How do I use the University Risk Assessment form?</vt:lpstr>
      <vt:lpstr>PowerPoint Presentation</vt:lpstr>
      <vt:lpstr>PowerPoint Presentation</vt:lpstr>
      <vt:lpstr>How do I use the University Risk Assessment form?</vt:lpstr>
      <vt:lpstr>How do I use the University Risk Assessment form?</vt:lpstr>
      <vt:lpstr>How do I use the University Risk Assessment form?</vt:lpstr>
      <vt:lpstr>Risk Evaluation Matrix:</vt:lpstr>
      <vt:lpstr>Risk Evaluation Matrix:</vt:lpstr>
      <vt:lpstr>Risk Assessment Form</vt:lpstr>
      <vt:lpstr>Risk Assessment Form</vt:lpstr>
      <vt:lpstr>Getting Help</vt:lpstr>
    </vt:vector>
  </TitlesOfParts>
  <Company>University of Derby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Assessment</dc:title>
  <dc:creator>Simon Lewis</dc:creator>
  <cp:lastModifiedBy>Ahmad Kharaz</cp:lastModifiedBy>
  <cp:revision>276</cp:revision>
  <cp:lastPrinted>2000-11-13T12:53:14Z</cp:lastPrinted>
  <dcterms:created xsi:type="dcterms:W3CDTF">2000-10-06T12:22:16Z</dcterms:created>
  <dcterms:modified xsi:type="dcterms:W3CDTF">2017-01-19T10:24:12Z</dcterms:modified>
</cp:coreProperties>
</file>