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84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C8C8-1671-4F1D-88FC-C331452D2CA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24CFC-BDEB-4227-B604-5B58BC44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401" y="893619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401" y="482138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345BB0-4758-2444-96FF-55D76FF4A1BF}"/>
              </a:ext>
            </a:extLst>
          </p:cNvPr>
          <p:cNvSpPr/>
          <p:nvPr userDrawn="1"/>
        </p:nvSpPr>
        <p:spPr>
          <a:xfrm>
            <a:off x="0" y="-16623"/>
            <a:ext cx="9144000" cy="548640"/>
          </a:xfrm>
          <a:prstGeom prst="rect">
            <a:avLst/>
          </a:prstGeom>
          <a:solidFill>
            <a:srgbClr val="ED5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AECD0E1-4B30-1C46-B0AA-886C99A2DCFE}"/>
              </a:ext>
            </a:extLst>
          </p:cNvPr>
          <p:cNvSpPr/>
          <p:nvPr userDrawn="1"/>
        </p:nvSpPr>
        <p:spPr>
          <a:xfrm>
            <a:off x="-4762" y="527712"/>
            <a:ext cx="9144000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F92907-31CF-2D4B-8EE5-274265276FD2}"/>
              </a:ext>
            </a:extLst>
          </p:cNvPr>
          <p:cNvSpPr/>
          <p:nvPr userDrawn="1"/>
        </p:nvSpPr>
        <p:spPr>
          <a:xfrm>
            <a:off x="0" y="802032"/>
            <a:ext cx="9144000" cy="137160"/>
          </a:xfrm>
          <a:prstGeom prst="rect">
            <a:avLst/>
          </a:prstGeom>
          <a:solidFill>
            <a:srgbClr val="89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8618" y="5974714"/>
            <a:ext cx="7524264" cy="800923"/>
            <a:chOff x="291680" y="5974712"/>
            <a:chExt cx="7524264" cy="800923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79" y="6016539"/>
              <a:ext cx="647265" cy="6472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E452BC7A-7178-854E-981F-3F54CA318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98" y="5985966"/>
              <a:ext cx="922978" cy="77841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DFCC344F-6CD9-854A-8EDA-4474B972B8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80" y="6016539"/>
              <a:ext cx="1531709" cy="71726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99FC0A9F-8478-F945-8E01-1AA274EB2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633" y="5974712"/>
              <a:ext cx="1559320" cy="80092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6B59896-A0CD-0C41-AB28-9A2B30DABD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2" t="28359" r="10936" b="28119"/>
            <a:stretch/>
          </p:blipFill>
          <p:spPr>
            <a:xfrm>
              <a:off x="5272419" y="6130895"/>
              <a:ext cx="1792410" cy="488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7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rgbClr val="89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3" y="4751393"/>
            <a:ext cx="9141619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47513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B09D4A3-5E1D-9D49-B736-091D1A04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4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9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5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0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344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9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1819822" cy="6858000"/>
          </a:xfrm>
          <a:prstGeom prst="rect">
            <a:avLst/>
          </a:prstGeom>
          <a:solidFill>
            <a:srgbClr val="ED5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10940" y="0"/>
            <a:ext cx="149210" cy="6858000"/>
          </a:xfrm>
          <a:prstGeom prst="rect">
            <a:avLst/>
          </a:prstGeom>
          <a:solidFill>
            <a:srgbClr val="89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14" y="195252"/>
            <a:ext cx="1490893" cy="2721865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19D62F-CB8D-48C9-909C-3FC161092D0F}"/>
              </a:ext>
            </a:extLst>
          </p:cNvPr>
          <p:cNvSpPr/>
          <p:nvPr userDrawn="1"/>
        </p:nvSpPr>
        <p:spPr>
          <a:xfrm>
            <a:off x="1811208" y="0"/>
            <a:ext cx="2011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/>
          <p:cNvGrpSpPr/>
          <p:nvPr userDrawn="1"/>
        </p:nvGrpSpPr>
        <p:grpSpPr>
          <a:xfrm>
            <a:off x="2544065" y="6119418"/>
            <a:ext cx="6164837" cy="656218"/>
            <a:chOff x="291680" y="5974712"/>
            <a:chExt cx="7524264" cy="800923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79" y="6016539"/>
              <a:ext cx="647265" cy="6472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452BC7A-7178-854E-981F-3F54CA318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98" y="5985966"/>
              <a:ext cx="922978" cy="7784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DFCC344F-6CD9-854A-8EDA-4474B972B8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80" y="6016539"/>
              <a:ext cx="1531709" cy="7172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99FC0A9F-8478-F945-8E01-1AA274EB2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633" y="5974712"/>
              <a:ext cx="1559320" cy="80092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66B59896-A0CD-0C41-AB28-9A2B30DABD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2" t="28359" r="10936" b="28119"/>
            <a:stretch/>
          </p:blipFill>
          <p:spPr>
            <a:xfrm>
              <a:off x="5272419" y="6130895"/>
              <a:ext cx="1792410" cy="48855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2170579" y="5962918"/>
            <a:ext cx="6793118" cy="895082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96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g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87000"/>
                <a:lumOff val="13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02EC09-E223-9749-B578-3EAB5470A24C}"/>
              </a:ext>
            </a:extLst>
          </p:cNvPr>
          <p:cNvSpPr/>
          <p:nvPr userDrawn="1"/>
        </p:nvSpPr>
        <p:spPr>
          <a:xfrm>
            <a:off x="0" y="-16623"/>
            <a:ext cx="9144000" cy="548640"/>
          </a:xfrm>
          <a:prstGeom prst="rect">
            <a:avLst/>
          </a:prstGeom>
          <a:solidFill>
            <a:srgbClr val="ED5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101A537-832D-4D49-A0E9-C16FD9154575}"/>
              </a:ext>
            </a:extLst>
          </p:cNvPr>
          <p:cNvSpPr/>
          <p:nvPr userDrawn="1"/>
        </p:nvSpPr>
        <p:spPr>
          <a:xfrm>
            <a:off x="-4762" y="527712"/>
            <a:ext cx="9144000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E6310C-0784-5545-B890-9BEB525979AC}"/>
              </a:ext>
            </a:extLst>
          </p:cNvPr>
          <p:cNvSpPr/>
          <p:nvPr userDrawn="1"/>
        </p:nvSpPr>
        <p:spPr>
          <a:xfrm>
            <a:off x="0" y="802032"/>
            <a:ext cx="9144000" cy="137160"/>
          </a:xfrm>
          <a:prstGeom prst="rect">
            <a:avLst/>
          </a:prstGeom>
          <a:solidFill>
            <a:srgbClr val="89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39403" y="6119418"/>
            <a:ext cx="6164837" cy="656218"/>
            <a:chOff x="291680" y="5974712"/>
            <a:chExt cx="7524264" cy="800923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79" y="6016539"/>
              <a:ext cx="647265" cy="6472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452BC7A-7178-854E-981F-3F54CA318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98" y="5985966"/>
              <a:ext cx="922978" cy="7784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DFCC344F-6CD9-854A-8EDA-4474B972B8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80" y="6016539"/>
              <a:ext cx="1531709" cy="71726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99FC0A9F-8478-F945-8E01-1AA274EB2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633" y="5974712"/>
              <a:ext cx="1559320" cy="8009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66B59896-A0CD-0C41-AB28-9A2B30DABD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2" t="28359" r="10936" b="28119"/>
            <a:stretch/>
          </p:blipFill>
          <p:spPr>
            <a:xfrm>
              <a:off x="5272419" y="6130895"/>
              <a:ext cx="1792410" cy="488557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 userDrawn="1"/>
        </p:nvSpPr>
        <p:spPr>
          <a:xfrm>
            <a:off x="940158" y="5962918"/>
            <a:ext cx="7018986" cy="895082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412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3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8051" indent="-2571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5211" indent="-2571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9509" indent="-214313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6669" indent="-214313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au6a1ypuxap6l34/SEEMS-Nutrition%20Expenditure%20Analysis%202019.07.29%20v2.xlsx?dl=0" TargetMode="External"/><Relationship Id="rId4" Type="http://schemas.openxmlformats.org/officeDocument/2006/relationships/hyperlink" Target="https://www.dropbox.com/s/mlsrern89we93n9/SEEMS-Nutrition%20generic%20protocol%2028.03.2019%20v1.0.docx?dl=0" TargetMode="External"/><Relationship Id="rId5" Type="http://schemas.openxmlformats.org/officeDocument/2006/relationships/hyperlink" Target="https://www.dropbox.com/s/tm6qnvshyoq7ztt/SEEMS-Nutrition%20Activity%20tracking_SELEVER_TAG%202019.10.03.xlsx?dl=0" TargetMode="External"/><Relationship Id="rId6" Type="http://schemas.openxmlformats.org/officeDocument/2006/relationships/hyperlink" Target="https://www.dropbox.com/s/xaefwwubqpsztmz/SEEMS-Nutrition%20Codebook%202019.10.04.xlsx?dl=0" TargetMode="External"/><Relationship Id="rId7" Type="http://schemas.openxmlformats.org/officeDocument/2006/relationships/hyperlink" Target="https://www.dropbox.com/s/fmurd10mhlnq9if/SEEMS%20Nutrition%20Cost%20Data%20Collection%20Planning%20Tool%202019.10.03.xls?dl=0" TargetMode="External"/><Relationship Id="rId8" Type="http://schemas.openxmlformats.org/officeDocument/2006/relationships/hyperlink" Target="https://www.dropbox.com/s/dsh9q1uoksce2ct/SEEMS%20Nutrition%20FGD%20-%20Frontline%20Worker%20-%202019.09.26.docx?dl=0" TargetMode="External"/><Relationship Id="rId9" Type="http://schemas.openxmlformats.org/officeDocument/2006/relationships/hyperlink" Target="https://www.dropbox.com/s/13vjqg8ws51tszd/SEEMS%20Nutrition%20KII%20-%20District%20SII%20Staff%20-%202019.09.25.docx?dl=0" TargetMode="External"/><Relationship Id="rId10" Type="http://schemas.openxmlformats.org/officeDocument/2006/relationships/hyperlink" Target="https://www.dropbox.com/s/c5pb331nh54h6hm/SEEMS-Nutrition%20Time%20Allocation%20Tool%202019.08.06.xlsx?dl=0" TargetMode="External"/><Relationship Id="rId11" Type="http://schemas.openxmlformats.org/officeDocument/2006/relationships/hyperlink" Target="https://www.dropbox.com/s/sbyc02s9orb4cf0/SEEMS-Nutrition%20Sample%20Economic%20Costs%20TRAIN%202019.08.19.xlsx?dl=0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ropbox.com/s/63hf90q4qm5wpex/SEEMS-Nutrition%20defining%20the%20economic%20evaluation%20matrix%202019.09.20.doc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92361" y="1611803"/>
            <a:ext cx="1547219" cy="3722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2"/>
              </a:rPr>
              <a:t>1. Economic Evaluation Matrix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7139580" y="4060650"/>
            <a:ext cx="1547219" cy="3749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3"/>
              </a:rPr>
              <a:t>9. Expenditure Analysis Model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592361" y="1984096"/>
            <a:ext cx="1547219" cy="3396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4"/>
              </a:rPr>
              <a:t>2. Protocol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92361" y="2323729"/>
            <a:ext cx="1547219" cy="3657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5"/>
              </a:rPr>
              <a:t>3. Project Activity Tracking Sheet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39580" y="4435554"/>
            <a:ext cx="1547219" cy="3749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6"/>
              </a:rPr>
              <a:t>10. SEEMS Codebook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045142" y="3166828"/>
            <a:ext cx="1547219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7"/>
              </a:rPr>
              <a:t>4. Data Collection Planning Form</a:t>
            </a:r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045142" y="3545651"/>
            <a:ext cx="1547219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8"/>
              </a:rPr>
              <a:t>5. FGD</a:t>
            </a:r>
            <a:r>
              <a:rPr lang="en-US" sz="1200" dirty="0" smtClean="0"/>
              <a:t> + 6. </a:t>
            </a:r>
            <a:r>
              <a:rPr lang="en-US" sz="1200" dirty="0" smtClean="0">
                <a:hlinkClick r:id="rId9"/>
              </a:rPr>
              <a:t>KII</a:t>
            </a:r>
            <a:r>
              <a:rPr lang="en-US" sz="1200" dirty="0" smtClean="0"/>
              <a:t> Guides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5142" y="3924474"/>
            <a:ext cx="1547219" cy="3749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10"/>
              </a:rPr>
              <a:t>7. Time Allocation Form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592361" y="5341378"/>
            <a:ext cx="1547219" cy="374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Combined Costing Model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11" idx="2"/>
            <a:endCxn id="9" idx="0"/>
          </p:cNvCxnSpPr>
          <p:nvPr/>
        </p:nvCxnSpPr>
        <p:spPr>
          <a:xfrm rot="16200000" flipH="1">
            <a:off x="6454001" y="2601461"/>
            <a:ext cx="1371158" cy="1547219"/>
          </a:xfrm>
          <a:prstGeom prst="bentConnector3">
            <a:avLst>
              <a:gd name="adj1" fmla="val 8082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3" idx="0"/>
          </p:cNvCxnSpPr>
          <p:nvPr/>
        </p:nvCxnSpPr>
        <p:spPr>
          <a:xfrm rot="5400000">
            <a:off x="5353693" y="2154550"/>
            <a:ext cx="477336" cy="1547219"/>
          </a:xfrm>
          <a:prstGeom prst="bentConnector3">
            <a:avLst>
              <a:gd name="adj1" fmla="val 22634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6" idx="0"/>
          </p:cNvCxnSpPr>
          <p:nvPr/>
        </p:nvCxnSpPr>
        <p:spPr>
          <a:xfrm rot="5400000">
            <a:off x="6874120" y="4302308"/>
            <a:ext cx="530920" cy="154721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5071361" y="4046768"/>
            <a:ext cx="1042000" cy="1547219"/>
          </a:xfrm>
          <a:prstGeom prst="bentConnector3">
            <a:avLst>
              <a:gd name="adj1" fmla="val 73819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3636" y="3786436"/>
            <a:ext cx="14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FINANCIAL COSTS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57847" y="2855132"/>
            <a:ext cx="145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ECONOMIC COSTS/TIME ALLOCATION</a:t>
            </a:r>
            <a:endParaRPr lang="en-US" sz="1200" b="1" dirty="0"/>
          </a:p>
        </p:txBody>
      </p:sp>
      <p:cxnSp>
        <p:nvCxnSpPr>
          <p:cNvPr id="23" name="Elbow Connector 22"/>
          <p:cNvCxnSpPr>
            <a:stCxn id="15" idx="3"/>
            <a:endCxn id="9" idx="1"/>
          </p:cNvCxnSpPr>
          <p:nvPr/>
        </p:nvCxnSpPr>
        <p:spPr>
          <a:xfrm>
            <a:off x="5592361" y="4111926"/>
            <a:ext cx="1547219" cy="136176"/>
          </a:xfrm>
          <a:prstGeom prst="bentConnector3">
            <a:avLst>
              <a:gd name="adj1" fmla="val 50000"/>
            </a:avLst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48298" y="4304011"/>
            <a:ext cx="1542667" cy="3749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11"/>
              </a:rPr>
              <a:t>8. Economic cost analysis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084" y="1098867"/>
            <a:ext cx="29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SEEMS-Nutrition Study Steps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16889" y="108353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SEEMS-Nutrition Study Tools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9258" y="1645956"/>
            <a:ext cx="337496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Design study (tools </a:t>
            </a:r>
            <a:r>
              <a:rPr lang="en-US" sz="1600" dirty="0" smtClean="0"/>
              <a:t>Folder 1))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Delineate project activities and align to SEEMS codes </a:t>
            </a:r>
            <a:r>
              <a:rPr lang="en-US" sz="1600" dirty="0" smtClean="0"/>
              <a:t>(Folder 1)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Collect qualitative data            </a:t>
            </a:r>
            <a:r>
              <a:rPr lang="en-US" sz="1600" dirty="0" smtClean="0"/>
              <a:t>(Folder 2a)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Analyze financial data </a:t>
            </a:r>
            <a:r>
              <a:rPr lang="en-US" sz="1600" dirty="0" smtClean="0"/>
              <a:t>and activity and input codes (Folder 2b)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Estimate economic cost </a:t>
            </a:r>
            <a:r>
              <a:rPr lang="en-US" sz="1600" dirty="0" smtClean="0"/>
              <a:t>(Project specific and Folder 2a)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Combine financial and economic cost (under construction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Write up (folder 4)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4869" y="213663"/>
            <a:ext cx="7750616" cy="694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Description of study steps tools and folder location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7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SEEMS">
      <a:dk1>
        <a:srgbClr val="000000"/>
      </a:dk1>
      <a:lt1>
        <a:srgbClr val="FFFFFF"/>
      </a:lt1>
      <a:dk2>
        <a:srgbClr val="90CC54"/>
      </a:dk2>
      <a:lt2>
        <a:srgbClr val="FEC465"/>
      </a:lt2>
      <a:accent1>
        <a:srgbClr val="FEC465"/>
      </a:accent1>
      <a:accent2>
        <a:srgbClr val="90CC54"/>
      </a:accent2>
      <a:accent3>
        <a:srgbClr val="9F5F8E"/>
      </a:accent3>
      <a:accent4>
        <a:srgbClr val="000000"/>
      </a:accent4>
      <a:accent5>
        <a:srgbClr val="F94825"/>
      </a:accent5>
      <a:accent6>
        <a:srgbClr val="818183"/>
      </a:accent6>
      <a:hlink>
        <a:srgbClr val="D02705"/>
      </a:hlink>
      <a:folHlink>
        <a:srgbClr val="00206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EMS Powerpoint template V4" id="{3AC9477C-3671-6747-9D60-131E24826ECA}" vid="{50F2BD1F-76DC-3646-8F72-6B0153A251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Description of study steps tools and folder location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G. Kemp</dc:creator>
  <cp:lastModifiedBy>Carol Levin</cp:lastModifiedBy>
  <cp:revision>12</cp:revision>
  <dcterms:created xsi:type="dcterms:W3CDTF">2019-10-02T22:03:24Z</dcterms:created>
  <dcterms:modified xsi:type="dcterms:W3CDTF">2020-03-27T21:27:43Z</dcterms:modified>
</cp:coreProperties>
</file>