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280" r:id="rId2"/>
    <p:sldId id="366" r:id="rId3"/>
    <p:sldId id="380" r:id="rId4"/>
    <p:sldId id="383" r:id="rId5"/>
    <p:sldId id="384" r:id="rId6"/>
    <p:sldId id="385" r:id="rId7"/>
    <p:sldId id="386" r:id="rId8"/>
    <p:sldId id="400" r:id="rId9"/>
    <p:sldId id="387" r:id="rId10"/>
    <p:sldId id="388" r:id="rId11"/>
    <p:sldId id="390" r:id="rId12"/>
    <p:sldId id="391" r:id="rId13"/>
    <p:sldId id="392" r:id="rId14"/>
    <p:sldId id="393" r:id="rId15"/>
    <p:sldId id="394" r:id="rId16"/>
    <p:sldId id="398" r:id="rId17"/>
    <p:sldId id="395" r:id="rId18"/>
    <p:sldId id="397" r:id="rId19"/>
    <p:sldId id="399" r:id="rId20"/>
    <p:sldId id="28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008000"/>
    <a:srgbClr val="385D8A"/>
    <a:srgbClr val="34495E"/>
    <a:srgbClr val="FDFDFD"/>
    <a:srgbClr val="EAEAEA"/>
    <a:srgbClr val="F8F8F8"/>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4364" autoAdjust="0"/>
  </p:normalViewPr>
  <p:slideViewPr>
    <p:cSldViewPr>
      <p:cViewPr varScale="1">
        <p:scale>
          <a:sx n="78" d="100"/>
          <a:sy n="78" d="100"/>
        </p:scale>
        <p:origin x="1709"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48" y="60"/>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F5FD1-1E71-41C1-A531-EDAAD398F8D7}" type="datetimeFigureOut">
              <a:rPr lang="en-US" smtClean="0"/>
              <a:t>11/21/2024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418C08-2D65-44A0-8D9B-1CEE7EB87A37}" type="slidenum">
              <a:rPr lang="en-US" smtClean="0"/>
              <a:t>‹#›</a:t>
            </a:fld>
            <a:endParaRPr lang="en-US"/>
          </a:p>
        </p:txBody>
      </p:sp>
    </p:spTree>
    <p:extLst>
      <p:ext uri="{BB962C8B-B14F-4D97-AF65-F5344CB8AC3E}">
        <p14:creationId xmlns:p14="http://schemas.microsoft.com/office/powerpoint/2010/main" val="101366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11/21/2024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538624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12</a:t>
            </a:fld>
            <a:endParaRPr lang="en-US"/>
          </a:p>
        </p:txBody>
      </p:sp>
    </p:spTree>
    <p:extLst>
      <p:ext uri="{BB962C8B-B14F-4D97-AF65-F5344CB8AC3E}">
        <p14:creationId xmlns:p14="http://schemas.microsoft.com/office/powerpoint/2010/main" val="858024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13</a:t>
            </a:fld>
            <a:endParaRPr lang="en-US"/>
          </a:p>
        </p:txBody>
      </p:sp>
    </p:spTree>
    <p:extLst>
      <p:ext uri="{BB962C8B-B14F-4D97-AF65-F5344CB8AC3E}">
        <p14:creationId xmlns:p14="http://schemas.microsoft.com/office/powerpoint/2010/main" val="1350932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14</a:t>
            </a:fld>
            <a:endParaRPr lang="en-US"/>
          </a:p>
        </p:txBody>
      </p:sp>
    </p:spTree>
    <p:extLst>
      <p:ext uri="{BB962C8B-B14F-4D97-AF65-F5344CB8AC3E}">
        <p14:creationId xmlns:p14="http://schemas.microsoft.com/office/powerpoint/2010/main" val="895256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15</a:t>
            </a:fld>
            <a:endParaRPr lang="en-US"/>
          </a:p>
        </p:txBody>
      </p:sp>
    </p:spTree>
    <p:extLst>
      <p:ext uri="{BB962C8B-B14F-4D97-AF65-F5344CB8AC3E}">
        <p14:creationId xmlns:p14="http://schemas.microsoft.com/office/powerpoint/2010/main" val="2331109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16</a:t>
            </a:fld>
            <a:endParaRPr lang="en-US"/>
          </a:p>
        </p:txBody>
      </p:sp>
    </p:spTree>
    <p:extLst>
      <p:ext uri="{BB962C8B-B14F-4D97-AF65-F5344CB8AC3E}">
        <p14:creationId xmlns:p14="http://schemas.microsoft.com/office/powerpoint/2010/main" val="3174625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17</a:t>
            </a:fld>
            <a:endParaRPr lang="en-US"/>
          </a:p>
        </p:txBody>
      </p:sp>
    </p:spTree>
    <p:extLst>
      <p:ext uri="{BB962C8B-B14F-4D97-AF65-F5344CB8AC3E}">
        <p14:creationId xmlns:p14="http://schemas.microsoft.com/office/powerpoint/2010/main" val="2705310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18</a:t>
            </a:fld>
            <a:endParaRPr lang="en-US" dirty="0"/>
          </a:p>
        </p:txBody>
      </p:sp>
    </p:spTree>
    <p:extLst>
      <p:ext uri="{BB962C8B-B14F-4D97-AF65-F5344CB8AC3E}">
        <p14:creationId xmlns:p14="http://schemas.microsoft.com/office/powerpoint/2010/main" val="2717402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19</a:t>
            </a:fld>
            <a:endParaRPr lang="en-US" dirty="0"/>
          </a:p>
        </p:txBody>
      </p:sp>
    </p:spTree>
    <p:extLst>
      <p:ext uri="{BB962C8B-B14F-4D97-AF65-F5344CB8AC3E}">
        <p14:creationId xmlns:p14="http://schemas.microsoft.com/office/powerpoint/2010/main" val="3207674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20</a:t>
            </a:fld>
            <a:endParaRPr lang="en-US" dirty="0"/>
          </a:p>
        </p:txBody>
      </p:sp>
    </p:spTree>
    <p:extLst>
      <p:ext uri="{BB962C8B-B14F-4D97-AF65-F5344CB8AC3E}">
        <p14:creationId xmlns:p14="http://schemas.microsoft.com/office/powerpoint/2010/main" val="321245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783653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35136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Tree>
    <p:extLst>
      <p:ext uri="{BB962C8B-B14F-4D97-AF65-F5344CB8AC3E}">
        <p14:creationId xmlns:p14="http://schemas.microsoft.com/office/powerpoint/2010/main" val="1845148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a:t>
            </a:fld>
            <a:endParaRPr lang="en-US"/>
          </a:p>
        </p:txBody>
      </p:sp>
    </p:spTree>
    <p:extLst>
      <p:ext uri="{BB962C8B-B14F-4D97-AF65-F5344CB8AC3E}">
        <p14:creationId xmlns:p14="http://schemas.microsoft.com/office/powerpoint/2010/main" val="2457263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a:p>
        </p:txBody>
      </p:sp>
    </p:spTree>
    <p:extLst>
      <p:ext uri="{BB962C8B-B14F-4D97-AF65-F5344CB8AC3E}">
        <p14:creationId xmlns:p14="http://schemas.microsoft.com/office/powerpoint/2010/main" val="1527373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9</a:t>
            </a:fld>
            <a:endParaRPr lang="en-US"/>
          </a:p>
        </p:txBody>
      </p:sp>
    </p:spTree>
    <p:extLst>
      <p:ext uri="{BB962C8B-B14F-4D97-AF65-F5344CB8AC3E}">
        <p14:creationId xmlns:p14="http://schemas.microsoft.com/office/powerpoint/2010/main" val="3317627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10</a:t>
            </a:fld>
            <a:endParaRPr lang="en-US"/>
          </a:p>
        </p:txBody>
      </p:sp>
    </p:spTree>
    <p:extLst>
      <p:ext uri="{BB962C8B-B14F-4D97-AF65-F5344CB8AC3E}">
        <p14:creationId xmlns:p14="http://schemas.microsoft.com/office/powerpoint/2010/main" val="3322719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11</a:t>
            </a:fld>
            <a:endParaRPr lang="en-US"/>
          </a:p>
        </p:txBody>
      </p:sp>
    </p:spTree>
    <p:extLst>
      <p:ext uri="{BB962C8B-B14F-4D97-AF65-F5344CB8AC3E}">
        <p14:creationId xmlns:p14="http://schemas.microsoft.com/office/powerpoint/2010/main" val="2763641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600" noProof="1">
                <a:solidFill>
                  <a:srgbClr val="FFFFFF"/>
                </a:solidFill>
                <a:latin typeface="+mj-lt"/>
                <a:ea typeface="Open Sans" panose="020B0606030504020204" pitchFamily="34" charset="0"/>
                <a:cs typeface="Open Sans" panose="020B0606030504020204" pitchFamily="34" charset="0"/>
              </a:rPr>
              <a:t>Department of Computer</a:t>
            </a:r>
            <a:r>
              <a:rPr lang="en-US" sz="1600" baseline="0" noProof="1">
                <a:solidFill>
                  <a:srgbClr val="FFFFFF"/>
                </a:solidFill>
                <a:latin typeface="+mj-lt"/>
                <a:ea typeface="Open Sans" panose="020B0606030504020204" pitchFamily="34" charset="0"/>
                <a:cs typeface="Open Sans" panose="020B0606030504020204" pitchFamily="34" charset="0"/>
              </a:rPr>
              <a:t> Science and Engineering</a:t>
            </a:r>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4572000" y="647749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da-DK" sz="1600" noProof="1">
                <a:solidFill>
                  <a:srgbClr val="FFFFFF"/>
                </a:solidFill>
                <a:latin typeface="+mj-lt"/>
                <a:ea typeface="Open Sans" panose="020B0606030504020204" pitchFamily="34" charset="0"/>
                <a:cs typeface="Open Sans" panose="020B0606030504020204" pitchFamily="34" charset="0"/>
              </a:rPr>
              <a:t>Rajalakshmi Engineering College 		</a:t>
            </a:r>
            <a:fld id="{6E8469F3-9EE8-43CF-BEDC-475B89412D1D}" type="slidenum">
              <a:rPr lang="da-DK" sz="1600" kern="1200" noProof="1" smtClean="0">
                <a:solidFill>
                  <a:srgbClr val="FFFFFF"/>
                </a:solidFill>
                <a:latin typeface="+mn-lt"/>
                <a:ea typeface="Open Sans" panose="020B0606030504020204" pitchFamily="34" charset="0"/>
                <a:cs typeface="Open Sans" panose="020B0606030504020204" pitchFamily="34" charset="0"/>
              </a: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hyperlink" Target="https://ieeexplore.ieee.org/document/10649336"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hyperlink" Target="https://ieeexplore.ieee.org/document/10649336" TargetMode="External"/><Relationship Id="rId4" Type="http://schemas.openxmlformats.org/officeDocument/2006/relationships/hyperlink" Target="https://link.springer.com/article/10.1007/s12525-019-00365-8"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76" t="63278" r="776" b="-30898"/>
          <a:stretch/>
        </p:blipFill>
        <p:spPr>
          <a:xfrm>
            <a:off x="-72010" y="-2532"/>
            <a:ext cx="9216010" cy="3231811"/>
          </a:xfrm>
          <a:prstGeom prst="rect">
            <a:avLst/>
          </a:prstGeom>
        </p:spPr>
      </p:pic>
      <p:grpSp>
        <p:nvGrpSpPr>
          <p:cNvPr id="20" name="Group 19"/>
          <p:cNvGrpSpPr/>
          <p:nvPr/>
        </p:nvGrpSpPr>
        <p:grpSpPr>
          <a:xfrm>
            <a:off x="-14748" y="986564"/>
            <a:ext cx="9158748" cy="5456757"/>
            <a:chOff x="-14748" y="986564"/>
            <a:chExt cx="9158748" cy="5456757"/>
          </a:xfrm>
        </p:grpSpPr>
        <p:sp>
          <p:nvSpPr>
            <p:cNvPr id="22" name="TextBox 21"/>
            <p:cNvSpPr txBox="1"/>
            <p:nvPr/>
          </p:nvSpPr>
          <p:spPr>
            <a:xfrm>
              <a:off x="177781" y="4812105"/>
              <a:ext cx="6950503" cy="1631216"/>
            </a:xfrm>
            <a:prstGeom prst="rect">
              <a:avLst/>
            </a:prstGeom>
            <a:noFill/>
          </p:spPr>
          <p:txBody>
            <a:bodyPr wrap="square" rtlCol="0">
              <a:spAutoFit/>
            </a:bodyPr>
            <a:lstStyle/>
            <a:p>
              <a:r>
                <a:rPr lang="en-US" sz="2000" b="1" dirty="0"/>
                <a:t>Your Register No. 220701255</a:t>
              </a:r>
            </a:p>
            <a:p>
              <a:r>
                <a:rPr lang="en-US" sz="2000" b="1" dirty="0"/>
                <a:t>Name: SEENUVASAN S</a:t>
              </a:r>
            </a:p>
            <a:p>
              <a:r>
                <a:rPr lang="en-US" sz="2000" b="1" dirty="0"/>
                <a:t>Guide Name: Dr. N. </a:t>
              </a:r>
              <a:r>
                <a:rPr lang="en-US" sz="2000" b="1" dirty="0" err="1"/>
                <a:t>Durai</a:t>
              </a:r>
              <a:r>
                <a:rPr lang="en-US" sz="2000" b="1" dirty="0"/>
                <a:t> </a:t>
              </a:r>
              <a:r>
                <a:rPr lang="en-US" sz="2000" b="1" dirty="0" err="1"/>
                <a:t>Murugan,M.E</a:t>
              </a:r>
              <a:r>
                <a:rPr lang="en-US" sz="2000" b="1" dirty="0"/>
                <a:t>., Ph.D., </a:t>
              </a:r>
            </a:p>
            <a:p>
              <a:r>
                <a:rPr lang="en-US" sz="2000" b="1" dirty="0"/>
                <a:t>Designation and Department: Assistant Professor (SG), </a:t>
              </a:r>
            </a:p>
            <a:p>
              <a:r>
                <a:rPr lang="en-US" sz="2000" b="1" dirty="0"/>
                <a:t>Department of Computer Science and Engineering.</a:t>
              </a:r>
            </a:p>
          </p:txBody>
        </p:sp>
        <p:grpSp>
          <p:nvGrpSpPr>
            <p:cNvPr id="43" name="Group 42"/>
            <p:cNvGrpSpPr/>
            <p:nvPr/>
          </p:nvGrpSpPr>
          <p:grpSpPr>
            <a:xfrm>
              <a:off x="-14748" y="986564"/>
              <a:ext cx="9158748" cy="3628907"/>
              <a:chOff x="-14748" y="986564"/>
              <a:chExt cx="9158748" cy="3628907"/>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7" name="Group 46"/>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237041" y="1349512"/>
                  <a:ext cx="4181886" cy="400110"/>
                </a:xfrm>
                <a:prstGeom prst="rect">
                  <a:avLst/>
                </a:prstGeom>
                <a:noFill/>
              </p:spPr>
              <p:txBody>
                <a:bodyPr wrap="square" rtlCol="0" anchor="ctr">
                  <a:spAutoFit/>
                </a:bodyPr>
                <a:lstStyle/>
                <a:p>
                  <a:pPr algn="ctr"/>
                  <a:r>
                    <a:rPr lang="en-US" sz="2000" b="1" dirty="0">
                      <a:solidFill>
                        <a:schemeClr val="bg1"/>
                      </a:solidFill>
                      <a:ea typeface="Open Sans Light" panose="020B0306030504020204" pitchFamily="34" charset="0"/>
                      <a:cs typeface="Open Sans Light" panose="020B0306030504020204" pitchFamily="34" charset="0"/>
                    </a:rPr>
                    <a:t>Robotic Process Automation </a:t>
                  </a:r>
                </a:p>
              </p:txBody>
            </p:sp>
          </p:grpSp>
          <p:sp>
            <p:nvSpPr>
              <p:cNvPr id="48" name="TextBox 47"/>
              <p:cNvSpPr txBox="1"/>
              <p:nvPr/>
            </p:nvSpPr>
            <p:spPr>
              <a:xfrm>
                <a:off x="177781" y="2246513"/>
                <a:ext cx="4188156" cy="2123658"/>
              </a:xfrm>
              <a:prstGeom prst="rect">
                <a:avLst/>
              </a:prstGeom>
              <a:noFill/>
            </p:spPr>
            <p:txBody>
              <a:bodyPr wrap="square" rtlCol="0">
                <a:spAutoFit/>
              </a:bodyPr>
              <a:lstStyle/>
              <a:p>
                <a:r>
                  <a:rPr lang="en-US" sz="4400" dirty="0"/>
                  <a:t>NewsNow: Automated News Retrieval System</a:t>
                </a:r>
                <a:endParaRPr lang="en-US" sz="4400" b="1" dirty="0">
                  <a:solidFill>
                    <a:schemeClr val="bg1"/>
                  </a:solidFill>
                  <a:ea typeface="Open Sans Bold" panose="020B0806030504020204" pitchFamily="34" charset="0"/>
                  <a:cs typeface="Open Sans Bold" panose="020B0806030504020204" pitchFamily="34" charset="0"/>
                </a:endParaRP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8284" y="4441459"/>
            <a:ext cx="1813542" cy="1541511"/>
          </a:xfrm>
          <a:prstGeom prst="rect">
            <a:avLst/>
          </a:prstGeom>
        </p:spPr>
      </p:pic>
    </p:spTree>
    <p:extLst>
      <p:ext uri="{BB962C8B-B14F-4D97-AF65-F5344CB8AC3E}">
        <p14:creationId xmlns:p14="http://schemas.microsoft.com/office/powerpoint/2010/main" val="92986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p:cNvSpPr>
            <a:spLocks noGrp="1"/>
          </p:cNvSpPr>
          <p:nvPr>
            <p:ph idx="1"/>
          </p:nvPr>
        </p:nvSpPr>
        <p:spPr/>
        <p:txBody>
          <a:bodyPr/>
          <a:lstStyle/>
          <a:p>
            <a:r>
              <a:rPr lang="en-US" b="1" dirty="0"/>
              <a:t>Module 1: Input Handling</a:t>
            </a:r>
          </a:p>
          <a:p>
            <a:pPr>
              <a:buFont typeface="Arial" panose="020B0604020202020204" pitchFamily="34" charset="0"/>
              <a:buChar char="•"/>
            </a:pPr>
            <a:r>
              <a:rPr lang="en-US" dirty="0"/>
              <a:t>Accepts the topic and email via a dialog box.</a:t>
            </a:r>
          </a:p>
          <a:p>
            <a:endParaRPr lang="en-US" dirty="0"/>
          </a:p>
          <a:p>
            <a:r>
              <a:rPr lang="en-US" b="1" dirty="0"/>
              <a:t>Module 2: Search and Delivery</a:t>
            </a:r>
          </a:p>
          <a:p>
            <a:pPr>
              <a:buFont typeface="Arial" panose="020B0604020202020204" pitchFamily="34" charset="0"/>
              <a:buChar char="•"/>
            </a:pPr>
            <a:r>
              <a:rPr lang="en-US" dirty="0"/>
              <a:t>Automates Google search, filters results, and sends email.</a:t>
            </a:r>
          </a:p>
          <a:p>
            <a:endParaRPr lang="en-US" dirty="0"/>
          </a:p>
        </p:txBody>
      </p:sp>
      <p:pic>
        <p:nvPicPr>
          <p:cNvPr id="7" name="Picture 6">
            <a:extLst>
              <a:ext uri="{FF2B5EF4-FFF2-40B4-BE49-F238E27FC236}">
                <a16:creationId xmlns:a16="http://schemas.microsoft.com/office/drawing/2014/main" id="{BA2DD209-2730-711E-B915-D80E86B768FB}"/>
              </a:ext>
            </a:extLst>
          </p:cNvPr>
          <p:cNvPicPr>
            <a:picLocks noChangeAspect="1"/>
          </p:cNvPicPr>
          <p:nvPr/>
        </p:nvPicPr>
        <p:blipFill>
          <a:blip r:embed="rId4"/>
          <a:stretch>
            <a:fillRect/>
          </a:stretch>
        </p:blipFill>
        <p:spPr>
          <a:xfrm>
            <a:off x="6050428" y="1098535"/>
            <a:ext cx="3093572" cy="5118130"/>
          </a:xfrm>
          <a:prstGeom prst="rect">
            <a:avLst/>
          </a:prstGeom>
        </p:spPr>
      </p:pic>
      <p:pic>
        <p:nvPicPr>
          <p:cNvPr id="8" name="Picture 7">
            <a:extLst>
              <a:ext uri="{FF2B5EF4-FFF2-40B4-BE49-F238E27FC236}">
                <a16:creationId xmlns:a16="http://schemas.microsoft.com/office/drawing/2014/main" id="{759FE589-07BE-86BA-B8A6-C2834699DE5E}"/>
              </a:ext>
            </a:extLst>
          </p:cNvPr>
          <p:cNvPicPr>
            <a:picLocks noChangeAspect="1"/>
          </p:cNvPicPr>
          <p:nvPr/>
        </p:nvPicPr>
        <p:blipFill>
          <a:blip r:embed="rId5"/>
          <a:stretch>
            <a:fillRect/>
          </a:stretch>
        </p:blipFill>
        <p:spPr>
          <a:xfrm>
            <a:off x="1475656" y="3657600"/>
            <a:ext cx="2274005" cy="2267909"/>
          </a:xfrm>
          <a:prstGeom prst="rect">
            <a:avLst/>
          </a:prstGeom>
        </p:spPr>
      </p:pic>
    </p:spTree>
    <p:custDataLst>
      <p:tags r:id="rId1"/>
    </p:custDataLst>
    <p:extLst>
      <p:ext uri="{BB962C8B-B14F-4D97-AF65-F5344CB8AC3E}">
        <p14:creationId xmlns:p14="http://schemas.microsoft.com/office/powerpoint/2010/main" val="784506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Design</a:t>
            </a:r>
            <a:endParaRPr lang="en-IN" dirty="0">
              <a:latin typeface="+mj-lt"/>
            </a:endParaRPr>
          </a:p>
        </p:txBody>
      </p:sp>
      <p:sp>
        <p:nvSpPr>
          <p:cNvPr id="3" name="Content Placeholder 2"/>
          <p:cNvSpPr>
            <a:spLocks noGrp="1"/>
          </p:cNvSpPr>
          <p:nvPr>
            <p:ph idx="1"/>
          </p:nvPr>
        </p:nvSpPr>
        <p:spPr/>
        <p:txBody>
          <a:bodyPr>
            <a:normAutofit fontScale="92500" lnSpcReduction="20000"/>
          </a:bodyPr>
          <a:lstStyle/>
          <a:p>
            <a:r>
              <a:rPr lang="en-US" b="1" dirty="0"/>
              <a:t>User Input Handling</a:t>
            </a:r>
            <a:endParaRPr lang="en-US" dirty="0"/>
          </a:p>
          <a:p>
            <a:pPr>
              <a:buFont typeface="Arial" panose="020B0604020202020204" pitchFamily="34" charset="0"/>
              <a:buChar char="•"/>
            </a:pPr>
            <a:r>
              <a:rPr lang="en-US" dirty="0"/>
              <a:t>Collects the topic and email address via a dialog box.</a:t>
            </a:r>
          </a:p>
          <a:p>
            <a:pPr>
              <a:buFont typeface="Arial" panose="020B0604020202020204" pitchFamily="34" charset="0"/>
              <a:buChar char="•"/>
            </a:pPr>
            <a:r>
              <a:rPr lang="en-US" dirty="0"/>
              <a:t>Ensures both fields are filled before proceeding.</a:t>
            </a:r>
          </a:p>
          <a:p>
            <a:r>
              <a:rPr lang="en-US" b="1" dirty="0"/>
              <a:t>News Search</a:t>
            </a:r>
            <a:endParaRPr lang="en-US" dirty="0"/>
          </a:p>
          <a:p>
            <a:pPr>
              <a:buFont typeface="Arial" panose="020B0604020202020204" pitchFamily="34" charset="0"/>
              <a:buChar char="•"/>
            </a:pPr>
            <a:r>
              <a:rPr lang="en-US" dirty="0"/>
              <a:t>Performs an automated Google search based on the given topic.</a:t>
            </a:r>
          </a:p>
          <a:p>
            <a:r>
              <a:rPr lang="en-US" b="1" dirty="0"/>
              <a:t>Filtering News Articles</a:t>
            </a:r>
            <a:endParaRPr lang="en-US" dirty="0"/>
          </a:p>
          <a:p>
            <a:pPr>
              <a:buFont typeface="Arial" panose="020B0604020202020204" pitchFamily="34" charset="0"/>
              <a:buChar char="•"/>
            </a:pPr>
            <a:r>
              <a:rPr lang="en-US" dirty="0"/>
              <a:t>Selects only articles with “hours ago” timestamps for recency.</a:t>
            </a:r>
          </a:p>
          <a:p>
            <a:r>
              <a:rPr lang="en-US" b="1" dirty="0"/>
              <a:t>Headline and URL Extraction</a:t>
            </a:r>
            <a:endParaRPr lang="en-US" dirty="0"/>
          </a:p>
          <a:p>
            <a:pPr>
              <a:buFont typeface="Arial" panose="020B0604020202020204" pitchFamily="34" charset="0"/>
              <a:buChar char="•"/>
            </a:pPr>
            <a:r>
              <a:rPr lang="en-US" dirty="0"/>
              <a:t>Extracts the headline and link of the latest relevant article.</a:t>
            </a:r>
          </a:p>
          <a:p>
            <a:r>
              <a:rPr lang="en-US" b="1" dirty="0"/>
              <a:t>Email Delivery</a:t>
            </a:r>
            <a:endParaRPr lang="en-US" dirty="0"/>
          </a:p>
          <a:p>
            <a:pPr>
              <a:buFont typeface="Arial" panose="020B0604020202020204" pitchFamily="34" charset="0"/>
              <a:buChar char="•"/>
            </a:pPr>
            <a:r>
              <a:rPr lang="en-US" dirty="0"/>
              <a:t>Sends the headline and article link to the user’s email.</a:t>
            </a:r>
          </a:p>
          <a:p>
            <a:r>
              <a:rPr lang="en-US" b="1" dirty="0"/>
              <a:t>Error Handling</a:t>
            </a:r>
            <a:endParaRPr lang="en-US" dirty="0"/>
          </a:p>
          <a:p>
            <a:pPr>
              <a:buFont typeface="Arial" panose="020B0604020202020204" pitchFamily="34" charset="0"/>
              <a:buChar char="•"/>
            </a:pPr>
            <a:r>
              <a:rPr lang="en-US" dirty="0"/>
              <a:t>Handles issues like invalid input, no recent news, or connectivity problems.</a:t>
            </a:r>
          </a:p>
          <a:p>
            <a:pPr marL="0" indent="0">
              <a:buNone/>
            </a:pPr>
            <a:endParaRPr lang="en-US" dirty="0"/>
          </a:p>
        </p:txBody>
      </p:sp>
    </p:spTree>
    <p:custDataLst>
      <p:tags r:id="rId1"/>
    </p:custDataLst>
    <p:extLst>
      <p:ext uri="{BB962C8B-B14F-4D97-AF65-F5344CB8AC3E}">
        <p14:creationId xmlns:p14="http://schemas.microsoft.com/office/powerpoint/2010/main" val="3023427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j-lt"/>
              </a:rPr>
              <a:t>SEQUENCE</a:t>
            </a:r>
            <a:endParaRPr lang="en-IN" dirty="0">
              <a:latin typeface="+mj-lt"/>
            </a:endParaRPr>
          </a:p>
        </p:txBody>
      </p:sp>
      <p:pic>
        <p:nvPicPr>
          <p:cNvPr id="5" name="Content Placeholder 4">
            <a:extLst>
              <a:ext uri="{FF2B5EF4-FFF2-40B4-BE49-F238E27FC236}">
                <a16:creationId xmlns:a16="http://schemas.microsoft.com/office/drawing/2014/main" id="{3E7988C8-FA94-F924-BF6A-5674190BB951}"/>
              </a:ext>
            </a:extLst>
          </p:cNvPr>
          <p:cNvPicPr>
            <a:picLocks noGrp="1" noChangeAspect="1"/>
          </p:cNvPicPr>
          <p:nvPr>
            <p:ph idx="1"/>
          </p:nvPr>
        </p:nvPicPr>
        <p:blipFill>
          <a:blip r:embed="rId4"/>
          <a:stretch>
            <a:fillRect/>
          </a:stretch>
        </p:blipFill>
        <p:spPr>
          <a:xfrm>
            <a:off x="2061499" y="990600"/>
            <a:ext cx="5021002" cy="5334000"/>
          </a:xfrm>
        </p:spPr>
      </p:pic>
    </p:spTree>
    <p:custDataLst>
      <p:tags r:id="rId1"/>
    </p:custDataLst>
    <p:extLst>
      <p:ext uri="{BB962C8B-B14F-4D97-AF65-F5344CB8AC3E}">
        <p14:creationId xmlns:p14="http://schemas.microsoft.com/office/powerpoint/2010/main" val="1769472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a:t>
            </a:r>
            <a:endParaRPr lang="en-IN" dirty="0">
              <a:latin typeface="+mj-lt"/>
            </a:endParaRPr>
          </a:p>
        </p:txBody>
      </p:sp>
      <p:sp>
        <p:nvSpPr>
          <p:cNvPr id="3" name="Content Placeholder 2"/>
          <p:cNvSpPr>
            <a:spLocks noGrp="1"/>
          </p:cNvSpPr>
          <p:nvPr>
            <p:ph idx="1"/>
          </p:nvPr>
        </p:nvSpPr>
        <p:spPr>
          <a:xfrm>
            <a:off x="298004" y="2295364"/>
            <a:ext cx="8763000" cy="5334000"/>
          </a:xfrm>
        </p:spPr>
        <p:txBody>
          <a:bodyPr/>
          <a:lstStyle/>
          <a:p>
            <a:pPr marL="0" indent="0">
              <a:buNone/>
            </a:pPr>
            <a:endParaRPr lang="en-US" dirty="0"/>
          </a:p>
          <a:p>
            <a:endParaRPr lang="en-US" dirty="0"/>
          </a:p>
        </p:txBody>
      </p:sp>
      <p:sp>
        <p:nvSpPr>
          <p:cNvPr id="4" name="Rectangle 1">
            <a:extLst>
              <a:ext uri="{FF2B5EF4-FFF2-40B4-BE49-F238E27FC236}">
                <a16:creationId xmlns:a16="http://schemas.microsoft.com/office/drawing/2014/main" id="{84FB540F-40FC-D177-CCF7-E3FF504253E2}"/>
              </a:ext>
            </a:extLst>
          </p:cNvPr>
          <p:cNvSpPr>
            <a:spLocks noChangeArrowheads="1"/>
          </p:cNvSpPr>
          <p:nvPr/>
        </p:nvSpPr>
        <p:spPr bwMode="auto">
          <a:xfrm>
            <a:off x="107504" y="566101"/>
            <a:ext cx="760881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Test case: Verifying input handling, accurate filtering, and email delivery.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Screenshots: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B7AC934-A4FC-4813-69B4-11ACD8B2D58B}"/>
              </a:ext>
            </a:extLst>
          </p:cNvPr>
          <p:cNvPicPr>
            <a:picLocks noChangeAspect="1"/>
          </p:cNvPicPr>
          <p:nvPr/>
        </p:nvPicPr>
        <p:blipFill>
          <a:blip r:embed="rId4"/>
          <a:stretch>
            <a:fillRect/>
          </a:stretch>
        </p:blipFill>
        <p:spPr>
          <a:xfrm>
            <a:off x="1847154" y="1390487"/>
            <a:ext cx="5449692" cy="4494810"/>
          </a:xfrm>
          <a:prstGeom prst="rect">
            <a:avLst/>
          </a:prstGeom>
        </p:spPr>
      </p:pic>
      <p:sp>
        <p:nvSpPr>
          <p:cNvPr id="7" name="Rectangle 6">
            <a:extLst>
              <a:ext uri="{FF2B5EF4-FFF2-40B4-BE49-F238E27FC236}">
                <a16:creationId xmlns:a16="http://schemas.microsoft.com/office/drawing/2014/main" id="{738C5DD0-499C-8F4D-2CD8-3D7241CC9F4C}"/>
              </a:ext>
            </a:extLst>
          </p:cNvPr>
          <p:cNvSpPr/>
          <p:nvPr/>
        </p:nvSpPr>
        <p:spPr>
          <a:xfrm>
            <a:off x="1979712" y="1470287"/>
            <a:ext cx="5317134" cy="44150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2948F6E-E33C-AF16-643B-0B3CF7AF52A8}"/>
              </a:ext>
            </a:extLst>
          </p:cNvPr>
          <p:cNvPicPr>
            <a:picLocks noChangeAspect="1"/>
          </p:cNvPicPr>
          <p:nvPr/>
        </p:nvPicPr>
        <p:blipFill>
          <a:blip r:embed="rId4"/>
          <a:stretch>
            <a:fillRect/>
          </a:stretch>
        </p:blipFill>
        <p:spPr>
          <a:xfrm>
            <a:off x="2020937" y="1499820"/>
            <a:ext cx="5317134" cy="4385478"/>
          </a:xfrm>
          <a:prstGeom prst="rect">
            <a:avLst/>
          </a:prstGeom>
        </p:spPr>
      </p:pic>
    </p:spTree>
    <p:custDataLst>
      <p:tags r:id="rId1"/>
    </p:custDataLst>
    <p:extLst>
      <p:ext uri="{BB962C8B-B14F-4D97-AF65-F5344CB8AC3E}">
        <p14:creationId xmlns:p14="http://schemas.microsoft.com/office/powerpoint/2010/main" val="1921327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Conclusions</a:t>
            </a:r>
            <a:endParaRPr lang="en-IN" dirty="0">
              <a:latin typeface="+mj-lt"/>
            </a:endParaRPr>
          </a:p>
        </p:txBody>
      </p:sp>
      <p:sp>
        <p:nvSpPr>
          <p:cNvPr id="3" name="Content Placeholder 2"/>
          <p:cNvSpPr>
            <a:spLocks noGrp="1"/>
          </p:cNvSpPr>
          <p:nvPr>
            <p:ph idx="1"/>
          </p:nvPr>
        </p:nvSpPr>
        <p:spPr>
          <a:xfrm>
            <a:off x="190500" y="1268760"/>
            <a:ext cx="8763000" cy="5334000"/>
          </a:xfrm>
        </p:spPr>
        <p:txBody>
          <a:bodyPr/>
          <a:lstStyle/>
          <a:p>
            <a:r>
              <a:rPr lang="en-US" dirty="0"/>
              <a:t>The project successfully automates news retrieval and delivery, offering a practical solution to save users time and effort while ensuring they stay updated with the latest information.</a:t>
            </a:r>
          </a:p>
          <a:p>
            <a:endParaRPr lang="en-US" dirty="0"/>
          </a:p>
          <a:p>
            <a:endParaRPr lang="en-US" dirty="0"/>
          </a:p>
        </p:txBody>
      </p:sp>
      <p:pic>
        <p:nvPicPr>
          <p:cNvPr id="4" name="Picture 3">
            <a:extLst>
              <a:ext uri="{FF2B5EF4-FFF2-40B4-BE49-F238E27FC236}">
                <a16:creationId xmlns:a16="http://schemas.microsoft.com/office/drawing/2014/main" id="{3DCC9157-EF5C-4442-3792-00BB0446D1DF}"/>
              </a:ext>
            </a:extLst>
          </p:cNvPr>
          <p:cNvPicPr>
            <a:picLocks noChangeAspect="1"/>
          </p:cNvPicPr>
          <p:nvPr/>
        </p:nvPicPr>
        <p:blipFill>
          <a:blip r:embed="rId4"/>
          <a:stretch>
            <a:fillRect/>
          </a:stretch>
        </p:blipFill>
        <p:spPr>
          <a:xfrm>
            <a:off x="1529662" y="3068960"/>
            <a:ext cx="6084676" cy="3422631"/>
          </a:xfrm>
          <a:prstGeom prst="rect">
            <a:avLst/>
          </a:prstGeom>
        </p:spPr>
      </p:pic>
    </p:spTree>
    <p:custDataLst>
      <p:tags r:id="rId1"/>
    </p:custDataLst>
    <p:extLst>
      <p:ext uri="{BB962C8B-B14F-4D97-AF65-F5344CB8AC3E}">
        <p14:creationId xmlns:p14="http://schemas.microsoft.com/office/powerpoint/2010/main" val="715374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Enhancement</a:t>
            </a:r>
            <a:endParaRPr lang="en-IN" dirty="0">
              <a:latin typeface="+mj-lt"/>
            </a:endParaRPr>
          </a:p>
        </p:txBody>
      </p:sp>
      <p:sp>
        <p:nvSpPr>
          <p:cNvPr id="3" name="Content Placeholder 2"/>
          <p:cNvSpPr>
            <a:spLocks noGrp="1"/>
          </p:cNvSpPr>
          <p:nvPr>
            <p:ph idx="1"/>
          </p:nvPr>
        </p:nvSpPr>
        <p:spPr>
          <a:xfrm>
            <a:off x="204019" y="1304764"/>
            <a:ext cx="8763000" cy="5334000"/>
          </a:xfrm>
        </p:spPr>
        <p:txBody>
          <a:bodyPr/>
          <a:lstStyle/>
          <a:p>
            <a:pPr>
              <a:buFont typeface="+mj-lt"/>
              <a:buAutoNum type="arabicPeriod"/>
            </a:pPr>
            <a:r>
              <a:rPr lang="en-US" dirty="0"/>
              <a:t>Retrieve multiple headlines at once.</a:t>
            </a:r>
          </a:p>
          <a:p>
            <a:pPr>
              <a:buFont typeface="+mj-lt"/>
              <a:buAutoNum type="arabicPeriod"/>
            </a:pPr>
            <a:r>
              <a:rPr lang="en-US" dirty="0"/>
              <a:t>Integrate advanced filtering options like news source preferences.</a:t>
            </a:r>
          </a:p>
          <a:p>
            <a:pPr marL="0" indent="0">
              <a:buNone/>
            </a:pP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0697155A-C22E-4BEB-71EA-869562BE5032}"/>
              </a:ext>
            </a:extLst>
          </p:cNvPr>
          <p:cNvPicPr>
            <a:picLocks noChangeAspect="1"/>
          </p:cNvPicPr>
          <p:nvPr/>
        </p:nvPicPr>
        <p:blipFill>
          <a:blip r:embed="rId4"/>
          <a:stretch>
            <a:fillRect/>
          </a:stretch>
        </p:blipFill>
        <p:spPr>
          <a:xfrm>
            <a:off x="0" y="2636912"/>
            <a:ext cx="9144000" cy="3861010"/>
          </a:xfrm>
          <a:prstGeom prst="rect">
            <a:avLst/>
          </a:prstGeom>
        </p:spPr>
      </p:pic>
    </p:spTree>
    <p:custDataLst>
      <p:tags r:id="rId1"/>
    </p:custDataLst>
    <p:extLst>
      <p:ext uri="{BB962C8B-B14F-4D97-AF65-F5344CB8AC3E}">
        <p14:creationId xmlns:p14="http://schemas.microsoft.com/office/powerpoint/2010/main" val="2110853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IEEE Paper</a:t>
            </a:r>
            <a:endParaRPr lang="en-IN" dirty="0">
              <a:latin typeface="+mj-lt"/>
            </a:endParaRPr>
          </a:p>
        </p:txBody>
      </p:sp>
      <p:sp>
        <p:nvSpPr>
          <p:cNvPr id="3" name="Content Placeholder 2"/>
          <p:cNvSpPr>
            <a:spLocks noGrp="1"/>
          </p:cNvSpPr>
          <p:nvPr>
            <p:ph idx="1"/>
          </p:nvPr>
        </p:nvSpPr>
        <p:spPr/>
        <p:txBody>
          <a:bodyPr/>
          <a:lstStyle/>
          <a:p>
            <a:pPr marL="0" indent="0">
              <a:buNone/>
            </a:pPr>
            <a:r>
              <a:rPr lang="en-US" b="1" dirty="0"/>
              <a:t>1. "Robotic Process Automation: In-Depth Analysis of Advanced Automation Techniques and Technologies"</a:t>
            </a:r>
            <a:endParaRPr lang="en-US" dirty="0"/>
          </a:p>
          <a:p>
            <a:pPr>
              <a:buFont typeface="Arial" panose="020B0604020202020204" pitchFamily="34" charset="0"/>
              <a:buChar char="•"/>
            </a:pPr>
            <a:r>
              <a:rPr lang="en-US" b="1" dirty="0"/>
              <a:t>Source:</a:t>
            </a:r>
            <a:r>
              <a:rPr lang="en-US" dirty="0"/>
              <a:t> IEEE Xplore</a:t>
            </a:r>
          </a:p>
          <a:p>
            <a:pPr>
              <a:buFont typeface="Arial" panose="020B0604020202020204" pitchFamily="34" charset="0"/>
              <a:buChar char="•"/>
            </a:pPr>
            <a:r>
              <a:rPr lang="en-US" b="1" dirty="0"/>
              <a:t>Link:</a:t>
            </a:r>
            <a:r>
              <a:rPr lang="en-US" dirty="0"/>
              <a:t> </a:t>
            </a:r>
            <a:r>
              <a:rPr lang="en-US" dirty="0">
                <a:hlinkClick r:id="rId4"/>
              </a:rPr>
              <a:t>https://ieeexplore.ieee.org/document/10649336</a:t>
            </a:r>
            <a:endParaRPr lang="en-US" dirty="0"/>
          </a:p>
          <a:p>
            <a:pPr>
              <a:buFont typeface="Arial" panose="020B0604020202020204" pitchFamily="34" charset="0"/>
              <a:buChar char="•"/>
            </a:pPr>
            <a:r>
              <a:rPr lang="en-US" b="1" dirty="0"/>
              <a:t>Advantage:</a:t>
            </a:r>
            <a:r>
              <a:rPr lang="en-US" dirty="0"/>
              <a:t> Demonstrates how RPA improves operational efficiency by automating repetitive, rule-based tasks.</a:t>
            </a:r>
          </a:p>
          <a:p>
            <a:pPr>
              <a:buFont typeface="Arial" panose="020B0604020202020204" pitchFamily="34" charset="0"/>
              <a:buChar char="•"/>
            </a:pPr>
            <a:r>
              <a:rPr lang="en-US" b="1" dirty="0"/>
              <a:t>Disadvantage:</a:t>
            </a:r>
            <a:r>
              <a:rPr lang="en-US" dirty="0"/>
              <a:t> Highlights scalability challenges when implementing RPA in complex systems.</a:t>
            </a:r>
          </a:p>
          <a:p>
            <a:pPr marL="0" indent="0">
              <a:buNone/>
            </a:pPr>
            <a:endParaRPr lang="en-US" dirty="0"/>
          </a:p>
        </p:txBody>
      </p:sp>
    </p:spTree>
    <p:custDataLst>
      <p:tags r:id="rId1"/>
    </p:custDataLst>
    <p:extLst>
      <p:ext uri="{BB962C8B-B14F-4D97-AF65-F5344CB8AC3E}">
        <p14:creationId xmlns:p14="http://schemas.microsoft.com/office/powerpoint/2010/main" val="3277262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endParaRPr lang="en-IN" dirty="0">
              <a:latin typeface="+mj-lt"/>
            </a:endParaRPr>
          </a:p>
        </p:txBody>
      </p:sp>
      <p:pic>
        <p:nvPicPr>
          <p:cNvPr id="5" name="Content Placeholder 4">
            <a:extLst>
              <a:ext uri="{FF2B5EF4-FFF2-40B4-BE49-F238E27FC236}">
                <a16:creationId xmlns:a16="http://schemas.microsoft.com/office/drawing/2014/main" id="{3725A505-6EBB-5262-03A9-07AD7ED9B9CB}"/>
              </a:ext>
            </a:extLst>
          </p:cNvPr>
          <p:cNvPicPr>
            <a:picLocks noGrp="1" noChangeAspect="1"/>
          </p:cNvPicPr>
          <p:nvPr>
            <p:ph idx="1"/>
          </p:nvPr>
        </p:nvPicPr>
        <p:blipFill>
          <a:blip r:embed="rId4"/>
          <a:stretch>
            <a:fillRect/>
          </a:stretch>
        </p:blipFill>
        <p:spPr>
          <a:xfrm>
            <a:off x="188564" y="1124744"/>
            <a:ext cx="8763000" cy="4785775"/>
          </a:xfrm>
        </p:spPr>
      </p:pic>
    </p:spTree>
    <p:custDataLst>
      <p:tags r:id="rId1"/>
    </p:custDataLst>
    <p:extLst>
      <p:ext uri="{BB962C8B-B14F-4D97-AF65-F5344CB8AC3E}">
        <p14:creationId xmlns:p14="http://schemas.microsoft.com/office/powerpoint/2010/main" val="1930474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32822" y="2321005"/>
            <a:ext cx="4078361"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Queries</a:t>
            </a:r>
          </a:p>
        </p:txBody>
      </p:sp>
    </p:spTree>
    <p:extLst>
      <p:ext uri="{BB962C8B-B14F-4D97-AF65-F5344CB8AC3E}">
        <p14:creationId xmlns:p14="http://schemas.microsoft.com/office/powerpoint/2010/main" val="2191802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7460" y="2321005"/>
            <a:ext cx="7689093"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Demonstration</a:t>
            </a:r>
          </a:p>
        </p:txBody>
      </p:sp>
    </p:spTree>
    <p:extLst>
      <p:ext uri="{BB962C8B-B14F-4D97-AF65-F5344CB8AC3E}">
        <p14:creationId xmlns:p14="http://schemas.microsoft.com/office/powerpoint/2010/main" val="2606368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Abstract</a:t>
            </a:r>
            <a:endParaRPr lang="en-IN" dirty="0">
              <a:latin typeface="+mj-lt"/>
            </a:endParaRPr>
          </a:p>
        </p:txBody>
      </p:sp>
      <p:sp>
        <p:nvSpPr>
          <p:cNvPr id="3" name="Content Placeholder 2"/>
          <p:cNvSpPr>
            <a:spLocks noGrp="1"/>
          </p:cNvSpPr>
          <p:nvPr>
            <p:ph idx="1"/>
          </p:nvPr>
        </p:nvSpPr>
        <p:spPr>
          <a:xfrm>
            <a:off x="190500" y="925813"/>
            <a:ext cx="8763000" cy="5334000"/>
          </a:xfrm>
        </p:spPr>
        <p:txBody>
          <a:bodyPr/>
          <a:lstStyle/>
          <a:p>
            <a:r>
              <a:rPr lang="en-US" dirty="0"/>
              <a:t>The </a:t>
            </a:r>
            <a:r>
              <a:rPr lang="en-US" b="1" dirty="0"/>
              <a:t>"Smart News Retrieval and Delivery Bot"</a:t>
            </a:r>
            <a:r>
              <a:rPr lang="en-US" dirty="0"/>
              <a:t> automates the process of retrieving the latest news and delivering it to users based on their chosen topics. Using Robotic Process Automation (RPA) and UiPath, the system performs a Google search for recent news articles, filters them to include only the most recent ones, and sends the headline and link to the user’s email. This project is designed to save time and effort, ensuring users stay updated on their topics of interest effortlessly.</a:t>
            </a:r>
          </a:p>
        </p:txBody>
      </p:sp>
      <p:pic>
        <p:nvPicPr>
          <p:cNvPr id="4" name="Picture 3">
            <a:extLst>
              <a:ext uri="{FF2B5EF4-FFF2-40B4-BE49-F238E27FC236}">
                <a16:creationId xmlns:a16="http://schemas.microsoft.com/office/drawing/2014/main" id="{51658152-2291-D409-61DC-34D9608BBA84}"/>
              </a:ext>
            </a:extLst>
          </p:cNvPr>
          <p:cNvPicPr>
            <a:picLocks noChangeAspect="1"/>
          </p:cNvPicPr>
          <p:nvPr/>
        </p:nvPicPr>
        <p:blipFill>
          <a:blip r:embed="rId4"/>
          <a:stretch>
            <a:fillRect/>
          </a:stretch>
        </p:blipFill>
        <p:spPr>
          <a:xfrm>
            <a:off x="5544108" y="3861048"/>
            <a:ext cx="2268252" cy="2268252"/>
          </a:xfrm>
          <a:prstGeom prst="rect">
            <a:avLst/>
          </a:prstGeom>
        </p:spPr>
      </p:pic>
    </p:spTree>
    <p:custDataLst>
      <p:tags r:id="rId1"/>
    </p:custDataLst>
    <p:extLst>
      <p:ext uri="{BB962C8B-B14F-4D97-AF65-F5344CB8AC3E}">
        <p14:creationId xmlns:p14="http://schemas.microsoft.com/office/powerpoint/2010/main" val="2540407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44234" y="2321005"/>
            <a:ext cx="5455532"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07485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Need for the Proposed System</a:t>
            </a:r>
            <a:endParaRPr lang="en-IN" dirty="0">
              <a:latin typeface="+mj-lt"/>
            </a:endParaRPr>
          </a:p>
        </p:txBody>
      </p:sp>
      <p:sp>
        <p:nvSpPr>
          <p:cNvPr id="3" name="Content Placeholder 2"/>
          <p:cNvSpPr>
            <a:spLocks noGrp="1"/>
          </p:cNvSpPr>
          <p:nvPr>
            <p:ph idx="1"/>
          </p:nvPr>
        </p:nvSpPr>
        <p:spPr>
          <a:xfrm>
            <a:off x="107504" y="1052736"/>
            <a:ext cx="8763000" cy="5334000"/>
          </a:xfrm>
        </p:spPr>
        <p:txBody>
          <a:bodyPr>
            <a:normAutofit/>
          </a:bodyPr>
          <a:lstStyle/>
          <a:p>
            <a:r>
              <a:rPr lang="en-US" dirty="0"/>
              <a:t>In today's fast-paced digital age, manually searching for relevant and recent news can be time-consuming. Traditional methods often fail to ensure timely and personalized updates. This bot solves this problem by automating the entire process, delivering real-time, topic-specific news directly to the user’s inbox.</a:t>
            </a:r>
          </a:p>
        </p:txBody>
      </p:sp>
      <p:pic>
        <p:nvPicPr>
          <p:cNvPr id="4" name="Picture 3">
            <a:extLst>
              <a:ext uri="{FF2B5EF4-FFF2-40B4-BE49-F238E27FC236}">
                <a16:creationId xmlns:a16="http://schemas.microsoft.com/office/drawing/2014/main" id="{27D8C3E1-81B5-A1F5-AE19-EA6F0DF440D2}"/>
              </a:ext>
            </a:extLst>
          </p:cNvPr>
          <p:cNvPicPr>
            <a:picLocks noChangeAspect="1"/>
          </p:cNvPicPr>
          <p:nvPr/>
        </p:nvPicPr>
        <p:blipFill>
          <a:blip r:embed="rId4"/>
          <a:stretch>
            <a:fillRect/>
          </a:stretch>
        </p:blipFill>
        <p:spPr>
          <a:xfrm>
            <a:off x="6039" y="3422074"/>
            <a:ext cx="9144000" cy="3047223"/>
          </a:xfrm>
          <a:prstGeom prst="rect">
            <a:avLst/>
          </a:prstGeom>
        </p:spPr>
      </p:pic>
    </p:spTree>
    <p:custDataLst>
      <p:tags r:id="rId1"/>
    </p:custDataLst>
    <p:extLst>
      <p:ext uri="{BB962C8B-B14F-4D97-AF65-F5344CB8AC3E}">
        <p14:creationId xmlns:p14="http://schemas.microsoft.com/office/powerpoint/2010/main" val="354848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the Proposed System</a:t>
            </a:r>
            <a:endParaRPr lang="en-IN" dirty="0">
              <a:latin typeface="+mj-lt"/>
            </a:endParaRPr>
          </a:p>
        </p:txBody>
      </p:sp>
      <p:sp>
        <p:nvSpPr>
          <p:cNvPr id="3" name="Content Placeholder 2"/>
          <p:cNvSpPr>
            <a:spLocks noGrp="1"/>
          </p:cNvSpPr>
          <p:nvPr>
            <p:ph idx="1"/>
          </p:nvPr>
        </p:nvSpPr>
        <p:spPr>
          <a:xfrm>
            <a:off x="204019" y="1124744"/>
            <a:ext cx="8763000" cy="5334000"/>
          </a:xfrm>
        </p:spPr>
        <p:txBody>
          <a:bodyPr/>
          <a:lstStyle/>
          <a:p>
            <a:pPr>
              <a:buFont typeface="Arial" panose="020B0604020202020204" pitchFamily="34" charset="0"/>
              <a:buChar char="•"/>
            </a:pPr>
            <a:r>
              <a:rPr lang="en-US" dirty="0"/>
              <a:t>Fully automated, saving time and effort.</a:t>
            </a:r>
          </a:p>
          <a:p>
            <a:pPr>
              <a:buFont typeface="Arial" panose="020B0604020202020204" pitchFamily="34" charset="0"/>
              <a:buChar char="•"/>
            </a:pPr>
            <a:r>
              <a:rPr lang="en-US" dirty="0"/>
              <a:t>Filters outdated content, ensuring only recent news is retrieved.</a:t>
            </a:r>
          </a:p>
          <a:p>
            <a:pPr>
              <a:buFont typeface="Arial" panose="020B0604020202020204" pitchFamily="34" charset="0"/>
              <a:buChar char="•"/>
            </a:pPr>
            <a:r>
              <a:rPr lang="en-US" dirty="0"/>
              <a:t>Delivers news directly via email, improving accessibility.</a:t>
            </a:r>
          </a:p>
          <a:p>
            <a:pPr marL="0" indent="0">
              <a:buNone/>
            </a:pPr>
            <a:endParaRPr lang="en-US" dirty="0"/>
          </a:p>
        </p:txBody>
      </p:sp>
      <p:pic>
        <p:nvPicPr>
          <p:cNvPr id="4" name="Picture 3">
            <a:extLst>
              <a:ext uri="{FF2B5EF4-FFF2-40B4-BE49-F238E27FC236}">
                <a16:creationId xmlns:a16="http://schemas.microsoft.com/office/drawing/2014/main" id="{B711E24B-40AA-ECC9-723C-80E7702ADCAE}"/>
              </a:ext>
            </a:extLst>
          </p:cNvPr>
          <p:cNvPicPr>
            <a:picLocks noChangeAspect="1"/>
          </p:cNvPicPr>
          <p:nvPr/>
        </p:nvPicPr>
        <p:blipFill>
          <a:blip r:embed="rId4"/>
          <a:stretch>
            <a:fillRect/>
          </a:stretch>
        </p:blipFill>
        <p:spPr>
          <a:xfrm>
            <a:off x="762000" y="2564904"/>
            <a:ext cx="7620000" cy="3409950"/>
          </a:xfrm>
          <a:prstGeom prst="rect">
            <a:avLst/>
          </a:prstGeom>
        </p:spPr>
      </p:pic>
    </p:spTree>
    <p:custDataLst>
      <p:tags r:id="rId1"/>
    </p:custDataLst>
    <p:extLst>
      <p:ext uri="{BB962C8B-B14F-4D97-AF65-F5344CB8AC3E}">
        <p14:creationId xmlns:p14="http://schemas.microsoft.com/office/powerpoint/2010/main" val="133230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Survey</a:t>
            </a:r>
            <a:endParaRPr lang="en-IN" dirty="0">
              <a:latin typeface="+mj-lt"/>
            </a:endParaRPr>
          </a:p>
        </p:txBody>
      </p:sp>
      <p:sp>
        <p:nvSpPr>
          <p:cNvPr id="3" name="Content Placeholder 2"/>
          <p:cNvSpPr>
            <a:spLocks noGrp="1"/>
          </p:cNvSpPr>
          <p:nvPr>
            <p:ph idx="1"/>
          </p:nvPr>
        </p:nvSpPr>
        <p:spPr/>
        <p:txBody>
          <a:bodyPr>
            <a:normAutofit/>
          </a:bodyPr>
          <a:lstStyle/>
          <a:p>
            <a:pPr marL="0" indent="0">
              <a:buNone/>
            </a:pPr>
            <a:r>
              <a:rPr lang="en-US" sz="1800" b="1" dirty="0"/>
              <a:t>1. "Robotic Process Automation: A Systematic Literature Review"</a:t>
            </a:r>
            <a:endParaRPr lang="en-US" sz="1800" dirty="0"/>
          </a:p>
          <a:p>
            <a:pPr>
              <a:buFont typeface="Arial" panose="020B0604020202020204" pitchFamily="34" charset="0"/>
              <a:buChar char="•"/>
            </a:pPr>
            <a:r>
              <a:rPr lang="en-US" sz="1800" b="1" dirty="0"/>
              <a:t>Source:</a:t>
            </a:r>
            <a:r>
              <a:rPr lang="en-US" sz="1800" dirty="0"/>
              <a:t> Springer</a:t>
            </a:r>
          </a:p>
          <a:p>
            <a:pPr>
              <a:buFont typeface="Arial" panose="020B0604020202020204" pitchFamily="34" charset="0"/>
              <a:buChar char="•"/>
            </a:pPr>
            <a:r>
              <a:rPr lang="en-US" sz="1800" b="1" dirty="0"/>
              <a:t>Link:</a:t>
            </a:r>
            <a:r>
              <a:rPr lang="en-US" sz="1800" dirty="0"/>
              <a:t> </a:t>
            </a:r>
            <a:r>
              <a:rPr lang="en-US" sz="1800" dirty="0">
                <a:hlinkClick r:id="rId4"/>
              </a:rPr>
              <a:t>https://link.springer.com/article/10.1007/s12525-019-00365-8</a:t>
            </a:r>
            <a:endParaRPr lang="en-US" sz="1800" dirty="0"/>
          </a:p>
          <a:p>
            <a:pPr>
              <a:buFont typeface="Arial" panose="020B0604020202020204" pitchFamily="34" charset="0"/>
              <a:buChar char="•"/>
            </a:pPr>
            <a:r>
              <a:rPr lang="en-US" sz="1800" b="1" dirty="0"/>
              <a:t>Advantage:</a:t>
            </a:r>
            <a:r>
              <a:rPr lang="en-US" sz="1800" dirty="0"/>
              <a:t> Automates repetitive, rule-based tasks, reducing human errors.</a:t>
            </a:r>
          </a:p>
          <a:p>
            <a:pPr>
              <a:buFont typeface="Arial" panose="020B0604020202020204" pitchFamily="34" charset="0"/>
              <a:buChar char="•"/>
            </a:pPr>
            <a:r>
              <a:rPr lang="en-US" sz="1800" b="1" dirty="0"/>
              <a:t>Disadvantage:</a:t>
            </a:r>
            <a:r>
              <a:rPr lang="en-US" sz="1800" dirty="0"/>
              <a:t> Less effective in unstructured environments due to dependence on structured inputs.</a:t>
            </a:r>
          </a:p>
          <a:p>
            <a:pPr>
              <a:buFont typeface="Arial" panose="020B0604020202020204" pitchFamily="34" charset="0"/>
              <a:buChar char="•"/>
            </a:pPr>
            <a:endParaRPr lang="en-US" sz="1800" dirty="0"/>
          </a:p>
          <a:p>
            <a:pPr marL="0" indent="0">
              <a:buNone/>
            </a:pPr>
            <a:r>
              <a:rPr lang="en-US" sz="1600" b="1" dirty="0"/>
              <a:t>2. "Robotic Process Automation: In-Depth Analysis of Advanced Automation Techniques and Technologies"</a:t>
            </a:r>
            <a:endParaRPr lang="en-US" sz="1600" dirty="0"/>
          </a:p>
          <a:p>
            <a:pPr>
              <a:buFont typeface="Arial" panose="020B0604020202020204" pitchFamily="34" charset="0"/>
              <a:buChar char="•"/>
            </a:pPr>
            <a:r>
              <a:rPr lang="en-US" sz="1600" b="1" dirty="0"/>
              <a:t>Source:</a:t>
            </a:r>
            <a:r>
              <a:rPr lang="en-US" sz="1600" dirty="0"/>
              <a:t> IEEE Xplore</a:t>
            </a:r>
          </a:p>
          <a:p>
            <a:pPr>
              <a:buFont typeface="Arial" panose="020B0604020202020204" pitchFamily="34" charset="0"/>
              <a:buChar char="•"/>
            </a:pPr>
            <a:r>
              <a:rPr lang="en-US" sz="1600" b="1" dirty="0"/>
              <a:t>Link:</a:t>
            </a:r>
            <a:r>
              <a:rPr lang="en-US" sz="1600" dirty="0"/>
              <a:t> </a:t>
            </a:r>
            <a:r>
              <a:rPr lang="en-US" sz="1600" dirty="0">
                <a:hlinkClick r:id="rId5"/>
              </a:rPr>
              <a:t>https://ieeexplore.ieee.org/document/10649336</a:t>
            </a:r>
            <a:endParaRPr lang="en-US" sz="1600" dirty="0"/>
          </a:p>
          <a:p>
            <a:pPr>
              <a:buFont typeface="Arial" panose="020B0604020202020204" pitchFamily="34" charset="0"/>
              <a:buChar char="•"/>
            </a:pPr>
            <a:r>
              <a:rPr lang="en-US" sz="1600" b="1" dirty="0"/>
              <a:t>Advantage:</a:t>
            </a:r>
            <a:r>
              <a:rPr lang="en-US" sz="1600" dirty="0"/>
              <a:t> Demonstrates how RPA improves operational efficiency by automating repetitive, rule-based tasks.</a:t>
            </a:r>
          </a:p>
          <a:p>
            <a:pPr>
              <a:buFont typeface="Arial" panose="020B0604020202020204" pitchFamily="34" charset="0"/>
              <a:buChar char="•"/>
            </a:pPr>
            <a:r>
              <a:rPr lang="en-US" sz="1600" b="1" dirty="0"/>
              <a:t>Disadvantage:</a:t>
            </a:r>
            <a:r>
              <a:rPr lang="en-US" sz="1600" dirty="0"/>
              <a:t> Highlights scalability challenges when implementing RPA in complex systems.</a:t>
            </a:r>
          </a:p>
          <a:p>
            <a:pPr>
              <a:buFont typeface="Arial" panose="020B0604020202020204" pitchFamily="34" charset="0"/>
              <a:buChar char="•"/>
            </a:pPr>
            <a:endParaRPr lang="en-US" sz="1800" dirty="0"/>
          </a:p>
          <a:p>
            <a:endParaRPr lang="en-US" sz="1800" dirty="0"/>
          </a:p>
        </p:txBody>
      </p:sp>
    </p:spTree>
    <p:custDataLst>
      <p:tags r:id="rId1"/>
    </p:custDataLst>
    <p:extLst>
      <p:ext uri="{BB962C8B-B14F-4D97-AF65-F5344CB8AC3E}">
        <p14:creationId xmlns:p14="http://schemas.microsoft.com/office/powerpoint/2010/main" val="310643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Main Objective</a:t>
            </a:r>
            <a:endParaRPr lang="en-IN" dirty="0">
              <a:latin typeface="+mj-lt"/>
            </a:endParaRPr>
          </a:p>
        </p:txBody>
      </p:sp>
      <p:sp>
        <p:nvSpPr>
          <p:cNvPr id="3" name="Content Placeholder 2"/>
          <p:cNvSpPr>
            <a:spLocks noGrp="1"/>
          </p:cNvSpPr>
          <p:nvPr>
            <p:ph idx="1"/>
          </p:nvPr>
        </p:nvSpPr>
        <p:spPr>
          <a:xfrm>
            <a:off x="190500" y="1066800"/>
            <a:ext cx="8763000" cy="5334000"/>
          </a:xfrm>
        </p:spPr>
        <p:txBody>
          <a:bodyPr/>
          <a:lstStyle/>
          <a:p>
            <a:r>
              <a:rPr lang="en-US" dirty="0"/>
              <a:t>To provide an automated, efficient, and user-friendly system for retrieving and delivering the most recent news on user-specified topics.</a:t>
            </a:r>
          </a:p>
        </p:txBody>
      </p:sp>
      <p:pic>
        <p:nvPicPr>
          <p:cNvPr id="4" name="Picture 3">
            <a:extLst>
              <a:ext uri="{FF2B5EF4-FFF2-40B4-BE49-F238E27FC236}">
                <a16:creationId xmlns:a16="http://schemas.microsoft.com/office/drawing/2014/main" id="{8FA8D8FE-A2D1-7001-AF5F-75B805E3DECC}"/>
              </a:ext>
            </a:extLst>
          </p:cNvPr>
          <p:cNvPicPr>
            <a:picLocks noChangeAspect="1"/>
          </p:cNvPicPr>
          <p:nvPr/>
        </p:nvPicPr>
        <p:blipFill>
          <a:blip r:embed="rId4"/>
          <a:stretch>
            <a:fillRect/>
          </a:stretch>
        </p:blipFill>
        <p:spPr>
          <a:xfrm>
            <a:off x="1979712" y="2512368"/>
            <a:ext cx="5184576" cy="3888432"/>
          </a:xfrm>
          <a:prstGeom prst="rect">
            <a:avLst/>
          </a:prstGeom>
        </p:spPr>
      </p:pic>
    </p:spTree>
    <p:custDataLst>
      <p:tags r:id="rId1"/>
    </p:custDataLst>
    <p:extLst>
      <p:ext uri="{BB962C8B-B14F-4D97-AF65-F5344CB8AC3E}">
        <p14:creationId xmlns:p14="http://schemas.microsoft.com/office/powerpoint/2010/main" val="409457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IN" dirty="0">
              <a:latin typeface="+mj-lt"/>
            </a:endParaRPr>
          </a:p>
        </p:txBody>
      </p:sp>
      <p:sp>
        <p:nvSpPr>
          <p:cNvPr id="3" name="Content Placeholder 2"/>
          <p:cNvSpPr>
            <a:spLocks noGrp="1"/>
          </p:cNvSpPr>
          <p:nvPr>
            <p:ph idx="1"/>
          </p:nvPr>
        </p:nvSpPr>
        <p:spPr>
          <a:xfrm>
            <a:off x="190500" y="1808820"/>
            <a:ext cx="8763000" cy="5334000"/>
          </a:xfrm>
        </p:spPr>
        <p:txBody>
          <a:bodyPr>
            <a:normAutofit/>
          </a:bodyPr>
          <a:lstStyle/>
          <a:p>
            <a:r>
              <a:rPr lang="en-US" dirty="0"/>
              <a:t>The system consists of:</a:t>
            </a:r>
          </a:p>
          <a:p>
            <a:pPr>
              <a:buFont typeface="+mj-lt"/>
              <a:buAutoNum type="arabicPeriod"/>
            </a:pPr>
            <a:r>
              <a:rPr lang="en-US" b="1" dirty="0"/>
              <a:t>Input Module:</a:t>
            </a:r>
            <a:r>
              <a:rPr lang="en-US" dirty="0"/>
              <a:t> Accepts the topic and email address from the user.</a:t>
            </a:r>
          </a:p>
          <a:p>
            <a:pPr>
              <a:buFont typeface="+mj-lt"/>
              <a:buAutoNum type="arabicPeriod"/>
            </a:pPr>
            <a:r>
              <a:rPr lang="en-US" b="1" dirty="0"/>
              <a:t>Search Module:</a:t>
            </a:r>
            <a:r>
              <a:rPr lang="en-US" dirty="0"/>
              <a:t> Performs a Google search for the latest news.</a:t>
            </a:r>
          </a:p>
          <a:p>
            <a:pPr>
              <a:buFont typeface="+mj-lt"/>
              <a:buAutoNum type="arabicPeriod"/>
            </a:pPr>
            <a:r>
              <a:rPr lang="en-US" b="1" dirty="0"/>
              <a:t>Filter Module:</a:t>
            </a:r>
            <a:r>
              <a:rPr lang="en-US" dirty="0"/>
              <a:t> Identifies recent articles with the "hours ago" timestamp.</a:t>
            </a:r>
          </a:p>
          <a:p>
            <a:pPr>
              <a:buFont typeface="+mj-lt"/>
              <a:buAutoNum type="arabicPeriod"/>
            </a:pPr>
            <a:r>
              <a:rPr lang="en-US" b="1" dirty="0"/>
              <a:t>Delivery Module:</a:t>
            </a:r>
            <a:r>
              <a:rPr lang="en-US" dirty="0"/>
              <a:t> Sends the headline and link to the user's email.</a:t>
            </a:r>
          </a:p>
          <a:p>
            <a:endParaRPr lang="en-US" dirty="0"/>
          </a:p>
        </p:txBody>
      </p:sp>
    </p:spTree>
    <p:custDataLst>
      <p:tags r:id="rId1"/>
    </p:custDataLst>
    <p:extLst>
      <p:ext uri="{BB962C8B-B14F-4D97-AF65-F5344CB8AC3E}">
        <p14:creationId xmlns:p14="http://schemas.microsoft.com/office/powerpoint/2010/main" val="376223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BBFE-6126-CCD4-7BB2-CC5C2AF023E5}"/>
              </a:ext>
            </a:extLst>
          </p:cNvPr>
          <p:cNvSpPr>
            <a:spLocks noGrp="1"/>
          </p:cNvSpPr>
          <p:nvPr>
            <p:ph type="title"/>
          </p:nvPr>
        </p:nvSpPr>
        <p:spPr/>
        <p:txBody>
          <a:bodyPr/>
          <a:lstStyle/>
          <a:p>
            <a:r>
              <a:rPr lang="en-US" dirty="0"/>
              <a:t>ARCHITECTURE</a:t>
            </a:r>
            <a:endParaRPr lang="en-IN" dirty="0"/>
          </a:p>
        </p:txBody>
      </p:sp>
      <p:pic>
        <p:nvPicPr>
          <p:cNvPr id="5" name="Content Placeholder 4">
            <a:extLst>
              <a:ext uri="{FF2B5EF4-FFF2-40B4-BE49-F238E27FC236}">
                <a16:creationId xmlns:a16="http://schemas.microsoft.com/office/drawing/2014/main" id="{D609F36D-471F-7675-284D-113DD23A1A48}"/>
              </a:ext>
            </a:extLst>
          </p:cNvPr>
          <p:cNvPicPr>
            <a:picLocks noGrp="1" noChangeAspect="1"/>
          </p:cNvPicPr>
          <p:nvPr>
            <p:ph idx="1"/>
          </p:nvPr>
        </p:nvPicPr>
        <p:blipFill>
          <a:blip r:embed="rId2"/>
          <a:stretch>
            <a:fillRect/>
          </a:stretch>
        </p:blipFill>
        <p:spPr>
          <a:xfrm>
            <a:off x="1744735" y="1207577"/>
            <a:ext cx="5654530" cy="4442845"/>
          </a:xfrm>
        </p:spPr>
      </p:pic>
    </p:spTree>
    <p:extLst>
      <p:ext uri="{BB962C8B-B14F-4D97-AF65-F5344CB8AC3E}">
        <p14:creationId xmlns:p14="http://schemas.microsoft.com/office/powerpoint/2010/main" val="1353872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Requirements</a:t>
            </a:r>
            <a:endParaRPr lang="en-IN" dirty="0">
              <a:latin typeface="+mj-lt"/>
            </a:endParaRPr>
          </a:p>
        </p:txBody>
      </p:sp>
      <p:sp>
        <p:nvSpPr>
          <p:cNvPr id="4" name="Rectangle 1">
            <a:extLst>
              <a:ext uri="{FF2B5EF4-FFF2-40B4-BE49-F238E27FC236}">
                <a16:creationId xmlns:a16="http://schemas.microsoft.com/office/drawing/2014/main" id="{944C6308-BCB2-F1B7-3ABE-86557F88A16E}"/>
              </a:ext>
            </a:extLst>
          </p:cNvPr>
          <p:cNvSpPr>
            <a:spLocks noGrp="1" noChangeArrowheads="1"/>
          </p:cNvSpPr>
          <p:nvPr>
            <p:ph idx="1"/>
          </p:nvPr>
        </p:nvSpPr>
        <p:spPr bwMode="auto">
          <a:xfrm>
            <a:off x="190500" y="1448780"/>
            <a:ext cx="884248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Hardware:</a:t>
            </a:r>
            <a:r>
              <a:rPr kumimoji="0" lang="en-US" altLang="en-US" sz="2800" b="0" i="0" u="none" strike="noStrike" cap="none" normalizeH="0" baseline="0" dirty="0">
                <a:ln>
                  <a:noFill/>
                </a:ln>
                <a:solidFill>
                  <a:schemeClr val="tx1"/>
                </a:solidFill>
                <a:effectLst/>
                <a:latin typeface="Arial" panose="020B0604020202020204" pitchFamily="34" charset="0"/>
              </a:rPr>
              <a:t> PC or Laptop with UiPath Studio installed.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Software:</a:t>
            </a:r>
            <a:r>
              <a:rPr kumimoji="0" lang="en-US" altLang="en-US" sz="2800" b="0" i="0" u="none" strike="noStrike" cap="none" normalizeH="0" baseline="0" dirty="0">
                <a:ln>
                  <a:noFill/>
                </a:ln>
                <a:solidFill>
                  <a:schemeClr val="tx1"/>
                </a:solidFill>
                <a:effectLst/>
                <a:latin typeface="Arial" panose="020B0604020202020204" pitchFamily="34" charset="0"/>
              </a:rPr>
              <a:t> UiPath Studio, Email API/SMTP settings. </a:t>
            </a:r>
          </a:p>
        </p:txBody>
      </p:sp>
      <p:pic>
        <p:nvPicPr>
          <p:cNvPr id="5" name="Picture 4">
            <a:extLst>
              <a:ext uri="{FF2B5EF4-FFF2-40B4-BE49-F238E27FC236}">
                <a16:creationId xmlns:a16="http://schemas.microsoft.com/office/drawing/2014/main" id="{0AC706A9-C9D6-C4BE-05AA-026B86DCDFF4}"/>
              </a:ext>
            </a:extLst>
          </p:cNvPr>
          <p:cNvPicPr>
            <a:picLocks noChangeAspect="1"/>
          </p:cNvPicPr>
          <p:nvPr/>
        </p:nvPicPr>
        <p:blipFill>
          <a:blip r:embed="rId4"/>
          <a:stretch>
            <a:fillRect/>
          </a:stretch>
        </p:blipFill>
        <p:spPr>
          <a:xfrm>
            <a:off x="2019454" y="3176972"/>
            <a:ext cx="5184576" cy="3175050"/>
          </a:xfrm>
          <a:prstGeom prst="rect">
            <a:avLst/>
          </a:prstGeom>
        </p:spPr>
      </p:pic>
    </p:spTree>
    <p:custDataLst>
      <p:tags r:id="rId1"/>
    </p:custDataLst>
    <p:extLst>
      <p:ext uri="{BB962C8B-B14F-4D97-AF65-F5344CB8AC3E}">
        <p14:creationId xmlns:p14="http://schemas.microsoft.com/office/powerpoint/2010/main" val="12252271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4|2.4|1.4"/>
</p:tagLst>
</file>

<file path=ppt/tags/tag10.xml><?xml version="1.0" encoding="utf-8"?>
<p:tagLst xmlns:a="http://schemas.openxmlformats.org/drawingml/2006/main" xmlns:r="http://schemas.openxmlformats.org/officeDocument/2006/relationships" xmlns:p="http://schemas.openxmlformats.org/presentationml/2006/main">
  <p:tag name="TIMING" val="|1.1|4|2.4|1.4"/>
</p:tagLst>
</file>

<file path=ppt/tags/tag11.xml><?xml version="1.0" encoding="utf-8"?>
<p:tagLst xmlns:a="http://schemas.openxmlformats.org/drawingml/2006/main" xmlns:r="http://schemas.openxmlformats.org/officeDocument/2006/relationships" xmlns:p="http://schemas.openxmlformats.org/presentationml/2006/main">
  <p:tag name="TIMING" val="|1.1|4|2.4|1.4"/>
</p:tagLst>
</file>

<file path=ppt/tags/tag12.xml><?xml version="1.0" encoding="utf-8"?>
<p:tagLst xmlns:a="http://schemas.openxmlformats.org/drawingml/2006/main" xmlns:r="http://schemas.openxmlformats.org/officeDocument/2006/relationships" xmlns:p="http://schemas.openxmlformats.org/presentationml/2006/main">
  <p:tag name="TIMING" val="|1.1|4|2.4|1.4"/>
</p:tagLst>
</file>

<file path=ppt/tags/tag13.xml><?xml version="1.0" encoding="utf-8"?>
<p:tagLst xmlns:a="http://schemas.openxmlformats.org/drawingml/2006/main" xmlns:r="http://schemas.openxmlformats.org/officeDocument/2006/relationships" xmlns:p="http://schemas.openxmlformats.org/presentationml/2006/main">
  <p:tag name="TIMING" val="|1.1|4|2.4|1.4"/>
</p:tagLst>
</file>

<file path=ppt/tags/tag14.xml><?xml version="1.0" encoding="utf-8"?>
<p:tagLst xmlns:a="http://schemas.openxmlformats.org/drawingml/2006/main" xmlns:r="http://schemas.openxmlformats.org/officeDocument/2006/relationships" xmlns:p="http://schemas.openxmlformats.org/presentationml/2006/main">
  <p:tag name="TIMING" val="|1.1|4|2.4|1.4"/>
</p:tagLst>
</file>

<file path=ppt/tags/tag15.xml><?xml version="1.0" encoding="utf-8"?>
<p:tagLst xmlns:a="http://schemas.openxmlformats.org/drawingml/2006/main" xmlns:r="http://schemas.openxmlformats.org/officeDocument/2006/relationships" xmlns:p="http://schemas.openxmlformats.org/presentationml/2006/main">
  <p:tag name="TIMING" val="|1.1|4|2.4|1.4"/>
</p:tagLst>
</file>

<file path=ppt/tags/tag2.xml><?xml version="1.0" encoding="utf-8"?>
<p:tagLst xmlns:a="http://schemas.openxmlformats.org/drawingml/2006/main" xmlns:r="http://schemas.openxmlformats.org/officeDocument/2006/relationships" xmlns:p="http://schemas.openxmlformats.org/presentationml/2006/main">
  <p:tag name="TIMING" val="|1.1|4|2.4|1.4"/>
</p:tagLst>
</file>

<file path=ppt/tags/tag3.xml><?xml version="1.0" encoding="utf-8"?>
<p:tagLst xmlns:a="http://schemas.openxmlformats.org/drawingml/2006/main" xmlns:r="http://schemas.openxmlformats.org/officeDocument/2006/relationships" xmlns:p="http://schemas.openxmlformats.org/presentationml/2006/main">
  <p:tag name="TIMING" val="|1.1|4|2.4|1.4"/>
</p:tagLst>
</file>

<file path=ppt/tags/tag4.xml><?xml version="1.0" encoding="utf-8"?>
<p:tagLst xmlns:a="http://schemas.openxmlformats.org/drawingml/2006/main" xmlns:r="http://schemas.openxmlformats.org/officeDocument/2006/relationships" xmlns:p="http://schemas.openxmlformats.org/presentationml/2006/main">
  <p:tag name="TIMING" val="|1.1|4|2.4|1.4"/>
</p:tagLst>
</file>

<file path=ppt/tags/tag5.xml><?xml version="1.0" encoding="utf-8"?>
<p:tagLst xmlns:a="http://schemas.openxmlformats.org/drawingml/2006/main" xmlns:r="http://schemas.openxmlformats.org/officeDocument/2006/relationships" xmlns:p="http://schemas.openxmlformats.org/presentationml/2006/main">
  <p:tag name="TIMING" val="|1.1|4|2.4|1.4"/>
</p:tagLst>
</file>

<file path=ppt/tags/tag6.xml><?xml version="1.0" encoding="utf-8"?>
<p:tagLst xmlns:a="http://schemas.openxmlformats.org/drawingml/2006/main" xmlns:r="http://schemas.openxmlformats.org/officeDocument/2006/relationships" xmlns:p="http://schemas.openxmlformats.org/presentationml/2006/main">
  <p:tag name="TIMING" val="|1.1|4|2.4|1.4"/>
</p:tagLst>
</file>

<file path=ppt/tags/tag7.xml><?xml version="1.0" encoding="utf-8"?>
<p:tagLst xmlns:a="http://schemas.openxmlformats.org/drawingml/2006/main" xmlns:r="http://schemas.openxmlformats.org/officeDocument/2006/relationships" xmlns:p="http://schemas.openxmlformats.org/presentationml/2006/main">
  <p:tag name="TIMING" val="|1.1|4|2.4|1.4"/>
</p:tagLst>
</file>

<file path=ppt/tags/tag8.xml><?xml version="1.0" encoding="utf-8"?>
<p:tagLst xmlns:a="http://schemas.openxmlformats.org/drawingml/2006/main" xmlns:r="http://schemas.openxmlformats.org/officeDocument/2006/relationships" xmlns:p="http://schemas.openxmlformats.org/presentationml/2006/main">
  <p:tag name="TIMING" val="|1.1|4|2.4|1.4"/>
</p:tagLst>
</file>

<file path=ppt/tags/tag9.xml><?xml version="1.0" encoding="utf-8"?>
<p:tagLst xmlns:a="http://schemas.openxmlformats.org/drawingml/2006/main" xmlns:r="http://schemas.openxmlformats.org/officeDocument/2006/relationships" xmlns:p="http://schemas.openxmlformats.org/presentationml/2006/main">
  <p:tag name="TIMING" val="|1.1|4|2.4|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9294</TotalTime>
  <Words>736</Words>
  <Application>Microsoft Office PowerPoint</Application>
  <PresentationFormat>On-screen Show (4:3)</PresentationFormat>
  <Paragraphs>101</Paragraphs>
  <Slides>20</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Open Sans Bold</vt:lpstr>
      <vt:lpstr>Open Sans Extrabold</vt:lpstr>
      <vt:lpstr>Open Sans Light</vt:lpstr>
      <vt:lpstr>Wingdings</vt:lpstr>
      <vt:lpstr>Office Theme</vt:lpstr>
      <vt:lpstr>PowerPoint Presentation</vt:lpstr>
      <vt:lpstr>Abstract</vt:lpstr>
      <vt:lpstr>Need for the Proposed System</vt:lpstr>
      <vt:lpstr>Advantages of the Proposed System</vt:lpstr>
      <vt:lpstr>Literature Survey</vt:lpstr>
      <vt:lpstr>Main Objective</vt:lpstr>
      <vt:lpstr>Architecture</vt:lpstr>
      <vt:lpstr>ARCHITECTURE</vt:lpstr>
      <vt:lpstr>System Requirements</vt:lpstr>
      <vt:lpstr>Functional Description</vt:lpstr>
      <vt:lpstr>Process Design</vt:lpstr>
      <vt:lpstr>SEQUENCE</vt:lpstr>
      <vt:lpstr>Testing</vt:lpstr>
      <vt:lpstr>Conclusions</vt:lpstr>
      <vt:lpstr>Future Enhancement</vt:lpstr>
      <vt:lpstr>IEEE Paper</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SEENUVASAN S</cp:lastModifiedBy>
  <cp:revision>1742</cp:revision>
  <dcterms:created xsi:type="dcterms:W3CDTF">2013-05-17T03:00:03Z</dcterms:created>
  <dcterms:modified xsi:type="dcterms:W3CDTF">2024-11-21T18:39:48Z</dcterms:modified>
</cp:coreProperties>
</file>