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T Sans Narrow"/>
      <p:regular r:id="rId15"/>
      <p:bold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regular.fntdata"/><Relationship Id="rId14" Type="http://schemas.openxmlformats.org/officeDocument/2006/relationships/slide" Target="slides/slide9.xml"/><Relationship Id="rId17" Type="http://schemas.openxmlformats.org/officeDocument/2006/relationships/font" Target="fonts/OpenSans-regular.fntdata"/><Relationship Id="rId16" Type="http://schemas.openxmlformats.org/officeDocument/2006/relationships/font" Target="fonts/PTSansNarrow-bold.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Hi everyone, we are group 11 we have chi, aoyi, simu and me as group members, and I will introduce our project to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3ca4dd8e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3ca4dd8e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zh-CN" sz="1200">
                <a:solidFill>
                  <a:schemeClr val="dk1"/>
                </a:solidFill>
                <a:latin typeface="Times New Roman"/>
                <a:ea typeface="Times New Roman"/>
                <a:cs typeface="Times New Roman"/>
                <a:sym typeface="Times New Roman"/>
              </a:rPr>
              <a:t>In this project, we mainly focus on the factors that affect the survival time of the head and neck cancer patients after diagnosis and use machine learning methods to predict whether head and neck cancer patients will survive longer than two years. Besides, what we notice was that in the data, the average survival time of the patients is greater than two years. We will also try to identify the factors that affect the survival of patients less than two years after diagnosis and do some descriptive research by EDA to find the relationship between these variables.</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3ca4dd8e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3ca4dd8e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For the 2 plots here, we found that the site called Nasopharynx is obviously different from other sites. From the plot on the left, it is clear that Asian or Pacific Islander people are more likely to have Nasopharynx cancer than other races, </a:t>
            </a:r>
            <a:r>
              <a:rPr lang="zh-CN">
                <a:solidFill>
                  <a:schemeClr val="dk1"/>
                </a:solidFill>
              </a:rPr>
              <a:t>we did research based on this finding and found out that asain</a:t>
            </a:r>
            <a:r>
              <a:rPr lang="zh-CN">
                <a:solidFill>
                  <a:srgbClr val="A1E8D9"/>
                </a:solidFill>
              </a:rPr>
              <a:t> </a:t>
            </a:r>
            <a:r>
              <a:rPr lang="zh-CN">
                <a:solidFill>
                  <a:schemeClr val="dk1"/>
                </a:solidFill>
              </a:rPr>
              <a:t>are more likely to have Nasopharynx cancer than other races, not just our data showing this</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and white people are less likely to have this cancer compared to other races. From the plot on the right, we can see that adults ( from age 21-50) are more likely to have Nasopharynx cancer than other age stages.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3ca4dd8e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3ca4dd8e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CN" sz="1200">
                <a:solidFill>
                  <a:schemeClr val="dk1"/>
                </a:solidFill>
                <a:latin typeface="Times New Roman"/>
                <a:ea typeface="Times New Roman"/>
                <a:cs typeface="Times New Roman"/>
                <a:sym typeface="Times New Roman"/>
              </a:rPr>
              <a:t>We plotted the median survival months for each site, which shows that almost all cancers here have median survival months more than 2 years. Thus, we would like to predict whether a person can survive over 2 years or not after diagnosis. And further understand that if there is any similarity of people who died within 2 years. Both 2 plots above show that people who have Hypopharynx cancer have the lowest survival time and they are most likely to die within 2 years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3ca4dd8e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3ca4dd8e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CN" sz="1200">
                <a:solidFill>
                  <a:schemeClr val="dk1"/>
                </a:solidFill>
                <a:latin typeface="Times New Roman"/>
                <a:ea typeface="Times New Roman"/>
                <a:cs typeface="Times New Roman"/>
                <a:sym typeface="Times New Roman"/>
              </a:rPr>
              <a:t>These 2 density plots show influences of tumor size and age on survival time. When tumor sizes are less than 30, people are more likely to survive more than 2 years. However, when sizes are greater than 30, people are more likely to die within 2 years. For the age plot, the differences between ages are not that clear.  People who are in or older than the mature adulthood stage have a larger chance to die within 2 years compared to younger people.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3ca4dd8e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3ca4dd8e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CN" sz="1200">
                <a:solidFill>
                  <a:schemeClr val="dk1"/>
                </a:solidFill>
                <a:latin typeface="Times New Roman"/>
                <a:ea typeface="Times New Roman"/>
                <a:cs typeface="Times New Roman"/>
                <a:sym typeface="Times New Roman"/>
              </a:rPr>
              <a:t>Then we would like to check if surgery performance is a significant factor that affects survival time. By comparing these 2 plots, we can clearly see the influence of surgery. It is clear that more than half of people who died within 2 years did not have surgery. For people who survive more than 2 years, a large proportion of them chose to do surgery. Thus, we can conclude that surgery performance should be an important factor.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rPr lang="zh-CN"/>
              <a:t>we aosl did same </a:t>
            </a:r>
            <a:r>
              <a:rPr lang="zh-CN"/>
              <a:t>exactly</a:t>
            </a:r>
            <a:r>
              <a:rPr lang="zh-CN"/>
              <a:t> graph on chemo and radiation but surgery </a:t>
            </a:r>
            <a:r>
              <a:rPr lang="zh-CN"/>
              <a:t>performance</a:t>
            </a:r>
            <a:r>
              <a:rPr lang="zh-CN"/>
              <a:t> is the most significant among the three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703e015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703e015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4c4c2ae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4c4c2ae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8219d8b1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8219d8b1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300"/>
              </a:spcAft>
              <a:buClr>
                <a:schemeClr val="dk1"/>
              </a:buClr>
              <a:buSzPts val="1100"/>
              <a:buFont typeface="Arial"/>
              <a:buNone/>
            </a:pPr>
            <a:r>
              <a:rPr b="0" lang="zh-CN" sz="3600">
                <a:latin typeface="Times New Roman"/>
                <a:ea typeface="Times New Roman"/>
                <a:cs typeface="Times New Roman"/>
                <a:sym typeface="Times New Roman"/>
              </a:rPr>
              <a:t>679 Final Project</a:t>
            </a:r>
            <a:endParaRPr b="0" sz="7200">
              <a:latin typeface="Times New Roman"/>
              <a:ea typeface="Times New Roman"/>
              <a:cs typeface="Times New Roman"/>
              <a:sym typeface="Times New Roman"/>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lang="zh-CN" sz="1600">
                <a:solidFill>
                  <a:schemeClr val="dk1"/>
                </a:solidFill>
                <a:latin typeface="Times New Roman"/>
                <a:ea typeface="Times New Roman"/>
                <a:cs typeface="Times New Roman"/>
                <a:sym typeface="Times New Roman"/>
              </a:rPr>
              <a:t>Group 11: Chi Zhang, Aoyi Li, Simu Huang, Zixuan Liu</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Introduction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CN"/>
              <a:t>Used SEER dataset to </a:t>
            </a:r>
            <a:r>
              <a:rPr lang="zh-CN"/>
              <a:t>predict whether patients can survive more than two years or not after diagnosis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zh-CN"/>
              <a:t> Identify the factors that affect the survival of patients less than two years after diagnosis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zh-CN"/>
              <a:t>Descriptive research by EDA to find the relationship between these variables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EDA -- interesting findings</a:t>
            </a:r>
            <a:endParaRPr/>
          </a:p>
        </p:txBody>
      </p:sp>
      <p:sp>
        <p:nvSpPr>
          <p:cNvPr id="79" name="Google Shape;79;p15"/>
          <p:cNvSpPr txBox="1"/>
          <p:nvPr>
            <p:ph idx="1" type="body"/>
          </p:nvPr>
        </p:nvSpPr>
        <p:spPr>
          <a:xfrm>
            <a:off x="2129550" y="4166975"/>
            <a:ext cx="4884900" cy="54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lang="zh-CN" sz="1500"/>
              <a:t>Nasopharynx is obviously different from other sites</a:t>
            </a:r>
            <a:endParaRPr sz="1500"/>
          </a:p>
        </p:txBody>
      </p:sp>
      <p:pic>
        <p:nvPicPr>
          <p:cNvPr id="80" name="Google Shape;80;p15"/>
          <p:cNvPicPr preferRelativeResize="0"/>
          <p:nvPr/>
        </p:nvPicPr>
        <p:blipFill>
          <a:blip r:embed="rId3">
            <a:alphaModFix/>
          </a:blip>
          <a:stretch>
            <a:fillRect/>
          </a:stretch>
        </p:blipFill>
        <p:spPr>
          <a:xfrm>
            <a:off x="201350" y="1266325"/>
            <a:ext cx="4519052" cy="2786750"/>
          </a:xfrm>
          <a:prstGeom prst="rect">
            <a:avLst/>
          </a:prstGeom>
          <a:noFill/>
          <a:ln>
            <a:noFill/>
          </a:ln>
        </p:spPr>
      </p:pic>
      <p:pic>
        <p:nvPicPr>
          <p:cNvPr id="81" name="Google Shape;81;p15"/>
          <p:cNvPicPr preferRelativeResize="0"/>
          <p:nvPr/>
        </p:nvPicPr>
        <p:blipFill>
          <a:blip r:embed="rId4">
            <a:alphaModFix/>
          </a:blip>
          <a:stretch>
            <a:fillRect/>
          </a:stretch>
        </p:blipFill>
        <p:spPr>
          <a:xfrm>
            <a:off x="4720400" y="1329850"/>
            <a:ext cx="4353587" cy="2659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EDA -- Survive within/over 2 years</a:t>
            </a:r>
            <a:endParaRPr/>
          </a:p>
        </p:txBody>
      </p:sp>
      <p:sp>
        <p:nvSpPr>
          <p:cNvPr id="87" name="Google Shape;87;p16"/>
          <p:cNvSpPr txBox="1"/>
          <p:nvPr>
            <p:ph idx="1" type="body"/>
          </p:nvPr>
        </p:nvSpPr>
        <p:spPr>
          <a:xfrm>
            <a:off x="1210350" y="4173375"/>
            <a:ext cx="6723300" cy="5730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zh-CN"/>
              <a:t>A</a:t>
            </a:r>
            <a:r>
              <a:rPr lang="zh-CN"/>
              <a:t>lmost all cancers here have median survival months more than 2 years</a:t>
            </a:r>
            <a:endParaRPr/>
          </a:p>
        </p:txBody>
      </p:sp>
      <p:pic>
        <p:nvPicPr>
          <p:cNvPr id="88" name="Google Shape;88;p16"/>
          <p:cNvPicPr preferRelativeResize="0"/>
          <p:nvPr/>
        </p:nvPicPr>
        <p:blipFill>
          <a:blip r:embed="rId3">
            <a:alphaModFix/>
          </a:blip>
          <a:stretch>
            <a:fillRect/>
          </a:stretch>
        </p:blipFill>
        <p:spPr>
          <a:xfrm>
            <a:off x="243675" y="1262725"/>
            <a:ext cx="4560125" cy="2800350"/>
          </a:xfrm>
          <a:prstGeom prst="rect">
            <a:avLst/>
          </a:prstGeom>
          <a:noFill/>
          <a:ln>
            <a:noFill/>
          </a:ln>
        </p:spPr>
      </p:pic>
      <p:pic>
        <p:nvPicPr>
          <p:cNvPr id="89" name="Google Shape;89;p16"/>
          <p:cNvPicPr preferRelativeResize="0"/>
          <p:nvPr/>
        </p:nvPicPr>
        <p:blipFill>
          <a:blip r:embed="rId4">
            <a:alphaModFix/>
          </a:blip>
          <a:stretch>
            <a:fillRect/>
          </a:stretch>
        </p:blipFill>
        <p:spPr>
          <a:xfrm>
            <a:off x="4803794" y="1329850"/>
            <a:ext cx="4403605" cy="2666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EDA --  Influences of tumor size and age on survival time</a:t>
            </a:r>
            <a:endParaRPr/>
          </a:p>
        </p:txBody>
      </p:sp>
      <p:pic>
        <p:nvPicPr>
          <p:cNvPr id="95" name="Google Shape;95;p17"/>
          <p:cNvPicPr preferRelativeResize="0"/>
          <p:nvPr/>
        </p:nvPicPr>
        <p:blipFill>
          <a:blip r:embed="rId3">
            <a:alphaModFix/>
          </a:blip>
          <a:stretch>
            <a:fillRect/>
          </a:stretch>
        </p:blipFill>
        <p:spPr>
          <a:xfrm>
            <a:off x="311700" y="1603475"/>
            <a:ext cx="4260300" cy="2628400"/>
          </a:xfrm>
          <a:prstGeom prst="rect">
            <a:avLst/>
          </a:prstGeom>
          <a:noFill/>
          <a:ln>
            <a:noFill/>
          </a:ln>
        </p:spPr>
      </p:pic>
      <p:pic>
        <p:nvPicPr>
          <p:cNvPr id="96" name="Google Shape;96;p17"/>
          <p:cNvPicPr preferRelativeResize="0"/>
          <p:nvPr/>
        </p:nvPicPr>
        <p:blipFill>
          <a:blip r:embed="rId4">
            <a:alphaModFix/>
          </a:blip>
          <a:stretch>
            <a:fillRect/>
          </a:stretch>
        </p:blipFill>
        <p:spPr>
          <a:xfrm>
            <a:off x="4572000" y="1631050"/>
            <a:ext cx="4199175" cy="2573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3361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EDA -- whether surgery performance is significant factor</a:t>
            </a:r>
            <a:endParaRPr/>
          </a:p>
        </p:txBody>
      </p:sp>
      <p:sp>
        <p:nvSpPr>
          <p:cNvPr id="102" name="Google Shape;102;p18"/>
          <p:cNvSpPr txBox="1"/>
          <p:nvPr>
            <p:ph idx="1" type="body"/>
          </p:nvPr>
        </p:nvSpPr>
        <p:spPr>
          <a:xfrm>
            <a:off x="1244400" y="3917325"/>
            <a:ext cx="66552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500"/>
              <a:t>By comparing these 2 plots, we can clearly see the influence of surgery</a:t>
            </a:r>
            <a:endParaRPr sz="1500"/>
          </a:p>
        </p:txBody>
      </p:sp>
      <p:pic>
        <p:nvPicPr>
          <p:cNvPr id="103" name="Google Shape;103;p18"/>
          <p:cNvPicPr preferRelativeResize="0"/>
          <p:nvPr/>
        </p:nvPicPr>
        <p:blipFill>
          <a:blip r:embed="rId3">
            <a:alphaModFix/>
          </a:blip>
          <a:stretch>
            <a:fillRect/>
          </a:stretch>
        </p:blipFill>
        <p:spPr>
          <a:xfrm>
            <a:off x="311700" y="1299913"/>
            <a:ext cx="4103600" cy="2543675"/>
          </a:xfrm>
          <a:prstGeom prst="rect">
            <a:avLst/>
          </a:prstGeom>
          <a:noFill/>
          <a:ln>
            <a:noFill/>
          </a:ln>
        </p:spPr>
      </p:pic>
      <p:pic>
        <p:nvPicPr>
          <p:cNvPr id="104" name="Google Shape;104;p18"/>
          <p:cNvPicPr preferRelativeResize="0"/>
          <p:nvPr/>
        </p:nvPicPr>
        <p:blipFill>
          <a:blip r:embed="rId4">
            <a:alphaModFix/>
          </a:blip>
          <a:stretch>
            <a:fillRect/>
          </a:stretch>
        </p:blipFill>
        <p:spPr>
          <a:xfrm>
            <a:off x="4572000" y="1226175"/>
            <a:ext cx="4367604" cy="2691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Models</a:t>
            </a:r>
            <a:endParaRPr/>
          </a:p>
        </p:txBody>
      </p:sp>
      <p:sp>
        <p:nvSpPr>
          <p:cNvPr id="110" name="Google Shape;110;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sz="1200">
                <a:solidFill>
                  <a:srgbClr val="000000"/>
                </a:solidFill>
                <a:latin typeface="Times New Roman"/>
                <a:ea typeface="Times New Roman"/>
                <a:cs typeface="Times New Roman"/>
                <a:sym typeface="Times New Roman"/>
              </a:rPr>
              <a:t>Logistic Regression  </a:t>
            </a:r>
            <a:r>
              <a:rPr lang="zh-CN" sz="1200">
                <a:solidFill>
                  <a:srgbClr val="000000"/>
                </a:solidFill>
                <a:latin typeface="Times New Roman"/>
                <a:ea typeface="Times New Roman"/>
                <a:cs typeface="Times New Roman"/>
                <a:sym typeface="Times New Roman"/>
              </a:rPr>
              <a:t>0.8434264</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zh-CN" sz="1200">
                <a:solidFill>
                  <a:srgbClr val="000000"/>
                </a:solidFill>
                <a:latin typeface="Times New Roman"/>
                <a:ea typeface="Times New Roman"/>
                <a:cs typeface="Times New Roman"/>
                <a:sym typeface="Times New Roman"/>
              </a:rPr>
              <a:t>XGBoost </a:t>
            </a:r>
            <a:r>
              <a:rPr lang="zh-CN" sz="1200">
                <a:solidFill>
                  <a:srgbClr val="000000"/>
                </a:solidFill>
                <a:latin typeface="Times New Roman"/>
                <a:ea typeface="Times New Roman"/>
                <a:cs typeface="Times New Roman"/>
                <a:sym typeface="Times New Roman"/>
              </a:rPr>
              <a:t>0.823</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zh-CN" sz="1200">
                <a:solidFill>
                  <a:srgbClr val="000000"/>
                </a:solidFill>
                <a:highlight>
                  <a:srgbClr val="FFFFFF"/>
                </a:highlight>
                <a:latin typeface="Times New Roman"/>
                <a:ea typeface="Times New Roman"/>
                <a:cs typeface="Times New Roman"/>
                <a:sym typeface="Times New Roman"/>
              </a:rPr>
              <a:t>Multi-layer Perceptron </a:t>
            </a:r>
            <a:r>
              <a:rPr lang="zh-CN" sz="1100">
                <a:solidFill>
                  <a:srgbClr val="000000"/>
                </a:solidFill>
                <a:highlight>
                  <a:srgbClr val="FFFFFF"/>
                </a:highlight>
                <a:latin typeface="Times New Roman"/>
                <a:ea typeface="Times New Roman"/>
                <a:cs typeface="Times New Roman"/>
                <a:sym typeface="Times New Roman"/>
              </a:rPr>
              <a:t>0.849</a:t>
            </a:r>
            <a:endParaRPr b="1" sz="1200">
              <a:solidFill>
                <a:srgbClr val="000000"/>
              </a:solidFill>
              <a:latin typeface="Times New Roman"/>
              <a:ea typeface="Times New Roman"/>
              <a:cs typeface="Times New Roman"/>
              <a:sym typeface="Times New Roman"/>
            </a:endParaRPr>
          </a:p>
        </p:txBody>
      </p:sp>
      <p:pic>
        <p:nvPicPr>
          <p:cNvPr id="111" name="Google Shape;111;p19"/>
          <p:cNvPicPr preferRelativeResize="0"/>
          <p:nvPr/>
        </p:nvPicPr>
        <p:blipFill>
          <a:blip r:embed="rId3">
            <a:alphaModFix/>
          </a:blip>
          <a:stretch>
            <a:fillRect/>
          </a:stretch>
        </p:blipFill>
        <p:spPr>
          <a:xfrm>
            <a:off x="4148750" y="136338"/>
            <a:ext cx="4288076" cy="4870825"/>
          </a:xfrm>
          <a:prstGeom prst="rect">
            <a:avLst/>
          </a:prstGeom>
          <a:noFill/>
          <a:ln>
            <a:noFill/>
          </a:ln>
        </p:spPr>
      </p:pic>
      <p:sp>
        <p:nvSpPr>
          <p:cNvPr id="112" name="Google Shape;112;p19"/>
          <p:cNvSpPr txBox="1"/>
          <p:nvPr/>
        </p:nvSpPr>
        <p:spPr>
          <a:xfrm>
            <a:off x="344825" y="2772250"/>
            <a:ext cx="3000000" cy="132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CN" sz="1100">
                <a:highlight>
                  <a:srgbClr val="FFFFFF"/>
                </a:highlight>
                <a:latin typeface="Times New Roman"/>
                <a:ea typeface="Times New Roman"/>
                <a:cs typeface="Times New Roman"/>
                <a:sym typeface="Times New Roman"/>
              </a:rPr>
              <a:t>Confusion Matrix and Statistics</a:t>
            </a:r>
            <a:endParaRPr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CN" sz="1100">
                <a:highlight>
                  <a:srgbClr val="FFFFFF"/>
                </a:highlight>
                <a:latin typeface="Times New Roman"/>
                <a:ea typeface="Times New Roman"/>
                <a:cs typeface="Times New Roman"/>
                <a:sym typeface="Times New Roman"/>
              </a:rPr>
              <a:t>                          Actual</a:t>
            </a:r>
            <a:endParaRPr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CN" sz="1100">
                <a:highlight>
                  <a:srgbClr val="FFFFFF"/>
                </a:highlight>
                <a:latin typeface="Times New Roman"/>
                <a:ea typeface="Times New Roman"/>
                <a:cs typeface="Times New Roman"/>
                <a:sym typeface="Times New Roman"/>
              </a:rPr>
              <a:t>     Prediction     0             1</a:t>
            </a:r>
            <a:endParaRPr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CN" sz="1100">
                <a:highlight>
                  <a:srgbClr val="FFFFFF"/>
                </a:highlight>
                <a:latin typeface="Times New Roman"/>
                <a:ea typeface="Times New Roman"/>
                <a:cs typeface="Times New Roman"/>
                <a:sym typeface="Times New Roman"/>
              </a:rPr>
              <a:t>                   0     4852     881</a:t>
            </a:r>
            <a:endParaRPr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CN" sz="1100">
                <a:highlight>
                  <a:srgbClr val="FFFFFF"/>
                </a:highlight>
                <a:latin typeface="Times New Roman"/>
                <a:ea typeface="Times New Roman"/>
                <a:cs typeface="Times New Roman"/>
                <a:sym typeface="Times New Roman"/>
              </a:rPr>
              <a:t>                   1     845      4816</a:t>
            </a:r>
            <a:endParaRPr sz="1100">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98125" y="4018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Summary</a:t>
            </a:r>
            <a:endParaRPr/>
          </a:p>
        </p:txBody>
      </p:sp>
      <p:sp>
        <p:nvSpPr>
          <p:cNvPr id="118" name="Google Shape;118;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342900" lvl="0" marL="457200" rtl="0" algn="l">
              <a:spcBef>
                <a:spcPts val="1200"/>
              </a:spcBef>
              <a:spcAft>
                <a:spcPts val="0"/>
              </a:spcAft>
              <a:buClr>
                <a:srgbClr val="000000"/>
              </a:buClr>
              <a:buSzPts val="1800"/>
              <a:buChar char="●"/>
            </a:pPr>
            <a:r>
              <a:rPr lang="zh-CN">
                <a:solidFill>
                  <a:srgbClr val="000000"/>
                </a:solidFill>
              </a:rPr>
              <a:t>Limited data from 2010 to 2014</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342900" lvl="0" marL="457200" rtl="0" algn="l">
              <a:spcBef>
                <a:spcPts val="1200"/>
              </a:spcBef>
              <a:spcAft>
                <a:spcPts val="0"/>
              </a:spcAft>
              <a:buClr>
                <a:srgbClr val="000000"/>
              </a:buClr>
              <a:buSzPts val="1800"/>
              <a:buChar char="●"/>
            </a:pPr>
            <a:r>
              <a:rPr lang="zh-CN">
                <a:solidFill>
                  <a:srgbClr val="000000"/>
                </a:solidFill>
              </a:rPr>
              <a:t>Internal and external factors not listed in the data</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342900" lvl="0" marL="457200" rtl="0" algn="l">
              <a:spcBef>
                <a:spcPts val="1200"/>
              </a:spcBef>
              <a:spcAft>
                <a:spcPts val="0"/>
              </a:spcAft>
              <a:buClr>
                <a:srgbClr val="000000"/>
              </a:buClr>
              <a:buSzPts val="1800"/>
              <a:buChar char="●"/>
            </a:pPr>
            <a:r>
              <a:rPr lang="zh-CN">
                <a:solidFill>
                  <a:srgbClr val="000000"/>
                </a:solidFill>
              </a:rPr>
              <a:t>Enough for basic diagnosis reference</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1452300" y="1550400"/>
            <a:ext cx="6239400" cy="693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CN"/>
              <a:t>    Thank you for listening!</a:t>
            </a:r>
            <a:endParaRPr/>
          </a:p>
          <a:p>
            <a:pPr indent="0" lvl="0" marL="0" rtl="0" algn="ctr">
              <a:spcBef>
                <a:spcPts val="0"/>
              </a:spcBef>
              <a:spcAft>
                <a:spcPts val="0"/>
              </a:spcAft>
              <a:buNone/>
            </a:pPr>
            <a:r>
              <a:t/>
            </a:r>
            <a:endParaRPr/>
          </a:p>
          <a:p>
            <a:pPr indent="0" lvl="0" marL="0" rtl="0" algn="ctr">
              <a:spcBef>
                <a:spcPts val="0"/>
              </a:spcBef>
              <a:spcAft>
                <a:spcPts val="0"/>
              </a:spcAft>
              <a:buNone/>
            </a:pPr>
            <a:r>
              <a:rPr lang="zh-CN"/>
              <a:t>   Any Question?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