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A3E0C-1822-4EBB-B2CD-DA4D5CCBEA86}" v="531" dt="2023-05-28T05:40:11.398"/>
    <p1510:client id="{9E7A730B-B4A9-4300-BF36-D2C76155326B}" v="306" dt="2023-05-29T04:07:30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3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8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18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7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3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3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89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ipl-logo-png-transparent-im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49167"/>
            <a:ext cx="9144000" cy="17483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IPL Winning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en-US"/>
              <a:t>Using Classification techniques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AA7E539-2BBF-9EBD-7E25-788244A7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0276" y="643467"/>
            <a:ext cx="5031447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D34-82EA-31A5-68B6-DD076A47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error Vs Test Error (Random Forest)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D0684-26E6-53EA-BD15-8D1F63652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3" y="1690688"/>
            <a:ext cx="10515599" cy="4924798"/>
          </a:xfrm>
        </p:spPr>
      </p:pic>
    </p:spTree>
    <p:extLst>
      <p:ext uri="{BB962C8B-B14F-4D97-AF65-F5344CB8AC3E}">
        <p14:creationId xmlns:p14="http://schemas.microsoft.com/office/powerpoint/2010/main" val="18896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9AB4-33DC-8BF1-D32F-45D36CAD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CE87-CDA0-D1AE-6695-D1C68ED7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Decision Tree </a:t>
            </a:r>
            <a:endParaRPr lang="en-US" sz="110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      Accuracy: </a:t>
            </a:r>
            <a:r>
              <a:rPr lang="en-US" sz="2000" b="1" dirty="0">
                <a:latin typeface="Avenir Next LT Pro"/>
              </a:rPr>
              <a:t>0.8647342995169082</a:t>
            </a:r>
          </a:p>
          <a:p>
            <a:r>
              <a:rPr lang="en-US" sz="2400" dirty="0">
                <a:latin typeface="Avenir Next LT Pro"/>
              </a:rPr>
              <a:t>Random Forest</a:t>
            </a:r>
          </a:p>
          <a:p>
            <a:pPr marL="0" indent="0">
              <a:buNone/>
            </a:pPr>
            <a:r>
              <a:rPr lang="en-US" sz="2400" dirty="0">
                <a:latin typeface="Avenir Next LT Pro"/>
              </a:rPr>
              <a:t>       </a:t>
            </a:r>
            <a:r>
              <a:rPr lang="en-US" dirty="0">
                <a:ea typeface="+mn-lt"/>
                <a:cs typeface="+mn-lt"/>
              </a:rPr>
              <a:t>Accuracy: </a:t>
            </a:r>
            <a:r>
              <a:rPr lang="en-US" sz="2000" b="1" dirty="0">
                <a:latin typeface="Avenir Next LT Pro"/>
                <a:ea typeface="+mn-lt"/>
                <a:cs typeface="+mn-lt"/>
              </a:rPr>
              <a:t>0.9468599033816425</a:t>
            </a:r>
            <a:endParaRPr lang="en-US" sz="2000" b="1">
              <a:latin typeface="Avenir Next LT Pro"/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</a:rPr>
              <a:t>Naïve bayes</a:t>
            </a:r>
            <a:endParaRPr lang="en-US" sz="2400" b="1" dirty="0" err="1">
              <a:latin typeface="Avenir Next LT Pro"/>
            </a:endParaRPr>
          </a:p>
          <a:p>
            <a:pPr marL="0" indent="0">
              <a:buNone/>
            </a:pPr>
            <a:r>
              <a:rPr lang="en-US" sz="2400" dirty="0">
                <a:latin typeface="Avenir Next LT Pro"/>
              </a:rPr>
              <a:t>        </a:t>
            </a:r>
            <a:r>
              <a:rPr lang="en-US" dirty="0">
                <a:ea typeface="+mn-lt"/>
                <a:cs typeface="+mn-lt"/>
              </a:rPr>
              <a:t>Accuracy: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0.3719806763285024</a:t>
            </a:r>
            <a:endParaRPr lang="en-US" sz="2000">
              <a:latin typeface="Avenir Next LT Pro"/>
            </a:endParaRPr>
          </a:p>
          <a:p>
            <a:pPr marL="457200" indent="-457200"/>
            <a:r>
              <a:rPr lang="en-US" sz="2400" dirty="0">
                <a:latin typeface="Avenir Next LT Pro"/>
              </a:rPr>
              <a:t>KNN</a:t>
            </a:r>
          </a:p>
          <a:p>
            <a:pPr marL="0" indent="0">
              <a:buNone/>
            </a:pPr>
            <a:r>
              <a:rPr lang="en-US" sz="2400" dirty="0">
                <a:latin typeface="Avenir Next LT Pro"/>
              </a:rPr>
              <a:t>         </a:t>
            </a:r>
            <a:r>
              <a:rPr lang="en-US" dirty="0">
                <a:ea typeface="+mn-lt"/>
                <a:cs typeface="+mn-lt"/>
              </a:rPr>
              <a:t>Accuracy: </a:t>
            </a:r>
            <a:r>
              <a:rPr lang="en-US" sz="2400" b="1" dirty="0">
                <a:latin typeface="Consolas"/>
              </a:rPr>
              <a:t>0.5700483091787439</a:t>
            </a:r>
            <a:endParaRPr lang="en-US" sz="2400" b="1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1024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A20B-7B40-F54E-341A-578D7703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704192"/>
            <a:ext cx="10846279" cy="4981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Random forest is the best way to predict the winning team and the accuracy for the random forest is </a:t>
            </a:r>
            <a:r>
              <a:rPr lang="en-US" b="1" dirty="0"/>
              <a:t>94.68%</a:t>
            </a:r>
          </a:p>
          <a:p>
            <a:endParaRPr lang="en-US" b="1" dirty="0"/>
          </a:p>
          <a:p>
            <a:r>
              <a:rPr lang="en-US" b="1" dirty="0" err="1"/>
              <a:t>Evalution</a:t>
            </a:r>
            <a:r>
              <a:rPr lang="en-US" b="1" dirty="0"/>
              <a:t> and performance Of Random Forest Classification.</a:t>
            </a:r>
          </a:p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ar(--jp-code-font-family)"/>
              </a:rPr>
              <a:t>Accuracy: 0.9420289855072463 </a:t>
            </a:r>
          </a:p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ar(--jp-code-font-family)"/>
              </a:rPr>
              <a:t>Precision: 0.8639712918660287 </a:t>
            </a:r>
          </a:p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ar(--jp-code-font-family)"/>
              </a:rPr>
              <a:t>Recall: 0.8194037470897726 </a:t>
            </a:r>
          </a:p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ar(--jp-code-font-family)"/>
              </a:rPr>
              <a:t>F1 score: 0.8349624199665254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</a:t>
            </a:r>
            <a:endParaRPr kumimoji="0" lang="en-US" altLang="en-US" sz="4800" b="0" i="1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9630B1-55F1-48BC-CA5E-F6F8DC5D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6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380-B325-2C16-BFBD-EA8A9F6C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INDIAN PREMIER LEAGUE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D115-655A-CAAD-31E3-34D0E5BF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Indian Premier League (IPL) is a global phenomenon that revolutionized the world of cricket. It is a fast-paced, high-energy T20 tournament that brings together top international players and showcases their talent on a grand stage.</a:t>
            </a:r>
          </a:p>
          <a:p>
            <a:r>
              <a:rPr lang="en-US" sz="2400"/>
              <a:t>Teams in IPL are:</a:t>
            </a:r>
          </a:p>
          <a:p>
            <a:pPr marL="0" indent="0">
              <a:buNone/>
            </a:pPr>
            <a:r>
              <a:rPr lang="en-US" sz="2400"/>
              <a:t>  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146FE-89F5-B024-5BB6-AC3D1F19089F}"/>
              </a:ext>
            </a:extLst>
          </p:cNvPr>
          <p:cNvSpPr txBox="1"/>
          <p:nvPr/>
        </p:nvSpPr>
        <p:spPr>
          <a:xfrm>
            <a:off x="4724400" y="3200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7563BD-9C5F-2EAB-47E8-DF8FA36F97A4}"/>
              </a:ext>
            </a:extLst>
          </p:cNvPr>
          <p:cNvGraphicFramePr>
            <a:graphicFrameLocks noGrp="1"/>
          </p:cNvGraphicFramePr>
          <p:nvPr/>
        </p:nvGraphicFramePr>
        <p:xfrm>
          <a:off x="6541053" y="1097795"/>
          <a:ext cx="4777382" cy="448970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27284">
                  <a:extLst>
                    <a:ext uri="{9D8B030D-6E8A-4147-A177-3AD203B41FA5}">
                      <a16:colId xmlns:a16="http://schemas.microsoft.com/office/drawing/2014/main" val="2145713818"/>
                    </a:ext>
                  </a:extLst>
                </a:gridCol>
                <a:gridCol w="2850098">
                  <a:extLst>
                    <a:ext uri="{9D8B030D-6E8A-4147-A177-3AD203B41FA5}">
                      <a16:colId xmlns:a16="http://schemas.microsoft.com/office/drawing/2014/main" val="1092920852"/>
                    </a:ext>
                  </a:extLst>
                </a:gridCol>
              </a:tblGrid>
              <a:tr h="868975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TEAMS</a:t>
                      </a:r>
                    </a:p>
                  </a:txBody>
                  <a:tcPr marL="339443" marR="203666" marT="203666" marB="203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TEAMS</a:t>
                      </a:r>
                    </a:p>
                  </a:txBody>
                  <a:tcPr marL="339443" marR="203666" marT="203666" marB="2036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792564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1.CSK</a:t>
                      </a:r>
                    </a:p>
                  </a:txBody>
                  <a:tcPr marL="339443" marR="176510" marT="176510" marB="17651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6.LSG​</a:t>
                      </a:r>
                    </a:p>
                  </a:txBody>
                  <a:tcPr marL="339443" marR="176510" marT="176510" marB="17651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11451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2.MI</a:t>
                      </a:r>
                    </a:p>
                  </a:txBody>
                  <a:tcPr marL="339443" marR="176510" marT="176510" marB="17651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7.PUNJAB KINGS​</a:t>
                      </a:r>
                    </a:p>
                  </a:txBody>
                  <a:tcPr marL="339443" marR="176510" marT="176510" marB="17651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69558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3.DC</a:t>
                      </a:r>
                    </a:p>
                  </a:txBody>
                  <a:tcPr marL="339443" marR="176510" marT="176510" marB="17651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8.RR​</a:t>
                      </a:r>
                    </a:p>
                  </a:txBody>
                  <a:tcPr marL="339443" marR="176510" marT="176510" marB="17651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33156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4.GT</a:t>
                      </a:r>
                    </a:p>
                  </a:txBody>
                  <a:tcPr marL="339443" marR="176510" marT="176510" marB="17651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9.RCB</a:t>
                      </a:r>
                    </a:p>
                  </a:txBody>
                  <a:tcPr marL="339443" marR="176510" marT="176510" marB="17651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25384"/>
                  </a:ext>
                </a:extLst>
              </a:tr>
              <a:tr h="724146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5.KKR​</a:t>
                      </a:r>
                    </a:p>
                  </a:txBody>
                  <a:tcPr marL="339443" marR="176510" marT="176510" marB="17651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10.SRH​</a:t>
                      </a:r>
                    </a:p>
                  </a:txBody>
                  <a:tcPr marL="339443" marR="176510" marT="176510" marB="17651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6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BC65-35A5-6D64-D6BE-55B0AE5C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Methods we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A31B-BD66-6D32-DA40-83244AA3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had predicted the winning team with the classification algorithm.</a:t>
            </a:r>
          </a:p>
          <a:p>
            <a:r>
              <a:rPr lang="en-US" dirty="0"/>
              <a:t>Used models in classifications</a:t>
            </a:r>
          </a:p>
          <a:p>
            <a:pPr marL="0" indent="0">
              <a:buNone/>
            </a:pPr>
            <a:r>
              <a:rPr lang="en-US" dirty="0"/>
              <a:t>       </a:t>
            </a:r>
            <a:r>
              <a:rPr lang="en-US" dirty="0">
                <a:ea typeface="+mn-lt"/>
                <a:cs typeface="+mn-lt"/>
              </a:rPr>
              <a:t>1.</a:t>
            </a:r>
            <a:r>
              <a:rPr lang="en-US" sz="2400" dirty="0">
                <a:ea typeface="+mn-lt"/>
                <a:cs typeface="+mn-lt"/>
              </a:rPr>
              <a:t>Naïve Bayes</a:t>
            </a:r>
          </a:p>
          <a:p>
            <a:pPr marL="0" indent="0">
              <a:buNone/>
            </a:pPr>
            <a:r>
              <a:rPr lang="en-US" sz="2400" dirty="0"/>
              <a:t>        </a:t>
            </a:r>
            <a:r>
              <a:rPr lang="en-US" sz="2400" dirty="0">
                <a:ea typeface="+mn-lt"/>
                <a:cs typeface="+mn-lt"/>
              </a:rPr>
              <a:t>2.Decision Tree Classification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3.Random Forest Classification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        4. KNN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5AE0C-1380-FA5F-B91E-03982A60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Dataset of IPL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815261-D518-2C09-892D-B98693C9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42677"/>
            <a:ext cx="10872172" cy="288112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3497CF2-839B-7A11-C1DD-2029FF90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/>
              <a:t>Attribute are</a:t>
            </a:r>
          </a:p>
          <a:p>
            <a:pPr marL="0" indent="0">
              <a:buNone/>
            </a:pPr>
            <a:r>
              <a:rPr lang="en-US" sz="1500" dirty="0"/>
              <a:t>  </a:t>
            </a:r>
            <a:endParaRPr lang="en-US" sz="1500">
              <a:latin typeface="Consola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EDD5E77-9147-9C74-2221-341F8ABC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80" y="4482885"/>
            <a:ext cx="7904672" cy="12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E88C4-42CB-7A4C-7F40-7BABE2DB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77" y="401578"/>
            <a:ext cx="5157787" cy="823912"/>
          </a:xfrm>
        </p:spPr>
        <p:txBody>
          <a:bodyPr/>
          <a:lstStyle/>
          <a:p>
            <a:r>
              <a:rPr lang="en-US" dirty="0"/>
              <a:t>Matches won by each Team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5E4D7DC5-7758-B873-8916-34E6EF919C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2" y="1571511"/>
            <a:ext cx="6488719" cy="33247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7A6F-87DE-DEA7-12F9-56C740010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1578"/>
            <a:ext cx="5183188" cy="823912"/>
          </a:xfrm>
        </p:spPr>
        <p:txBody>
          <a:bodyPr/>
          <a:lstStyle/>
          <a:p>
            <a:r>
              <a:rPr lang="en-US" dirty="0"/>
              <a:t>Matches played in each stadium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5695F73-C676-5939-A096-618B8CE9E9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4921" y="1281857"/>
            <a:ext cx="5686652" cy="3884819"/>
          </a:xfrm>
        </p:spPr>
      </p:pic>
    </p:spTree>
    <p:extLst>
      <p:ext uri="{BB962C8B-B14F-4D97-AF65-F5344CB8AC3E}">
        <p14:creationId xmlns:p14="http://schemas.microsoft.com/office/powerpoint/2010/main" val="401666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0750-AD56-1398-32B3-E35A2D93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9" y="334056"/>
            <a:ext cx="5157787" cy="823912"/>
          </a:xfrm>
        </p:spPr>
        <p:txBody>
          <a:bodyPr/>
          <a:lstStyle/>
          <a:p>
            <a:r>
              <a:rPr lang="en-US" dirty="0"/>
              <a:t>Toss decisions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F7D4B76-7454-E761-22A1-DA64B1A75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8181" y="1321469"/>
            <a:ext cx="9644035" cy="5440248"/>
          </a:xfrm>
        </p:spPr>
      </p:pic>
    </p:spTree>
    <p:extLst>
      <p:ext uri="{BB962C8B-B14F-4D97-AF65-F5344CB8AC3E}">
        <p14:creationId xmlns:p14="http://schemas.microsoft.com/office/powerpoint/2010/main" val="147750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144E-B64D-3450-9C98-6D409F47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Toss won by each Team</a:t>
            </a:r>
          </a:p>
          <a:p>
            <a:endParaRPr lang="en-US" dirty="0">
              <a:cs typeface="Aharon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66134B-4FBD-EF94-263B-4CB130F9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" y="2048200"/>
            <a:ext cx="12221270" cy="4155375"/>
          </a:xfrm>
        </p:spPr>
      </p:pic>
    </p:spTree>
    <p:extLst>
      <p:ext uri="{BB962C8B-B14F-4D97-AF65-F5344CB8AC3E}">
        <p14:creationId xmlns:p14="http://schemas.microsoft.com/office/powerpoint/2010/main" val="214322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0E66B-CBBD-113F-E713-353FB6E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548" y="5842922"/>
            <a:ext cx="7916855" cy="10081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score analysis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DCDB1AD-26DF-4860-AD66-E8F5CC8D0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45" y="45541"/>
            <a:ext cx="11981389" cy="5688285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73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817D-E144-D007-FF74-2B443366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760ED-8C0D-A86F-E81F-AD06CFBF9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8" y="1386354"/>
            <a:ext cx="10895637" cy="5394775"/>
          </a:xfrm>
        </p:spPr>
      </p:pic>
    </p:spTree>
    <p:extLst>
      <p:ext uri="{BB962C8B-B14F-4D97-AF65-F5344CB8AC3E}">
        <p14:creationId xmlns:p14="http://schemas.microsoft.com/office/powerpoint/2010/main" val="9538364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ccentBoxVTI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238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Consolas</vt:lpstr>
      <vt:lpstr>var(--jp-code-font-family)</vt:lpstr>
      <vt:lpstr>ShapesVTI</vt:lpstr>
      <vt:lpstr>IPL Winning prediction</vt:lpstr>
      <vt:lpstr>INDIAN PREMIER LEAGUE</vt:lpstr>
      <vt:lpstr>Methods we used:</vt:lpstr>
      <vt:lpstr>Dataset of IPL</vt:lpstr>
      <vt:lpstr>PowerPoint Presentation</vt:lpstr>
      <vt:lpstr>PowerPoint Presentation</vt:lpstr>
      <vt:lpstr>Toss won by each Team </vt:lpstr>
      <vt:lpstr>Team score analysis</vt:lpstr>
      <vt:lpstr>Importance Of features</vt:lpstr>
      <vt:lpstr>Train error Vs Test Error (Random Forest)</vt:lpstr>
      <vt:lpstr>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Bhaskar</cp:lastModifiedBy>
  <cp:revision>269</cp:revision>
  <dcterms:created xsi:type="dcterms:W3CDTF">2023-05-28T04:53:09Z</dcterms:created>
  <dcterms:modified xsi:type="dcterms:W3CDTF">2023-05-29T04:39:55Z</dcterms:modified>
</cp:coreProperties>
</file>