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61" d="100"/>
          <a:sy n="6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015961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625215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828111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8" name="对象"/>
          <p:cNvSpPr>
            <a:spLocks noGrp="1"/>
          </p:cNvSpPr>
          <p:nvPr>
            <p:ph type="sldImg"/>
          </p:nvPr>
        </p:nvSpPr>
        <p:spPr>
          <a:xfrm rot="0">
            <a:off x="4038600" y="857250"/>
            <a:ext cx="4114800" cy="2314575"/>
          </a:xfrm>
          <a:prstGeom prst="rect"/>
          <a:noFill/>
          <a:ln w="12700" cmpd="sng" cap="flat">
            <a:noFill/>
            <a:prstDash val="solid"/>
            <a:miter/>
          </a:ln>
        </p:spPr>
      </p:sp>
      <p:sp>
        <p:nvSpPr>
          <p:cNvPr id="17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3814580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613517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9639593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8881301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4624750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1" name="对象"/>
          <p:cNvSpPr>
            <a:spLocks noGrp="1"/>
          </p:cNvSpPr>
          <p:nvPr>
            <p:ph type="sldImg"/>
          </p:nvPr>
        </p:nvSpPr>
        <p:spPr>
          <a:xfrm rot="0">
            <a:off x="4038600" y="857250"/>
            <a:ext cx="4114800" cy="2314575"/>
          </a:xfrm>
          <a:prstGeom prst="rect"/>
          <a:noFill/>
          <a:ln w="12700" cmpd="sng" cap="flat">
            <a:noFill/>
            <a:prstDash val="solid"/>
            <a:miter/>
          </a:ln>
        </p:spPr>
      </p:sp>
      <p:sp>
        <p:nvSpPr>
          <p:cNvPr id="1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45742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023017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1" name="对象"/>
          <p:cNvSpPr>
            <a:spLocks noGrp="1"/>
          </p:cNvSpPr>
          <p:nvPr>
            <p:ph type="sldImg"/>
          </p:nvPr>
        </p:nvSpPr>
        <p:spPr>
          <a:xfrm rot="0">
            <a:off x="4038600" y="857250"/>
            <a:ext cx="4114800" cy="2314575"/>
          </a:xfrm>
          <a:prstGeom prst="rect"/>
          <a:noFill/>
          <a:ln w="12700" cmpd="sng" cap="flat">
            <a:noFill/>
            <a:prstDash val="solid"/>
            <a:miter/>
          </a:ln>
        </p:spPr>
      </p:sp>
      <p:sp>
        <p:nvSpPr>
          <p:cNvPr id="14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797705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6052642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260322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7555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6852539"/>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373356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112048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7069299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4446266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774860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910011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85741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414925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08950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752569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700062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998173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7348851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1473835"/>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125812" y="3142702"/>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E.SEETHA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E34C8226F3924E4A24541B0C8C0C44F7</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:QUE QUEEN MARY'S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2495678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矩形"/>
          <p:cNvSpPr>
            <a:spLocks/>
          </p:cNvSpPr>
          <p:nvPr/>
        </p:nvSpPr>
        <p:spPr>
          <a:xfrm rot="0">
            <a:off x="1848063" y="1341031"/>
            <a:ext cx="6983893" cy="3887940"/>
          </a:xfrm>
          <a:prstGeom prst="rect"/>
          <a:solidFill>
            <a:srgbClr val="FFFFFF"/>
          </a:solidFill>
          <a:ln w="12700" cmpd="sng" cap="flat">
            <a:solidFill>
              <a:srgbClr val="000000"/>
            </a:solid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600" b="1" i="0" u="none" strike="noStrike" kern="1200" cap="none" spc="0" baseline="0">
                <a:solidFill>
                  <a:srgbClr val="5D89F2"/>
                </a:solidFill>
                <a:latin typeface="Droid Sans" pitchFamily="0" charset="0"/>
                <a:ea typeface="宋体" pitchFamily="0" charset="0"/>
                <a:cs typeface="Lucida Sans" pitchFamily="0" charset="0"/>
              </a:rPr>
              <a:t>DATA</a:t>
            </a:r>
            <a:r>
              <a:rPr lang="en-US" altLang="zh-CN" sz="2600" b="0" i="0" u="none" strike="noStrike" kern="1200" cap="none" spc="0" baseline="0">
                <a:solidFill>
                  <a:schemeClr val="tx1"/>
                </a:solidFill>
                <a:latin typeface="Droid Sans" pitchFamily="0" charset="0"/>
                <a:ea typeface="宋体" pitchFamily="0" charset="0"/>
                <a:cs typeface="Lucida Sans" pitchFamily="0" charset="0"/>
              </a:rPr>
              <a:t> </a:t>
            </a:r>
            <a:r>
              <a:rPr lang="en-US" altLang="zh-CN" sz="2600" b="1" i="0" u="none" strike="noStrike" kern="1200" cap="none" spc="0" baseline="0">
                <a:solidFill>
                  <a:srgbClr val="5D89F2"/>
                </a:solidFill>
                <a:latin typeface="Droid Sans" pitchFamily="0" charset="0"/>
                <a:ea typeface="宋体" pitchFamily="0" charset="0"/>
                <a:cs typeface="Lucida Sans" pitchFamily="0" charset="0"/>
              </a:rPr>
              <a:t>COLLECTION</a:t>
            </a:r>
            <a:r>
              <a:rPr lang="en-US" altLang="zh-CN" sz="26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2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600" b="0" i="0" u="none" strike="noStrike" kern="1200" cap="none" spc="0" baseline="0">
                <a:solidFill>
                  <a:schemeClr val="tx1"/>
                </a:solidFill>
                <a:latin typeface="Droid Sans" pitchFamily="0" charset="0"/>
                <a:ea typeface="宋体" pitchFamily="0" charset="0"/>
                <a:cs typeface="Lucida Sans" pitchFamily="0" charset="0"/>
              </a:rPr>
              <a:t>1.Determine the purpose :Collecting the data whether for recruitment selection etc </a:t>
            </a:r>
            <a:endParaRPr lang="en-US" altLang="zh-CN" sz="2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600" b="0" i="0" u="none" strike="noStrike" kern="1200" cap="none" spc="0" baseline="0">
                <a:solidFill>
                  <a:schemeClr val="tx1"/>
                </a:solidFill>
                <a:latin typeface="Droid Sans" pitchFamily="0" charset="0"/>
                <a:ea typeface="宋体" pitchFamily="0" charset="0"/>
                <a:cs typeface="Lucida Sans" pitchFamily="0" charset="0"/>
              </a:rPr>
              <a:t>2.Data points:Em Employee name,Employee ID,job title,training type,Education,status.</a:t>
            </a:r>
            <a:endParaRPr lang="en-US" altLang="zh-CN" sz="2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1009710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矩形"/>
          <p:cNvSpPr>
            <a:spLocks/>
          </p:cNvSpPr>
          <p:nvPr/>
        </p:nvSpPr>
        <p:spPr>
          <a:xfrm rot="0">
            <a:off x="0" y="0"/>
            <a:ext cx="7343889" cy="272415"/>
          </a:xfrm>
          <a:prstGeom prst="rect"/>
          <a:noFill/>
          <a:ln w="12700" cmpd="sng" cap="flat">
            <a:noFill/>
            <a:prstDash val="solid"/>
            <a:miter/>
          </a:ln>
        </p:spPr>
      </p:sp>
      <p:sp>
        <p:nvSpPr>
          <p:cNvPr id="177" name="矩形"/>
          <p:cNvSpPr>
            <a:spLocks/>
          </p:cNvSpPr>
          <p:nvPr/>
        </p:nvSpPr>
        <p:spPr>
          <a:xfrm rot="0">
            <a:off x="1488070" y="981037"/>
            <a:ext cx="7703882" cy="5327918"/>
          </a:xfrm>
          <a:prstGeom prst="rect"/>
          <a:solidFill>
            <a:srgbClr val="FFFFFF"/>
          </a:solidFill>
          <a:ln w="12700" cmpd="sng" cap="flat">
            <a:solidFill>
              <a:srgbClr val="000000"/>
            </a:solid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200" b="1" i="0" u="none" strike="noStrike" kern="1200" cap="none" spc="0" baseline="0">
                <a:solidFill>
                  <a:srgbClr val="5D89F2"/>
                </a:solidFill>
                <a:latin typeface="Droid Sans" pitchFamily="0" charset="0"/>
                <a:ea typeface="宋体" pitchFamily="0" charset="0"/>
                <a:cs typeface="Lucida Sans" pitchFamily="0" charset="0"/>
              </a:rPr>
              <a:t>Pivot</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r>
              <a:rPr lang="en-US" altLang="zh-CN" sz="2200" b="1" i="0" u="none" strike="noStrike" kern="1200" cap="none" spc="0" baseline="0">
                <a:solidFill>
                  <a:srgbClr val="5D89F2"/>
                </a:solidFill>
                <a:latin typeface="Droid Sans" pitchFamily="0" charset="0"/>
                <a:ea typeface="宋体" pitchFamily="0" charset="0"/>
                <a:cs typeface="Lucida Sans" pitchFamily="0" charset="0"/>
              </a:rPr>
              <a:t>table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1.prepare the data</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2.select the data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3.Insert the pivot table :In exExcel go to the insert tab and click on pivot table report to be placed a new work sheet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4.set up your pivot table :Rows -employees name,column -Job title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5.Analyse your data :use the pivot table to quickly summaries and analyse recruitment data.</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1" i="0" u="none" strike="noStrike" kern="1200" cap="none" spc="0" baseline="0">
                <a:solidFill>
                  <a:srgbClr val="5D89F2"/>
                </a:solidFill>
                <a:latin typeface="Droid Sans" pitchFamily="0" charset="0"/>
                <a:ea typeface="宋体" pitchFamily="0" charset="0"/>
                <a:cs typeface="Lucida Sans" pitchFamily="0" charset="0"/>
              </a:rPr>
              <a:t>Chart</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r>
              <a:rPr lang="en-US" altLang="zh-CN" sz="2200" b="1" i="0" u="none" strike="noStrike" kern="1200" cap="none" spc="0" baseline="0">
                <a:solidFill>
                  <a:srgbClr val="5D89F2"/>
                </a:solidFill>
                <a:latin typeface="Droid Sans" pitchFamily="0" charset="0"/>
                <a:ea typeface="宋体" pitchFamily="0" charset="0"/>
                <a:cs typeface="Lucida Sans" pitchFamily="0" charset="0"/>
              </a:rPr>
              <a:t>Graph</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1.collect data gather the data on wmpemployees name , job title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and status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2.choose a bar chart:usef useful for comarparing job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3.Create the chart:Customize the chart with title ,labe labels and colour to enhance readability.</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Analyse use the chart to analyse and comparison job status.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8121254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4"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91" name="图片"/>
          <p:cNvPicPr>
            <a:picLocks noChangeAspect="1"/>
          </p:cNvPicPr>
          <p:nvPr/>
        </p:nvPicPr>
        <p:blipFill>
          <a:blip r:embed="rId2" cstate="print"/>
          <a:stretch>
            <a:fillRect/>
          </a:stretch>
        </p:blipFill>
        <p:spPr>
          <a:xfrm rot="0">
            <a:off x="3028903" y="1257280"/>
            <a:ext cx="6134006" cy="4343334"/>
          </a:xfrm>
          <a:prstGeom prst="rect"/>
          <a:noFill/>
          <a:ln w="12700" cmpd="sng" cap="flat">
            <a:noFill/>
            <a:prstDash val="solid"/>
            <a:miter/>
          </a:ln>
        </p:spPr>
      </p:pic>
    </p:spTree>
    <p:extLst>
      <p:ext uri="{BB962C8B-B14F-4D97-AF65-F5344CB8AC3E}">
        <p14:creationId xmlns:p14="http://schemas.microsoft.com/office/powerpoint/2010/main" val="110397762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3" name="文本框"/>
          <p:cNvSpPr txBox="1">
            <a:spLocks/>
          </p:cNvSpPr>
          <p:nvPr/>
        </p:nvSpPr>
        <p:spPr>
          <a:xfrm rot="0">
            <a:off x="1562076" y="1990694"/>
            <a:ext cx="6405895"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Recruitment is the overall process of identifying, sourcing, screening, shortlisting, and interviewing candidates for jobs (either permanent or temporary) within an organization. Recruitment also is the process involved in choosing people for unpaid roles. </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2511318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Recruitment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0423231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0908819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1560069" y="1917022"/>
            <a:ext cx="6979393" cy="4031939"/>
          </a:xfrm>
          <a:prstGeom prst="rect"/>
          <a:solidFill>
            <a:srgbClr val="FFFFFF"/>
          </a:solidFill>
          <a:ln w="12700" cmpd="sng" cap="flat">
            <a:solidFill>
              <a:srgbClr val="000000"/>
            </a:solidFill>
            <a:prstDash val="solid"/>
            <a:miter/>
          </a:ln>
        </p:spPr>
      </p:sp>
      <p:sp>
        <p:nvSpPr>
          <p:cNvPr id="119" name="矩形"/>
          <p:cNvSpPr>
            <a:spLocks/>
          </p:cNvSpPr>
          <p:nvPr/>
        </p:nvSpPr>
        <p:spPr>
          <a:xfrm rot="0">
            <a:off x="2137485" y="2352639"/>
            <a:ext cx="5549072" cy="1177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This project will indicate the status of having a Recruitment</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20" name="矩形"/>
          <p:cNvSpPr>
            <a:spLocks/>
          </p:cNvSpPr>
          <p:nvPr/>
        </p:nvSpPr>
        <p:spPr>
          <a:xfrm rot="0">
            <a:off x="2133567" y="3286075"/>
            <a:ext cx="4762424" cy="1091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This project is based on how many people</a:t>
            </a:r>
            <a:r>
              <a:rPr lang="en-US" altLang="zh-CN" sz="2200" b="0" i="0" u="none" strike="noStrike" kern="1200" cap="none" spc="0" baseline="0">
                <a:solidFill>
                  <a:schemeClr val="tx1"/>
                </a:solidFill>
                <a:latin typeface="Droid Sans" pitchFamily="0" charset="0"/>
                <a:ea typeface="宋体" pitchFamily="0" charset="0"/>
                <a:cs typeface="Lucida Sans" pitchFamily="0" charset="0"/>
              </a:rPr>
              <a:t> applied for the job and select the job </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8751499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6" name="组合"/>
          <p:cNvGrpSpPr>
            <a:grpSpLocks/>
          </p:cNvGrpSpPr>
          <p:nvPr/>
        </p:nvGrpSpPr>
        <p:grpSpPr>
          <a:xfrm>
            <a:off x="8658225" y="2647950"/>
            <a:ext cx="3533775" cy="3810000"/>
            <a:chOff x="8658225" y="2647950"/>
            <a:chExt cx="3533775" cy="381000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5"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990600" y="2133600"/>
            <a:ext cx="79248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This project includes are recruitment of data.In</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Interviews give you a chance to talk about your work experience and notable educational qualifications. You can use this opportunity to show why you are suitable for the open position. You can also mention the positive attributes of your personality while answering interview questions</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3034946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484585" y="1415280"/>
            <a:ext cx="7703882" cy="3815117"/>
          </a:xfrm>
          <a:prstGeom prst="rect"/>
          <a:solidFill>
            <a:srgbClr val="FFFFFF"/>
          </a:solidFill>
          <a:ln w="12700" cmpd="sng" cap="flat">
            <a:solidFill>
              <a:srgbClr val="000000"/>
            </a:solid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en-US" altLang="zh-CN" sz="2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600" b="0" i="0" u="none" strike="noStrike" kern="1200" cap="none" spc="0" baseline="0">
                <a:solidFill>
                  <a:schemeClr val="tx1"/>
                </a:solidFill>
                <a:latin typeface="Droid Sans" pitchFamily="0" charset="0"/>
                <a:ea typeface="宋体" pitchFamily="0" charset="0"/>
                <a:cs typeface="Lucida Sans" pitchFamily="0" charset="0"/>
              </a:rPr>
              <a:t>The end users of recruitment are primarily the hiring managers and team leaders who ultimately select and work with the candidates hired. However, there are other key stakeholders in the recruitment process, including:Candidates/Job Seeker,Recruiter HR,Professionals,Organizational Leadership,Onboarding Team,Employees Team members </a:t>
            </a:r>
            <a:endParaRPr lang="zh-CN" altLang="en-US" sz="2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7417648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3"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7"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0" name="矩形"/>
          <p:cNvSpPr>
            <a:spLocks/>
          </p:cNvSpPr>
          <p:nvPr/>
        </p:nvSpPr>
        <p:spPr>
          <a:xfrm rot="0">
            <a:off x="3144044" y="1701026"/>
            <a:ext cx="6263905" cy="3743943"/>
          </a:xfrm>
          <a:prstGeom prst="rect"/>
          <a:solidFill>
            <a:srgbClr val="FFFFFF"/>
          </a:solidFill>
          <a:ln w="12700" cmpd="sng" cap="flat">
            <a:solidFill>
              <a:srgbClr val="000000"/>
            </a:solid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Pivot table-Employee Name,Job title,Status and grand total </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Chart-</a:t>
            </a:r>
            <a:r>
              <a:rPr lang="en-US" altLang="zh-CN" sz="2200" b="0" i="0" u="none" strike="noStrike" kern="1200" cap="none" spc="0" baseline="0">
                <a:solidFill>
                  <a:schemeClr val="tx1"/>
                </a:solidFill>
                <a:latin typeface="Droid Sans" pitchFamily="0" charset="0"/>
                <a:ea typeface="宋体" pitchFamily="0" charset="0"/>
                <a:cs typeface="Lucida Sans" pitchFamily="0" charset="0"/>
              </a:rPr>
              <a:t>Bar</a:t>
            </a:r>
            <a:r>
              <a:rPr lang="en-US" altLang="zh-CN" sz="2200" b="0" i="0" u="none" strike="noStrike" kern="1200" cap="none" spc="0" baseline="0">
                <a:solidFill>
                  <a:schemeClr val="tx1"/>
                </a:solidFill>
                <a:latin typeface="Droid Sans" pitchFamily="0" charset="0"/>
                <a:ea typeface="宋体" pitchFamily="0" charset="0"/>
                <a:cs typeface="Lucida Sans" pitchFamily="0" charset="0"/>
              </a:rPr>
              <a:t> chart </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3356572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1195348" y="1345530"/>
            <a:ext cx="7558460" cy="4465882"/>
          </a:xfrm>
          <a:prstGeom prst="rect"/>
          <a:solidFill>
            <a:srgbClr val="FFFFFF"/>
          </a:solidFill>
          <a:ln w="12700" cmpd="sng" cap="flat">
            <a:solidFill>
              <a:srgbClr val="000000"/>
            </a:solid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Employee recruitment dataset -Kaggle</a:t>
            </a:r>
            <a:endParaRPr lang="en-US" altLang="zh-CN" sz="3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Features -8</a:t>
            </a:r>
            <a:endParaRPr lang="en-US" altLang="zh-CN" sz="3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Employee name, Job title </a:t>
            </a:r>
            <a:endParaRPr lang="en-US" altLang="zh-CN" sz="3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Status,</a:t>
            </a:r>
            <a:r>
              <a:rPr lang="en-US" altLang="zh-CN" sz="3200" b="0" i="0" u="none" strike="noStrike" kern="1200" cap="none" spc="0" baseline="0">
                <a:solidFill>
                  <a:schemeClr val="tx1"/>
                </a:solidFill>
                <a:latin typeface="Droid Sans" pitchFamily="0" charset="0"/>
                <a:ea typeface="宋体" pitchFamily="0" charset="0"/>
                <a:cs typeface="Lucida Sans" pitchFamily="0" charset="0"/>
              </a:rPr>
              <a:t>g</a:t>
            </a:r>
            <a:r>
              <a:rPr lang="en-US" altLang="zh-CN" sz="3200" b="0" i="0" u="none" strike="noStrike" kern="1200" cap="none" spc="0" baseline="0">
                <a:solidFill>
                  <a:schemeClr val="tx1"/>
                </a:solidFill>
                <a:latin typeface="Droid Sans" pitchFamily="0" charset="0"/>
                <a:ea typeface="宋体" pitchFamily="0" charset="0"/>
                <a:cs typeface="Lucida Sans" pitchFamily="0" charset="0"/>
              </a:rPr>
              <a:t>rand total </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8602020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1"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5" name="矩形"/>
          <p:cNvSpPr>
            <a:spLocks/>
          </p:cNvSpPr>
          <p:nvPr/>
        </p:nvSpPr>
        <p:spPr>
          <a:xfrm rot="0">
            <a:off x="2568054" y="1843899"/>
            <a:ext cx="6119906" cy="4105062"/>
          </a:xfrm>
          <a:prstGeom prst="rect"/>
          <a:solidFill>
            <a:srgbClr val="FFFFFF"/>
          </a:solidFill>
          <a:ln w="12700" cmpd="sng" cap="flat">
            <a:solidFill>
              <a:srgbClr val="000000"/>
            </a:solid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600" b="0" i="0" u="none" strike="noStrike" kern="1200" cap="none" spc="0" baseline="0">
                <a:solidFill>
                  <a:schemeClr val="tx1"/>
                </a:solidFill>
                <a:latin typeface="Droid Sans" pitchFamily="0" charset="0"/>
                <a:ea typeface="宋体" pitchFamily="0" charset="0"/>
                <a:cs typeface="Lucida Sans" pitchFamily="0" charset="0"/>
              </a:rPr>
              <a:t>Employee recruitment data solution stand out,focuses</a:t>
            </a:r>
            <a:r>
              <a:rPr lang="en-US" altLang="zh-CN" sz="2600" b="0" i="0" u="none" strike="noStrike" kern="1200" cap="none" spc="0" baseline="0">
                <a:solidFill>
                  <a:schemeClr val="tx1"/>
                </a:solidFill>
                <a:latin typeface="Droid Sans" pitchFamily="0" charset="0"/>
                <a:ea typeface="宋体" pitchFamily="0" charset="0"/>
                <a:cs typeface="Lucida Sans" pitchFamily="0" charset="0"/>
              </a:rPr>
              <a:t> On i</a:t>
            </a:r>
            <a:r>
              <a:rPr lang="en-US" altLang="zh-CN" sz="2600" b="0" i="0" u="none" strike="noStrike" kern="1200" cap="none" spc="0" baseline="0">
                <a:solidFill>
                  <a:schemeClr val="tx1"/>
                </a:solidFill>
                <a:latin typeface="Droid Sans" pitchFamily="0" charset="0"/>
                <a:ea typeface="宋体" pitchFamily="0" charset="0"/>
                <a:cs typeface="Lucida Sans" pitchFamily="0" charset="0"/>
              </a:rPr>
              <a:t>nteractive</a:t>
            </a:r>
            <a:r>
              <a:rPr lang="en-US" altLang="zh-CN" sz="2600" b="0" i="0" u="none" strike="noStrike" kern="1200" cap="none" spc="0" baseline="0">
                <a:solidFill>
                  <a:schemeClr val="tx1"/>
                </a:solidFill>
                <a:latin typeface="Droid Sans" pitchFamily="0" charset="0"/>
                <a:ea typeface="宋体" pitchFamily="0" charset="0"/>
                <a:cs typeface="Lucida Sans" pitchFamily="0" charset="0"/>
              </a:rPr>
              <a:t> dashboard </a:t>
            </a:r>
            <a:r>
              <a:rPr lang="en-US" altLang="zh-CN" sz="2600" b="0" i="0" u="none" strike="noStrike" kern="1200" cap="none" spc="0" baseline="0">
                <a:solidFill>
                  <a:schemeClr val="tx1"/>
                </a:solidFill>
                <a:latin typeface="Droid Sans" pitchFamily="0" charset="0"/>
                <a:ea typeface="宋体" pitchFamily="0" charset="0"/>
                <a:cs typeface="Lucida Sans" pitchFamily="0" charset="0"/>
              </a:rPr>
              <a:t>,advanced</a:t>
            </a:r>
            <a:r>
              <a:rPr lang="en-US" altLang="zh-CN" sz="2600" b="0" i="0" u="none" strike="noStrike" kern="1200" cap="none" spc="0" baseline="0">
                <a:solidFill>
                  <a:schemeClr val="tx1"/>
                </a:solidFill>
                <a:latin typeface="Droid Sans" pitchFamily="0" charset="0"/>
                <a:ea typeface="宋体" pitchFamily="0" charset="0"/>
                <a:cs typeface="Lucida Sans" pitchFamily="0" charset="0"/>
              </a:rPr>
              <a:t> </a:t>
            </a:r>
            <a:r>
              <a:rPr lang="en-US" altLang="zh-CN" sz="2600" b="0" i="0" u="none" strike="noStrike" kern="1200" cap="none" spc="0" baseline="0">
                <a:solidFill>
                  <a:schemeClr val="tx1"/>
                </a:solidFill>
                <a:latin typeface="Droid Sans" pitchFamily="0" charset="0"/>
                <a:ea typeface="宋体" pitchFamily="0" charset="0"/>
                <a:cs typeface="Lucida Sans" pitchFamily="0" charset="0"/>
              </a:rPr>
              <a:t>sualisation,predictive analysis and a users friendly interface.</a:t>
            </a:r>
            <a:endParaRPr lang="zh-CN" altLang="en-US" sz="2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3535323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422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2024-09-10T12:30:23Z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