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2" r:id="rId4"/>
    <p:sldId id="283" r:id="rId5"/>
    <p:sldId id="274" r:id="rId6"/>
    <p:sldId id="261" r:id="rId7"/>
    <p:sldId id="272" r:id="rId8"/>
    <p:sldId id="262" r:id="rId9"/>
    <p:sldId id="263" r:id="rId10"/>
    <p:sldId id="264" r:id="rId11"/>
    <p:sldId id="265" r:id="rId12"/>
    <p:sldId id="269" r:id="rId13"/>
    <p:sldId id="268" r:id="rId14"/>
    <p:sldId id="285" r:id="rId15"/>
    <p:sldId id="266" r:id="rId16"/>
    <p:sldId id="270" r:id="rId17"/>
    <p:sldId id="257" r:id="rId18"/>
    <p:sldId id="260" r:id="rId19"/>
    <p:sldId id="280" r:id="rId20"/>
    <p:sldId id="259" r:id="rId21"/>
    <p:sldId id="284" r:id="rId22"/>
    <p:sldId id="286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FFFFFF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0207" autoAdjust="0"/>
  </p:normalViewPr>
  <p:slideViewPr>
    <p:cSldViewPr snapToGrid="0">
      <p:cViewPr>
        <p:scale>
          <a:sx n="100" d="100"/>
          <a:sy n="100" d="100"/>
        </p:scale>
        <p:origin x="3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강조하는 부분 글씨 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4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8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etta" TargetMode="External"/><Relationship Id="rId7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hrmrziz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ETHELIGHTS/RadianceGrabber" TargetMode="External"/><Relationship Id="rId5" Type="http://schemas.openxmlformats.org/officeDocument/2006/relationships/hyperlink" Target="https://github.com/SEETHELIGHTS/CapstonePlanning" TargetMode="External"/><Relationship Id="rId4" Type="http://schemas.openxmlformats.org/officeDocument/2006/relationships/hyperlink" Target="https://github.com/jiyun-jiyu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timerendering.com/raytracing/Ray%20Tracing_%20the%20Rest%20of%20Your%20Life.pdf" TargetMode="External"/><Relationship Id="rId3" Type="http://schemas.openxmlformats.org/officeDocument/2006/relationships/hyperlink" Target="file:///C:\Users\ZiZoN\Downloads\2019071119405119K_01_01.pdf" TargetMode="External"/><Relationship Id="rId7" Type="http://schemas.openxmlformats.org/officeDocument/2006/relationships/hyperlink" Target="https://www.realtimerendering.com/raytracing/Ray%20Tracing_%20The%20Next%20Wee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%20in%20a%20Weekend.pdf" TargetMode="External"/><Relationship Id="rId5" Type="http://schemas.openxmlformats.org/officeDocument/2006/relationships/hyperlink" Target="https://devblogs.nvidia.com/accelerated-ray-tracing-cuda/" TargetMode="External"/><Relationship Id="rId4" Type="http://schemas.openxmlformats.org/officeDocument/2006/relationships/hyperlink" Target="https://www.mono-project.com/docs/advanced/pinvok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LwRLS_ZR0?start=259&amp;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3ue35ago3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GPU-Accelerated </a:t>
            </a:r>
            <a:br>
              <a:rPr lang="en-US" altLang="ko-KR" sz="4800" dirty="0"/>
            </a:br>
            <a:r>
              <a:rPr lang="en-US" altLang="ko-KR" sz="4800" dirty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8ABD2B-30C4-4189-B00D-E77E648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1B658F-E9D4-4F49-A4D3-471A1D7C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4B2708-2A44-47AA-9DAC-E12756C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6">
            <a:extLst>
              <a:ext uri="{FF2B5EF4-FFF2-40B4-BE49-F238E27FC236}">
                <a16:creationId xmlns="" xmlns:a16="http://schemas.microsoft.com/office/drawing/2014/main" id="{CD461AEA-1CA4-47F0-B857-96FD7D4F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06370"/>
              </p:ext>
            </p:extLst>
          </p:nvPr>
        </p:nvGraphicFramePr>
        <p:xfrm>
          <a:off x="737118" y="1604863"/>
          <a:ext cx="10616682" cy="467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894">
                  <a:extLst>
                    <a:ext uri="{9D8B030D-6E8A-4147-A177-3AD203B41FA5}">
                      <a16:colId xmlns="" xmlns:a16="http://schemas.microsoft.com/office/drawing/2014/main" val="3721360300"/>
                    </a:ext>
                  </a:extLst>
                </a:gridCol>
                <a:gridCol w="3538894">
                  <a:extLst>
                    <a:ext uri="{9D8B030D-6E8A-4147-A177-3AD203B41FA5}">
                      <a16:colId xmlns="" xmlns:a16="http://schemas.microsoft.com/office/drawing/2014/main" val="3659997446"/>
                    </a:ext>
                  </a:extLst>
                </a:gridCol>
                <a:gridCol w="3538894">
                  <a:extLst>
                    <a:ext uri="{9D8B030D-6E8A-4147-A177-3AD203B41FA5}">
                      <a16:colId xmlns="" xmlns:a16="http://schemas.microsoft.com/office/drawing/2014/main" val="3512687101"/>
                    </a:ext>
                  </a:extLst>
                </a:gridCol>
              </a:tblGrid>
              <a:tr h="281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6758806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C#, managed memory, 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C++, host code, unmanaged memory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device code, many, hardware scheduled thread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4912700"/>
                  </a:ext>
                </a:extLst>
              </a:tr>
              <a:tr h="41096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614739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C65733-4364-4B9A-B572-2EBCB79B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="" xmlns:a16="http://schemas.microsoft.com/office/drawing/2014/main" id="{EBF4FF36-139E-4693-9C50-C1191CB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139BFDD4-63A7-49C5-9794-14A7AA62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="" xmlns:a16="http://schemas.microsoft.com/office/drawing/2014/main" id="{DE3DAE47-632A-479D-9284-14AC6F71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2885"/>
              </p:ext>
            </p:extLst>
          </p:nvPr>
        </p:nvGraphicFramePr>
        <p:xfrm>
          <a:off x="1371859" y="2665963"/>
          <a:ext cx="2333366" cy="10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="" xmlns:a16="http://schemas.microsoft.com/office/drawing/2014/main" val="718766692"/>
                    </a:ext>
                  </a:extLst>
                </a:gridCol>
              </a:tblGrid>
              <a:tr h="210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렌더링 데이터 수집 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534419"/>
                  </a:ext>
                </a:extLst>
              </a:tr>
              <a:tr h="73389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하나의 프레임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여러 개의 프레임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Mesh, Shader, Transform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들을 매프레임 별 수집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6544644"/>
                  </a:ext>
                </a:extLst>
              </a:tr>
            </a:tbl>
          </a:graphicData>
        </a:graphic>
      </p:graphicFrame>
      <p:graphicFrame>
        <p:nvGraphicFramePr>
          <p:cNvPr id="76" name="표 74">
            <a:extLst>
              <a:ext uri="{FF2B5EF4-FFF2-40B4-BE49-F238E27FC236}">
                <a16:creationId xmlns="" xmlns:a16="http://schemas.microsoft.com/office/drawing/2014/main" id="{60E91E21-B70B-412F-ABE8-561C7C3E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447"/>
              </p:ext>
            </p:extLst>
          </p:nvPr>
        </p:nvGraphicFramePr>
        <p:xfrm>
          <a:off x="4572000" y="2246036"/>
          <a:ext cx="6457950" cy="396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="" xmlns:a16="http://schemas.microsoft.com/office/drawing/2014/main" val="71876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Ray-tracing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3534419"/>
                  </a:ext>
                </a:extLst>
              </a:tr>
              <a:tr h="3693954">
                <a:tc>
                  <a:txBody>
                    <a:bodyPr/>
                    <a:lstStyle/>
                    <a:p>
                      <a:pPr algn="ctr" latinLnBrk="0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654464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6995B050-D6A8-4B77-A375-3CD0039EA585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232905" y="2979814"/>
            <a:ext cx="644732" cy="20334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ACC1E6E-C9A6-4D28-B2A8-06D3DE087258}"/>
              </a:ext>
            </a:extLst>
          </p:cNvPr>
          <p:cNvSpPr txBox="1"/>
          <p:nvPr/>
        </p:nvSpPr>
        <p:spPr>
          <a:xfrm>
            <a:off x="2378284" y="3722992"/>
            <a:ext cx="2033459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50" dirty="0"/>
              <a:t>ray-tracing </a:t>
            </a:r>
            <a:r>
              <a:rPr lang="ko-KR" altLang="en-US" sz="1050" dirty="0"/>
              <a:t>시작 </a:t>
            </a:r>
            <a:endParaRPr lang="en-US" altLang="ko-KR" sz="1050" dirty="0"/>
          </a:p>
          <a:p>
            <a:pPr algn="ctr"/>
            <a:r>
              <a:rPr lang="ko-KR" altLang="en-US" sz="1050" dirty="0"/>
              <a:t>수집된 데이터 전달</a:t>
            </a:r>
          </a:p>
          <a:p>
            <a:pPr algn="ctr"/>
            <a:r>
              <a:rPr lang="en-US" altLang="ko-KR" sz="1050" dirty="0"/>
              <a:t>(P/Invoke)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343604D-8023-4A48-8584-8A78154FFC86}"/>
              </a:ext>
            </a:extLst>
          </p:cNvPr>
          <p:cNvSpPr txBox="1"/>
          <p:nvPr/>
        </p:nvSpPr>
        <p:spPr>
          <a:xfrm>
            <a:off x="4762122" y="3354313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BDA4E3A-0522-4AB4-B10A-4274AC0E7F90}"/>
              </a:ext>
            </a:extLst>
          </p:cNvPr>
          <p:cNvSpPr txBox="1"/>
          <p:nvPr/>
        </p:nvSpPr>
        <p:spPr>
          <a:xfrm>
            <a:off x="4762122" y="2664968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=""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smtClean="0"/>
              <a:t>정리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가공 </a:t>
            </a:r>
            <a:r>
              <a:rPr lang="ko-KR" altLang="en-US" sz="1050" dirty="0"/>
              <a:t>및 시작</a:t>
            </a:r>
            <a:endParaRPr lang="en-US" altLang="ko-KR" sz="1050" dirty="0"/>
          </a:p>
          <a:p>
            <a:pPr algn="ctr"/>
            <a:endParaRPr lang="en-US" altLang="ko-KR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B763C2CF-8E31-414B-A108-F5434D5A18FF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>
            <a:off x="6196497" y="3103550"/>
            <a:ext cx="0" cy="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9121E3-0F2A-4D1F-9A89-3B9B39A60C54}"/>
              </a:ext>
            </a:extLst>
          </p:cNvPr>
          <p:cNvSpPr txBox="1"/>
          <p:nvPr/>
        </p:nvSpPr>
        <p:spPr>
          <a:xfrm>
            <a:off x="7988740" y="4672249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Ray Traversal </a:t>
            </a:r>
          </a:p>
          <a:p>
            <a:pPr algn="ctr"/>
            <a:r>
              <a:rPr lang="en-US" altLang="ko-KR" sz="1050" dirty="0"/>
              <a:t>&amp;</a:t>
            </a:r>
          </a:p>
          <a:p>
            <a:pPr algn="ctr"/>
            <a:r>
              <a:rPr lang="en-US" altLang="ko-KR" sz="1050" dirty="0"/>
              <a:t> Hit Check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A8928D6A-1CBC-495F-9A9F-115711EDED83}"/>
              </a:ext>
            </a:extLst>
          </p:cNvPr>
          <p:cNvCxnSpPr>
            <a:cxnSpLocks/>
            <a:stCxn id="86" idx="3"/>
            <a:endCxn id="140" idx="0"/>
          </p:cNvCxnSpPr>
          <p:nvPr/>
        </p:nvCxnSpPr>
        <p:spPr>
          <a:xfrm>
            <a:off x="7630872" y="2884259"/>
            <a:ext cx="1754889" cy="47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1DB1CF8E-61DB-4B78-AC57-618EDBCA663E}"/>
              </a:ext>
            </a:extLst>
          </p:cNvPr>
          <p:cNvCxnSpPr>
            <a:cxnSpLocks/>
            <a:stCxn id="84" idx="2"/>
            <a:endCxn id="103" idx="1"/>
          </p:cNvCxnSpPr>
          <p:nvPr/>
        </p:nvCxnSpPr>
        <p:spPr>
          <a:xfrm rot="16200000" flipH="1">
            <a:off x="6855304" y="3134087"/>
            <a:ext cx="437278" cy="1754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3FF049AE-F29C-4C94-84BB-9EC464DC04AE}"/>
              </a:ext>
            </a:extLst>
          </p:cNvPr>
          <p:cNvCxnSpPr>
            <a:cxnSpLocks/>
            <a:stCxn id="140" idx="2"/>
            <a:endCxn id="103" idx="0"/>
          </p:cNvCxnSpPr>
          <p:nvPr/>
        </p:nvCxnSpPr>
        <p:spPr>
          <a:xfrm>
            <a:off x="9385761" y="3792893"/>
            <a:ext cx="2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B97CB30-8ECF-4299-AD7D-DB5B78CAEE27}"/>
              </a:ext>
            </a:extLst>
          </p:cNvPr>
          <p:cNvSpPr txBox="1"/>
          <p:nvPr/>
        </p:nvSpPr>
        <p:spPr>
          <a:xfrm>
            <a:off x="7951390" y="4022424"/>
            <a:ext cx="2868746" cy="4154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Generate ray per pixel</a:t>
            </a:r>
          </a:p>
          <a:p>
            <a:pPr algn="ctr"/>
            <a:r>
              <a:rPr lang="en-US" altLang="ko-KR" sz="1050" dirty="0"/>
              <a:t>from</a:t>
            </a:r>
            <a:r>
              <a:rPr lang="ko-KR" altLang="en-US" sz="1050" dirty="0"/>
              <a:t> </a:t>
            </a:r>
            <a:r>
              <a:rPr lang="en-US" altLang="ko-KR" sz="1050" dirty="0"/>
              <a:t>camera</a:t>
            </a:r>
            <a:r>
              <a:rPr lang="ko-KR" altLang="en-US" sz="1050" dirty="0"/>
              <a:t> </a:t>
            </a:r>
            <a:r>
              <a:rPr lang="en-US" altLang="ko-KR" sz="1050" dirty="0"/>
              <a:t>plane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6EEA1794-1CDA-43BE-B809-0A3B7EF2AB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637428" y="4437922"/>
            <a:ext cx="1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CEA73EEE-8C29-47E9-880C-4F8B9734C98D}"/>
              </a:ext>
            </a:extLst>
          </p:cNvPr>
          <p:cNvSpPr txBox="1"/>
          <p:nvPr/>
        </p:nvSpPr>
        <p:spPr>
          <a:xfrm>
            <a:off x="9522759" y="4662584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Calculate color &amp;</a:t>
            </a:r>
          </a:p>
          <a:p>
            <a:pPr algn="ctr"/>
            <a:r>
              <a:rPr lang="en-US" altLang="ko-KR" sz="1050" dirty="0" err="1"/>
              <a:t>Genrate</a:t>
            </a:r>
            <a:r>
              <a:rPr lang="en-US" altLang="ko-KR" sz="1050" dirty="0"/>
              <a:t> ray </a:t>
            </a:r>
          </a:p>
          <a:p>
            <a:pPr algn="ctr"/>
            <a:r>
              <a:rPr lang="en-US" altLang="ko-KR" sz="1050" dirty="0"/>
              <a:t>from point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E4006002-50B8-494A-8C6A-9BCAEB9F202F}"/>
              </a:ext>
            </a:extLst>
          </p:cNvPr>
          <p:cNvCxnSpPr/>
          <p:nvPr/>
        </p:nvCxnSpPr>
        <p:spPr>
          <a:xfrm>
            <a:off x="9286117" y="482143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3CBFE214-243D-4F27-9D1B-74AD0442819E}"/>
              </a:ext>
            </a:extLst>
          </p:cNvPr>
          <p:cNvCxnSpPr/>
          <p:nvPr/>
        </p:nvCxnSpPr>
        <p:spPr>
          <a:xfrm flipH="1">
            <a:off x="9286117" y="506908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3E81D8FB-8E85-48C4-BA90-151734D94218}"/>
              </a:ext>
            </a:extLst>
          </p:cNvPr>
          <p:cNvSpPr/>
          <p:nvPr/>
        </p:nvSpPr>
        <p:spPr>
          <a:xfrm>
            <a:off x="6467474" y="4499477"/>
            <a:ext cx="1182448" cy="161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 </a:t>
            </a:r>
          </a:p>
          <a:p>
            <a:pPr algn="ctr"/>
            <a:r>
              <a:rPr lang="en-US" altLang="ko-KR" sz="1100" dirty="0"/>
              <a:t>Texture </a:t>
            </a:r>
          </a:p>
          <a:p>
            <a:pPr algn="ctr"/>
            <a:r>
              <a:rPr lang="en-US" altLang="ko-KR" sz="1100" dirty="0"/>
              <a:t>Buffer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285DF7D1-9289-4BB9-881D-D9495CB7B523}"/>
              </a:ext>
            </a:extLst>
          </p:cNvPr>
          <p:cNvSpPr txBox="1"/>
          <p:nvPr/>
        </p:nvSpPr>
        <p:spPr>
          <a:xfrm>
            <a:off x="7951386" y="3354311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5095AC5D-926C-4C5A-8C40-BB50CF0B586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7924398" y="4989823"/>
            <a:ext cx="453524" cy="9725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 descr="테이블, 실내, 앉아있는, 컵이(가) 표시된 사진&#10;&#10;자동 생성된 설명">
            <a:extLst>
              <a:ext uri="{FF2B5EF4-FFF2-40B4-BE49-F238E27FC236}">
                <a16:creationId xmlns="" xmlns:a16="http://schemas.microsoft.com/office/drawing/2014/main" id="{5314977B-7670-4CC1-9A61-19C42FE85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10" y="4972336"/>
            <a:ext cx="1099801" cy="109980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A1D6FFF8-B5A2-4FBA-B6FF-79CEA92A4D05}"/>
              </a:ext>
            </a:extLst>
          </p:cNvPr>
          <p:cNvSpPr txBox="1"/>
          <p:nvPr/>
        </p:nvSpPr>
        <p:spPr>
          <a:xfrm>
            <a:off x="5782242" y="5152904"/>
            <a:ext cx="7675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/>
              <a:t>업데이트</a:t>
            </a:r>
            <a:endParaRPr lang="en-US" altLang="ko-KR" sz="900" dirty="0"/>
          </a:p>
        </p:txBody>
      </p:sp>
      <p:cxnSp>
        <p:nvCxnSpPr>
          <p:cNvPr id="161" name="직선 화살표 연결선 153">
            <a:extLst>
              <a:ext uri="{FF2B5EF4-FFF2-40B4-BE49-F238E27FC236}">
                <a16:creationId xmlns="" xmlns:a16="http://schemas.microsoft.com/office/drawing/2014/main" id="{FB9DA603-D937-4048-BF60-2155ECEE5C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5864511" y="5522236"/>
            <a:ext cx="60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74">
            <a:extLst>
              <a:ext uri="{FF2B5EF4-FFF2-40B4-BE49-F238E27FC236}">
                <a16:creationId xmlns="" xmlns:a16="http://schemas.microsoft.com/office/drawing/2014/main" id="{C655F157-BBA0-4997-84A4-CD5B3639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0887"/>
              </p:ext>
            </p:extLst>
          </p:nvPr>
        </p:nvGraphicFramePr>
        <p:xfrm>
          <a:off x="1371858" y="5239665"/>
          <a:ext cx="2333366" cy="75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="" xmlns:a16="http://schemas.microsoft.com/office/drawing/2014/main" val="718766692"/>
                    </a:ext>
                  </a:extLst>
                </a:gridCol>
              </a:tblGrid>
              <a:tr h="75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이미지 뷰어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534419"/>
                  </a:ext>
                </a:extLst>
              </a:tr>
            </a:tbl>
          </a:graphicData>
        </a:graphic>
      </p:graphicFrame>
      <p:cxnSp>
        <p:nvCxnSpPr>
          <p:cNvPr id="167" name="연결선: 꺾임 166">
            <a:extLst>
              <a:ext uri="{FF2B5EF4-FFF2-40B4-BE49-F238E27FC236}">
                <a16:creationId xmlns="" xmlns:a16="http://schemas.microsoft.com/office/drawing/2014/main" id="{C6655AAC-E071-451C-A5A9-E2E7C18BC753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538542" y="4611413"/>
            <a:ext cx="3928939" cy="628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D13C8A28-6BF6-4997-9BAC-BF90A2468E34}"/>
              </a:ext>
            </a:extLst>
          </p:cNvPr>
          <p:cNvSpPr txBox="1"/>
          <p:nvPr/>
        </p:nvSpPr>
        <p:spPr>
          <a:xfrm>
            <a:off x="2519489" y="4636998"/>
            <a:ext cx="1694642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50" dirty="0"/>
              <a:t>픽셀 업데이트 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자동 갱신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ptr</a:t>
            </a:r>
            <a:r>
              <a:rPr lang="en-US" altLang="ko-KR" sz="1050" dirty="0"/>
              <a:t> reference)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85F2788F-34DB-4A4F-B463-9DF54F6413C6}"/>
              </a:ext>
            </a:extLst>
          </p:cNvPr>
          <p:cNvSpPr txBox="1"/>
          <p:nvPr/>
        </p:nvSpPr>
        <p:spPr>
          <a:xfrm>
            <a:off x="7810179" y="5399125"/>
            <a:ext cx="826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700" dirty="0"/>
              <a:t>계산되는 데로</a:t>
            </a:r>
            <a:endParaRPr lang="en-US" altLang="ko-KR" sz="700" dirty="0"/>
          </a:p>
          <a:p>
            <a:pPr algn="ctr"/>
            <a:r>
              <a:rPr lang="ko-KR" altLang="en-US" sz="700" dirty="0"/>
              <a:t>업데이트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349623E-C483-4218-927A-594CFC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-11046" r="5352" b="-22989"/>
          <a:stretch/>
        </p:blipFill>
        <p:spPr>
          <a:xfrm>
            <a:off x="746125" y="1844407"/>
            <a:ext cx="869949" cy="96926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1912087" y="2035275"/>
            <a:ext cx="1550437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4" t="-21000" r="-9075" b="-19823"/>
          <a:stretch/>
        </p:blipFill>
        <p:spPr>
          <a:xfrm>
            <a:off x="749808" y="2624329"/>
            <a:ext cx="859536" cy="1033272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6" name="내용 개체 틀 2">
            <a:extLst>
              <a:ext uri="{FF2B5EF4-FFF2-40B4-BE49-F238E27FC236}">
                <a16:creationId xmlns=""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1911797" y="2948361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Visual Studio 2017.15.9.17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985931-D5B7-4B04-8150-8728B9EE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D0732A-5058-40D1-9D7F-497D83C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="" xmlns:a16="http://schemas.microsoft.com/office/drawing/2014/main" id="{9E8EAB78-4CE3-443C-9E11-3EF64245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78" y="1932498"/>
            <a:ext cx="2381407" cy="186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PC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CPU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Intel I7-4790</a:t>
            </a:r>
          </a:p>
          <a:p>
            <a:pPr marL="0" indent="0">
              <a:buNone/>
            </a:pPr>
            <a:r>
              <a:rPr lang="en-US" altLang="ko-KR" sz="1600" dirty="0"/>
              <a:t>RAM: DDR3 16GB</a:t>
            </a:r>
          </a:p>
          <a:p>
            <a:pPr marL="0" indent="0">
              <a:buNone/>
            </a:pPr>
            <a:r>
              <a:rPr lang="en-US" altLang="ko-KR" sz="1600" dirty="0"/>
              <a:t>GPU: GTX 970(4GB GDDR5)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17FEEC09-7173-49CA-BFDA-12DD84EFF5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9" y="1844407"/>
            <a:ext cx="2286547" cy="1950608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2FC1907E-1299-4180-8AD8-705A16DBA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57" y="4073824"/>
            <a:ext cx="2288559" cy="1952325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0632A84C-AA1E-4FC1-9258-DDDF1A73F294}"/>
              </a:ext>
            </a:extLst>
          </p:cNvPr>
          <p:cNvSpPr txBox="1">
            <a:spLocks/>
          </p:cNvSpPr>
          <p:nvPr/>
        </p:nvSpPr>
        <p:spPr>
          <a:xfrm>
            <a:off x="8900480" y="4074140"/>
            <a:ext cx="2445543" cy="186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PC 2</a:t>
            </a:r>
          </a:p>
          <a:p>
            <a:pPr marL="0" indent="0">
              <a:buNone/>
            </a:pPr>
            <a:r>
              <a:rPr lang="en-US" altLang="ko-KR" sz="1600" dirty="0"/>
              <a:t>CPU: Intel I7-6700</a:t>
            </a:r>
          </a:p>
          <a:p>
            <a:pPr marL="0" indent="0">
              <a:buNone/>
            </a:pPr>
            <a:r>
              <a:rPr lang="en-US" altLang="ko-KR" sz="1600" dirty="0"/>
              <a:t>RAM: DDR4 32GB</a:t>
            </a:r>
          </a:p>
          <a:p>
            <a:pPr marL="0" indent="0">
              <a:buNone/>
            </a:pPr>
            <a:r>
              <a:rPr lang="en-US" altLang="ko-KR" sz="1600" dirty="0"/>
              <a:t>GPU: GTX-1070(8GB GDDR5)</a:t>
            </a:r>
          </a:p>
        </p:txBody>
      </p:sp>
      <p:pic>
        <p:nvPicPr>
          <p:cNvPr id="30" name="내용 개체 틀 4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56E8B61E-2478-4498-AE3B-04CEA78327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-8253" r="3297" b="35558"/>
          <a:stretch/>
        </p:blipFill>
        <p:spPr>
          <a:xfrm>
            <a:off x="742951" y="3518919"/>
            <a:ext cx="866774" cy="914560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1" name="내용 개체 틀 2">
            <a:extLst>
              <a:ext uri="{FF2B5EF4-FFF2-40B4-BE49-F238E27FC236}">
                <a16:creationId xmlns="" xmlns:a16="http://schemas.microsoft.com/office/drawing/2014/main" id="{D2349EDD-91D6-461E-B778-8B903DCC240D}"/>
              </a:ext>
            </a:extLst>
          </p:cNvPr>
          <p:cNvSpPr txBox="1">
            <a:spLocks/>
          </p:cNvSpPr>
          <p:nvPr/>
        </p:nvSpPr>
        <p:spPr>
          <a:xfrm>
            <a:off x="1911797" y="3829698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Unity 2019</a:t>
            </a:r>
          </a:p>
        </p:txBody>
      </p:sp>
      <p:pic>
        <p:nvPicPr>
          <p:cNvPr id="32" name="그림 31" descr="평야, 서있는이(가) 표시된 사진&#10;&#10;자동 생성된 설명">
            <a:extLst>
              <a:ext uri="{FF2B5EF4-FFF2-40B4-BE49-F238E27FC236}">
                <a16:creationId xmlns="" xmlns:a16="http://schemas.microsoft.com/office/drawing/2014/main" id="{E38DCDF5-A817-4AAF-9A21-826EF4FE11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0" t="-14180" r="-2249" b="-10439"/>
          <a:stretch/>
        </p:blipFill>
        <p:spPr>
          <a:xfrm>
            <a:off x="745331" y="4362849"/>
            <a:ext cx="864395" cy="1014984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33" name="그림 32" descr="표지판, 검은색, 그리기, 교통이(가) 표시된 사진&#10;&#10;자동 생성된 설명">
            <a:extLst>
              <a:ext uri="{FF2B5EF4-FFF2-40B4-BE49-F238E27FC236}">
                <a16:creationId xmlns="" xmlns:a16="http://schemas.microsoft.com/office/drawing/2014/main" id="{EDBDB011-5A57-47C4-94CD-62FA4CADD99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78" b="-16815"/>
          <a:stretch/>
        </p:blipFill>
        <p:spPr>
          <a:xfrm>
            <a:off x="749808" y="5283201"/>
            <a:ext cx="866267" cy="840088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4" name="내용 개체 틀 2">
            <a:extLst>
              <a:ext uri="{FF2B5EF4-FFF2-40B4-BE49-F238E27FC236}">
                <a16:creationId xmlns="" xmlns:a16="http://schemas.microsoft.com/office/drawing/2014/main" id="{79A8F939-C5E0-4B70-9503-44B6F34D0514}"/>
              </a:ext>
            </a:extLst>
          </p:cNvPr>
          <p:cNvSpPr txBox="1">
            <a:spLocks/>
          </p:cNvSpPr>
          <p:nvPr/>
        </p:nvSpPr>
        <p:spPr>
          <a:xfrm>
            <a:off x="1924954" y="4700780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C++11/C++14/C++17</a:t>
            </a:r>
            <a:endParaRPr lang="ko-KR" altLang="en-US" sz="16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="" xmlns:a16="http://schemas.microsoft.com/office/drawing/2014/main" id="{AAA5D6DE-8F48-4162-922C-1881CD974D7E}"/>
              </a:ext>
            </a:extLst>
          </p:cNvPr>
          <p:cNvSpPr txBox="1">
            <a:spLocks/>
          </p:cNvSpPr>
          <p:nvPr/>
        </p:nvSpPr>
        <p:spPr>
          <a:xfrm>
            <a:off x="1924954" y="5486185"/>
            <a:ext cx="3487535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Nvidia CUDA Toolkit 10.1 Update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67EC09C-2707-4937-900E-92DCACD7B1E0}"/>
              </a:ext>
            </a:extLst>
          </p:cNvPr>
          <p:cNvSpPr/>
          <p:nvPr/>
        </p:nvSpPr>
        <p:spPr>
          <a:xfrm>
            <a:off x="7949682" y="1531229"/>
            <a:ext cx="3404118" cy="912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" dirty="0"/>
              <a:t> </a:t>
            </a:r>
          </a:p>
          <a:p>
            <a:endParaRPr lang="en-US" altLang="ko-KR" sz="100" dirty="0"/>
          </a:p>
          <a:p>
            <a:r>
              <a:rPr lang="ko-KR" altLang="en-US" sz="1400" dirty="0"/>
              <a:t> 김수혁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https://github.com/hrmrzizon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김한상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https://github.com/banetta</a:t>
            </a:r>
            <a:endParaRPr lang="en-US" altLang="ko-KR" sz="1400" dirty="0"/>
          </a:p>
          <a:p>
            <a:r>
              <a:rPr lang="ko-KR" altLang="en-US" sz="1400" dirty="0"/>
              <a:t> 정지윤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https://github.com/jiyun-jiyun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3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documentation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5"/>
              </a:rPr>
              <a:t>https://github.com/SEETHELIGHTS/CapstonePlanning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development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6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root/proxy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7"/>
              </a:rPr>
              <a:t>https://github.com/SEETHELIGHTS/CapstoneDesign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=""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77570" y="2285635"/>
            <a:ext cx="3357568" cy="316907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="" xmlns:a16="http://schemas.microsoft.com/office/drawing/2014/main" id="{2DD88BE0-216E-4AE4-A678-FE1334E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245E2-7CEB-4A29-B973-D3CABB10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3CE3E8-47B3-4CA0-8786-948827FE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=""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1822214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1822215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 smtClean="0"/>
              <a:t>DirectX, OpenGL </a:t>
            </a:r>
            <a:r>
              <a:rPr lang="ko-KR" altLang="en-US" dirty="0" smtClean="0"/>
              <a:t>등 </a:t>
            </a:r>
            <a:r>
              <a:rPr lang="en-US" altLang="ko-KR" dirty="0"/>
              <a:t>Graphics driver API </a:t>
            </a:r>
            <a:r>
              <a:rPr lang="ko-KR" altLang="en-US" dirty="0" smtClean="0"/>
              <a:t>에서 사용하는</a:t>
            </a:r>
            <a:r>
              <a:rPr lang="en-US" altLang="ko-KR" dirty="0" smtClean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ko-KR" altLang="en-US" dirty="0" smtClean="0"/>
              <a:t>각 표면들의 성질을 나타내는 </a:t>
            </a:r>
            <a:r>
              <a:rPr lang="en-US" altLang="ko-KR" dirty="0" err="1" smtClean="0"/>
              <a:t>Shader</a:t>
            </a:r>
            <a:r>
              <a:rPr lang="ko-KR" altLang="en-US" dirty="0" smtClean="0"/>
              <a:t>를 구현된 </a:t>
            </a:r>
            <a:r>
              <a:rPr lang="en-US" altLang="ko-KR" dirty="0" smtClean="0"/>
              <a:t>BSDF</a:t>
            </a:r>
            <a:r>
              <a:rPr lang="ko-KR" altLang="en-US" dirty="0"/>
              <a:t> </a:t>
            </a:r>
            <a:r>
              <a:rPr lang="ko-KR" altLang="en-US" dirty="0" smtClean="0"/>
              <a:t>중 하나에 맞게 </a:t>
            </a:r>
            <a:r>
              <a:rPr lang="ko-KR" altLang="en-US" dirty="0" err="1" smtClean="0"/>
              <a:t>매칭</a:t>
            </a:r>
            <a:endParaRPr lang="en-US" altLang="ko-KR" dirty="0"/>
          </a:p>
          <a:p>
            <a:pPr lvl="2"/>
            <a:r>
              <a:rPr lang="ko-KR" altLang="en-US" dirty="0" smtClean="0"/>
              <a:t>모든 그려지는 물체에 대한 변환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실제 계산 모듈을 </a:t>
            </a:r>
            <a:r>
              <a:rPr lang="ko-KR" altLang="en-US" dirty="0" smtClean="0"/>
              <a:t>수집한 데이터와 함께 </a:t>
            </a:r>
            <a:endParaRPr lang="en-US" altLang="ko-KR" dirty="0"/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6D20A44-468C-4FA8-A972-C55A81D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F24EF1-4704-422C-B957-350C51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Ray-Tracer</a:t>
            </a:r>
          </a:p>
          <a:p>
            <a:pPr lvl="1"/>
            <a:r>
              <a:rPr lang="ko-KR" altLang="en-US" dirty="0" smtClean="0"/>
              <a:t>구현</a:t>
            </a:r>
            <a:r>
              <a:rPr lang="en-US" altLang="ko-KR" dirty="0" smtClean="0"/>
              <a:t>: C</a:t>
            </a:r>
            <a:r>
              <a:rPr lang="en-US" altLang="ko-KR" dirty="0"/>
              <a:t>++/</a:t>
            </a:r>
            <a:r>
              <a:rPr lang="en-US" altLang="ko-KR" dirty="0" smtClean="0"/>
              <a:t>CUDA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실질적인 계산 모듈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데이터</a:t>
            </a:r>
            <a:r>
              <a:rPr lang="ko-KR" altLang="en-US" dirty="0" smtClean="0"/>
              <a:t>를 넘겨 받아 </a:t>
            </a:r>
            <a:r>
              <a:rPr lang="en-US" altLang="ko-KR" dirty="0" smtClean="0"/>
              <a:t>Many-core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활용해 이미지의 픽셀의 색을 계산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CUDA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 CPU/GPU </a:t>
            </a:r>
            <a:r>
              <a:rPr lang="ko-KR" altLang="en-US" dirty="0" smtClean="0"/>
              <a:t>간의 메모리 동기화와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프로그램을 실행</a:t>
            </a:r>
            <a:endParaRPr lang="en-US" altLang="ko-KR" dirty="0"/>
          </a:p>
          <a:p>
            <a:pPr lvl="2"/>
            <a:r>
              <a:rPr lang="ko-KR" altLang="en-US" dirty="0" smtClean="0"/>
              <a:t>넘겨받은 </a:t>
            </a:r>
            <a:r>
              <a:rPr lang="en-US" altLang="ko-KR" dirty="0" smtClean="0"/>
              <a:t>Graphics driver API </a:t>
            </a:r>
            <a:r>
              <a:rPr lang="ko-KR" altLang="en-US" dirty="0" smtClean="0"/>
              <a:t>데이터</a:t>
            </a:r>
            <a:r>
              <a:rPr lang="ko-KR" altLang="en-US" dirty="0" smtClean="0"/>
              <a:t>를 직접 사용할 수 있도록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비교 연구 및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빛 줄기와 각 물체들과의 충돌 계산을 빠르게 하기 위한 비교 연구 필요</a:t>
            </a:r>
            <a:r>
              <a:rPr lang="en-US" altLang="ko-KR" dirty="0" smtClean="0"/>
              <a:t> (BVH</a:t>
            </a:r>
            <a:r>
              <a:rPr lang="en-US" altLang="ko-KR" dirty="0"/>
              <a:t>, LVBH, </a:t>
            </a:r>
            <a:r>
              <a:rPr lang="en-US" altLang="ko-KR" dirty="0" smtClean="0"/>
              <a:t>..)</a:t>
            </a:r>
            <a:endParaRPr lang="en-US" altLang="ko-KR" dirty="0"/>
          </a:p>
          <a:p>
            <a:pPr lvl="2"/>
            <a:r>
              <a:rPr lang="ko-KR" altLang="en-US" dirty="0" smtClean="0"/>
              <a:t>빛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줄기의 길을 효율적</a:t>
            </a:r>
            <a:r>
              <a:rPr lang="en-US" altLang="ko-KR" dirty="0" smtClean="0"/>
              <a:t>(high contribution path)</a:t>
            </a:r>
            <a:r>
              <a:rPr lang="ko-KR" altLang="en-US" dirty="0" smtClean="0"/>
              <a:t>으로 찾을 수 있는 방법 비교 연구 필요</a:t>
            </a:r>
            <a:r>
              <a:rPr lang="en-US" altLang="ko-KR" dirty="0" smtClean="0"/>
              <a:t> (Metropolis </a:t>
            </a:r>
            <a:r>
              <a:rPr lang="en-US" altLang="ko-KR" dirty="0" smtClean="0"/>
              <a:t>light transport, </a:t>
            </a:r>
            <a:r>
              <a:rPr lang="en-US" altLang="ko-KR" dirty="0"/>
              <a:t>bidirectional path </a:t>
            </a:r>
            <a:r>
              <a:rPr lang="en-US" altLang="ko-KR" dirty="0" smtClean="0"/>
              <a:t>tracing)</a:t>
            </a:r>
          </a:p>
          <a:p>
            <a:pPr lvl="3"/>
            <a:r>
              <a:rPr lang="en-US" altLang="ko-KR" dirty="0" smtClean="0"/>
              <a:t>noise, standard error </a:t>
            </a:r>
            <a:r>
              <a:rPr lang="ko-KR" altLang="en-US" dirty="0" smtClean="0"/>
              <a:t>를 줄이기 위함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6D20A44-468C-4FA8-A972-C55A81D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F24EF1-4704-422C-B957-350C51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20956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DF9DEE-8118-40A3-9908-D26C130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0A83F5D-C694-4242-82B9-0CC9879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2F4DBD-6979-41AF-A23A-E990D8E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=""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696181D-35BB-44B9-B7E2-8D997C36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F918100-D3E1-4661-9AAC-B7C82017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6B6F3-5F29-49CA-8D39-CE9A5391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050" dirty="0">
                <a:hlinkClick r:id="rId3" action="ppaction://hlinkfile"/>
              </a:rPr>
              <a:t>이영진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김중한</a:t>
            </a:r>
            <a:r>
              <a:rPr lang="en-US" altLang="ko-KR" sz="1050" dirty="0">
                <a:hlinkClick r:id="rId3" action="ppaction://hlinkfile"/>
              </a:rPr>
              <a:t>, Unity Technologies: </a:t>
            </a:r>
            <a:r>
              <a:rPr lang="ko-KR" altLang="en-US" sz="1050" dirty="0">
                <a:hlinkClick r:id="rId3" action="ppaction://hlinkfile"/>
              </a:rPr>
              <a:t>게임 제작에도 족보가 있다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삼성증권</a:t>
            </a:r>
            <a:r>
              <a:rPr lang="en-US" altLang="ko-KR" sz="1050" dirty="0">
                <a:hlinkClick r:id="rId3" action="ppaction://hlinkfile"/>
              </a:rPr>
              <a:t>, 2019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Mono, Interop with Native Libraries, 2005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7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8"/>
              </a:rPr>
              <a:t>Peter Shirley, Ray Tracing in The Rest of Your Life, 2018</a:t>
            </a:r>
            <a:endParaRPr lang="ko-KR" altLang="en-US" sz="10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4297A3-3C0A-4F80-932E-E6322E0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F33917-6E02-48BE-BCCF-5AF2DE9E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95D89C42-85FB-48CD-A7AE-41CB3FB5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8" title="Disney's Practical Guide to Path Tracing">
            <a:hlinkClick r:id="" action="ppaction://media"/>
            <a:extLst>
              <a:ext uri="{FF2B5EF4-FFF2-40B4-BE49-F238E27FC236}">
                <a16:creationId xmlns="" xmlns:a16="http://schemas.microsoft.com/office/drawing/2014/main" id="{68FB7AA7-1B11-4614-806A-C96FE9FE2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B2D431-C50B-4FDC-AFCF-4A9DB4A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0CA76A8-0622-4BA8-B3F9-9C0E91F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07F3F8-3F90-41F9-B35C-86789070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=""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7EA4DD3-91F2-4E44-B046-4F92266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826E70A-454E-4FDD-A87D-58E4BA6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앙 </a:t>
            </a:r>
            <a:r>
              <a:rPr lang="en-US" altLang="ko-KR" dirty="0" smtClean="0"/>
              <a:t>CUDA</a:t>
            </a:r>
            <a:r>
              <a:rPr lang="ko-KR" altLang="en-US" dirty="0" smtClean="0"/>
              <a:t>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=""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7EA4DD3-91F2-4E44-B046-4F92266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826E70A-454E-4FDD-A87D-58E4BA6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앙 </a:t>
            </a:r>
            <a:r>
              <a:rPr lang="ko-KR" altLang="en-US" dirty="0" err="1" smtClean="0"/>
              <a:t>시장조사자료띠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4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쉽게 </a:t>
            </a:r>
            <a:r>
              <a:rPr lang="ko-KR" altLang="en-US" dirty="0" err="1" smtClean="0"/>
              <a:t>풀어써야함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/>
              <a:t>Graphics driver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en-US" altLang="ko-KR" dirty="0"/>
              <a:t>Named</a:t>
            </a:r>
            <a:r>
              <a:rPr lang="ko-KR" altLang="en-US" dirty="0"/>
              <a:t> </a:t>
            </a:r>
            <a:r>
              <a:rPr lang="en-US" altLang="ko-KR" dirty="0"/>
              <a:t>shader -&gt;</a:t>
            </a:r>
            <a:r>
              <a:rPr lang="ko-KR" altLang="en-US" dirty="0"/>
              <a:t> </a:t>
            </a:r>
            <a:r>
              <a:rPr lang="en-US" altLang="ko-KR" dirty="0"/>
              <a:t>BSDF 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 err="1"/>
              <a:t>MeshRenderer</a:t>
            </a:r>
            <a:r>
              <a:rPr lang="ko-KR" altLang="en-US" dirty="0"/>
              <a:t>의 </a:t>
            </a:r>
            <a:r>
              <a:rPr lang="en-US" altLang="ko-KR" dirty="0"/>
              <a:t>transformation matrix</a:t>
            </a:r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  <a:p>
            <a:r>
              <a:rPr lang="en-US" altLang="ko-KR" dirty="0"/>
              <a:t>Path-Tracer(C++/CUDA)</a:t>
            </a:r>
          </a:p>
          <a:p>
            <a:pPr lvl="1"/>
            <a:r>
              <a:rPr lang="en-US" altLang="ko-KR" dirty="0"/>
              <a:t>Graphics </a:t>
            </a:r>
            <a:r>
              <a:rPr lang="en-US" altLang="ko-KR" b="1" dirty="0"/>
              <a:t>driver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가공된 데이터</a:t>
            </a:r>
            <a:r>
              <a:rPr lang="en-US" altLang="ko-KR" dirty="0"/>
              <a:t> (device and host)</a:t>
            </a:r>
          </a:p>
          <a:p>
            <a:pPr lvl="1"/>
            <a:r>
              <a:rPr lang="en-US" altLang="ko-KR" dirty="0"/>
              <a:t>Framework: </a:t>
            </a:r>
            <a:r>
              <a:rPr lang="ko-KR" altLang="en-US" dirty="0"/>
              <a:t>기본 연산 기능</a:t>
            </a:r>
            <a:r>
              <a:rPr lang="en-US" altLang="ko-KR" dirty="0"/>
              <a:t>(device and host), camera, BSDF (device)</a:t>
            </a:r>
          </a:p>
          <a:p>
            <a:pPr lvl="1"/>
            <a:r>
              <a:rPr lang="en-US" altLang="ko-KR" dirty="0"/>
              <a:t>Acceleration structure: BVH, LVBH, ..(device or host)</a:t>
            </a:r>
          </a:p>
          <a:p>
            <a:pPr lvl="1"/>
            <a:r>
              <a:rPr lang="en-US" altLang="ko-KR" dirty="0"/>
              <a:t>MLT, bidirectional path tracing (device)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6D20A44-468C-4FA8-A972-C55A81D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F24EF1-4704-422C-B957-350C51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6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/>
              <a:t>의 형식</a:t>
            </a:r>
          </a:p>
          <a:p>
            <a:pPr lvl="1"/>
            <a:r>
              <a:rPr lang="ko-KR" altLang="en-US" dirty="0" smtClean="0"/>
              <a:t>인쇄</a:t>
            </a:r>
            <a:r>
              <a:rPr lang="en-US" altLang="ko-KR" dirty="0"/>
              <a:t>: </a:t>
            </a:r>
            <a:r>
              <a:rPr lang="ko-KR" altLang="en-US" dirty="0"/>
              <a:t>흑백모드</a:t>
            </a:r>
            <a:r>
              <a:rPr lang="en-US" altLang="ko-KR" dirty="0"/>
              <a:t>/1page2</a:t>
            </a:r>
            <a:r>
              <a:rPr lang="ko-KR" altLang="en-US" dirty="0"/>
              <a:t>장</a:t>
            </a:r>
            <a:r>
              <a:rPr lang="en-US" altLang="ko-KR" dirty="0"/>
              <a:t>/</a:t>
            </a:r>
            <a:r>
              <a:rPr lang="ko-KR" altLang="en-US" dirty="0"/>
              <a:t>단면</a:t>
            </a:r>
          </a:p>
          <a:p>
            <a:pPr lvl="1"/>
            <a:r>
              <a:rPr lang="ko-KR" altLang="en-US" dirty="0" smtClean="0"/>
              <a:t>평서문보단 </a:t>
            </a:r>
            <a:r>
              <a:rPr lang="ko-KR" altLang="en-US" dirty="0"/>
              <a:t>짧게 요약한 것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타이틀 </a:t>
            </a:r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영상으로 대체</a:t>
            </a:r>
            <a:r>
              <a:rPr lang="en-US" altLang="ko-KR" dirty="0"/>
              <a:t>?</a:t>
            </a:r>
          </a:p>
          <a:p>
            <a:r>
              <a:rPr lang="ko-KR" altLang="en-US" dirty="0" smtClean="0"/>
              <a:t>연구개발배경</a:t>
            </a:r>
            <a:r>
              <a:rPr lang="en-US" altLang="ko-KR" dirty="0"/>
              <a:t>: </a:t>
            </a:r>
            <a:r>
              <a:rPr lang="ko-KR" altLang="en-US" dirty="0"/>
              <a:t>시장조사자료 </a:t>
            </a:r>
            <a:r>
              <a:rPr lang="en-US" altLang="ko-KR" dirty="0"/>
              <a:t>+ CUDA </a:t>
            </a:r>
            <a:r>
              <a:rPr lang="ko-KR" altLang="en-US" dirty="0"/>
              <a:t>가 무엇인지</a:t>
            </a:r>
            <a:r>
              <a:rPr lang="en-US" altLang="ko-KR" dirty="0"/>
              <a:t>?</a:t>
            </a:r>
          </a:p>
          <a:p>
            <a:r>
              <a:rPr lang="ko-KR" altLang="en-US" dirty="0" smtClean="0"/>
              <a:t>연구개발목표</a:t>
            </a:r>
            <a:r>
              <a:rPr lang="en-US" altLang="ko-KR" dirty="0"/>
              <a:t>: </a:t>
            </a:r>
            <a:r>
              <a:rPr lang="ko-KR" altLang="en-US" dirty="0"/>
              <a:t>목표가 기능적인 목표임</a:t>
            </a:r>
            <a:r>
              <a:rPr lang="en-US" altLang="ko-KR" dirty="0"/>
              <a:t>. </a:t>
            </a:r>
            <a:r>
              <a:rPr lang="ko-KR" altLang="en-US" dirty="0" err="1"/>
              <a:t>방법론적ㅇ니</a:t>
            </a:r>
            <a:r>
              <a:rPr lang="ko-KR" altLang="en-US" dirty="0"/>
              <a:t> 목표 </a:t>
            </a:r>
            <a:r>
              <a:rPr lang="en-US" altLang="ko-KR" dirty="0"/>
              <a:t>X</a:t>
            </a:r>
          </a:p>
          <a:p>
            <a:r>
              <a:rPr lang="ko-KR" altLang="en-US" dirty="0" smtClean="0"/>
              <a:t>전체적인 </a:t>
            </a:r>
            <a:r>
              <a:rPr lang="ko-KR" altLang="en-US" dirty="0"/>
              <a:t>내용을 이해하기 쉽도록 </a:t>
            </a:r>
            <a:r>
              <a:rPr lang="ko-KR" altLang="en-US" dirty="0" err="1"/>
              <a:t>해야함</a:t>
            </a:r>
            <a:r>
              <a:rPr lang="en-US" altLang="ko-KR" dirty="0"/>
              <a:t>: </a:t>
            </a:r>
            <a:r>
              <a:rPr lang="ko-KR" altLang="en-US" dirty="0"/>
              <a:t>약어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3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SEETHELIGHTS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J3ue35ago3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=""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13666"/>
            <a:ext cx="3304164" cy="1858592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2" name="내용 개체 틀 2">
            <a:extLst>
              <a:ext uri="{FF2B5EF4-FFF2-40B4-BE49-F238E27FC236}">
                <a16:creationId xmlns="" xmlns:a16="http://schemas.microsoft.com/office/drawing/2014/main" id="{03AB5DC3-7AA0-4764-A007-8B16EF4F0F31}"/>
              </a:ext>
            </a:extLst>
          </p:cNvPr>
          <p:cNvSpPr txBox="1">
            <a:spLocks/>
          </p:cNvSpPr>
          <p:nvPr/>
        </p:nvSpPr>
        <p:spPr>
          <a:xfrm>
            <a:off x="6008914" y="1813666"/>
            <a:ext cx="5344885" cy="434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dirty="0"/>
              <a:t>Real-Time Rendering Engine </a:t>
            </a:r>
          </a:p>
          <a:p>
            <a:pPr marL="0" indent="0" algn="ctr" latinLnBrk="0">
              <a:buNone/>
            </a:pPr>
            <a:endParaRPr lang="en-US" altLang="ko-KR" dirty="0"/>
          </a:p>
          <a:p>
            <a:pPr marL="0" indent="0" algn="ctr" latinLnBrk="0">
              <a:buNone/>
            </a:pPr>
            <a:r>
              <a:rPr lang="ko-KR" altLang="en-US" sz="2400" dirty="0"/>
              <a:t>하나의 이미지를 빠른 시간안에 만들어 내기 </a:t>
            </a:r>
            <a:r>
              <a:rPr lang="ko-KR" altLang="en-US" sz="2400" dirty="0" smtClean="0"/>
              <a:t>위한 구현체</a:t>
            </a:r>
            <a:endParaRPr lang="en-US" altLang="ko-KR" sz="2400" dirty="0" smtClean="0"/>
          </a:p>
          <a:p>
            <a:pPr marL="0" indent="0" algn="ctr" latinLnBrk="0">
              <a:buNone/>
            </a:pPr>
            <a:r>
              <a:rPr lang="ko-KR" altLang="en-US" sz="2400" dirty="0" smtClean="0"/>
              <a:t>주로 </a:t>
            </a:r>
            <a:r>
              <a:rPr lang="ko-KR" altLang="en-US" sz="2400" dirty="0" err="1" smtClean="0"/>
              <a:t>응답성이</a:t>
            </a:r>
            <a:r>
              <a:rPr lang="ko-KR" altLang="en-US" sz="2400" dirty="0" smtClean="0"/>
              <a:t> 중요한 게임에 사용</a:t>
            </a:r>
            <a:endParaRPr lang="en-US" altLang="ko-KR" sz="2400" dirty="0" smtClean="0"/>
          </a:p>
          <a:p>
            <a:pPr marL="0" indent="0" algn="ctr" latinLnBrk="0">
              <a:buNone/>
            </a:pPr>
            <a:endParaRPr lang="en-US" altLang="ko-KR" sz="2400" dirty="0"/>
          </a:p>
          <a:p>
            <a:pPr marL="0" indent="0" algn="ctr" latinLnBrk="0">
              <a:buNone/>
            </a:pPr>
            <a:r>
              <a:rPr lang="ko-KR" altLang="en-US" sz="2400" dirty="0"/>
              <a:t>사실에 가까워지는 </a:t>
            </a:r>
            <a:r>
              <a:rPr lang="ko-KR" altLang="en-US" sz="2400" dirty="0" smtClean="0"/>
              <a:t>그래픽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그리고 </a:t>
            </a:r>
            <a:r>
              <a:rPr lang="ko-KR" altLang="en-US" sz="2400" dirty="0" smtClean="0"/>
              <a:t>빠른 </a:t>
            </a:r>
            <a:r>
              <a:rPr lang="en-US" altLang="ko-KR" sz="2400" dirty="0"/>
              <a:t>task</a:t>
            </a:r>
            <a:r>
              <a:rPr lang="ko-KR" altLang="en-US" sz="2400" dirty="0"/>
              <a:t> </a:t>
            </a:r>
            <a:r>
              <a:rPr lang="en-US" altLang="ko-KR" sz="2400" dirty="0"/>
              <a:t>iteration</a:t>
            </a:r>
            <a:r>
              <a:rPr lang="ko-KR" altLang="en-US" sz="2400" dirty="0"/>
              <a:t> 의 장점으로 영상 제작의 목적으로도 쓰이기 </a:t>
            </a:r>
            <a:r>
              <a:rPr lang="ko-KR" altLang="en-US" sz="2400" dirty="0" smtClean="0"/>
              <a:t>시작</a:t>
            </a:r>
            <a:endParaRPr lang="en-US" altLang="ko-KR" sz="2400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=""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6" t="12043" r="22874" b="14915"/>
          <a:stretch/>
        </p:blipFill>
        <p:spPr>
          <a:xfrm>
            <a:off x="1463781" y="3672258"/>
            <a:ext cx="3304164" cy="248194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7EA4DD3-91F2-4E44-B046-4F92266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826E70A-454E-4FDD-A87D-58E4BA6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=""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=""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Art</a:t>
            </a:r>
            <a:r>
              <a:rPr lang="ko-KR" altLang="en-US" sz="1400" dirty="0"/>
              <a:t> </a:t>
            </a:r>
            <a:r>
              <a:rPr lang="en-US" altLang="ko-KR" sz="1400" dirty="0"/>
              <a:t>Asset </a:t>
            </a:r>
            <a:r>
              <a:rPr lang="ko-KR" altLang="en-US" sz="1400" dirty="0"/>
              <a:t>부터</a:t>
            </a:r>
            <a:r>
              <a:rPr lang="en-US" altLang="ko-KR" sz="1400" dirty="0"/>
              <a:t> Technical Solution </a:t>
            </a:r>
            <a:r>
              <a:rPr lang="ko-KR" altLang="en-US" sz="1400" dirty="0"/>
              <a:t>까지 다양한 종류의 것들 판매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엔진의 사용자들에게 기능</a:t>
            </a:r>
            <a:r>
              <a:rPr lang="en-US" altLang="ko-KR" sz="1400" dirty="0"/>
              <a:t>/</a:t>
            </a:r>
            <a:r>
              <a:rPr lang="ko-KR" altLang="en-US" sz="1400" dirty="0"/>
              <a:t>리소스를 쉽게 제공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en-US" altLang="ko-KR" sz="1200" dirty="0"/>
              <a:t>($1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몇백</a:t>
            </a:r>
            <a:r>
              <a:rPr lang="ko-KR" altLang="en-US" sz="1200" dirty="0"/>
              <a:t> 달러</a:t>
            </a:r>
            <a:r>
              <a:rPr lang="en-US" altLang="ko-KR" sz="12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Real-time Rendering Engine </a:t>
            </a:r>
            <a:r>
              <a:rPr lang="ko-KR" altLang="en-US" sz="1400" dirty="0"/>
              <a:t>의 기술적 구멍을 메꾸기 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ko-KR" altLang="en-US" sz="1400" dirty="0"/>
              <a:t>위한 솔루션으로 사용됨</a:t>
            </a:r>
            <a:r>
              <a:rPr lang="en-US" altLang="ko-KR" sz="14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200" dirty="0"/>
              <a:t>(Enterprise License : </a:t>
            </a:r>
            <a:r>
              <a:rPr lang="ko-KR" altLang="en-US" sz="1200" dirty="0"/>
              <a:t>천만원 단위의 가격</a:t>
            </a:r>
            <a:r>
              <a:rPr lang="en-US" altLang="ko-KR" sz="1200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E0D97245-0952-4052-B17A-D06A671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16A633A-8F95-4062-AB9C-92611081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01CB8B0-E026-4BC8-A023-527A71AE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rendering </a:t>
            </a:r>
            <a:r>
              <a:rPr lang="ko-KR" altLang="en-US" dirty="0"/>
              <a:t>에 </a:t>
            </a:r>
            <a:r>
              <a:rPr lang="ko-KR" altLang="en-US" dirty="0" smtClean="0"/>
              <a:t>쓰이는 </a:t>
            </a:r>
            <a:r>
              <a:rPr lang="ko-KR" altLang="en-US" dirty="0"/>
              <a:t>데이터를 통해서 </a:t>
            </a:r>
            <a:r>
              <a:rPr lang="ko-KR" altLang="en-US" dirty="0" smtClean="0"/>
              <a:t>빛의 움직임을 시뮬레이션 하여 사실적인 명암을 나타낼 수 있는 </a:t>
            </a:r>
            <a:r>
              <a:rPr lang="ko-KR" altLang="en-US" dirty="0"/>
              <a:t>이미지를 생성</a:t>
            </a:r>
            <a:endParaRPr lang="en-US" altLang="ko-KR" dirty="0"/>
          </a:p>
          <a:p>
            <a:r>
              <a:rPr lang="ko-KR" altLang="ko-KR" dirty="0" smtClean="0"/>
              <a:t>하나의 </a:t>
            </a:r>
            <a:r>
              <a:rPr lang="ko-KR" altLang="ko-KR" dirty="0"/>
              <a:t>컴퓨터에서 여러 개의 </a:t>
            </a:r>
            <a:r>
              <a:rPr lang="en-US" altLang="ko-KR" dirty="0"/>
              <a:t>GPU</a:t>
            </a:r>
            <a:r>
              <a:rPr lang="ko-KR" altLang="ko-KR" dirty="0"/>
              <a:t>를 가진 경우 이를 활용하여 더 빠른 </a:t>
            </a:r>
            <a:r>
              <a:rPr lang="ko-KR" altLang="ko-KR" dirty="0" smtClean="0"/>
              <a:t>계산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B260F2-E3A2-4B18-AE02-8922365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A515CC0-04D1-49A9-A974-9174950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8D646A-55C0-44E7-9FF8-B4BB2CD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7B7CD7-EAE2-40E4-B8E5-15263128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962335-4CFF-4005-BFEC-F8A2C60E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7999E9-CA89-4303-82C3-C92B7FC0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50A3CC7-AE42-4653-94B8-900AF8E3A01F}"/>
              </a:ext>
            </a:extLst>
          </p:cNvPr>
          <p:cNvSpPr txBox="1"/>
          <p:nvPr/>
        </p:nvSpPr>
        <p:spPr>
          <a:xfrm>
            <a:off x="952884" y="5283166"/>
            <a:ext cx="47998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여러 개의 프레임을 생성하여 영상으로 활용</a:t>
            </a:r>
            <a:endParaRPr lang="en-US" altLang="ko-KR" dirty="0"/>
          </a:p>
        </p:txBody>
      </p:sp>
      <p:pic>
        <p:nvPicPr>
          <p:cNvPr id="1026" name="Picture 2" descr="ray tracing vs rasterization에 대한 이미지 검색결과">
            <a:extLst>
              <a:ext uri="{FF2B5EF4-FFF2-40B4-BE49-F238E27FC236}">
                <a16:creationId xmlns="" xmlns:a16="http://schemas.microsoft.com/office/drawing/2014/main" id="{6EE71596-D3F6-4FCA-8838-1A9A7EAE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2" y="2201052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7451891-6F7D-4A6C-BD94-CF9EE730BDF4}"/>
              </a:ext>
            </a:extLst>
          </p:cNvPr>
          <p:cNvSpPr txBox="1"/>
          <p:nvPr/>
        </p:nvSpPr>
        <p:spPr>
          <a:xfrm>
            <a:off x="6020505" y="5006168"/>
            <a:ext cx="53332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real-time rendering engine 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photo-realistic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를 모방하기 위한 </a:t>
            </a:r>
            <a:endParaRPr lang="en-US" altLang="ko-KR" dirty="0"/>
          </a:p>
          <a:p>
            <a:pPr algn="ctr"/>
            <a:r>
              <a:rPr lang="en-US" altLang="ko-KR" dirty="0"/>
              <a:t>reference </a:t>
            </a:r>
            <a:r>
              <a:rPr lang="ko-KR" altLang="en-US" dirty="0"/>
              <a:t>로써의 사용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BA938F5-2389-466F-BFD3-184D4BB6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" y="220105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048" y="1825625"/>
            <a:ext cx="6949751" cy="4351338"/>
          </a:xfrm>
        </p:spPr>
        <p:txBody>
          <a:bodyPr/>
          <a:lstStyle/>
          <a:p>
            <a:r>
              <a:rPr lang="en-US" altLang="ko-KR" dirty="0"/>
              <a:t>Octane Render</a:t>
            </a:r>
          </a:p>
          <a:p>
            <a:pPr lvl="1"/>
            <a:r>
              <a:rPr lang="en-US" altLang="ko-KR" dirty="0"/>
              <a:t>GPGPU</a:t>
            </a:r>
            <a:r>
              <a:rPr lang="ko-KR" altLang="en-US" dirty="0"/>
              <a:t> </a:t>
            </a:r>
            <a:r>
              <a:rPr lang="en-US" altLang="ko-KR" dirty="0"/>
              <a:t>based path-trace Renderer </a:t>
            </a:r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Game Engine, DCC </a:t>
            </a:r>
            <a:r>
              <a:rPr lang="ko-KR" altLang="en-US" dirty="0"/>
              <a:t>들의 기능에 </a:t>
            </a:r>
            <a:r>
              <a:rPr lang="en-US" altLang="ko-KR" dirty="0"/>
              <a:t>Plugin </a:t>
            </a:r>
            <a:r>
              <a:rPr lang="ko-KR" altLang="en-US" dirty="0"/>
              <a:t>으로 지원</a:t>
            </a:r>
            <a:endParaRPr lang="en-US" altLang="ko-KR" dirty="0"/>
          </a:p>
          <a:p>
            <a:pPr lvl="1"/>
            <a:r>
              <a:rPr lang="en-US" altLang="ko-KR" dirty="0"/>
              <a:t>Path-tracing </a:t>
            </a:r>
            <a:r>
              <a:rPr lang="ko-KR" altLang="en-US" dirty="0"/>
              <a:t>이외에도 </a:t>
            </a:r>
            <a:r>
              <a:rPr lang="en-US" altLang="ko-KR" dirty="0"/>
              <a:t>lightmap baking </a:t>
            </a:r>
            <a:r>
              <a:rPr lang="ko-KR" altLang="en-US" dirty="0"/>
              <a:t>등 다양한 솔루션 제공</a:t>
            </a:r>
            <a:endParaRPr lang="en-US" altLang="ko-KR" dirty="0"/>
          </a:p>
          <a:p>
            <a:r>
              <a:rPr lang="en-US" altLang="ko-KR" dirty="0"/>
              <a:t>License</a:t>
            </a:r>
          </a:p>
          <a:p>
            <a:pPr lvl="1"/>
            <a:r>
              <a:rPr lang="en-US" altLang="ko-KR" dirty="0"/>
              <a:t>Unity: Free(1-GPU)/$20(2-GPU)/$60(N-GPU) per month per seat</a:t>
            </a:r>
          </a:p>
          <a:p>
            <a:pPr lvl="1"/>
            <a:r>
              <a:rPr lang="en-US" altLang="ko-KR" dirty="0"/>
              <a:t>Other DCC/Engine $699/$899 per year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9BBBAE-8843-4647-9DA6-954761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7B9684-6D79-4E4B-AFB9-A8FD0AE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BD711C-4CF7-4D8B-A686-5DA78763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pic>
        <p:nvPicPr>
          <p:cNvPr id="2050" name="Picture 2" descr="OctaneRender">
            <a:extLst>
              <a:ext uri="{FF2B5EF4-FFF2-40B4-BE49-F238E27FC236}">
                <a16:creationId xmlns="" xmlns:a16="http://schemas.microsoft.com/office/drawing/2014/main" id="{F60AD5D2-D01D-47FC-80D4-5E255A62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84" y="2066132"/>
            <a:ext cx="2466975" cy="2800350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CC85A2B-5341-456D-9BA5-C5749A426739}"/>
              </a:ext>
            </a:extLst>
          </p:cNvPr>
          <p:cNvSpPr txBox="1"/>
          <p:nvPr/>
        </p:nvSpPr>
        <p:spPr>
          <a:xfrm>
            <a:off x="758129" y="4866482"/>
            <a:ext cx="35564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err="1"/>
              <a:t>octane</a:t>
            </a:r>
            <a:r>
              <a:rPr lang="en-US" altLang="ko-KR" sz="4000" dirty="0" err="1"/>
              <a:t>render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138334-0BE7-4E2D-A824-BD04E3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008C58DD-90CA-4531-885F-C4371AB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4" y="1714181"/>
            <a:ext cx="651581" cy="877128"/>
          </a:xfrm>
          <a:solidFill>
            <a:srgbClr val="131313"/>
          </a:solidFill>
          <a:ln>
            <a:noFill/>
          </a:ln>
        </p:spPr>
      </p:pic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AE769FE6-E9FA-4722-A5FF-5D54BFA9C7D0}"/>
              </a:ext>
            </a:extLst>
          </p:cNvPr>
          <p:cNvSpPr txBox="1">
            <a:spLocks/>
          </p:cNvSpPr>
          <p:nvPr/>
        </p:nvSpPr>
        <p:spPr>
          <a:xfrm>
            <a:off x="8470635" y="2512054"/>
            <a:ext cx="1835020" cy="3585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100" dirty="0" err="1"/>
              <a:t>RadianceGrabber</a:t>
            </a:r>
            <a:r>
              <a:rPr lang="en-US" altLang="ko-KR" sz="1100" dirty="0"/>
              <a:t>(</a:t>
            </a:r>
            <a:r>
              <a:rPr lang="ko-KR" altLang="en-US" sz="1100" dirty="0"/>
              <a:t>가칭</a:t>
            </a:r>
            <a:r>
              <a:rPr lang="en-US" altLang="ko-KR" sz="1100" dirty="0"/>
              <a:t>) C++/CUDA</a:t>
            </a:r>
          </a:p>
        </p:txBody>
      </p:sp>
      <p:pic>
        <p:nvPicPr>
          <p:cNvPr id="12" name="그림 11" descr="그리기, 플레이트이(가) 표시된 사진&#10;&#10;자동 생성된 설명">
            <a:extLst>
              <a:ext uri="{FF2B5EF4-FFF2-40B4-BE49-F238E27FC236}">
                <a16:creationId xmlns="" xmlns:a16="http://schemas.microsoft.com/office/drawing/2014/main" id="{9AF1ABE3-1696-4EDC-80E4-EB934FE3D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68" y="1609923"/>
            <a:ext cx="941796" cy="896949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2204351" y="2513250"/>
            <a:ext cx="1513114" cy="3585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200" dirty="0"/>
              <a:t>C# Script in Mono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2959455" y="3356621"/>
            <a:ext cx="6420915" cy="497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519FE04-DC54-405B-B738-E890FA0275CA}"/>
              </a:ext>
            </a:extLst>
          </p:cNvPr>
          <p:cNvSpPr txBox="1"/>
          <p:nvPr/>
        </p:nvSpPr>
        <p:spPr>
          <a:xfrm rot="253895">
            <a:off x="3686801" y="3247938"/>
            <a:ext cx="498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렌더링 데이터를 넘기며</a:t>
            </a:r>
            <a:r>
              <a:rPr lang="en-US" altLang="ko-KR" sz="1600" dirty="0"/>
              <a:t> </a:t>
            </a:r>
            <a:r>
              <a:rPr lang="ko-KR" altLang="en-US" sz="1600" dirty="0"/>
              <a:t>계산 모듈 호출</a:t>
            </a:r>
            <a:r>
              <a:rPr lang="en-US" altLang="ko-KR" sz="1600" dirty="0"/>
              <a:t>(P/Invoke)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2959455" y="4717960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496938D-B5DF-415E-B3AC-CF41329B3E19}"/>
              </a:ext>
            </a:extLst>
          </p:cNvPr>
          <p:cNvSpPr txBox="1"/>
          <p:nvPr/>
        </p:nvSpPr>
        <p:spPr>
          <a:xfrm rot="21397787">
            <a:off x="3987282" y="4558291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계산된 픽셀의 색 업데이트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2939137" y="2870642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FB84C7F7-A9F8-4397-9C01-A19AB9D6444F}"/>
              </a:ext>
            </a:extLst>
          </p:cNvPr>
          <p:cNvCxnSpPr>
            <a:cxnSpLocks/>
          </p:cNvCxnSpPr>
          <p:nvPr/>
        </p:nvCxnSpPr>
        <p:spPr>
          <a:xfrm>
            <a:off x="9380370" y="2935480"/>
            <a:ext cx="0" cy="342087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354560" y="2895350"/>
            <a:ext cx="25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1. </a:t>
            </a:r>
            <a:r>
              <a:rPr lang="ko-KR" altLang="en-US" sz="1600" dirty="0"/>
              <a:t>렌더링 데이터 수집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AB0629-41E3-4A83-8CC6-AF3A7CF62E3E}"/>
              </a:ext>
            </a:extLst>
          </p:cNvPr>
          <p:cNvSpPr txBox="1"/>
          <p:nvPr/>
        </p:nvSpPr>
        <p:spPr>
          <a:xfrm>
            <a:off x="9395244" y="4028720"/>
            <a:ext cx="258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Path-Tracing </a:t>
            </a:r>
            <a:r>
              <a:rPr lang="ko-KR" altLang="en-US" sz="1600" dirty="0"/>
              <a:t>실행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픽셀 별 업데이트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5ABCA13-0D95-4A7E-B84B-9FCFED102A03}"/>
              </a:ext>
            </a:extLst>
          </p:cNvPr>
          <p:cNvCxnSpPr>
            <a:cxnSpLocks/>
          </p:cNvCxnSpPr>
          <p:nvPr/>
        </p:nvCxnSpPr>
        <p:spPr>
          <a:xfrm>
            <a:off x="6095563" y="4929341"/>
            <a:ext cx="0" cy="3051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2944581" y="5435157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A1E4AEF-682A-4EF8-AEB0-F880FD51E0A6}"/>
              </a:ext>
            </a:extLst>
          </p:cNvPr>
          <p:cNvSpPr txBox="1"/>
          <p:nvPr/>
        </p:nvSpPr>
        <p:spPr>
          <a:xfrm rot="21397787">
            <a:off x="3986406" y="5282649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6. </a:t>
            </a:r>
            <a:r>
              <a:rPr lang="ko-KR" altLang="en-US" sz="1600" dirty="0"/>
              <a:t>마지막으로 계산된 픽셀의 색 업데이트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31D3CE0-F113-4EB1-897D-F78FF64B8A86}"/>
              </a:ext>
            </a:extLst>
          </p:cNvPr>
          <p:cNvSpPr txBox="1"/>
          <p:nvPr/>
        </p:nvSpPr>
        <p:spPr>
          <a:xfrm>
            <a:off x="361436" y="5051345"/>
            <a:ext cx="257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5. </a:t>
            </a:r>
            <a:r>
              <a:rPr lang="ko-KR" altLang="en-US" sz="1600" dirty="0"/>
              <a:t>결과 이미지 갱신</a:t>
            </a:r>
          </a:p>
        </p:txBody>
      </p:sp>
      <p:sp>
        <p:nvSpPr>
          <p:cNvPr id="74" name="날짜 개체 틀 73">
            <a:extLst>
              <a:ext uri="{FF2B5EF4-FFF2-40B4-BE49-F238E27FC236}">
                <a16:creationId xmlns="" xmlns:a16="http://schemas.microsoft.com/office/drawing/2014/main" id="{22F4BF58-0DA8-4201-B3D2-17CED49F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75" name="바닥글 개체 틀 74">
            <a:extLst>
              <a:ext uri="{FF2B5EF4-FFF2-40B4-BE49-F238E27FC236}">
                <a16:creationId xmlns="" xmlns:a16="http://schemas.microsoft.com/office/drawing/2014/main" id="{50469CC1-DBC0-4C67-A93F-BB501704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4730E73-5268-41E5-95FD-3441C0A6F3FF}"/>
              </a:ext>
            </a:extLst>
          </p:cNvPr>
          <p:cNvSpPr txBox="1"/>
          <p:nvPr/>
        </p:nvSpPr>
        <p:spPr>
          <a:xfrm>
            <a:off x="827814" y="5786314"/>
            <a:ext cx="20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7. </a:t>
            </a:r>
            <a:r>
              <a:rPr lang="ko-KR" altLang="en-US" sz="1600" dirty="0"/>
              <a:t>결과 이미지 갱신</a:t>
            </a:r>
          </a:p>
        </p:txBody>
      </p:sp>
      <p:pic>
        <p:nvPicPr>
          <p:cNvPr id="4" name="그림 3" descr="테이블, 실내, 앉아있는, 컵이(가) 표시된 사진&#10;&#10;자동 생성된 설명">
            <a:extLst>
              <a:ext uri="{FF2B5EF4-FFF2-40B4-BE49-F238E27FC236}">
                <a16:creationId xmlns="" xmlns:a16="http://schemas.microsoft.com/office/drawing/2014/main" id="{20B34910-FD54-40C3-A110-8BAA3481E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" y="5617720"/>
            <a:ext cx="673089" cy="6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1358</Words>
  <Application>Microsoft Office PowerPoint</Application>
  <PresentationFormat>와이드스크린</PresentationFormat>
  <Paragraphs>303</Paragraphs>
  <Slides>23</Slides>
  <Notes>8</Notes>
  <HiddenSlides>2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GPU-Accelerated  Raytracing Renderer on Unity</vt:lpstr>
      <vt:lpstr>Index</vt:lpstr>
      <vt:lpstr>PowerPoint 프레젠테이션</vt:lpstr>
      <vt:lpstr>졸업 연구 개요: 연구 개발 배경</vt:lpstr>
      <vt:lpstr>졸업 연구 개요: 연구 개발 배경</vt:lpstr>
      <vt:lpstr>졸업 연구 개요: 연구 개발 목표</vt:lpstr>
      <vt:lpstr>졸업 연구 개요: 연구 개발 효과</vt:lpstr>
      <vt:lpstr>관련 연구 및 사례</vt:lpstr>
      <vt:lpstr>시스템 수행 시나리오</vt:lpstr>
      <vt:lpstr>시스템 구성도</vt:lpstr>
      <vt:lpstr>개발 환경</vt:lpstr>
      <vt:lpstr>개발 환경</vt:lpstr>
      <vt:lpstr>개발 방법</vt:lpstr>
      <vt:lpstr>개발 방법</vt:lpstr>
      <vt:lpstr>업무 분담</vt:lpstr>
      <vt:lpstr>졸업 연구 일정</vt:lpstr>
      <vt:lpstr>필요 기술 및 참고 문헌</vt:lpstr>
      <vt:lpstr>PowerPoint 프레젠테이션</vt:lpstr>
      <vt:lpstr>PowerPoint 프레젠테이션</vt:lpstr>
      <vt:lpstr>졸업 연구 개요: 연구 개발 배경</vt:lpstr>
      <vt:lpstr>졸업 연구 개요: 연구 개발 배경</vt:lpstr>
      <vt:lpstr>개발 방법 : 최대한 쉽게 풀어써야함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 수혁</cp:lastModifiedBy>
  <cp:revision>164</cp:revision>
  <dcterms:created xsi:type="dcterms:W3CDTF">2019-11-03T02:13:53Z</dcterms:created>
  <dcterms:modified xsi:type="dcterms:W3CDTF">2019-11-12T01:32:58Z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