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74" r:id="rId5"/>
    <p:sldId id="272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8" r:id="rId14"/>
    <p:sldId id="270" r:id="rId15"/>
    <p:sldId id="257" r:id="rId16"/>
    <p:sldId id="260" r:id="rId17"/>
    <p:sldId id="277" r:id="rId18"/>
    <p:sldId id="275" r:id="rId19"/>
    <p:sldId id="273" r:id="rId20"/>
    <p:sldId id="276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207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14:58:35.785" idx="1">
    <p:pos x="10" y="10"/>
    <p:text>개요: 연구 개발 배경, 목표, 효과</p:text>
    <p:extLst>
      <p:ext uri="{C676402C-5697-4E1C-873F-D02D1690AC5C}">
        <p15:threadingInfo xmlns:p15="http://schemas.microsoft.com/office/powerpoint/2012/main" timeZoneBias="-540"/>
      </p:ext>
    </p:extLst>
  </p:cm>
  <p:cm authorId="1" dt="2019-11-03T14:59:25.343" idx="3">
    <p:pos x="146" y="146"/>
    <p:text>관련 연구 및 사례 : 기존의 예와의 비교한 우수성 및 차별성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강조하는 부분 글씨 색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3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9AF-6840-4CAC-BAF0-DC48D5260605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1184-1578-49E0-A077-11482ACBF319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87BA-B587-43A4-B025-8739C66E6635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455C-014F-40E0-9421-79C2E6702BDB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5FCC-8041-40FA-A7FA-53D7E1FE88B7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F9A-71E9-4E71-A6C7-7591F98D49B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4372-E39B-48F1-B9B4-032F0E39076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FEE8-A5CC-4AFD-AA20-60DAA12D89D0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59B-E9C0-4529-96A4-710D72E8D03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20A-400A-43D5-81BE-F9D78FFF9926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D743-349F-4353-89CB-AA5347E54EE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56A0-A4C9-484E-88DF-75F2E21F9662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THELIGHTS/CapstonePlanning" TargetMode="External"/><Relationship Id="rId2" Type="http://schemas.openxmlformats.org/officeDocument/2006/relationships/hyperlink" Target="https://github.com/SEETHELIGH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ETHELIGHTS/CapstoneDesign" TargetMode="External"/><Relationship Id="rId4" Type="http://schemas.openxmlformats.org/officeDocument/2006/relationships/hyperlink" Target="https://github.com/SEETHELIGHTS/RadianceGrabb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iZoN\Downloads\2019071119405119K_01_01.pdf" TargetMode="External"/><Relationship Id="rId7" Type="http://schemas.openxmlformats.org/officeDocument/2006/relationships/hyperlink" Target="http://www.realtimerendering.com/raytracing/Ray%20Tracing_%20the%20Rest%20of%20Your%20Lif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_%20The%20Next%20Week.pdf" TargetMode="External"/><Relationship Id="rId5" Type="http://schemas.openxmlformats.org/officeDocument/2006/relationships/hyperlink" Target="https://www.realtimerendering.com/raytracing/Ray%20Tracing%20in%20a%20Weekend.pdf" TargetMode="External"/><Relationship Id="rId4" Type="http://schemas.openxmlformats.org/officeDocument/2006/relationships/hyperlink" Target="https://devblogs.nvidia.com/accelerated-ray-tracing-cud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THELIGHTS/CapstoneDesign" TargetMode="External"/><Relationship Id="rId2" Type="http://schemas.openxmlformats.org/officeDocument/2006/relationships/hyperlink" Target="https://github.com/SEETHELIGH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ETHELIGHTS/RadianceGrabber" TargetMode="External"/><Relationship Id="rId4" Type="http://schemas.openxmlformats.org/officeDocument/2006/relationships/hyperlink" Target="https://github.com/SEETHELIGHTS/CapstonePlann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GPU-Accelerated </a:t>
            </a:r>
            <a:br>
              <a:rPr lang="en-US" altLang="ko-KR" sz="4800" dirty="0"/>
            </a:br>
            <a:r>
              <a:rPr lang="en-US" altLang="ko-KR" sz="4800" dirty="0"/>
              <a:t>Raytracing Renderer on Unity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2012154010 </a:t>
            </a:r>
            <a:r>
              <a:rPr lang="ko-KR" altLang="en-US" sz="2000" dirty="0"/>
              <a:t>김수혁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2013154012 </a:t>
            </a:r>
            <a:r>
              <a:rPr lang="ko-KR" altLang="en-US" sz="2000" dirty="0"/>
              <a:t>김한상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2014150031</a:t>
            </a:r>
            <a:r>
              <a:rPr lang="ko-KR" altLang="en-US" sz="2000" dirty="0"/>
              <a:t> 정지윤</a:t>
            </a:r>
          </a:p>
        </p:txBody>
      </p:sp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55635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김수혁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김한상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정지윤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F9DEE-8118-40A3-9908-D26C130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88095" y="4255332"/>
            <a:ext cx="2735424" cy="187555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ko-KR" dirty="0"/>
              <a:t>Intel I7-4790</a:t>
            </a:r>
          </a:p>
          <a:p>
            <a:pPr marL="0" indent="0" algn="ctr">
              <a:buNone/>
            </a:pPr>
            <a:r>
              <a:rPr lang="en-US" altLang="ko-KR" dirty="0"/>
              <a:t>DDR3 16GB</a:t>
            </a:r>
          </a:p>
          <a:p>
            <a:pPr marL="0" indent="0" algn="ctr">
              <a:buNone/>
            </a:pPr>
            <a:r>
              <a:rPr lang="en-US" altLang="ko-KR" dirty="0"/>
              <a:t>GTX 970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9623E-C483-4218-927A-594CFCF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8AEDCA15-3DCB-44DA-8E9C-50337A9827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96" y="4187913"/>
            <a:ext cx="2277593" cy="1942970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F690EFD5-6D07-4E10-859C-829F7F284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25" y="4221622"/>
            <a:ext cx="2277593" cy="194297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13C5BD6-4054-4529-B3A9-8A4F4F19A25E}"/>
              </a:ext>
            </a:extLst>
          </p:cNvPr>
          <p:cNvSpPr txBox="1">
            <a:spLocks/>
          </p:cNvSpPr>
          <p:nvPr/>
        </p:nvSpPr>
        <p:spPr>
          <a:xfrm>
            <a:off x="8796924" y="4255331"/>
            <a:ext cx="2735424" cy="187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Intel I7-6700</a:t>
            </a:r>
          </a:p>
          <a:p>
            <a:pPr marL="0" indent="0" algn="ctr">
              <a:buNone/>
            </a:pPr>
            <a:r>
              <a:rPr lang="en-US" altLang="ko-KR" dirty="0"/>
              <a:t>DDR4 32GB</a:t>
            </a:r>
          </a:p>
          <a:p>
            <a:pPr marL="0" indent="0" algn="ctr">
              <a:buNone/>
            </a:pPr>
            <a:r>
              <a:rPr lang="en-US" altLang="ko-KR" dirty="0"/>
              <a:t>GTX-1070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0123DB-A143-4DED-82DA-CF72D963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24" y="1914372"/>
            <a:ext cx="1964567" cy="1444398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B328486-14C0-48B0-8800-240770D9A16F}"/>
              </a:ext>
            </a:extLst>
          </p:cNvPr>
          <p:cNvSpPr txBox="1">
            <a:spLocks/>
          </p:cNvSpPr>
          <p:nvPr/>
        </p:nvSpPr>
        <p:spPr>
          <a:xfrm>
            <a:off x="838200" y="3408556"/>
            <a:ext cx="2735424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/>
              <a:t>Windows 10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E2F979-B756-41F3-BDA6-9447C15261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85" y="1874922"/>
            <a:ext cx="1550437" cy="1554078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3461C1C-BB7C-4F74-B415-B276AE8353C2}"/>
              </a:ext>
            </a:extLst>
          </p:cNvPr>
          <p:cNvSpPr txBox="1">
            <a:spLocks/>
          </p:cNvSpPr>
          <p:nvPr/>
        </p:nvSpPr>
        <p:spPr>
          <a:xfrm>
            <a:off x="3194191" y="3408556"/>
            <a:ext cx="2735424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/>
              <a:t>Visual Studio 2017</a:t>
            </a:r>
          </a:p>
        </p:txBody>
      </p:sp>
      <p:pic>
        <p:nvPicPr>
          <p:cNvPr id="23" name="그림 22" descr="표지판, 검은색, 그리기, 교통이(가) 표시된 사진&#10;&#10;자동 생성된 설명">
            <a:extLst>
              <a:ext uri="{FF2B5EF4-FFF2-40B4-BE49-F238E27FC236}">
                <a16:creationId xmlns:a16="http://schemas.microsoft.com/office/drawing/2014/main" id="{9B90D2A3-4BD6-4F84-9348-3B304E819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06" y="1747196"/>
            <a:ext cx="2682718" cy="1778363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BD488CCE-838A-436F-B869-DFC739AA2F6F}"/>
              </a:ext>
            </a:extLst>
          </p:cNvPr>
          <p:cNvSpPr txBox="1">
            <a:spLocks/>
          </p:cNvSpPr>
          <p:nvPr/>
        </p:nvSpPr>
        <p:spPr>
          <a:xfrm>
            <a:off x="8259253" y="3392973"/>
            <a:ext cx="2735424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/>
              <a:t>Nvidia CUDA</a:t>
            </a:r>
          </a:p>
        </p:txBody>
      </p:sp>
      <p:pic>
        <p:nvPicPr>
          <p:cNvPr id="28" name="그림 27" descr="평야, 서있는이(가) 표시된 사진&#10;&#10;자동 생성된 설명">
            <a:extLst>
              <a:ext uri="{FF2B5EF4-FFF2-40B4-BE49-F238E27FC236}">
                <a16:creationId xmlns:a16="http://schemas.microsoft.com/office/drawing/2014/main" id="{12C40EB4-DC81-450F-90D8-D65EA6E6D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55" y="1783273"/>
            <a:ext cx="1684045" cy="1684045"/>
          </a:xfrm>
          <a:prstGeom prst="rect">
            <a:avLst/>
          </a:prstGeom>
        </p:spPr>
      </p:pic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7842D9AB-0CF3-4A56-884D-22BC5BD6E060}"/>
              </a:ext>
            </a:extLst>
          </p:cNvPr>
          <p:cNvSpPr txBox="1">
            <a:spLocks/>
          </p:cNvSpPr>
          <p:nvPr/>
        </p:nvSpPr>
        <p:spPr>
          <a:xfrm>
            <a:off x="5550182" y="3429000"/>
            <a:ext cx="2735424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4106"/>
          </a:xfrm>
        </p:spPr>
        <p:txBody>
          <a:bodyPr/>
          <a:lstStyle/>
          <a:p>
            <a:r>
              <a:rPr lang="en-US" altLang="ko-KR" dirty="0"/>
              <a:t>VCS/Remote: Git/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5489CF-D3E4-49FA-A6C0-80B90E6DA965}"/>
              </a:ext>
            </a:extLst>
          </p:cNvPr>
          <p:cNvSpPr/>
          <p:nvPr/>
        </p:nvSpPr>
        <p:spPr>
          <a:xfrm>
            <a:off x="1745571" y="5060577"/>
            <a:ext cx="1604863" cy="7869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E31A9-CD50-40B2-9A55-EB32064CB9E5}"/>
              </a:ext>
            </a:extLst>
          </p:cNvPr>
          <p:cNvSpPr/>
          <p:nvPr/>
        </p:nvSpPr>
        <p:spPr>
          <a:xfrm>
            <a:off x="1745571" y="4629036"/>
            <a:ext cx="1604863" cy="863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6504CC-8BDC-4A65-A3AB-2E2D3E9D6A33}"/>
              </a:ext>
            </a:extLst>
          </p:cNvPr>
          <p:cNvSpPr/>
          <p:nvPr/>
        </p:nvSpPr>
        <p:spPr>
          <a:xfrm>
            <a:off x="1745571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4A42ED-FE51-4257-B1B6-9FA7AC966B73}"/>
              </a:ext>
            </a:extLst>
          </p:cNvPr>
          <p:cNvSpPr/>
          <p:nvPr/>
        </p:nvSpPr>
        <p:spPr>
          <a:xfrm>
            <a:off x="5414862" y="3664591"/>
            <a:ext cx="1604863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F7ABE2-3453-4280-BA3D-66CD2DACF386}"/>
              </a:ext>
            </a:extLst>
          </p:cNvPr>
          <p:cNvSpPr/>
          <p:nvPr/>
        </p:nvSpPr>
        <p:spPr>
          <a:xfrm>
            <a:off x="5414862" y="2806354"/>
            <a:ext cx="1604864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9033574" y="5060577"/>
            <a:ext cx="1604863" cy="7869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6D4C2E-C8BD-451F-B654-C58296015AF6}"/>
              </a:ext>
            </a:extLst>
          </p:cNvPr>
          <p:cNvSpPr/>
          <p:nvPr/>
        </p:nvSpPr>
        <p:spPr>
          <a:xfrm>
            <a:off x="9033574" y="4629036"/>
            <a:ext cx="1604863" cy="863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9033574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7BB80A-83A5-4E56-9C5D-BE4A8B10D924}"/>
              </a:ext>
            </a:extLst>
          </p:cNvPr>
          <p:cNvSpPr txBox="1">
            <a:spLocks/>
          </p:cNvSpPr>
          <p:nvPr/>
        </p:nvSpPr>
        <p:spPr>
          <a:xfrm>
            <a:off x="936704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documentation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2"/>
              </a:rPr>
              <a:t>https://github.com/SEETHELIGHTS/</a:t>
            </a:r>
            <a:r>
              <a:rPr lang="en-US" altLang="ko-KR" sz="1600" dirty="0">
                <a:hlinkClick r:id="rId3"/>
              </a:rPr>
              <a:t>CapstonePlanning</a:t>
            </a:r>
            <a:endParaRPr lang="en-US" altLang="ko-KR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9F3B4F0-2C10-4FCF-B54A-F1398844BEC0}"/>
              </a:ext>
            </a:extLst>
          </p:cNvPr>
          <p:cNvSpPr txBox="1">
            <a:spLocks/>
          </p:cNvSpPr>
          <p:nvPr/>
        </p:nvSpPr>
        <p:spPr>
          <a:xfrm>
            <a:off x="8198518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development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4"/>
              </a:rPr>
              <a:t>https://github.com/SEETHELIGHTS/RadianceGrabber</a:t>
            </a:r>
            <a:endParaRPr lang="en-US" altLang="ko-KR" sz="16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84FD1CB-3811-4A81-921E-3FFEB5F75762}"/>
              </a:ext>
            </a:extLst>
          </p:cNvPr>
          <p:cNvSpPr txBox="1">
            <a:spLocks/>
          </p:cNvSpPr>
          <p:nvPr/>
        </p:nvSpPr>
        <p:spPr>
          <a:xfrm>
            <a:off x="4567338" y="4587638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root/proxy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2"/>
              </a:rPr>
              <a:t>https://github.com/SEETHELIGHTS/</a:t>
            </a:r>
            <a:r>
              <a:rPr lang="en-US" altLang="ko-KR" sz="1600" dirty="0">
                <a:hlinkClick r:id="rId5"/>
              </a:rPr>
              <a:t>CapstoneDesign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B0E1D-BAFD-44EC-AE97-5EC81B15F14F}"/>
              </a:ext>
            </a:extLst>
          </p:cNvPr>
          <p:cNvSpPr/>
          <p:nvPr/>
        </p:nvSpPr>
        <p:spPr>
          <a:xfrm rot="2353686">
            <a:off x="7082856" y="4063773"/>
            <a:ext cx="1950098" cy="5841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51003405-CA0C-4198-ACD7-A0ECC1834626}"/>
              </a:ext>
            </a:extLst>
          </p:cNvPr>
          <p:cNvSpPr/>
          <p:nvPr/>
        </p:nvSpPr>
        <p:spPr>
          <a:xfrm rot="19109201">
            <a:off x="3397719" y="4083736"/>
            <a:ext cx="1946360" cy="58410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224EA-0549-4F30-9EF3-0B0F9A0A293D}"/>
              </a:ext>
            </a:extLst>
          </p:cNvPr>
          <p:cNvSpPr/>
          <p:nvPr/>
        </p:nvSpPr>
        <p:spPr>
          <a:xfrm>
            <a:off x="757967" y="2444089"/>
            <a:ext cx="10867975" cy="3667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7AD8-21F0-48C5-B68A-BA8B3E63BCA8}"/>
              </a:ext>
            </a:extLst>
          </p:cNvPr>
          <p:cNvSpPr/>
          <p:nvPr/>
        </p:nvSpPr>
        <p:spPr>
          <a:xfrm>
            <a:off x="7949682" y="2204667"/>
            <a:ext cx="3404118" cy="481421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Organization: SEETHELIGHTS</a:t>
            </a:r>
            <a:endParaRPr lang="ko-KR" altLang="en-US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2DD88BE0-216E-4AE4-A678-FE1334EF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4CB84-DCE7-4EE5-8B4E-0AFD68AF08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14862" y="3210567"/>
            <a:ext cx="0" cy="847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6D0AD-1F06-4DF2-A511-949E11A691D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7019725" y="3199828"/>
            <a:ext cx="1" cy="858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 Plugin : overlapping</a:t>
            </a:r>
          </a:p>
          <a:p>
            <a:pPr lvl="1"/>
            <a:r>
              <a:rPr lang="ko-KR" altLang="en-US" dirty="0"/>
              <a:t>어찌 </a:t>
            </a:r>
            <a:r>
              <a:rPr lang="ko-KR" altLang="en-US" dirty="0" err="1"/>
              <a:t>허쉴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Pure Estimator : core function</a:t>
            </a:r>
          </a:p>
          <a:p>
            <a:pPr lvl="1"/>
            <a:r>
              <a:rPr lang="ko-KR" altLang="en-US" dirty="0"/>
              <a:t>어찌 </a:t>
            </a:r>
            <a:r>
              <a:rPr lang="ko-KR" altLang="en-US" dirty="0" err="1"/>
              <a:t>허쉴</a:t>
            </a:r>
            <a:r>
              <a:rPr lang="en-US" altLang="ko-KR" dirty="0"/>
              <a:t>?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C6F6-5B63-4E30-A499-7D32F43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02F4D39-EF97-48E7-AB31-891952D9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4902"/>
              </p:ext>
            </p:extLst>
          </p:nvPr>
        </p:nvGraphicFramePr>
        <p:xfrm>
          <a:off x="838200" y="1825625"/>
          <a:ext cx="10515600" cy="405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13039755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9646334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6967747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58843907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635242519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자료조사 및 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계산 모델 설계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및 데모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55779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678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최종보고서 작성 및 발표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478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E885F-ADF5-48FE-B4D4-30881FC7333A}"/>
              </a:ext>
            </a:extLst>
          </p:cNvPr>
          <p:cNvSpPr/>
          <p:nvPr/>
        </p:nvSpPr>
        <p:spPr>
          <a:xfrm>
            <a:off x="2603239" y="2434157"/>
            <a:ext cx="2174033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16C5B-DE68-4979-94F1-13D76701F318}"/>
              </a:ext>
            </a:extLst>
          </p:cNvPr>
          <p:cNvSpPr/>
          <p:nvPr/>
        </p:nvSpPr>
        <p:spPr>
          <a:xfrm>
            <a:off x="2603240" y="3033358"/>
            <a:ext cx="2174032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93B5F-2C71-4676-9C1F-2D37D32BF141}"/>
              </a:ext>
            </a:extLst>
          </p:cNvPr>
          <p:cNvSpPr/>
          <p:nvPr/>
        </p:nvSpPr>
        <p:spPr>
          <a:xfrm>
            <a:off x="3690255" y="3632559"/>
            <a:ext cx="4371391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FCDCFB-A4A6-465C-B971-8D42E7AC8A5E}"/>
              </a:ext>
            </a:extLst>
          </p:cNvPr>
          <p:cNvSpPr/>
          <p:nvPr/>
        </p:nvSpPr>
        <p:spPr>
          <a:xfrm>
            <a:off x="5878283" y="4222887"/>
            <a:ext cx="3284378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18986F-95DF-43F2-B600-9BEFC6F1001A}"/>
              </a:ext>
            </a:extLst>
          </p:cNvPr>
          <p:cNvSpPr/>
          <p:nvPr/>
        </p:nvSpPr>
        <p:spPr>
          <a:xfrm>
            <a:off x="5885281" y="4813215"/>
            <a:ext cx="437139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E7348-7485-4078-8D09-EEBDA26AF7C0}"/>
              </a:ext>
            </a:extLst>
          </p:cNvPr>
          <p:cNvSpPr/>
          <p:nvPr/>
        </p:nvSpPr>
        <p:spPr>
          <a:xfrm>
            <a:off x="10247340" y="5398576"/>
            <a:ext cx="110646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6181D-35BB-44B9-B7E2-8D997C36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>
                <a:hlinkClick r:id="rId3" action="ppaction://hlinkfile"/>
              </a:rPr>
              <a:t>이영진</a:t>
            </a:r>
            <a:r>
              <a:rPr lang="en-US" altLang="ko-KR" sz="1400" dirty="0">
                <a:hlinkClick r:id="rId3" action="ppaction://hlinkfile"/>
              </a:rPr>
              <a:t>, </a:t>
            </a:r>
            <a:r>
              <a:rPr lang="ko-KR" altLang="en-US" sz="1400" dirty="0">
                <a:hlinkClick r:id="rId3" action="ppaction://hlinkfile"/>
              </a:rPr>
              <a:t>김중한</a:t>
            </a:r>
            <a:r>
              <a:rPr lang="en-US" altLang="ko-KR" sz="1400" dirty="0">
                <a:hlinkClick r:id="rId3" action="ppaction://hlinkfile"/>
              </a:rPr>
              <a:t>, Unity Technologies: </a:t>
            </a:r>
            <a:r>
              <a:rPr lang="ko-KR" altLang="en-US" sz="1400" dirty="0">
                <a:hlinkClick r:id="rId3" action="ppaction://hlinkfile"/>
              </a:rPr>
              <a:t>게임 제작에도 족보가 있다</a:t>
            </a:r>
            <a:r>
              <a:rPr lang="en-US" altLang="ko-KR" sz="1400" dirty="0">
                <a:hlinkClick r:id="rId3" action="ppaction://hlinkfile"/>
              </a:rPr>
              <a:t>, </a:t>
            </a:r>
            <a:r>
              <a:rPr lang="ko-KR" altLang="en-US" sz="1400" dirty="0">
                <a:hlinkClick r:id="rId3" action="ppaction://hlinkfile"/>
              </a:rPr>
              <a:t>삼성증권</a:t>
            </a:r>
            <a:r>
              <a:rPr lang="en-US" altLang="ko-KR" sz="1400" dirty="0">
                <a:hlinkClick r:id="rId3" action="ppaction://hlinkfile"/>
              </a:rPr>
              <a:t>, 2019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David B. Kirk, Wen-</a:t>
            </a:r>
            <a:r>
              <a:rPr lang="en-US" altLang="ko-KR" sz="1400" dirty="0" err="1"/>
              <a:t>mei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W.Hwu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하순회</a:t>
            </a:r>
            <a:r>
              <a:rPr lang="en-US" altLang="ko-KR" sz="1400" dirty="0"/>
              <a:t>(</a:t>
            </a:r>
            <a:r>
              <a:rPr lang="ko-KR" altLang="en-US" sz="1400" dirty="0"/>
              <a:t>역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김크리스</a:t>
            </a:r>
            <a:r>
              <a:rPr lang="en-US" altLang="ko-KR" sz="1400" dirty="0"/>
              <a:t>(</a:t>
            </a:r>
            <a:r>
              <a:rPr lang="ko-KR" altLang="en-US" sz="1400" dirty="0"/>
              <a:t>역</a:t>
            </a:r>
            <a:r>
              <a:rPr lang="en-US" altLang="ko-KR" sz="1400" dirty="0"/>
              <a:t>), </a:t>
            </a:r>
            <a:r>
              <a:rPr lang="ko-KR" altLang="en-US" sz="1400" dirty="0"/>
              <a:t>이영민</a:t>
            </a:r>
            <a:r>
              <a:rPr lang="en-US" altLang="ko-KR" sz="1400" dirty="0"/>
              <a:t>(</a:t>
            </a:r>
            <a:r>
              <a:rPr lang="ko-KR" altLang="en-US" sz="1400" dirty="0"/>
              <a:t>역</a:t>
            </a:r>
            <a:r>
              <a:rPr lang="en-US" altLang="ko-KR" sz="1400" dirty="0"/>
              <a:t>), </a:t>
            </a:r>
            <a:r>
              <a:rPr lang="ko-KR" altLang="en-US" sz="1400" dirty="0"/>
              <a:t>대규모 병렬 프로세서 프로그래밍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Bj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퍼블릭</a:t>
            </a:r>
            <a:r>
              <a:rPr lang="en-US" altLang="ko-KR" sz="140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Jason Sanders, Edward </a:t>
            </a:r>
            <a:r>
              <a:rPr lang="en-US" altLang="ko-KR" sz="1400" dirty="0" err="1"/>
              <a:t>Kandrot</a:t>
            </a:r>
            <a:r>
              <a:rPr lang="en-US" altLang="ko-KR" sz="140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hlinkClick r:id="rId4"/>
              </a:rPr>
              <a:t>Roger Allen, Accelerated Ray Tracing in One Weekend in CUDA, NVidia, 2018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Matt Pharr, Wenzel </a:t>
            </a:r>
            <a:r>
              <a:rPr lang="en-US" altLang="ko-KR" sz="1400" dirty="0" err="1"/>
              <a:t>Jakob</a:t>
            </a:r>
            <a:r>
              <a:rPr lang="en-US" altLang="ko-KR" sz="1400" dirty="0"/>
              <a:t>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Eric </a:t>
            </a:r>
            <a:r>
              <a:rPr lang="en-US" altLang="ko-KR" sz="1400" dirty="0" err="1"/>
              <a:t>Veach</a:t>
            </a:r>
            <a:r>
              <a:rPr lang="en-US" altLang="ko-KR" sz="1400" dirty="0"/>
              <a:t>, Leonida  J. </a:t>
            </a:r>
            <a:r>
              <a:rPr lang="en-US" altLang="ko-KR" sz="1400" dirty="0" err="1"/>
              <a:t>Guibas</a:t>
            </a:r>
            <a:r>
              <a:rPr lang="en-US" altLang="ko-KR" sz="140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Eric P. </a:t>
            </a:r>
            <a:r>
              <a:rPr lang="en-US" altLang="ko-KR" sz="1400" dirty="0" err="1"/>
              <a:t>Lafortune</a:t>
            </a:r>
            <a:r>
              <a:rPr lang="en-US" altLang="ko-KR" sz="140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hlinkClick r:id="rId5"/>
              </a:rPr>
              <a:t>Peter Shirley, Ray Tracing in One Weekend, 2018</a:t>
            </a:r>
            <a:endParaRPr lang="en-US" altLang="ko-KR" sz="1400" dirty="0"/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hlinkClick r:id="rId6"/>
              </a:rPr>
              <a:t>Peter Shirley, Ray Tracing in The Next Weekend, 2018</a:t>
            </a:r>
            <a:endParaRPr lang="en-US" altLang="ko-KR" sz="1400" dirty="0"/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hlinkClick r:id="rId7"/>
              </a:rPr>
              <a:t>Peter Shirley, Ray Tracing in The Rest of Your Life, 2018</a:t>
            </a:r>
            <a:endParaRPr lang="ko-KR" altLang="en-US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97A3-3C0A-4F80-932E-E6322E0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Env : Windows 10, Visual Studio 2017.15.9.17, NVidia Driver GRD 441.08, NVidia CUDA Toolkit 10.1 Update 2, C++/CUDA</a:t>
            </a:r>
          </a:p>
          <a:p>
            <a:r>
              <a:rPr lang="en-US" altLang="ko-KR" dirty="0"/>
              <a:t>HW : Intel I7-4790/DDR3 16GB/GTX 970, Intel I7-6700/GTX-1070</a:t>
            </a:r>
          </a:p>
          <a:p>
            <a:pPr lvl="1"/>
            <a:r>
              <a:rPr lang="ko-KR" altLang="en-US" dirty="0" err="1"/>
              <a:t>그림으로가</a:t>
            </a:r>
            <a:r>
              <a:rPr lang="en-US" altLang="ko-KR" dirty="0"/>
              <a:t>!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9623E-C483-4218-927A-594CFCF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5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6" y="1275118"/>
            <a:ext cx="4135995" cy="23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unreal engine 4 logo에 대한 이미지 검색결과">
            <a:extLst>
              <a:ext uri="{FF2B5EF4-FFF2-40B4-BE49-F238E27FC236}">
                <a16:creationId xmlns:a16="http://schemas.microsoft.com/office/drawing/2014/main" id="{9290E2C3-E360-4389-AE7A-534BB2B75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7" t="14014" r="31964" b="14286"/>
          <a:stretch/>
        </p:blipFill>
        <p:spPr bwMode="auto">
          <a:xfrm>
            <a:off x="8690698" y="3601615"/>
            <a:ext cx="2663102" cy="296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3AB5DC3-7AA0-4764-A007-8B16EF4F0F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Real-Time Rendering Engine </a:t>
            </a:r>
          </a:p>
          <a:p>
            <a:pPr lvl="1"/>
            <a:r>
              <a:rPr lang="ko-KR" altLang="en-US" dirty="0"/>
              <a:t>주요 사용 용도는 게임제작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요즘에는 영상 제작 용도로도 많이 사용됨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05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2535"/>
            <a:ext cx="10367865" cy="4351338"/>
          </a:xfrm>
        </p:spPr>
        <p:txBody>
          <a:bodyPr/>
          <a:lstStyle/>
          <a:p>
            <a:r>
              <a:rPr lang="ko-KR" altLang="en-US" dirty="0"/>
              <a:t>시장 설명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Unity </a:t>
            </a:r>
            <a:r>
              <a:rPr lang="en-US" altLang="ko-KR" dirty="0" err="1"/>
              <a:t>Assetstore</a:t>
            </a:r>
            <a:r>
              <a:rPr lang="en-US" altLang="ko-KR" dirty="0"/>
              <a:t>, UE4 marketplace : </a:t>
            </a:r>
            <a:r>
              <a:rPr lang="ko-KR" altLang="en-US" dirty="0"/>
              <a:t>다양한 아트 </a:t>
            </a:r>
            <a:r>
              <a:rPr lang="ko-KR" altLang="en-US" dirty="0" err="1"/>
              <a:t>에셋부터</a:t>
            </a:r>
            <a:r>
              <a:rPr lang="en-US" altLang="ko-KR" dirty="0"/>
              <a:t> Technical</a:t>
            </a:r>
            <a:r>
              <a:rPr lang="ko-KR" altLang="en-US" dirty="0"/>
              <a:t> </a:t>
            </a:r>
            <a:r>
              <a:rPr lang="en-US" altLang="ko-KR" dirty="0"/>
              <a:t>Hall</a:t>
            </a:r>
            <a:r>
              <a:rPr lang="ko-KR" altLang="en-US" dirty="0"/>
              <a:t> 을 메우는 </a:t>
            </a:r>
            <a:r>
              <a:rPr lang="en-US" altLang="ko-KR" dirty="0"/>
              <a:t>Solution 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en-US" altLang="ko-KR" dirty="0"/>
              <a:t>Art</a:t>
            </a:r>
            <a:r>
              <a:rPr lang="ko-KR" altLang="en-US" dirty="0"/>
              <a:t> </a:t>
            </a:r>
            <a:r>
              <a:rPr lang="en-US" altLang="ko-KR" dirty="0"/>
              <a:t>Assets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~ $200 </a:t>
            </a:r>
            <a:r>
              <a:rPr lang="ko-KR" altLang="en-US" dirty="0"/>
              <a:t>이하의 가격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Technical Solution : </a:t>
            </a:r>
            <a:r>
              <a:rPr lang="en-US" altLang="ko-KR" dirty="0" err="1"/>
              <a:t>iKinema</a:t>
            </a:r>
            <a:r>
              <a:rPr lang="en-US" altLang="ko-KR" dirty="0"/>
              <a:t>, Enlighten</a:t>
            </a:r>
          </a:p>
          <a:p>
            <a:pPr lvl="1"/>
            <a:r>
              <a:rPr lang="en-US" altLang="ko-KR" dirty="0"/>
              <a:t>Enterprise License : </a:t>
            </a:r>
            <a:r>
              <a:rPr lang="ko-KR" altLang="en-US" dirty="0"/>
              <a:t>천만원 단위의 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8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endParaRPr lang="en-US" altLang="ko-KR" dirty="0"/>
          </a:p>
          <a:p>
            <a:r>
              <a:rPr lang="ko-KR" altLang="en-US" dirty="0"/>
              <a:t>관련 연구 및 사례</a:t>
            </a:r>
            <a:endParaRPr lang="en-US" altLang="ko-KR" dirty="0"/>
          </a:p>
          <a:p>
            <a:r>
              <a:rPr lang="ko-KR" altLang="en-US" dirty="0"/>
              <a:t>시스템 수행 시나리오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환경 및 개발 방법</a:t>
            </a:r>
            <a:endParaRPr lang="en-US" altLang="ko-KR" dirty="0"/>
          </a:p>
          <a:p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ko-KR" altLang="en-US" dirty="0"/>
              <a:t>졸업 연구 일정</a:t>
            </a:r>
            <a:endParaRPr lang="en-US" altLang="ko-KR" dirty="0"/>
          </a:p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2D431-C50B-4FDC-AFCF-4A9DB4A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VCS : Git/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organization : </a:t>
            </a:r>
            <a:r>
              <a:rPr lang="en-US" altLang="ko-KR" dirty="0">
                <a:hlinkClick r:id="rId2"/>
              </a:rPr>
              <a:t>SEETHELIGHTS</a:t>
            </a:r>
            <a:endParaRPr lang="en-US" altLang="ko-KR" dirty="0"/>
          </a:p>
          <a:p>
            <a:pPr lvl="1"/>
            <a:r>
              <a:rPr lang="en-US" altLang="ko-KR" sz="2000" dirty="0"/>
              <a:t>root repo: </a:t>
            </a:r>
            <a:r>
              <a:rPr lang="en-US" altLang="ko-KR" sz="2000" dirty="0">
                <a:hlinkClick r:id="rId3"/>
              </a:rPr>
              <a:t>https://github.com/SEETHELIGHTS/CapstoneDesign</a:t>
            </a:r>
            <a:endParaRPr lang="en-US" altLang="ko-KR" sz="2000" dirty="0"/>
          </a:p>
          <a:p>
            <a:pPr lvl="1"/>
            <a:r>
              <a:rPr lang="en-US" altLang="ko-KR" sz="2000" dirty="0"/>
              <a:t>planning doc. repo: </a:t>
            </a:r>
            <a:r>
              <a:rPr lang="en-US" altLang="ko-KR" sz="2000" dirty="0">
                <a:hlinkClick r:id="rId4"/>
              </a:rPr>
              <a:t>https://github.com/SEETHELIGHTS/CapstonePlanning</a:t>
            </a:r>
            <a:endParaRPr lang="en-US" altLang="ko-KR" sz="2000" dirty="0"/>
          </a:p>
          <a:p>
            <a:pPr lvl="1"/>
            <a:r>
              <a:rPr lang="en-US" altLang="ko-KR" sz="2000" dirty="0"/>
              <a:t>core calculator repo: </a:t>
            </a:r>
            <a:r>
              <a:rPr lang="en-US" altLang="ko-KR" sz="2000" dirty="0">
                <a:hlinkClick r:id="rId5"/>
              </a:rPr>
              <a:t>https://github.com/SEETHELIGHTS/RadianceGrabber</a:t>
            </a:r>
            <a:endParaRPr lang="en-US" altLang="ko-KR" sz="2000" dirty="0"/>
          </a:p>
          <a:p>
            <a:pPr lvl="1"/>
            <a:r>
              <a:rPr lang="ko-KR" altLang="en-US" sz="2000" dirty="0"/>
              <a:t>그림으로 가</a:t>
            </a:r>
            <a:r>
              <a:rPr lang="en-US" altLang="ko-KR" sz="2000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294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11/15</a:t>
            </a:r>
            <a:r>
              <a:rPr lang="ko-KR" altLang="en-US" dirty="0"/>
              <a:t>일 이후에 할 예정</a:t>
            </a:r>
            <a:r>
              <a:rPr lang="en-US" altLang="ko-KR" dirty="0"/>
              <a:t>? </a:t>
            </a:r>
            <a:r>
              <a:rPr lang="ko-KR" altLang="en-US" dirty="0"/>
              <a:t>항목들만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계산 기법 연구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계산 모델 연구 </a:t>
            </a:r>
            <a:r>
              <a:rPr lang="en-US" altLang="ko-KR" dirty="0"/>
              <a:t>: MLT, Path-Tracing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Accelerated data structure : ray traversal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Foundation Implementation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Estimator Implementation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테스트 및 데모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문서화 및 발표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최종 보고서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테스트 및 데모 부터는 작년 양식 </a:t>
            </a:r>
            <a:r>
              <a:rPr lang="ko-KR" altLang="en-US" dirty="0" err="1"/>
              <a:t>따온거임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1" y="1813666"/>
            <a:ext cx="3304164" cy="18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3AB5DC3-7AA0-4764-A007-8B16EF4F0F31}"/>
              </a:ext>
            </a:extLst>
          </p:cNvPr>
          <p:cNvSpPr txBox="1">
            <a:spLocks/>
          </p:cNvSpPr>
          <p:nvPr/>
        </p:nvSpPr>
        <p:spPr>
          <a:xfrm>
            <a:off x="6008914" y="1813666"/>
            <a:ext cx="5344885" cy="434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dirty="0"/>
              <a:t>Real-Time Rendering Engine </a:t>
            </a:r>
          </a:p>
          <a:p>
            <a:pPr marL="0" indent="0" algn="ctr" latinLnBrk="0">
              <a:buNone/>
            </a:pPr>
            <a:endParaRPr lang="en-US" altLang="ko-KR" dirty="0"/>
          </a:p>
          <a:p>
            <a:pPr marL="0" indent="0" algn="ctr" latinLnBrk="0">
              <a:buNone/>
            </a:pPr>
            <a:r>
              <a:rPr lang="ko-KR" altLang="en-US" sz="2400" dirty="0"/>
              <a:t>하나의 이미지를 빠른 시간안에 만들어 내기 위한 게임에 사용될 목적으로 만듦</a:t>
            </a:r>
            <a:r>
              <a:rPr lang="en-US" altLang="ko-KR" sz="2400" dirty="0"/>
              <a:t>.</a:t>
            </a:r>
          </a:p>
          <a:p>
            <a:pPr marL="0" indent="0" algn="ctr" latinLnBrk="0">
              <a:buNone/>
            </a:pPr>
            <a:endParaRPr lang="en-US" altLang="ko-KR" sz="2400" dirty="0"/>
          </a:p>
          <a:p>
            <a:pPr marL="0" indent="0" algn="ctr" latinLnBrk="0">
              <a:buNone/>
            </a:pPr>
            <a:r>
              <a:rPr lang="ko-KR" altLang="en-US" sz="2400" dirty="0"/>
              <a:t>사실에 가까운 그래픽</a:t>
            </a:r>
            <a:r>
              <a:rPr lang="en-US" altLang="ko-KR" sz="2400" dirty="0"/>
              <a:t>/</a:t>
            </a:r>
            <a:r>
              <a:rPr lang="ko-KR" altLang="en-US" sz="2400" dirty="0"/>
              <a:t>빠른 </a:t>
            </a:r>
            <a:r>
              <a:rPr lang="en-US" altLang="ko-KR" sz="2400" dirty="0"/>
              <a:t>task</a:t>
            </a:r>
            <a:r>
              <a:rPr lang="ko-KR" altLang="en-US" sz="2400" dirty="0"/>
              <a:t> </a:t>
            </a:r>
            <a:r>
              <a:rPr lang="en-US" altLang="ko-KR" sz="2400" dirty="0"/>
              <a:t>iteration</a:t>
            </a:r>
            <a:r>
              <a:rPr lang="ko-KR" altLang="en-US" sz="2400" dirty="0"/>
              <a:t> 의 장점으로 영상 제작의 목적으로도 쓰이기 시작</a:t>
            </a:r>
            <a:r>
              <a:rPr lang="en-US" altLang="ko-KR" sz="2400" dirty="0"/>
              <a:t>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E2CDE0E-E97F-4A61-8992-EAF17E1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068E1D6B-8153-400D-86A1-B7133C6A6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7" t="13119" r="29193" b="13838"/>
          <a:stretch/>
        </p:blipFill>
        <p:spPr>
          <a:xfrm>
            <a:off x="2071394" y="3672258"/>
            <a:ext cx="2537926" cy="2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26" name="Picture 2" descr="ikinema에 대한 이미지 검색결과">
            <a:extLst>
              <a:ext uri="{FF2B5EF4-FFF2-40B4-BE49-F238E27FC236}">
                <a16:creationId xmlns:a16="http://schemas.microsoft.com/office/drawing/2014/main" id="{EFB42CDA-3EF8-4A3F-832C-F898F6C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9" y="3725092"/>
            <a:ext cx="2455505" cy="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플레이트이(가) 표시된 사진&#10;&#10;자동 생성된 설명">
            <a:extLst>
              <a:ext uri="{FF2B5EF4-FFF2-40B4-BE49-F238E27FC236}">
                <a16:creationId xmlns:a16="http://schemas.microsoft.com/office/drawing/2014/main" id="{CF38BF7B-4D2F-4335-8745-378F4C0F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01" y="2110251"/>
            <a:ext cx="1488622" cy="142907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867897" y="4462804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Unity - </a:t>
            </a:r>
            <a:r>
              <a:rPr lang="en-US" altLang="ko-KR" sz="1800" dirty="0" err="1"/>
              <a:t>Assetstore</a:t>
            </a:r>
            <a:r>
              <a:rPr lang="en-US" altLang="ko-KR" sz="1800" dirty="0"/>
              <a:t>, Unreal</a:t>
            </a:r>
            <a:r>
              <a:rPr lang="ko-KR" altLang="en-US" sz="1800" dirty="0"/>
              <a:t> </a:t>
            </a:r>
            <a:r>
              <a:rPr lang="en-US" altLang="ko-KR" sz="1800" dirty="0"/>
              <a:t>Engine - marketplace</a:t>
            </a:r>
          </a:p>
          <a:p>
            <a:pPr marL="0" indent="0" algn="ctr" latinLnBrk="0">
              <a:buNone/>
            </a:pPr>
            <a:r>
              <a:rPr lang="en-US" altLang="ko-KR" sz="1800" dirty="0"/>
              <a:t>Art</a:t>
            </a:r>
            <a:r>
              <a:rPr lang="ko-KR" altLang="en-US" sz="1800" dirty="0"/>
              <a:t> </a:t>
            </a:r>
            <a:r>
              <a:rPr lang="en-US" altLang="ko-KR" sz="1800" dirty="0"/>
              <a:t>Asset </a:t>
            </a:r>
            <a:r>
              <a:rPr lang="ko-KR" altLang="en-US" sz="1800" dirty="0"/>
              <a:t>부터</a:t>
            </a:r>
            <a:r>
              <a:rPr lang="en-US" altLang="ko-KR" sz="1800" dirty="0"/>
              <a:t> Technical Solution </a:t>
            </a:r>
            <a:r>
              <a:rPr lang="ko-KR" altLang="en-US" sz="1800" dirty="0"/>
              <a:t>까지 다양한 종류의 것들 판매</a:t>
            </a:r>
            <a:r>
              <a:rPr lang="en-US" altLang="ko-KR" sz="1800" dirty="0"/>
              <a:t>. </a:t>
            </a:r>
            <a:r>
              <a:rPr lang="ko-KR" altLang="en-US" sz="1800" dirty="0"/>
              <a:t>해당 엔진의 사용자들에게 기능</a:t>
            </a:r>
            <a:r>
              <a:rPr lang="en-US" altLang="ko-KR" sz="1800" dirty="0"/>
              <a:t>/</a:t>
            </a:r>
            <a:r>
              <a:rPr lang="ko-KR" altLang="en-US" sz="1800" dirty="0"/>
              <a:t>리소스를 쉽게 제공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/>
              <a:t>($5</a:t>
            </a:r>
            <a:r>
              <a:rPr lang="ko-KR" altLang="en-US" sz="1600" dirty="0"/>
              <a:t>부터 시작해 </a:t>
            </a:r>
            <a:r>
              <a:rPr lang="ko-KR" altLang="en-US" sz="1600" dirty="0" err="1"/>
              <a:t>몇백</a:t>
            </a:r>
            <a:r>
              <a:rPr lang="ko-KR" altLang="en-US" sz="1600" dirty="0"/>
              <a:t> 달러 정도</a:t>
            </a:r>
            <a:r>
              <a:rPr lang="en-US" altLang="ko-KR" sz="1600" dirty="0"/>
              <a:t>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7876207-F7BE-4808-945A-797FA22D5086}"/>
              </a:ext>
            </a:extLst>
          </p:cNvPr>
          <p:cNvSpPr txBox="1">
            <a:spLocks/>
          </p:cNvSpPr>
          <p:nvPr/>
        </p:nvSpPr>
        <p:spPr>
          <a:xfrm>
            <a:off x="6096000" y="4462803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Technical Solution - </a:t>
            </a:r>
            <a:r>
              <a:rPr lang="en-US" altLang="ko-KR" sz="1800" dirty="0" err="1"/>
              <a:t>iKinema</a:t>
            </a:r>
            <a:r>
              <a:rPr lang="en-US" altLang="ko-KR" sz="1800" dirty="0"/>
              <a:t>, Enlighten</a:t>
            </a:r>
          </a:p>
          <a:p>
            <a:pPr marL="0" indent="0" algn="ctr" latinLnBrk="0">
              <a:buNone/>
            </a:pPr>
            <a:r>
              <a:rPr lang="en-US" altLang="ko-KR" sz="1600" dirty="0"/>
              <a:t>Real-time Rendering Engine </a:t>
            </a:r>
            <a:r>
              <a:rPr lang="ko-KR" altLang="en-US" sz="1600" dirty="0"/>
              <a:t>의 기술적 구멍을 메꾸기 </a:t>
            </a:r>
            <a:endParaRPr lang="en-US" altLang="ko-KR" sz="1600" dirty="0"/>
          </a:p>
          <a:p>
            <a:pPr marL="0" indent="0" algn="ctr" latinLnBrk="0">
              <a:buNone/>
            </a:pPr>
            <a:r>
              <a:rPr lang="ko-KR" altLang="en-US" sz="1600" dirty="0"/>
              <a:t>위한 솔루션으로 사용됨</a:t>
            </a:r>
            <a:r>
              <a:rPr lang="en-US" altLang="ko-KR" sz="1600" dirty="0"/>
              <a:t>.</a:t>
            </a:r>
          </a:p>
          <a:p>
            <a:pPr marL="0" indent="0" algn="ctr" latinLnBrk="0">
              <a:buNone/>
            </a:pPr>
            <a:r>
              <a:rPr lang="en-US" altLang="ko-KR" sz="1600" dirty="0"/>
              <a:t>(Enterprise License : </a:t>
            </a:r>
            <a:r>
              <a:rPr lang="ko-KR" altLang="en-US" sz="1600" dirty="0"/>
              <a:t>천만원 단위의 가격</a:t>
            </a:r>
            <a:r>
              <a:rPr lang="en-US" altLang="ko-KR" sz="1600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D97245-0952-4052-B17A-D06A671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3" y="1613280"/>
            <a:ext cx="3281142" cy="28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  <a:r>
              <a:rPr lang="en-US" altLang="ko-KR" dirty="0"/>
              <a:t>, </a:t>
            </a:r>
            <a:r>
              <a:rPr lang="ko-KR" altLang="en-US" dirty="0"/>
              <a:t>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프레임을 연속한 영상 제작의 용도 </a:t>
            </a:r>
            <a:endParaRPr lang="en-US" altLang="ko-KR" dirty="0"/>
          </a:p>
          <a:p>
            <a:r>
              <a:rPr lang="en-US" altLang="ko-KR" dirty="0"/>
              <a:t>real-time rendering -&gt; offline rendering approximation </a:t>
            </a:r>
            <a:r>
              <a:rPr lang="ko-KR" altLang="en-US" dirty="0"/>
              <a:t>의 </a:t>
            </a:r>
            <a:r>
              <a:rPr lang="en-US" altLang="ko-KR" dirty="0"/>
              <a:t>reference image </a:t>
            </a:r>
            <a:r>
              <a:rPr lang="ko-KR" altLang="en-US" dirty="0"/>
              <a:t>로써의 사용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B7CD7-EAE2-40E4-B8E5-15263128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rendering </a:t>
            </a:r>
            <a:r>
              <a:rPr lang="ko-KR" altLang="en-US" dirty="0"/>
              <a:t>에 쓰이는 데이터를 통해서 </a:t>
            </a:r>
            <a:r>
              <a:rPr lang="en-US" altLang="ko-KR" dirty="0"/>
              <a:t>raytracing(path-tracing)</a:t>
            </a:r>
            <a:r>
              <a:rPr lang="ko-KR" altLang="en-US" dirty="0"/>
              <a:t>기법을 사용해 사실적인 이미지를 생성</a:t>
            </a:r>
            <a:endParaRPr lang="en-US" altLang="ko-KR" dirty="0"/>
          </a:p>
          <a:p>
            <a:r>
              <a:rPr lang="ko-KR" altLang="en-US" dirty="0"/>
              <a:t>독립적인 </a:t>
            </a:r>
            <a:r>
              <a:rPr lang="ko-KR" altLang="en-US" dirty="0" err="1"/>
              <a:t>픽셀별</a:t>
            </a:r>
            <a:r>
              <a:rPr lang="ko-KR" altLang="en-US" dirty="0"/>
              <a:t> 계산 때문에 </a:t>
            </a:r>
            <a:r>
              <a:rPr lang="en-US" altLang="ko-KR" dirty="0"/>
              <a:t>GPGPU</a:t>
            </a:r>
            <a:r>
              <a:rPr lang="ko-KR" altLang="en-US" dirty="0"/>
              <a:t>를 통한 가속을 활용함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하나의 컴퓨터에서 여러 개의 </a:t>
            </a:r>
            <a:r>
              <a:rPr lang="en-US" altLang="ko-KR" dirty="0"/>
              <a:t>GPU</a:t>
            </a:r>
            <a:r>
              <a:rPr lang="ko-KR" altLang="ko-KR" dirty="0"/>
              <a:t>를 가진 경우 이를 활용하여 더 빠른 계산을 할 수 있도록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260F2-E3A2-4B18-AE02-8922365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Octane Renderer</a:t>
            </a:r>
          </a:p>
          <a:p>
            <a:pPr lvl="1"/>
            <a:r>
              <a:rPr lang="en-US" altLang="ko-KR" dirty="0"/>
              <a:t>Unity: $20(2-GPU)/$60(N-GPU) per month per seat</a:t>
            </a:r>
          </a:p>
          <a:p>
            <a:pPr lvl="1"/>
            <a:r>
              <a:rPr lang="en-US" altLang="ko-KR" dirty="0"/>
              <a:t>Other DCC/Engine $699/$899 per year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Multi-GPU </a:t>
            </a:r>
            <a:r>
              <a:rPr lang="ko-KR" altLang="en-US" dirty="0"/>
              <a:t>기능을 제공한다면 더 좋은 효율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BBBAE-8843-4647-9DA6-9547619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38334-0BE7-4E2D-A824-BD04E33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65733-4364-4B9A-B572-2EBCB79B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917</Words>
  <Application>Microsoft Office PowerPoint</Application>
  <PresentationFormat>와이드스크린</PresentationFormat>
  <Paragraphs>185</Paragraphs>
  <Slides>21</Slides>
  <Notes>6</Notes>
  <HiddenSlides>5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GPU-Accelerated  Raytracing Renderer on Unity</vt:lpstr>
      <vt:lpstr>Index</vt:lpstr>
      <vt:lpstr>졸업 연구 개요: 연구 개발 배경</vt:lpstr>
      <vt:lpstr>졸업 연구 개요: 연구 개발 배경</vt:lpstr>
      <vt:lpstr>졸업 연구 개요: 연구 개발 배경, 효과</vt:lpstr>
      <vt:lpstr>졸업 연구 개요: 연구 개발 목표</vt:lpstr>
      <vt:lpstr>관련 연구 및 사례</vt:lpstr>
      <vt:lpstr>시스템 수행 시나리오</vt:lpstr>
      <vt:lpstr>시스템 구성도</vt:lpstr>
      <vt:lpstr>업무 분담</vt:lpstr>
      <vt:lpstr>개발 환경</vt:lpstr>
      <vt:lpstr>개발 환경</vt:lpstr>
      <vt:lpstr>개발 방법</vt:lpstr>
      <vt:lpstr>졸업 연구 일정</vt:lpstr>
      <vt:lpstr>References</vt:lpstr>
      <vt:lpstr>PowerPoint 프레젠테이션</vt:lpstr>
      <vt:lpstr>개발 환경</vt:lpstr>
      <vt:lpstr>졸업 연구 개요: 연구 개발 배경</vt:lpstr>
      <vt:lpstr>졸업 연구 개요: 연구 개발 배경</vt:lpstr>
      <vt:lpstr>개발 환경</vt:lpstr>
      <vt:lpstr>졸업 연구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김수혁</cp:lastModifiedBy>
  <cp:revision>64</cp:revision>
  <dcterms:created xsi:type="dcterms:W3CDTF">2019-11-03T02:13:53Z</dcterms:created>
  <dcterms:modified xsi:type="dcterms:W3CDTF">2019-11-06T15:14:09Z</dcterms:modified>
</cp:coreProperties>
</file>