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8" r:id="rId6"/>
    <p:sldId id="285" r:id="rId7"/>
    <p:sldId id="268" r:id="rId8"/>
    <p:sldId id="257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수혁" initials="김수" lastIdx="3" clrIdx="0">
    <p:extLst>
      <p:ext uri="{19B8F6BF-5375-455C-9EA6-DF929625EA0E}">
        <p15:presenceInfo xmlns:p15="http://schemas.microsoft.com/office/powerpoint/2012/main" userId="f4cf55a97b75f0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31313"/>
    <a:srgbClr val="1D1D1D"/>
    <a:srgbClr val="262626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0207" autoAdjust="0"/>
  </p:normalViewPr>
  <p:slideViewPr>
    <p:cSldViewPr snapToGrid="0">
      <p:cViewPr varScale="1">
        <p:scale>
          <a:sx n="103" d="100"/>
          <a:sy n="103" d="100"/>
        </p:scale>
        <p:origin x="9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A74EF-0F29-4F15-A838-AE15A087EC32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435DC-41A3-4858-9BB7-2D7A591C6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907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‘Unity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GPGPU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 광선 추적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렌더러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제안서 초안 발표를 맡은 김수혁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7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목차는 다음과 같습니다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빠르게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014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개발할 부분은 크게 두가지로 나뉩니다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광선 추적을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 계산하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부분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이를 유니티에서 돌려주는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두 파트입니다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광선 추적기는 사용할 알고리즘을 연구 후 구현해야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연구할 알고리즘은 공간 상의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물체들을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광선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추적시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빠르게 탐색 가능한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구조와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유효한 광선의 경로를 찾는 방법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noise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줄이는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 연구되어야 하며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CUDA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통해 이를 구현할 계획입니다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283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렌더링 데이터를 수집하고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 이미지를 보여주는 기능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계산된 이미지를 모아서 영상으로 만드는 기능을 구현해야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75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 기술 및 참고 문헌은 다음과 같습니다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64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68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31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38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9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7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8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5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32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05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7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35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432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nvidia.com/accelerated-ray-tracing-cuda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altimerendering.com/raytracing/Ray%20Tracing_%20the%20Rest%20of%20Your%20Life.pdf" TargetMode="External"/><Relationship Id="rId5" Type="http://schemas.openxmlformats.org/officeDocument/2006/relationships/hyperlink" Target="https://www.realtimerendering.com/raytracing/Ray%20Tracing_%20The%20Next%20Week.pdf" TargetMode="External"/><Relationship Id="rId4" Type="http://schemas.openxmlformats.org/officeDocument/2006/relationships/hyperlink" Target="https://www.realtimerendering.com/raytracing/Ray%20Tracing%20in%20a%20Weekend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1492" y="1122363"/>
            <a:ext cx="9976022" cy="23876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800" dirty="0"/>
              <a:t>Unity </a:t>
            </a:r>
            <a:r>
              <a:rPr lang="ko-KR" altLang="en-US" sz="4800" dirty="0"/>
              <a:t>에서의</a:t>
            </a:r>
            <a:r>
              <a:rPr lang="en-US" altLang="ko-KR" sz="4800" dirty="0"/>
              <a:t> GPGPU </a:t>
            </a:r>
            <a:r>
              <a:rPr lang="ko-KR" altLang="en-US" sz="4800" dirty="0"/>
              <a:t>기반 </a:t>
            </a:r>
            <a:br>
              <a:rPr lang="en-US" altLang="ko-KR" sz="4800" dirty="0"/>
            </a:br>
            <a:r>
              <a:rPr lang="ko-KR" altLang="en-US" sz="4800" dirty="0"/>
              <a:t>광선 추적 </a:t>
            </a:r>
            <a:r>
              <a:rPr lang="ko-KR" altLang="en-US" sz="4800" dirty="0" err="1"/>
              <a:t>렌더러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7503" y="4046882"/>
            <a:ext cx="9144000" cy="1655762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2000" dirty="0"/>
              <a:t>SEETHELIGHTS</a:t>
            </a:r>
          </a:p>
          <a:p>
            <a:pPr algn="r"/>
            <a:r>
              <a:rPr lang="ko-KR" altLang="en-US" sz="2000" dirty="0"/>
              <a:t>팀장 </a:t>
            </a:r>
            <a:r>
              <a:rPr lang="ko-KR" altLang="en-US" sz="2000" dirty="0" err="1"/>
              <a:t>김한상</a:t>
            </a:r>
            <a:r>
              <a:rPr lang="en-US" altLang="ko-KR" sz="2000" dirty="0"/>
              <a:t> 2013154012 </a:t>
            </a:r>
          </a:p>
          <a:p>
            <a:pPr algn="r"/>
            <a:r>
              <a:rPr lang="ko-KR" altLang="en-US" sz="2000" dirty="0"/>
              <a:t>김수혁</a:t>
            </a:r>
            <a:r>
              <a:rPr lang="en-US" altLang="ko-KR" sz="2000" dirty="0"/>
              <a:t> 2012154010 </a:t>
            </a:r>
          </a:p>
          <a:p>
            <a:pPr algn="r"/>
            <a:r>
              <a:rPr lang="ko-KR" altLang="en-US" sz="2000" dirty="0"/>
              <a:t>정지윤</a:t>
            </a:r>
            <a:r>
              <a:rPr lang="en-US" altLang="ko-KR" sz="2000" dirty="0"/>
              <a:t> 2014150031</a:t>
            </a:r>
            <a:endParaRPr lang="ko-KR" altLang="en-US" sz="2000" dirty="0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437503" y="404688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/>
              <a:t>2019-12-19</a:t>
            </a:r>
            <a:endParaRPr lang="ko-KR" altLang="en-US" sz="2000" dirty="0"/>
          </a:p>
        </p:txBody>
      </p:sp>
      <p:pic>
        <p:nvPicPr>
          <p:cNvPr id="5" name="그림 4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48B2ED6C-3933-4590-B9F0-42BE66DA75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03" y="3762621"/>
            <a:ext cx="1473648" cy="1403475"/>
          </a:xfrm>
          <a:prstGeom prst="rect">
            <a:avLst/>
          </a:prstGeom>
          <a:solidFill>
            <a:srgbClr val="131313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093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Previous..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8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광선 </a:t>
            </a:r>
            <a:r>
              <a:rPr lang="ko-KR" altLang="en-US" dirty="0" err="1"/>
              <a:t>추적기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알고리즘 비교 연구 및 선택 </a:t>
            </a:r>
            <a:r>
              <a:rPr lang="en-US" altLang="ko-KR" dirty="0"/>
              <a:t>(BVH,</a:t>
            </a:r>
            <a:r>
              <a:rPr lang="ko-KR" altLang="en-US" dirty="0"/>
              <a:t> </a:t>
            </a:r>
            <a:r>
              <a:rPr lang="en-US" altLang="ko-KR" dirty="0"/>
              <a:t>MLT,</a:t>
            </a:r>
            <a:r>
              <a:rPr lang="ko-KR" altLang="en-US" dirty="0"/>
              <a:t> </a:t>
            </a:r>
            <a:r>
              <a:rPr lang="en-US" altLang="ko-KR" dirty="0"/>
              <a:t>..)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공간 상의 물체들을 광선 </a:t>
            </a:r>
            <a:r>
              <a:rPr lang="ko-KR" altLang="en-US" dirty="0" err="1"/>
              <a:t>추적시</a:t>
            </a:r>
            <a:r>
              <a:rPr lang="ko-KR" altLang="en-US" dirty="0"/>
              <a:t> 빠르게 탐색 가능한 방법 비교 연구 필요</a:t>
            </a:r>
            <a:r>
              <a:rPr lang="en-US" altLang="ko-KR" dirty="0"/>
              <a:t> </a:t>
            </a:r>
          </a:p>
          <a:p>
            <a:pPr lvl="3">
              <a:lnSpc>
                <a:spcPct val="110000"/>
              </a:lnSpc>
            </a:pPr>
            <a:r>
              <a:rPr lang="en-US" altLang="ko-KR" dirty="0"/>
              <a:t>Bounding Volume Hierarchy, Linear BVH, SAH, ..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보다 유효한 빛</a:t>
            </a:r>
            <a:r>
              <a:rPr lang="en-US" altLang="ko-KR" dirty="0"/>
              <a:t> </a:t>
            </a:r>
            <a:r>
              <a:rPr lang="ko-KR" altLang="en-US" dirty="0"/>
              <a:t>줄기의 길을</a:t>
            </a:r>
            <a:r>
              <a:rPr lang="en-US" altLang="ko-KR" dirty="0"/>
              <a:t>(high contribution path)</a:t>
            </a:r>
            <a:r>
              <a:rPr lang="ko-KR" altLang="en-US" dirty="0"/>
              <a:t> 찾는 방법 비교 연구 필요</a:t>
            </a:r>
            <a:r>
              <a:rPr lang="en-US" altLang="ko-KR" dirty="0"/>
              <a:t> : Metropolis light transport, Bidirectional path tracing</a:t>
            </a:r>
          </a:p>
          <a:p>
            <a:pPr lvl="3">
              <a:lnSpc>
                <a:spcPct val="110000"/>
              </a:lnSpc>
            </a:pPr>
            <a:r>
              <a:rPr lang="en-US" altLang="ko-KR" dirty="0"/>
              <a:t>noise, standard error </a:t>
            </a:r>
            <a:r>
              <a:rPr lang="ko-KR" altLang="en-US" dirty="0"/>
              <a:t>감소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en-US" altLang="ko-KR" dirty="0"/>
              <a:t>Denoising</a:t>
            </a:r>
            <a:r>
              <a:rPr lang="ko-KR" altLang="en-US" dirty="0"/>
              <a:t> 연구 필요</a:t>
            </a:r>
            <a:r>
              <a:rPr lang="en-US" altLang="ko-KR" dirty="0"/>
              <a:t> : cross bilateral filter, ..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구현</a:t>
            </a:r>
            <a:r>
              <a:rPr lang="en-US" altLang="ko-KR" dirty="0"/>
              <a:t>: C++/CUDA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실질적인 계산 모듈</a:t>
            </a:r>
            <a:r>
              <a:rPr lang="en-US" altLang="ko-KR" dirty="0"/>
              <a:t>: </a:t>
            </a:r>
            <a:r>
              <a:rPr lang="ko-KR" altLang="en-US" dirty="0" err="1"/>
              <a:t>렌더링</a:t>
            </a:r>
            <a:r>
              <a:rPr lang="ko-KR" altLang="en-US" dirty="0"/>
              <a:t> 데이터를 </a:t>
            </a:r>
            <a:r>
              <a:rPr lang="en-US" altLang="ko-KR" dirty="0"/>
              <a:t>GPGPU</a:t>
            </a:r>
            <a:r>
              <a:rPr lang="ko-KR" altLang="en-US" dirty="0"/>
              <a:t>를 활용해 이미지의 픽셀의 색을 계산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en-US" altLang="ko-KR" dirty="0"/>
              <a:t>CUDA</a:t>
            </a:r>
            <a:r>
              <a:rPr lang="ko-KR" altLang="en-US" dirty="0"/>
              <a:t>를 사용하여</a:t>
            </a:r>
            <a:r>
              <a:rPr lang="en-US" altLang="ko-KR" dirty="0"/>
              <a:t> CPU/GPU </a:t>
            </a:r>
            <a:r>
              <a:rPr lang="ko-KR" altLang="en-US" dirty="0"/>
              <a:t>간의 메모리 동기화와 </a:t>
            </a:r>
            <a:r>
              <a:rPr lang="en-US" altLang="ko-KR" dirty="0"/>
              <a:t>GPU</a:t>
            </a:r>
            <a:r>
              <a:rPr lang="ko-KR" altLang="en-US" dirty="0"/>
              <a:t>에서의 프로그램을 실행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넘겨받은 </a:t>
            </a:r>
            <a:r>
              <a:rPr lang="en-US" altLang="ko-KR" dirty="0"/>
              <a:t>Graphics driver API </a:t>
            </a:r>
            <a:r>
              <a:rPr lang="ko-KR" altLang="en-US" dirty="0"/>
              <a:t>데이터를 직접 사용할 수 있도록</a:t>
            </a:r>
            <a:r>
              <a:rPr lang="en-US" altLang="ko-KR" dirty="0"/>
              <a:t> </a:t>
            </a:r>
            <a:r>
              <a:rPr lang="ko-KR" altLang="en-US" dirty="0"/>
              <a:t>가공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Unity Plugin/Invoker(C#)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Unity </a:t>
            </a:r>
            <a:r>
              <a:rPr lang="ko-KR" altLang="en-US" dirty="0"/>
              <a:t>의 렌더링 데이터 수집</a:t>
            </a:r>
            <a:r>
              <a:rPr lang="en-US" altLang="ko-KR" dirty="0"/>
              <a:t>: </a:t>
            </a:r>
            <a:r>
              <a:rPr lang="ko-KR" altLang="en-US" dirty="0"/>
              <a:t>각 프레임의 데이터</a:t>
            </a:r>
            <a:r>
              <a:rPr lang="en-US" altLang="ko-KR" dirty="0"/>
              <a:t>, </a:t>
            </a:r>
            <a:r>
              <a:rPr lang="ko-KR" altLang="en-US" dirty="0"/>
              <a:t>프레임별 시간차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DirectX, OpenGL </a:t>
            </a:r>
            <a:r>
              <a:rPr lang="ko-KR" altLang="en-US" dirty="0"/>
              <a:t>등 </a:t>
            </a:r>
            <a:r>
              <a:rPr lang="en-US" altLang="ko-KR" dirty="0"/>
              <a:t>Graphics driver API </a:t>
            </a:r>
            <a:r>
              <a:rPr lang="ko-KR" altLang="en-US" dirty="0"/>
              <a:t>에서 사용하는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r>
              <a:rPr lang="en-US" altLang="ko-KR" dirty="0"/>
              <a:t>(vertex, index buffer, texture)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각 표면들의 성질을 나타내는 </a:t>
            </a:r>
            <a:r>
              <a:rPr lang="en-US" altLang="ko-KR" dirty="0" err="1"/>
              <a:t>Shader</a:t>
            </a:r>
            <a:r>
              <a:rPr lang="ko-KR" altLang="en-US" dirty="0"/>
              <a:t>를 구현된 </a:t>
            </a:r>
            <a:r>
              <a:rPr lang="en-US" altLang="ko-KR" dirty="0"/>
              <a:t>BSDF</a:t>
            </a:r>
            <a:r>
              <a:rPr lang="ko-KR" altLang="en-US" dirty="0"/>
              <a:t> 중 하나에 맞게 </a:t>
            </a:r>
            <a:r>
              <a:rPr lang="ko-KR" altLang="en-US" dirty="0" err="1"/>
              <a:t>매칭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모든 그려지는 물체에 대한 변환 정보</a:t>
            </a:r>
            <a:r>
              <a:rPr lang="en-US" altLang="ko-KR" dirty="0"/>
              <a:t>(</a:t>
            </a:r>
            <a:r>
              <a:rPr lang="ko-KR" altLang="en-US" dirty="0"/>
              <a:t>위치</a:t>
            </a:r>
            <a:r>
              <a:rPr lang="en-US" altLang="ko-KR" dirty="0"/>
              <a:t>,</a:t>
            </a:r>
            <a:r>
              <a:rPr lang="ko-KR" altLang="en-US" dirty="0"/>
              <a:t>회전</a:t>
            </a:r>
            <a:r>
              <a:rPr lang="en-US" altLang="ko-KR" dirty="0"/>
              <a:t>,</a:t>
            </a:r>
            <a:r>
              <a:rPr lang="ko-KR" altLang="en-US" dirty="0"/>
              <a:t>크기</a:t>
            </a:r>
            <a:r>
              <a:rPr lang="en-US" altLang="ko-KR" dirty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에디터 상의 결과 이미지 뷰어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여러 개의 이미지를 통한 영상 녹화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영상 녹화</a:t>
            </a:r>
            <a:r>
              <a:rPr lang="en-US" altLang="ko-KR" dirty="0"/>
              <a:t>/</a:t>
            </a:r>
            <a:r>
              <a:rPr lang="ko-KR" altLang="en-US" dirty="0" err="1"/>
              <a:t>코덱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오픈소스</a:t>
            </a:r>
            <a:r>
              <a:rPr lang="ko-KR" altLang="en-US" dirty="0"/>
              <a:t> 혹은 제공 기능 사용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50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필요 기술 및 참고 문헌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/>
              <a:t>CUDA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David B. Kirk, Wen-</a:t>
            </a:r>
            <a:r>
              <a:rPr lang="en-US" altLang="ko-KR" sz="1050" dirty="0" err="1"/>
              <a:t>mei</a:t>
            </a:r>
            <a:r>
              <a:rPr lang="en-US" altLang="ko-KR" sz="1050" dirty="0"/>
              <a:t> </a:t>
            </a:r>
            <a:r>
              <a:rPr lang="en-US" altLang="ko-KR" sz="1050" dirty="0" err="1"/>
              <a:t>W.Hwu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하순회</a:t>
            </a:r>
            <a:r>
              <a:rPr lang="en-US" altLang="ko-KR" sz="1050" dirty="0"/>
              <a:t>(</a:t>
            </a:r>
            <a:r>
              <a:rPr lang="ko-KR" altLang="en-US" sz="1050" dirty="0"/>
              <a:t>역</a:t>
            </a:r>
            <a:r>
              <a:rPr lang="en-US" altLang="ko-KR" sz="1050" dirty="0"/>
              <a:t>), </a:t>
            </a:r>
            <a:r>
              <a:rPr lang="ko-KR" altLang="en-US" sz="1050" dirty="0" err="1"/>
              <a:t>김크리스</a:t>
            </a:r>
            <a:r>
              <a:rPr lang="en-US" altLang="ko-KR" sz="1050" dirty="0"/>
              <a:t>(</a:t>
            </a:r>
            <a:r>
              <a:rPr lang="ko-KR" altLang="en-US" sz="1050" dirty="0"/>
              <a:t>역</a:t>
            </a:r>
            <a:r>
              <a:rPr lang="en-US" altLang="ko-KR" sz="1050" dirty="0"/>
              <a:t>), </a:t>
            </a:r>
            <a:r>
              <a:rPr lang="ko-KR" altLang="en-US" sz="1050" dirty="0"/>
              <a:t>이영민</a:t>
            </a:r>
            <a:r>
              <a:rPr lang="en-US" altLang="ko-KR" sz="1050" dirty="0"/>
              <a:t>(</a:t>
            </a:r>
            <a:r>
              <a:rPr lang="ko-KR" altLang="en-US" sz="1050" dirty="0"/>
              <a:t>역</a:t>
            </a:r>
            <a:r>
              <a:rPr lang="en-US" altLang="ko-KR" sz="1050" dirty="0"/>
              <a:t>), </a:t>
            </a:r>
            <a:r>
              <a:rPr lang="ko-KR" altLang="en-US" sz="1050" dirty="0"/>
              <a:t>대규모 병렬 프로세서 프로그래밍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Bj</a:t>
            </a:r>
            <a:r>
              <a:rPr lang="en-US" altLang="ko-KR" sz="1050" dirty="0"/>
              <a:t> </a:t>
            </a:r>
            <a:r>
              <a:rPr lang="ko-KR" altLang="en-US" sz="1050" dirty="0"/>
              <a:t>퍼블릭</a:t>
            </a:r>
            <a:r>
              <a:rPr lang="en-US" altLang="ko-KR" sz="1050" dirty="0"/>
              <a:t>, 2010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Jason Sanders, Edward </a:t>
            </a:r>
            <a:r>
              <a:rPr lang="en-US" altLang="ko-KR" sz="1050" dirty="0" err="1"/>
              <a:t>Kandrot</a:t>
            </a:r>
            <a:r>
              <a:rPr lang="en-US" altLang="ko-KR" sz="1050" dirty="0"/>
              <a:t>, CUDA By Example, NVidia, 2010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hlinkClick r:id="rId3"/>
              </a:rPr>
              <a:t>Roger Allen, Accelerated Ray Tracing in One Weekend in CUDA, NVidia, 2018</a:t>
            </a:r>
            <a:endParaRPr lang="en-US" altLang="ko-KR" sz="1050" dirty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Ray Tracing</a:t>
            </a:r>
            <a:endParaRPr lang="en-US" altLang="ko-KR" sz="800" dirty="0"/>
          </a:p>
          <a:p>
            <a:pPr lvl="1">
              <a:lnSpc>
                <a:spcPct val="120000"/>
              </a:lnSpc>
            </a:pPr>
            <a:r>
              <a:rPr lang="en-US" altLang="ko-KR" sz="1050" dirty="0" err="1"/>
              <a:t>Daqi</a:t>
            </a:r>
            <a:r>
              <a:rPr lang="en-US" altLang="ko-KR" sz="1050" dirty="0"/>
              <a:t> Lin, Konstantin </a:t>
            </a:r>
            <a:r>
              <a:rPr lang="en-US" altLang="ko-KR" sz="1050" dirty="0" err="1"/>
              <a:t>Shkurko</a:t>
            </a:r>
            <a:r>
              <a:rPr lang="en-US" altLang="ko-KR" sz="1050" dirty="0"/>
              <a:t>, Ian Mallett, </a:t>
            </a:r>
            <a:r>
              <a:rPr lang="en-US" altLang="ko-KR" sz="1050" dirty="0" err="1"/>
              <a:t>Cem</a:t>
            </a:r>
            <a:r>
              <a:rPr lang="en-US" altLang="ko-KR" sz="1050" dirty="0"/>
              <a:t> </a:t>
            </a:r>
            <a:r>
              <a:rPr lang="en-US" altLang="ko-KR" sz="1050" dirty="0" err="1"/>
              <a:t>Yuksel</a:t>
            </a:r>
            <a:r>
              <a:rPr lang="en-US" altLang="ko-KR" sz="1050" dirty="0"/>
              <a:t>, Dual-Split Trees, I3D, 2019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Henri </a:t>
            </a:r>
            <a:r>
              <a:rPr lang="en-US" altLang="ko-KR" sz="1050" dirty="0" err="1"/>
              <a:t>Ylitie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Tero</a:t>
            </a:r>
            <a:r>
              <a:rPr lang="en-US" altLang="ko-KR" sz="1050" dirty="0"/>
              <a:t> </a:t>
            </a:r>
            <a:r>
              <a:rPr lang="en-US" altLang="ko-KR" sz="1050" dirty="0" err="1"/>
              <a:t>Karras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Samuli</a:t>
            </a:r>
            <a:r>
              <a:rPr lang="en-US" altLang="ko-KR" sz="1050" dirty="0"/>
              <a:t> Laine, Efficient Incoherent Ray Traversal on GPUs Through Compressed Wide BVHs, NVidia, 2017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Eric Haines (Editor), Tomas </a:t>
            </a:r>
            <a:r>
              <a:rPr lang="en-US" altLang="ko-KR" sz="1050" dirty="0" err="1"/>
              <a:t>Akenine-Möller</a:t>
            </a:r>
            <a:r>
              <a:rPr lang="en-US" altLang="ko-KR" sz="1050" dirty="0"/>
              <a:t> (Editor), Ray Tracing Gems: High-Quality and Real-Time Rendering with DXR and Other APIs, 2019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Matt Pharr, Wenzel Jakob, Greg Humphreys, Physically Based Rendering: From Theory to Implementation, 2016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C. Lauterbach, M. Garland, S. Sengupta, D. </a:t>
            </a:r>
            <a:r>
              <a:rPr lang="en-US" altLang="ko-KR" sz="1050" dirty="0" err="1"/>
              <a:t>Luebke</a:t>
            </a:r>
            <a:r>
              <a:rPr lang="en-US" altLang="ko-KR" sz="1050" dirty="0"/>
              <a:t>, D. </a:t>
            </a:r>
            <a:r>
              <a:rPr lang="en-US" altLang="ko-KR" sz="1050" dirty="0" err="1"/>
              <a:t>Manocha</a:t>
            </a:r>
            <a:r>
              <a:rPr lang="en-US" altLang="ko-KR" sz="1050" dirty="0"/>
              <a:t>, Fast BVH Construction on GPUs, 2009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Eric </a:t>
            </a:r>
            <a:r>
              <a:rPr lang="en-US" altLang="ko-KR" sz="1050" dirty="0" err="1"/>
              <a:t>Veach</a:t>
            </a:r>
            <a:r>
              <a:rPr lang="en-US" altLang="ko-KR" sz="1050" dirty="0"/>
              <a:t>, Leonida  J. </a:t>
            </a:r>
            <a:r>
              <a:rPr lang="en-US" altLang="ko-KR" sz="1050" dirty="0" err="1"/>
              <a:t>Guibas</a:t>
            </a:r>
            <a:r>
              <a:rPr lang="en-US" altLang="ko-KR" sz="1050" dirty="0"/>
              <a:t>, Metropolis Light Transport, 1997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Eric P. </a:t>
            </a:r>
            <a:r>
              <a:rPr lang="en-US" altLang="ko-KR" sz="1050" dirty="0" err="1"/>
              <a:t>Lafortune</a:t>
            </a:r>
            <a:r>
              <a:rPr lang="en-US" altLang="ko-KR" sz="1050" dirty="0"/>
              <a:t>, Yves D. Willems, Bi-directional Path Tracing, 1993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hlinkClick r:id="rId4"/>
              </a:rPr>
              <a:t>Peter Shirley, Ray Tracing in One Weekend, 2018</a:t>
            </a:r>
            <a:endParaRPr lang="en-US" altLang="ko-KR" sz="1050" dirty="0"/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hlinkClick r:id="rId5"/>
              </a:rPr>
              <a:t>Peter Shirley, Ray Tracing in The Next Weekend, 2018</a:t>
            </a:r>
            <a:endParaRPr lang="en-US" altLang="ko-KR" sz="1050" dirty="0"/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hlinkClick r:id="rId6"/>
              </a:rPr>
              <a:t>Peter Shirley, Ray Tracing in The Rest of Your Life, 2018</a:t>
            </a:r>
            <a:endParaRPr lang="en-US" altLang="ko-KR" sz="1050" dirty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Miscellaneous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Morgan McGuire, Computer Graphics Archive, July 2017 (https://casual-effects.com/data)</a:t>
            </a:r>
          </a:p>
          <a:p>
            <a:pPr lvl="1">
              <a:lnSpc>
                <a:spcPct val="120000"/>
              </a:lnSpc>
            </a:pPr>
            <a:endParaRPr lang="ko-KR" altLang="en-US" sz="105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A78784-36F7-416F-8356-2E2264BCDE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41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49224"/>
            <a:ext cx="10515600" cy="552773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Thank you!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422848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2F2F2"/>
      </a:hlink>
      <a:folHlink>
        <a:srgbClr val="BFBFBF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DEC4E422DA5674CA0A92A90C48F4363" ma:contentTypeVersion="2" ma:contentTypeDescription="새 문서를 만듭니다." ma:contentTypeScope="" ma:versionID="afbd73bc9fda87434496464b6e339375">
  <xsd:schema xmlns:xsd="http://www.w3.org/2001/XMLSchema" xmlns:xs="http://www.w3.org/2001/XMLSchema" xmlns:p="http://schemas.microsoft.com/office/2006/metadata/properties" xmlns:ns3="d47ef01c-edce-402d-82fb-400e1649127f" targetNamespace="http://schemas.microsoft.com/office/2006/metadata/properties" ma:root="true" ma:fieldsID="131ba20bbc4d09a1d9c49eeaffd04e92" ns3:_="">
    <xsd:import namespace="d47ef01c-edce-402d-82fb-400e164912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7ef01c-edce-402d-82fb-400e164912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1FBB27-B0B8-473A-869B-48939B876A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92AF99-FCD3-4B73-A673-620A6A3C2FAA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d47ef01c-edce-402d-82fb-400e1649127f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C60E39F-34F3-4FD4-9B4F-265BD02162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7ef01c-edce-402d-82fb-400e164912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10600</TotalTime>
  <Words>613</Words>
  <Application>Microsoft Office PowerPoint</Application>
  <PresentationFormat>와이드스크린</PresentationFormat>
  <Paragraphs>69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Unity 에서의 GPGPU 기반  광선 추적 렌더러</vt:lpstr>
      <vt:lpstr>Index</vt:lpstr>
      <vt:lpstr>개발 방법</vt:lpstr>
      <vt:lpstr>개발 방법</vt:lpstr>
      <vt:lpstr>필요 기술 및 참고 문헌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수혁</dc:creator>
  <cp:lastModifiedBy>김 수혁</cp:lastModifiedBy>
  <cp:revision>282</cp:revision>
  <dcterms:created xsi:type="dcterms:W3CDTF">2019-11-03T02:13:53Z</dcterms:created>
  <dcterms:modified xsi:type="dcterms:W3CDTF">2019-12-26T08:06:19Z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0x0101003DEC4E422DA5674CA0A92A90C48F4363</vt:lpwstr>
  </property>
</Properties>
</file>