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2" r:id="rId4"/>
    <p:sldId id="289" r:id="rId5"/>
    <p:sldId id="290" r:id="rId6"/>
    <p:sldId id="288" r:id="rId7"/>
    <p:sldId id="283" r:id="rId8"/>
    <p:sldId id="284" r:id="rId9"/>
    <p:sldId id="274" r:id="rId10"/>
    <p:sldId id="261" r:id="rId11"/>
    <p:sldId id="272" r:id="rId12"/>
    <p:sldId id="262" r:id="rId13"/>
    <p:sldId id="263" r:id="rId14"/>
    <p:sldId id="264" r:id="rId15"/>
    <p:sldId id="265" r:id="rId16"/>
    <p:sldId id="269" r:id="rId17"/>
    <p:sldId id="268" r:id="rId18"/>
    <p:sldId id="285" r:id="rId19"/>
    <p:sldId id="266" r:id="rId20"/>
    <p:sldId id="270" r:id="rId21"/>
    <p:sldId id="257" r:id="rId22"/>
    <p:sldId id="260" r:id="rId23"/>
    <p:sldId id="280" r:id="rId24"/>
    <p:sldId id="287" r:id="rId25"/>
    <p:sldId id="286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31313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0207" autoAdjust="0"/>
  </p:normalViewPr>
  <p:slideViewPr>
    <p:cSldViewPr snapToGrid="0">
      <p:cViewPr varScale="1">
        <p:scale>
          <a:sx n="103" d="100"/>
          <a:sy n="103" d="100"/>
        </p:scale>
        <p:origin x="9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광선 추적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제안서 발표를 맡은 김수혁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8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1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5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1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본격적인 발표에 앞서 잠깐 영상을 보시겠습니다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 UE4: Reflection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동영상 시청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~~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언리얼엔진에서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레이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트레이싱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기법을 적용한 영상 데모입니다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연구개발배경에는 세가지 키워드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gpgpu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ray-tracing, unity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8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 결과물은 꽤나 사실과 비슷합니다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이런 결과물이 나올 수 있는 근본적인 이유는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성능이 이전에 비해 향상 되었기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향상된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범용적으로 사용하는 것을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하는데 독립된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몇천개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정도의 작업을 동시에 수행하는 경우에는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비하여 큰 성능 향상을 가져옵니다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활용한 대표적인 예시는 딥러닝 모델인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옆의 그림을 보시면 큰 성능 향상이 있는 것을 알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더 알려지고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꾸준한 발전으로 많은 곳에 쓰이게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ray-tracing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빛을 하나의 광선으로 취급해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광선의 움직임을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시뮬레이션하여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명암을 계산하는 컴퓨터 그래픽 기법입니다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등장 이전에는 수많은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계산량으로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너무 오랜 시간이 걸려 쉽게 사용될 수 없었으나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발달과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GPGPU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기술의 등장 이후에는 시간에 민감하지 않은 경우에는 사용할 수 있게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4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4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6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etta" TargetMode="External"/><Relationship Id="rId7" Type="http://schemas.openxmlformats.org/officeDocument/2006/relationships/hyperlink" Target="https://github.com/SEETHELIGHTS/CapstoneDesign" TargetMode="External"/><Relationship Id="rId2" Type="http://schemas.openxmlformats.org/officeDocument/2006/relationships/hyperlink" Target="https://github.com/hrmrziz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ETHELIGHTS/RadianceGrabber" TargetMode="External"/><Relationship Id="rId5" Type="http://schemas.openxmlformats.org/officeDocument/2006/relationships/hyperlink" Target="https://github.com/SEETHELIGHTS/CapstonePlanning" TargetMode="External"/><Relationship Id="rId4" Type="http://schemas.openxmlformats.org/officeDocument/2006/relationships/hyperlink" Target="https://github.com/jiyun-jiyu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timerendering.com/raytracing/Ray%20Tracing_%20the%20Rest%20of%20Your%20Life.pdf" TargetMode="External"/><Relationship Id="rId3" Type="http://schemas.openxmlformats.org/officeDocument/2006/relationships/hyperlink" Target="https://www.samsungpop.com/common.do?cmd=down&amp;saveKey=research.pdf&amp;fileName=2010/2019071119405119K_01_01.pdf&amp;contentType=application/pdf" TargetMode="External"/><Relationship Id="rId7" Type="http://schemas.openxmlformats.org/officeDocument/2006/relationships/hyperlink" Target="https://www.realtimerendering.com/raytracing/Ray%20Tracing_%20The%20Next%20Week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%20in%20a%20Weekend.pdf" TargetMode="External"/><Relationship Id="rId5" Type="http://schemas.openxmlformats.org/officeDocument/2006/relationships/hyperlink" Target="https://devblogs.nvidia.com/accelerated-ray-tracing-cuda/" TargetMode="External"/><Relationship Id="rId4" Type="http://schemas.openxmlformats.org/officeDocument/2006/relationships/hyperlink" Target="https://www.mono-project.com/docs/advanced/pinvok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LwRLS_ZR0?start=259&amp;feature=oembed" TargetMode="Externa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3ue35ago3Y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/>
              <a:t>Unity </a:t>
            </a:r>
            <a:r>
              <a:rPr lang="ko-KR" altLang="en-US" sz="4800" dirty="0"/>
              <a:t>에서의</a:t>
            </a:r>
            <a:r>
              <a:rPr lang="en-US" altLang="ko-KR" sz="4800" dirty="0"/>
              <a:t> GPGPU </a:t>
            </a:r>
            <a:r>
              <a:rPr lang="ko-KR" altLang="en-US" sz="4800" dirty="0"/>
              <a:t>기반 </a:t>
            </a:r>
            <a:br>
              <a:rPr lang="en-US" altLang="ko-KR" sz="4800" dirty="0"/>
            </a:br>
            <a:r>
              <a:rPr lang="ko-KR" altLang="en-US" sz="4800" dirty="0"/>
              <a:t>광선 추적 </a:t>
            </a:r>
            <a:r>
              <a:rPr lang="ko-KR" altLang="en-US" sz="4800" dirty="0" err="1"/>
              <a:t>렌더러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SEETHELIGHTS</a:t>
            </a:r>
          </a:p>
          <a:p>
            <a:pPr algn="r"/>
            <a:r>
              <a:rPr lang="en-US" altLang="ko-KR" sz="2000" dirty="0"/>
              <a:t>2012154010 </a:t>
            </a:r>
            <a:r>
              <a:rPr lang="ko-KR" altLang="en-US" sz="2000" dirty="0"/>
              <a:t>김수혁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2013154012 </a:t>
            </a:r>
            <a:r>
              <a:rPr lang="ko-KR" altLang="en-US" sz="2000" dirty="0"/>
              <a:t>김한상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2014150031</a:t>
            </a:r>
            <a:r>
              <a:rPr lang="ko-KR" altLang="en-US" sz="2000" dirty="0"/>
              <a:t> 정지윤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437503" y="40468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2019-11-14</a:t>
            </a:r>
            <a:endParaRPr lang="ko-KR" altLang="en-US" sz="2000" dirty="0"/>
          </a:p>
        </p:txBody>
      </p:sp>
      <p:pic>
        <p:nvPicPr>
          <p:cNvPr id="5" name="그림 4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48B2ED6C-3933-4590-B9F0-42BE66DA75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03" y="3762621"/>
            <a:ext cx="1473648" cy="1403475"/>
          </a:xfrm>
          <a:prstGeom prst="rect">
            <a:avLst/>
          </a:prstGeom>
          <a:solidFill>
            <a:srgbClr val="131313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광선의 움직임을 계산하여 사실적인 명암을 가진 이미지 생성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연속적인 이미지를 생성하여 동영상 생성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GPU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동일한 성능의</a:t>
            </a:r>
            <a:r>
              <a:rPr lang="en-US" altLang="ko-KR" dirty="0"/>
              <a:t> </a:t>
            </a:r>
            <a:r>
              <a:rPr lang="ko-KR" altLang="en-US" dirty="0"/>
              <a:t>두개의 </a:t>
            </a:r>
            <a:r>
              <a:rPr lang="en-US" altLang="ko-KR" dirty="0"/>
              <a:t>GPU </a:t>
            </a:r>
            <a:r>
              <a:rPr lang="ko-KR" altLang="en-US" dirty="0"/>
              <a:t>사용시 생성 효율 </a:t>
            </a:r>
            <a:r>
              <a:rPr lang="en-US" altLang="ko-KR" dirty="0"/>
              <a:t>150%~170% </a:t>
            </a:r>
            <a:r>
              <a:rPr lang="ko-KR" altLang="en-US" dirty="0"/>
              <a:t>향상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HD resolution: 1920 x 1080, 500spp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A3CC7-AE42-4653-94B8-900AF8E3A01F}"/>
              </a:ext>
            </a:extLst>
          </p:cNvPr>
          <p:cNvSpPr txBox="1"/>
          <p:nvPr/>
        </p:nvSpPr>
        <p:spPr>
          <a:xfrm>
            <a:off x="952884" y="5144667"/>
            <a:ext cx="47998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영상 제작 툴로 사용시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빛을 실제와 같이 표현</a:t>
            </a:r>
            <a:endParaRPr lang="en-US" altLang="ko-KR" dirty="0"/>
          </a:p>
        </p:txBody>
      </p:sp>
      <p:pic>
        <p:nvPicPr>
          <p:cNvPr id="1026" name="Picture 2" descr="ray tracing vs rasterization에 대한 이미지 검색결과">
            <a:extLst>
              <a:ext uri="{FF2B5EF4-FFF2-40B4-BE49-F238E27FC236}">
                <a16:creationId xmlns:a16="http://schemas.microsoft.com/office/drawing/2014/main" id="{6EE71596-D3F6-4FCA-8838-1A9A7EAE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02" y="2201052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451891-6F7D-4A6C-BD94-CF9EE730BDF4}"/>
              </a:ext>
            </a:extLst>
          </p:cNvPr>
          <p:cNvSpPr txBox="1"/>
          <p:nvPr/>
        </p:nvSpPr>
        <p:spPr>
          <a:xfrm>
            <a:off x="6020505" y="5006168"/>
            <a:ext cx="53332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real-time rendering engine 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photo-realistic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를 모방하기 위한 </a:t>
            </a:r>
            <a:endParaRPr lang="en-US" altLang="ko-KR" dirty="0"/>
          </a:p>
          <a:p>
            <a:pPr algn="ctr"/>
            <a:r>
              <a:rPr lang="en-US" altLang="ko-KR" b="1" dirty="0"/>
              <a:t>reference </a:t>
            </a:r>
            <a:r>
              <a:rPr lang="ko-KR" altLang="en-US" b="1" dirty="0"/>
              <a:t>뷰어</a:t>
            </a:r>
            <a:r>
              <a:rPr lang="ko-KR" altLang="en-US" dirty="0"/>
              <a:t>로의 활용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A938F5-2389-466F-BFD3-184D4BB6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6" y="2201052"/>
            <a:ext cx="4572000" cy="25717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4048" y="1825625"/>
            <a:ext cx="694975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Octane Render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GPGPU</a:t>
            </a:r>
            <a:r>
              <a:rPr lang="ko-KR" altLang="en-US" dirty="0"/>
              <a:t> </a:t>
            </a:r>
            <a:r>
              <a:rPr lang="en-US" altLang="ko-KR" dirty="0"/>
              <a:t>based path-trace Renderer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대부분의 </a:t>
            </a:r>
            <a:r>
              <a:rPr lang="en-US" altLang="ko-KR" dirty="0"/>
              <a:t>Game Engine, DCC </a:t>
            </a:r>
            <a:r>
              <a:rPr lang="ko-KR" altLang="en-US" dirty="0"/>
              <a:t>들의 기능에 </a:t>
            </a:r>
            <a:r>
              <a:rPr lang="en-US" altLang="ko-KR" dirty="0"/>
              <a:t>Plugin </a:t>
            </a:r>
            <a:r>
              <a:rPr lang="ko-KR" altLang="en-US" dirty="0"/>
              <a:t>으로 지원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Path-tracing </a:t>
            </a:r>
            <a:r>
              <a:rPr lang="ko-KR" altLang="en-US" dirty="0"/>
              <a:t>이외에도 </a:t>
            </a:r>
            <a:r>
              <a:rPr lang="en-US" altLang="ko-KR" dirty="0"/>
              <a:t>lightmap baking </a:t>
            </a:r>
            <a:r>
              <a:rPr lang="ko-KR" altLang="en-US" dirty="0"/>
              <a:t>등 다양한 </a:t>
            </a:r>
            <a:r>
              <a:rPr lang="en-US" altLang="ko-KR" dirty="0"/>
              <a:t>Pre-calculation</a:t>
            </a:r>
            <a:r>
              <a:rPr lang="ko-KR" altLang="en-US" dirty="0"/>
              <a:t> 솔루션 제공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License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Unity: Free(1-GPU)/$20(2-GPU)/$60(N-GPU) per month per seat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Other DCC/Engine $699/$899 per year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8200" y="2055069"/>
            <a:ext cx="3310951" cy="3936899"/>
            <a:chOff x="838200" y="2152729"/>
            <a:chExt cx="3310951" cy="3936899"/>
          </a:xfrm>
        </p:grpSpPr>
        <p:pic>
          <p:nvPicPr>
            <p:cNvPr id="2050" name="Picture 2" descr="OctaneRender">
              <a:extLst>
                <a:ext uri="{FF2B5EF4-FFF2-40B4-BE49-F238E27FC236}">
                  <a16:creationId xmlns:a16="http://schemas.microsoft.com/office/drawing/2014/main" id="{F60AD5D2-D01D-47FC-80D4-5E255A62E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188" y="2152729"/>
              <a:ext cx="2844607" cy="3229013"/>
            </a:xfrm>
            <a:prstGeom prst="rect">
              <a:avLst/>
            </a:prstGeom>
            <a:solidFill>
              <a:srgbClr val="131313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C85A2B-5341-456D-9BA5-C5749A426739}"/>
                </a:ext>
              </a:extLst>
            </p:cNvPr>
            <p:cNvSpPr txBox="1"/>
            <p:nvPr/>
          </p:nvSpPr>
          <p:spPr>
            <a:xfrm>
              <a:off x="838200" y="5381742"/>
              <a:ext cx="3310951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 err="1"/>
                <a:t>octane</a:t>
              </a:r>
              <a:r>
                <a:rPr lang="en-US" altLang="ko-KR" sz="4000" dirty="0" err="1"/>
                <a:t>render</a:t>
              </a:r>
              <a:endParaRPr lang="ko-KR" altLang="en-US" sz="4000" dirty="0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008C58DD-90CA-4531-885F-C4371AB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04" y="1714181"/>
            <a:ext cx="651581" cy="877128"/>
          </a:xfrm>
          <a:solidFill>
            <a:srgbClr val="131313"/>
          </a:solidFill>
          <a:ln>
            <a:noFill/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E769FE6-E9FA-4722-A5FF-5D54BFA9C7D0}"/>
              </a:ext>
            </a:extLst>
          </p:cNvPr>
          <p:cNvSpPr txBox="1">
            <a:spLocks/>
          </p:cNvSpPr>
          <p:nvPr/>
        </p:nvSpPr>
        <p:spPr>
          <a:xfrm>
            <a:off x="8470635" y="2512054"/>
            <a:ext cx="1835020" cy="3585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100" dirty="0" err="1"/>
              <a:t>RadianceGrabber</a:t>
            </a:r>
            <a:r>
              <a:rPr lang="en-US" altLang="ko-KR" sz="1100" dirty="0"/>
              <a:t>(</a:t>
            </a:r>
            <a:r>
              <a:rPr lang="ko-KR" altLang="en-US" sz="1100" dirty="0"/>
              <a:t>가칭</a:t>
            </a:r>
            <a:r>
              <a:rPr lang="en-US" altLang="ko-KR" sz="1100" dirty="0"/>
              <a:t>) C++/CUDA</a:t>
            </a:r>
          </a:p>
        </p:txBody>
      </p:sp>
      <p:pic>
        <p:nvPicPr>
          <p:cNvPr id="12" name="그림 11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AF1ABE3-1696-4EDC-80E4-EB934FE3D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68" y="1609923"/>
            <a:ext cx="941796" cy="896949"/>
          </a:xfrm>
          <a:prstGeom prst="rect">
            <a:avLst/>
          </a:prstGeom>
          <a:solidFill>
            <a:srgbClr val="131313"/>
          </a:solidFill>
          <a:ln>
            <a:noFill/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E6CAEDA-E144-4520-B996-5659E18D872E}"/>
              </a:ext>
            </a:extLst>
          </p:cNvPr>
          <p:cNvSpPr txBox="1">
            <a:spLocks/>
          </p:cNvSpPr>
          <p:nvPr/>
        </p:nvSpPr>
        <p:spPr>
          <a:xfrm>
            <a:off x="2204351" y="2513250"/>
            <a:ext cx="1513114" cy="3585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200" dirty="0"/>
              <a:t>C# Script in Mono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1148F1-6307-417F-8043-ADABEFC03C37}"/>
              </a:ext>
            </a:extLst>
          </p:cNvPr>
          <p:cNvCxnSpPr>
            <a:cxnSpLocks/>
          </p:cNvCxnSpPr>
          <p:nvPr/>
        </p:nvCxnSpPr>
        <p:spPr>
          <a:xfrm>
            <a:off x="2959455" y="3356621"/>
            <a:ext cx="6420915" cy="497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19FE04-DC54-405B-B738-E890FA0275CA}"/>
              </a:ext>
            </a:extLst>
          </p:cNvPr>
          <p:cNvSpPr txBox="1"/>
          <p:nvPr/>
        </p:nvSpPr>
        <p:spPr>
          <a:xfrm rot="253895">
            <a:off x="3686801" y="3247938"/>
            <a:ext cx="498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렌더링 데이터를 넘기며</a:t>
            </a:r>
            <a:r>
              <a:rPr lang="en-US" altLang="ko-KR" sz="1600" dirty="0"/>
              <a:t> </a:t>
            </a:r>
            <a:r>
              <a:rPr lang="ko-KR" altLang="en-US" sz="1600" dirty="0"/>
              <a:t>계산 모듈 호출</a:t>
            </a:r>
            <a:r>
              <a:rPr lang="en-US" altLang="ko-KR" sz="1600" dirty="0"/>
              <a:t>(P/Invoke)</a:t>
            </a:r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699931-437C-4BD4-B7E5-2CDD94AE4A6F}"/>
              </a:ext>
            </a:extLst>
          </p:cNvPr>
          <p:cNvCxnSpPr>
            <a:cxnSpLocks/>
          </p:cNvCxnSpPr>
          <p:nvPr/>
        </p:nvCxnSpPr>
        <p:spPr>
          <a:xfrm flipV="1">
            <a:off x="2959455" y="4717960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96938D-B5DF-415E-B3AC-CF41329B3E19}"/>
              </a:ext>
            </a:extLst>
          </p:cNvPr>
          <p:cNvSpPr txBox="1"/>
          <p:nvPr/>
        </p:nvSpPr>
        <p:spPr>
          <a:xfrm rot="21397787">
            <a:off x="3987282" y="4558291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계산된 픽셀의 색 업데이트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7B80DF-215D-4D19-929E-C54A9FF7FCC4}"/>
              </a:ext>
            </a:extLst>
          </p:cNvPr>
          <p:cNvCxnSpPr>
            <a:cxnSpLocks/>
          </p:cNvCxnSpPr>
          <p:nvPr/>
        </p:nvCxnSpPr>
        <p:spPr>
          <a:xfrm>
            <a:off x="2939137" y="2870642"/>
            <a:ext cx="0" cy="3485708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84C7F7-A9F8-4397-9C01-A19AB9D6444F}"/>
              </a:ext>
            </a:extLst>
          </p:cNvPr>
          <p:cNvCxnSpPr>
            <a:cxnSpLocks/>
          </p:cNvCxnSpPr>
          <p:nvPr/>
        </p:nvCxnSpPr>
        <p:spPr>
          <a:xfrm>
            <a:off x="9380370" y="2935480"/>
            <a:ext cx="0" cy="342087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D0377-C256-4131-9AEC-8811F49EB6F4}"/>
              </a:ext>
            </a:extLst>
          </p:cNvPr>
          <p:cNvSpPr txBox="1"/>
          <p:nvPr/>
        </p:nvSpPr>
        <p:spPr>
          <a:xfrm>
            <a:off x="354560" y="2895350"/>
            <a:ext cx="257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1. </a:t>
            </a:r>
            <a:r>
              <a:rPr lang="ko-KR" altLang="en-US" sz="1600" dirty="0"/>
              <a:t>렌더링 데이터 수집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B0629-41E3-4A83-8CC6-AF3A7CF62E3E}"/>
              </a:ext>
            </a:extLst>
          </p:cNvPr>
          <p:cNvSpPr txBox="1"/>
          <p:nvPr/>
        </p:nvSpPr>
        <p:spPr>
          <a:xfrm>
            <a:off x="9395244" y="4028720"/>
            <a:ext cx="258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Path-Tracing </a:t>
            </a:r>
            <a:r>
              <a:rPr lang="ko-KR" altLang="en-US" sz="1600" dirty="0"/>
              <a:t>실행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픽셀 별 업데이트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ABCA13-0D95-4A7E-B84B-9FCFED102A03}"/>
              </a:ext>
            </a:extLst>
          </p:cNvPr>
          <p:cNvCxnSpPr>
            <a:cxnSpLocks/>
          </p:cNvCxnSpPr>
          <p:nvPr/>
        </p:nvCxnSpPr>
        <p:spPr>
          <a:xfrm>
            <a:off x="6095563" y="4929341"/>
            <a:ext cx="0" cy="30513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71EE59-A1A3-49DE-8AE6-E8ADCFB8933F}"/>
              </a:ext>
            </a:extLst>
          </p:cNvPr>
          <p:cNvCxnSpPr>
            <a:cxnSpLocks/>
          </p:cNvCxnSpPr>
          <p:nvPr/>
        </p:nvCxnSpPr>
        <p:spPr>
          <a:xfrm flipV="1">
            <a:off x="2944581" y="5435157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1E4AEF-682A-4EF8-AEB0-F880FD51E0A6}"/>
              </a:ext>
            </a:extLst>
          </p:cNvPr>
          <p:cNvSpPr txBox="1"/>
          <p:nvPr/>
        </p:nvSpPr>
        <p:spPr>
          <a:xfrm rot="21397787">
            <a:off x="3986406" y="5282649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6. </a:t>
            </a:r>
            <a:r>
              <a:rPr lang="ko-KR" altLang="en-US" sz="1600" dirty="0"/>
              <a:t>마지막으로 계산된 픽셀의 색 업데이트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1D3CE0-F113-4EB1-897D-F78FF64B8A86}"/>
              </a:ext>
            </a:extLst>
          </p:cNvPr>
          <p:cNvSpPr txBox="1"/>
          <p:nvPr/>
        </p:nvSpPr>
        <p:spPr>
          <a:xfrm>
            <a:off x="361436" y="5051345"/>
            <a:ext cx="257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5. </a:t>
            </a:r>
            <a:r>
              <a:rPr lang="ko-KR" altLang="en-US" sz="1600" dirty="0"/>
              <a:t>결과 이미지 갱신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730E73-5268-41E5-95FD-3441C0A6F3FF}"/>
              </a:ext>
            </a:extLst>
          </p:cNvPr>
          <p:cNvSpPr txBox="1"/>
          <p:nvPr/>
        </p:nvSpPr>
        <p:spPr>
          <a:xfrm>
            <a:off x="827814" y="5786314"/>
            <a:ext cx="20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7. </a:t>
            </a:r>
            <a:r>
              <a:rPr lang="ko-KR" altLang="en-US" sz="1600" dirty="0"/>
              <a:t>결과 이미지 갱신</a:t>
            </a:r>
          </a:p>
        </p:txBody>
      </p:sp>
      <p:pic>
        <p:nvPicPr>
          <p:cNvPr id="4" name="그림 3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20B34910-FD54-40C3-A110-8BAA3481E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" y="5617720"/>
            <a:ext cx="673089" cy="67308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CD461AEA-1CA4-47F0-B857-96FD7D4F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10916"/>
              </p:ext>
            </p:extLst>
          </p:nvPr>
        </p:nvGraphicFramePr>
        <p:xfrm>
          <a:off x="737118" y="1604863"/>
          <a:ext cx="10616682" cy="475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894">
                  <a:extLst>
                    <a:ext uri="{9D8B030D-6E8A-4147-A177-3AD203B41FA5}">
                      <a16:colId xmlns:a16="http://schemas.microsoft.com/office/drawing/2014/main" val="3721360300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659997446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512687101"/>
                    </a:ext>
                  </a:extLst>
                </a:gridCol>
              </a:tblGrid>
              <a:tr h="2860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58806"/>
                  </a:ext>
                </a:extLst>
              </a:tr>
              <a:tr h="446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C#, managed memory, unity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C++, host code, unmanaged memory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device code, many, hardware scheduled thread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127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DE3DAE47-632A-479D-9284-14AC6F71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2885"/>
              </p:ext>
            </p:extLst>
          </p:nvPr>
        </p:nvGraphicFramePr>
        <p:xfrm>
          <a:off x="1371859" y="2665963"/>
          <a:ext cx="2333366" cy="10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210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렌더링 데이터 수집 모듈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73389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하나의 프레임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여러 개의 프레임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Mesh, Shader, Transform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들을 매프레임 별 수집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graphicFrame>
        <p:nvGraphicFramePr>
          <p:cNvPr id="76" name="표 74">
            <a:extLst>
              <a:ext uri="{FF2B5EF4-FFF2-40B4-BE49-F238E27FC236}">
                <a16:creationId xmlns:a16="http://schemas.microsoft.com/office/drawing/2014/main" id="{60E91E21-B70B-412F-ABE8-561C7C3E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5447"/>
              </p:ext>
            </p:extLst>
          </p:nvPr>
        </p:nvGraphicFramePr>
        <p:xfrm>
          <a:off x="4572000" y="2246036"/>
          <a:ext cx="6457950" cy="396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Ray-tracing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3693954">
                <a:tc>
                  <a:txBody>
                    <a:bodyPr/>
                    <a:lstStyle/>
                    <a:p>
                      <a:pPr algn="ctr" latinLnBrk="0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995B050-D6A8-4B77-A375-3CD0039EA585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232905" y="2979814"/>
            <a:ext cx="644732" cy="20334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ACC1E6E-C9A6-4D28-B2A8-06D3DE087258}"/>
              </a:ext>
            </a:extLst>
          </p:cNvPr>
          <p:cNvSpPr txBox="1"/>
          <p:nvPr/>
        </p:nvSpPr>
        <p:spPr>
          <a:xfrm>
            <a:off x="2378284" y="3722992"/>
            <a:ext cx="2033459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50" dirty="0"/>
              <a:t>ray-tracing </a:t>
            </a:r>
            <a:r>
              <a:rPr lang="ko-KR" altLang="en-US" sz="1050" dirty="0"/>
              <a:t>시작 </a:t>
            </a:r>
            <a:endParaRPr lang="en-US" altLang="ko-KR" sz="1050" dirty="0"/>
          </a:p>
          <a:p>
            <a:pPr algn="ctr"/>
            <a:r>
              <a:rPr lang="ko-KR" altLang="en-US" sz="1050" dirty="0"/>
              <a:t>수집된 데이터 전달</a:t>
            </a:r>
          </a:p>
          <a:p>
            <a:pPr algn="ctr"/>
            <a:r>
              <a:rPr lang="en-US" altLang="ko-KR" sz="1050" dirty="0"/>
              <a:t>(P/Invoke)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3604D-8023-4A48-8584-8A78154FFC86}"/>
              </a:ext>
            </a:extLst>
          </p:cNvPr>
          <p:cNvSpPr txBox="1"/>
          <p:nvPr/>
        </p:nvSpPr>
        <p:spPr>
          <a:xfrm>
            <a:off x="4762122" y="3354313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DA4E3A-0522-4AB4-B10A-4274AC0E7F90}"/>
              </a:ext>
            </a:extLst>
          </p:cNvPr>
          <p:cNvSpPr txBox="1"/>
          <p:nvPr/>
        </p:nvSpPr>
        <p:spPr>
          <a:xfrm>
            <a:off x="4762122" y="2664968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ko-KR" altLang="en-US" sz="1050" dirty="0"/>
              <a:t>데이터 정리</a:t>
            </a:r>
            <a:r>
              <a:rPr lang="en-US" altLang="ko-KR" sz="1050" dirty="0"/>
              <a:t>/</a:t>
            </a:r>
            <a:r>
              <a:rPr lang="ko-KR" altLang="en-US" sz="1050" dirty="0"/>
              <a:t>가공 및 시작</a:t>
            </a:r>
            <a:endParaRPr lang="en-US" altLang="ko-KR" sz="1050" dirty="0"/>
          </a:p>
          <a:p>
            <a:pPr algn="ctr"/>
            <a:endParaRPr lang="en-US" altLang="ko-KR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763C2CF-8E31-414B-A108-F5434D5A18FF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>
            <a:off x="6196497" y="3103550"/>
            <a:ext cx="0" cy="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A9121E3-0F2A-4D1F-9A89-3B9B39A60C54}"/>
              </a:ext>
            </a:extLst>
          </p:cNvPr>
          <p:cNvSpPr txBox="1"/>
          <p:nvPr/>
        </p:nvSpPr>
        <p:spPr>
          <a:xfrm>
            <a:off x="7988740" y="4672249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Ray Traversal </a:t>
            </a:r>
          </a:p>
          <a:p>
            <a:pPr algn="ctr"/>
            <a:r>
              <a:rPr lang="en-US" altLang="ko-KR" sz="1050" dirty="0"/>
              <a:t>&amp;</a:t>
            </a:r>
          </a:p>
          <a:p>
            <a:pPr algn="ctr"/>
            <a:r>
              <a:rPr lang="en-US" altLang="ko-KR" sz="1050" dirty="0"/>
              <a:t> Hit Check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928D6A-1CBC-495F-9A9F-115711EDED83}"/>
              </a:ext>
            </a:extLst>
          </p:cNvPr>
          <p:cNvCxnSpPr>
            <a:cxnSpLocks/>
            <a:stCxn id="86" idx="3"/>
            <a:endCxn id="140" idx="0"/>
          </p:cNvCxnSpPr>
          <p:nvPr/>
        </p:nvCxnSpPr>
        <p:spPr>
          <a:xfrm>
            <a:off x="7630872" y="2884259"/>
            <a:ext cx="1754889" cy="47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1CF8E-61DB-4B78-AC57-618EDBCA663E}"/>
              </a:ext>
            </a:extLst>
          </p:cNvPr>
          <p:cNvCxnSpPr>
            <a:cxnSpLocks/>
            <a:stCxn id="84" idx="2"/>
            <a:endCxn id="103" idx="1"/>
          </p:cNvCxnSpPr>
          <p:nvPr/>
        </p:nvCxnSpPr>
        <p:spPr>
          <a:xfrm rot="16200000" flipH="1">
            <a:off x="6855304" y="3134087"/>
            <a:ext cx="437278" cy="1754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FF049AE-F29C-4C94-84BB-9EC464DC04AE}"/>
              </a:ext>
            </a:extLst>
          </p:cNvPr>
          <p:cNvCxnSpPr>
            <a:cxnSpLocks/>
            <a:stCxn id="140" idx="2"/>
            <a:endCxn id="103" idx="0"/>
          </p:cNvCxnSpPr>
          <p:nvPr/>
        </p:nvCxnSpPr>
        <p:spPr>
          <a:xfrm>
            <a:off x="9385761" y="3792893"/>
            <a:ext cx="2" cy="22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B97CB30-8ECF-4299-AD7D-DB5B78CAEE27}"/>
              </a:ext>
            </a:extLst>
          </p:cNvPr>
          <p:cNvSpPr txBox="1"/>
          <p:nvPr/>
        </p:nvSpPr>
        <p:spPr>
          <a:xfrm>
            <a:off x="7951390" y="4022424"/>
            <a:ext cx="2868746" cy="4154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Generate ray per pixel</a:t>
            </a:r>
          </a:p>
          <a:p>
            <a:pPr algn="ctr"/>
            <a:r>
              <a:rPr lang="en-US" altLang="ko-KR" sz="1050" dirty="0"/>
              <a:t>from</a:t>
            </a:r>
            <a:r>
              <a:rPr lang="ko-KR" altLang="en-US" sz="1050" dirty="0"/>
              <a:t> </a:t>
            </a:r>
            <a:r>
              <a:rPr lang="en-US" altLang="ko-KR" sz="1050" dirty="0"/>
              <a:t>camera</a:t>
            </a:r>
            <a:r>
              <a:rPr lang="ko-KR" altLang="en-US" sz="1050" dirty="0"/>
              <a:t> </a:t>
            </a:r>
            <a:r>
              <a:rPr lang="en-US" altLang="ko-KR" sz="1050" dirty="0"/>
              <a:t>plane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EA1794-1CDA-43BE-B809-0A3B7EF2AB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8637428" y="4437922"/>
            <a:ext cx="1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EA73EEE-8C29-47E9-880C-4F8B9734C98D}"/>
              </a:ext>
            </a:extLst>
          </p:cNvPr>
          <p:cNvSpPr txBox="1"/>
          <p:nvPr/>
        </p:nvSpPr>
        <p:spPr>
          <a:xfrm>
            <a:off x="9522759" y="4662584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Calculate color &amp;</a:t>
            </a:r>
          </a:p>
          <a:p>
            <a:pPr algn="ctr"/>
            <a:r>
              <a:rPr lang="en-US" altLang="ko-KR" sz="1050" dirty="0" err="1"/>
              <a:t>Genrate</a:t>
            </a:r>
            <a:r>
              <a:rPr lang="en-US" altLang="ko-KR" sz="1050" dirty="0"/>
              <a:t> ray </a:t>
            </a:r>
          </a:p>
          <a:p>
            <a:pPr algn="ctr"/>
            <a:r>
              <a:rPr lang="en-US" altLang="ko-KR" sz="1050" dirty="0"/>
              <a:t>from point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4006002-50B8-494A-8C6A-9BCAEB9F202F}"/>
              </a:ext>
            </a:extLst>
          </p:cNvPr>
          <p:cNvCxnSpPr/>
          <p:nvPr/>
        </p:nvCxnSpPr>
        <p:spPr>
          <a:xfrm>
            <a:off x="9286117" y="482143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CBFE214-243D-4F27-9D1B-74AD0442819E}"/>
              </a:ext>
            </a:extLst>
          </p:cNvPr>
          <p:cNvCxnSpPr/>
          <p:nvPr/>
        </p:nvCxnSpPr>
        <p:spPr>
          <a:xfrm flipH="1">
            <a:off x="9286117" y="506908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81D8FB-8E85-48C4-BA90-151734D94218}"/>
              </a:ext>
            </a:extLst>
          </p:cNvPr>
          <p:cNvSpPr/>
          <p:nvPr/>
        </p:nvSpPr>
        <p:spPr>
          <a:xfrm>
            <a:off x="6467474" y="4499477"/>
            <a:ext cx="1182448" cy="1615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 </a:t>
            </a:r>
          </a:p>
          <a:p>
            <a:pPr algn="ctr"/>
            <a:r>
              <a:rPr lang="en-US" altLang="ko-KR" sz="1100" dirty="0"/>
              <a:t>Texture </a:t>
            </a:r>
          </a:p>
          <a:p>
            <a:pPr algn="ctr"/>
            <a:r>
              <a:rPr lang="en-US" altLang="ko-KR" sz="1100" dirty="0"/>
              <a:t>Buffer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85DF7D1-9289-4BB9-881D-D9495CB7B523}"/>
              </a:ext>
            </a:extLst>
          </p:cNvPr>
          <p:cNvSpPr txBox="1"/>
          <p:nvPr/>
        </p:nvSpPr>
        <p:spPr>
          <a:xfrm>
            <a:off x="7951386" y="3354311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5AC5D-926C-4C5A-8C40-BB50CF0B586A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7924398" y="4989823"/>
            <a:ext cx="453524" cy="9725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5314977B-7670-4CC1-9A61-19C42FE85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10" y="4972336"/>
            <a:ext cx="1099801" cy="1099801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1D6FFF8-B5A2-4FBA-B6FF-79CEA92A4D05}"/>
              </a:ext>
            </a:extLst>
          </p:cNvPr>
          <p:cNvSpPr txBox="1"/>
          <p:nvPr/>
        </p:nvSpPr>
        <p:spPr>
          <a:xfrm>
            <a:off x="5782242" y="5152904"/>
            <a:ext cx="7675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/>
              <a:t>업데이트</a:t>
            </a:r>
            <a:endParaRPr lang="en-US" altLang="ko-KR" sz="900" dirty="0"/>
          </a:p>
        </p:txBody>
      </p:sp>
      <p:cxnSp>
        <p:nvCxnSpPr>
          <p:cNvPr id="161" name="직선 화살표 연결선 153">
            <a:extLst>
              <a:ext uri="{FF2B5EF4-FFF2-40B4-BE49-F238E27FC236}">
                <a16:creationId xmlns:a16="http://schemas.microsoft.com/office/drawing/2014/main" id="{FB9DA603-D937-4048-BF60-2155ECEE5C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5864511" y="5522236"/>
            <a:ext cx="602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74">
            <a:extLst>
              <a:ext uri="{FF2B5EF4-FFF2-40B4-BE49-F238E27FC236}">
                <a16:creationId xmlns:a16="http://schemas.microsoft.com/office/drawing/2014/main" id="{C655F157-BBA0-4997-84A4-CD5B3639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0887"/>
              </p:ext>
            </p:extLst>
          </p:nvPr>
        </p:nvGraphicFramePr>
        <p:xfrm>
          <a:off x="1371858" y="5239665"/>
          <a:ext cx="2333366" cy="75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75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 이미지 뷰어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</a:tbl>
          </a:graphicData>
        </a:graphic>
      </p:graphicFrame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C6655AAC-E071-451C-A5A9-E2E7C18BC753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538542" y="4611413"/>
            <a:ext cx="3928939" cy="628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13C8A28-6BF6-4997-9BAC-BF90A2468E34}"/>
              </a:ext>
            </a:extLst>
          </p:cNvPr>
          <p:cNvSpPr txBox="1"/>
          <p:nvPr/>
        </p:nvSpPr>
        <p:spPr>
          <a:xfrm>
            <a:off x="2519489" y="4636998"/>
            <a:ext cx="1694642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050" dirty="0"/>
              <a:t>픽셀 업데이트 시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자동 갱신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en-US" altLang="ko-KR" sz="1050" dirty="0" err="1"/>
              <a:t>ptr</a:t>
            </a:r>
            <a:r>
              <a:rPr lang="en-US" altLang="ko-KR" sz="1050" dirty="0"/>
              <a:t> reference)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5F2788F-34DB-4A4F-B463-9DF54F6413C6}"/>
              </a:ext>
            </a:extLst>
          </p:cNvPr>
          <p:cNvSpPr txBox="1"/>
          <p:nvPr/>
        </p:nvSpPr>
        <p:spPr>
          <a:xfrm>
            <a:off x="7810179" y="5399125"/>
            <a:ext cx="826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700" dirty="0"/>
              <a:t>계산되는 데로</a:t>
            </a:r>
            <a:endParaRPr lang="en-US" altLang="ko-KR" sz="700" dirty="0"/>
          </a:p>
          <a:p>
            <a:pPr algn="ctr"/>
            <a:r>
              <a:rPr lang="ko-KR" altLang="en-US" sz="700" dirty="0"/>
              <a:t>업데이트</a:t>
            </a:r>
            <a:endParaRPr lang="en-US" altLang="ko-KR" sz="7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0123DB-A143-4DED-82DA-CF72D963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" t="-11046" r="5352" b="-22989"/>
          <a:stretch/>
        </p:blipFill>
        <p:spPr>
          <a:xfrm>
            <a:off x="746125" y="1844407"/>
            <a:ext cx="869949" cy="969264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B328486-14C0-48B0-8800-240770D9A16F}"/>
              </a:ext>
            </a:extLst>
          </p:cNvPr>
          <p:cNvSpPr txBox="1">
            <a:spLocks/>
          </p:cNvSpPr>
          <p:nvPr/>
        </p:nvSpPr>
        <p:spPr>
          <a:xfrm>
            <a:off x="1912087" y="2035275"/>
            <a:ext cx="1550437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Windows 10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E2F979-B756-41F3-BDA6-9447C152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4" t="-21000" r="-9075" b="-19823"/>
          <a:stretch/>
        </p:blipFill>
        <p:spPr>
          <a:xfrm>
            <a:off x="749808" y="2624329"/>
            <a:ext cx="859536" cy="1033272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3461C1C-BB7C-4F74-B415-B276AE8353C2}"/>
              </a:ext>
            </a:extLst>
          </p:cNvPr>
          <p:cNvSpPr txBox="1">
            <a:spLocks/>
          </p:cNvSpPr>
          <p:nvPr/>
        </p:nvSpPr>
        <p:spPr>
          <a:xfrm>
            <a:off x="1911797" y="2948361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Visual Studio 2017.15.9.17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EAB78-4CE3-443C-9E11-3EF64245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878" y="1932498"/>
            <a:ext cx="2381407" cy="1864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PC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pPr marL="0" indent="0">
              <a:buNone/>
            </a:pPr>
            <a:r>
              <a:rPr lang="en-US" altLang="ko-KR" sz="1600" dirty="0"/>
              <a:t>CPU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Intel I7-4790</a:t>
            </a:r>
          </a:p>
          <a:p>
            <a:pPr marL="0" indent="0">
              <a:buNone/>
            </a:pPr>
            <a:r>
              <a:rPr lang="en-US" altLang="ko-KR" sz="1600" dirty="0"/>
              <a:t>RAM: DDR3 16GB</a:t>
            </a:r>
          </a:p>
          <a:p>
            <a:pPr marL="0" indent="0">
              <a:buNone/>
            </a:pPr>
            <a:r>
              <a:rPr lang="en-US" altLang="ko-KR" sz="1600" dirty="0"/>
              <a:t>GPU: GTX 970(4GB GDDR5)</a:t>
            </a: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17FEEC09-7173-49CA-BFDA-12DD84EFF5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9" y="1844407"/>
            <a:ext cx="2286547" cy="1950608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FC1907E-1299-4180-8AD8-705A16DBA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57" y="4073824"/>
            <a:ext cx="2288559" cy="1952325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632A84C-AA1E-4FC1-9258-DDDF1A73F294}"/>
              </a:ext>
            </a:extLst>
          </p:cNvPr>
          <p:cNvSpPr txBox="1">
            <a:spLocks/>
          </p:cNvSpPr>
          <p:nvPr/>
        </p:nvSpPr>
        <p:spPr>
          <a:xfrm>
            <a:off x="8900480" y="4074140"/>
            <a:ext cx="2445543" cy="186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PC 2</a:t>
            </a:r>
          </a:p>
          <a:p>
            <a:pPr marL="0" indent="0">
              <a:buNone/>
            </a:pPr>
            <a:r>
              <a:rPr lang="en-US" altLang="ko-KR" sz="1600" dirty="0"/>
              <a:t>CPU: Intel I7-6700</a:t>
            </a:r>
          </a:p>
          <a:p>
            <a:pPr marL="0" indent="0">
              <a:buNone/>
            </a:pPr>
            <a:r>
              <a:rPr lang="en-US" altLang="ko-KR" sz="1600" dirty="0"/>
              <a:t>RAM: DDR4 32GB</a:t>
            </a:r>
          </a:p>
          <a:p>
            <a:pPr marL="0" indent="0">
              <a:buNone/>
            </a:pPr>
            <a:r>
              <a:rPr lang="en-US" altLang="ko-KR" sz="1600" dirty="0"/>
              <a:t>GPU: GTX-1070(8GB GDDR5)</a:t>
            </a:r>
          </a:p>
        </p:txBody>
      </p:sp>
      <p:pic>
        <p:nvPicPr>
          <p:cNvPr id="30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56E8B61E-2478-4498-AE3B-04CEA78327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-8253" r="3297" b="35558"/>
          <a:stretch/>
        </p:blipFill>
        <p:spPr>
          <a:xfrm>
            <a:off x="742951" y="3518919"/>
            <a:ext cx="866774" cy="914560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2349EDD-91D6-461E-B778-8B903DCC240D}"/>
              </a:ext>
            </a:extLst>
          </p:cNvPr>
          <p:cNvSpPr txBox="1">
            <a:spLocks/>
          </p:cNvSpPr>
          <p:nvPr/>
        </p:nvSpPr>
        <p:spPr>
          <a:xfrm>
            <a:off x="1911797" y="3829698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Unity 2019</a:t>
            </a:r>
          </a:p>
        </p:txBody>
      </p:sp>
      <p:pic>
        <p:nvPicPr>
          <p:cNvPr id="32" name="그림 31" descr="평야, 서있는이(가) 표시된 사진&#10;&#10;자동 생성된 설명">
            <a:extLst>
              <a:ext uri="{FF2B5EF4-FFF2-40B4-BE49-F238E27FC236}">
                <a16:creationId xmlns:a16="http://schemas.microsoft.com/office/drawing/2014/main" id="{E38DCDF5-A817-4AAF-9A21-826EF4FE11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0" t="-14180" r="-2249" b="-10439"/>
          <a:stretch/>
        </p:blipFill>
        <p:spPr>
          <a:xfrm>
            <a:off x="745331" y="4362849"/>
            <a:ext cx="864395" cy="1014984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33" name="그림 32" descr="표지판, 검은색, 그리기, 교통이(가) 표시된 사진&#10;&#10;자동 생성된 설명">
            <a:extLst>
              <a:ext uri="{FF2B5EF4-FFF2-40B4-BE49-F238E27FC236}">
                <a16:creationId xmlns:a16="http://schemas.microsoft.com/office/drawing/2014/main" id="{EDBDB011-5A57-47C4-94CD-62FA4CADD99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78" b="-16815"/>
          <a:stretch/>
        </p:blipFill>
        <p:spPr>
          <a:xfrm>
            <a:off x="749808" y="5283201"/>
            <a:ext cx="866267" cy="840088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79A8F939-C5E0-4B70-9503-44B6F34D0514}"/>
              </a:ext>
            </a:extLst>
          </p:cNvPr>
          <p:cNvSpPr txBox="1">
            <a:spLocks/>
          </p:cNvSpPr>
          <p:nvPr/>
        </p:nvSpPr>
        <p:spPr>
          <a:xfrm>
            <a:off x="1924954" y="4700780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C++11/C++14/C++17</a:t>
            </a:r>
            <a:endParaRPr lang="ko-KR" altLang="en-US" sz="16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AA5D6DE-8F48-4162-922C-1881CD974D7E}"/>
              </a:ext>
            </a:extLst>
          </p:cNvPr>
          <p:cNvSpPr txBox="1">
            <a:spLocks/>
          </p:cNvSpPr>
          <p:nvPr/>
        </p:nvSpPr>
        <p:spPr>
          <a:xfrm>
            <a:off x="1924954" y="5486185"/>
            <a:ext cx="3487535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Nvidia CUDA Toolkit 10.1 Update 2</a:t>
            </a:r>
            <a:endParaRPr lang="ko-KR" altLang="en-US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4106"/>
          </a:xfrm>
        </p:spPr>
        <p:txBody>
          <a:bodyPr/>
          <a:lstStyle/>
          <a:p>
            <a:r>
              <a:rPr lang="en-US" altLang="ko-KR" dirty="0"/>
              <a:t>VCS/Remote: Git/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7EC09C-2707-4937-900E-92DCACD7B1E0}"/>
              </a:ext>
            </a:extLst>
          </p:cNvPr>
          <p:cNvSpPr/>
          <p:nvPr/>
        </p:nvSpPr>
        <p:spPr>
          <a:xfrm>
            <a:off x="7949682" y="1531229"/>
            <a:ext cx="3404118" cy="912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김수혁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2"/>
              </a:rPr>
              <a:t>https://github.com/hrmrzizon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김한상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https://github.com/banetta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정지윤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en-US" altLang="ko-KR" sz="1400" dirty="0">
                <a:solidFill>
                  <a:schemeClr val="tx1"/>
                </a:solidFill>
                <a:hlinkClick r:id="rId4"/>
              </a:rPr>
              <a:t>https://github.com/jiyun-jiyun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4A42ED-FE51-4257-B1B6-9FA7AC966B73}"/>
              </a:ext>
            </a:extLst>
          </p:cNvPr>
          <p:cNvSpPr/>
          <p:nvPr/>
        </p:nvSpPr>
        <p:spPr>
          <a:xfrm>
            <a:off x="5414862" y="3664591"/>
            <a:ext cx="1604863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F7ABE2-3453-4280-BA3D-66CD2DACF386}"/>
              </a:ext>
            </a:extLst>
          </p:cNvPr>
          <p:cNvSpPr/>
          <p:nvPr/>
        </p:nvSpPr>
        <p:spPr>
          <a:xfrm>
            <a:off x="5414862" y="2806354"/>
            <a:ext cx="1604864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9033573" y="4629036"/>
            <a:ext cx="1604864" cy="1218489"/>
          </a:xfrm>
          <a:custGeom>
            <a:avLst/>
            <a:gdLst>
              <a:gd name="connsiteX0" fmla="*/ 0 w 1604864"/>
              <a:gd name="connsiteY0" fmla="*/ 0 h 1218489"/>
              <a:gd name="connsiteX1" fmla="*/ 1604863 w 1604864"/>
              <a:gd name="connsiteY1" fmla="*/ 0 h 1218489"/>
              <a:gd name="connsiteX2" fmla="*/ 1604863 w 1604864"/>
              <a:gd name="connsiteY2" fmla="*/ 825010 h 1218489"/>
              <a:gd name="connsiteX3" fmla="*/ 1604864 w 1604864"/>
              <a:gd name="connsiteY3" fmla="*/ 825015 h 1218489"/>
              <a:gd name="connsiteX4" fmla="*/ 1604863 w 1604864"/>
              <a:gd name="connsiteY4" fmla="*/ 825020 h 1218489"/>
              <a:gd name="connsiteX5" fmla="*/ 1604863 w 1604864"/>
              <a:gd name="connsiteY5" fmla="*/ 863082 h 1218489"/>
              <a:gd name="connsiteX6" fmla="*/ 1597038 w 1604864"/>
              <a:gd name="connsiteY6" fmla="*/ 863082 h 1218489"/>
              <a:gd name="connsiteX7" fmla="*/ 1588561 w 1604864"/>
              <a:gd name="connsiteY7" fmla="*/ 904314 h 1218489"/>
              <a:gd name="connsiteX8" fmla="*/ 802432 w 1604864"/>
              <a:gd name="connsiteY8" fmla="*/ 1218489 h 1218489"/>
              <a:gd name="connsiteX9" fmla="*/ 16303 w 1604864"/>
              <a:gd name="connsiteY9" fmla="*/ 904314 h 1218489"/>
              <a:gd name="connsiteX10" fmla="*/ 7826 w 1604864"/>
              <a:gd name="connsiteY10" fmla="*/ 863082 h 1218489"/>
              <a:gd name="connsiteX11" fmla="*/ 0 w 1604864"/>
              <a:gd name="connsiteY11" fmla="*/ 863082 h 1218489"/>
              <a:gd name="connsiteX12" fmla="*/ 0 w 1604864"/>
              <a:gd name="connsiteY12" fmla="*/ 825015 h 121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4864" h="1218489">
                <a:moveTo>
                  <a:pt x="0" y="0"/>
                </a:moveTo>
                <a:lnTo>
                  <a:pt x="1604863" y="0"/>
                </a:lnTo>
                <a:lnTo>
                  <a:pt x="1604863" y="825010"/>
                </a:lnTo>
                <a:lnTo>
                  <a:pt x="1604864" y="825015"/>
                </a:lnTo>
                <a:lnTo>
                  <a:pt x="1604863" y="825020"/>
                </a:lnTo>
                <a:lnTo>
                  <a:pt x="1604863" y="863082"/>
                </a:lnTo>
                <a:lnTo>
                  <a:pt x="1597038" y="863082"/>
                </a:lnTo>
                <a:lnTo>
                  <a:pt x="1588561" y="904314"/>
                </a:lnTo>
                <a:cubicBezTo>
                  <a:pt x="1513738" y="1083614"/>
                  <a:pt x="1190207" y="1218489"/>
                  <a:pt x="802432" y="1218489"/>
                </a:cubicBezTo>
                <a:cubicBezTo>
                  <a:pt x="414657" y="1218489"/>
                  <a:pt x="91126" y="1083614"/>
                  <a:pt x="16303" y="904314"/>
                </a:cubicBezTo>
                <a:lnTo>
                  <a:pt x="7826" y="863082"/>
                </a:lnTo>
                <a:lnTo>
                  <a:pt x="0" y="863082"/>
                </a:lnTo>
                <a:lnTo>
                  <a:pt x="0" y="825015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9033574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7BB80A-83A5-4E56-9C5D-BE4A8B10D924}"/>
              </a:ext>
            </a:extLst>
          </p:cNvPr>
          <p:cNvSpPr txBox="1">
            <a:spLocks/>
          </p:cNvSpPr>
          <p:nvPr/>
        </p:nvSpPr>
        <p:spPr>
          <a:xfrm>
            <a:off x="936704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800" dirty="0"/>
              <a:t>저장소</a:t>
            </a:r>
            <a:r>
              <a:rPr lang="en-US" altLang="ko-KR" sz="1800" dirty="0"/>
              <a:t>: </a:t>
            </a:r>
            <a:r>
              <a:rPr lang="ko-KR" altLang="en-US" sz="1800" dirty="0"/>
              <a:t>문서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>
                <a:hlinkClick r:id="rId5"/>
              </a:rPr>
              <a:t>https://github.com/SEETHELIGHTS/CapstonePlanning</a:t>
            </a:r>
            <a:endParaRPr lang="en-US" altLang="ko-KR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9F3B4F0-2C10-4FCF-B54A-F1398844BEC0}"/>
              </a:ext>
            </a:extLst>
          </p:cNvPr>
          <p:cNvSpPr txBox="1">
            <a:spLocks/>
          </p:cNvSpPr>
          <p:nvPr/>
        </p:nvSpPr>
        <p:spPr>
          <a:xfrm>
            <a:off x="8198518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800" dirty="0"/>
              <a:t>저장소</a:t>
            </a:r>
            <a:r>
              <a:rPr lang="en-US" altLang="ko-KR" sz="1800" dirty="0"/>
              <a:t>: </a:t>
            </a:r>
            <a:r>
              <a:rPr lang="ko-KR" altLang="en-US" sz="1800" dirty="0"/>
              <a:t>개발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>
                <a:hlinkClick r:id="rId6"/>
              </a:rPr>
              <a:t>https://github.com/SEETHELIGHTS/RadianceGrabber</a:t>
            </a:r>
            <a:endParaRPr lang="en-US" altLang="ko-KR" sz="16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84FD1CB-3811-4A81-921E-3FFEB5F75762}"/>
              </a:ext>
            </a:extLst>
          </p:cNvPr>
          <p:cNvSpPr txBox="1">
            <a:spLocks/>
          </p:cNvSpPr>
          <p:nvPr/>
        </p:nvSpPr>
        <p:spPr>
          <a:xfrm>
            <a:off x="4567338" y="4587638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800" dirty="0"/>
              <a:t>저장소</a:t>
            </a:r>
            <a:r>
              <a:rPr lang="en-US" altLang="ko-KR" sz="1800" dirty="0"/>
              <a:t>: </a:t>
            </a:r>
            <a:r>
              <a:rPr lang="ko-KR" altLang="en-US" sz="1800" dirty="0"/>
              <a:t>루트</a:t>
            </a:r>
            <a:r>
              <a:rPr lang="en-US" altLang="ko-KR" sz="1800" dirty="0"/>
              <a:t>, </a:t>
            </a:r>
            <a:r>
              <a:rPr lang="ko-KR" altLang="en-US" sz="1800" dirty="0"/>
              <a:t>연결</a:t>
            </a:r>
            <a:endParaRPr lang="en-US" altLang="ko-KR" sz="1800" dirty="0"/>
          </a:p>
          <a:p>
            <a:pPr marL="0" indent="0" algn="ctr" latinLnBrk="0">
              <a:buNone/>
            </a:pPr>
            <a:r>
              <a:rPr lang="en-US" altLang="ko-KR" sz="1600" dirty="0">
                <a:hlinkClick r:id="rId7"/>
              </a:rPr>
              <a:t>https://github.com/SEETHELIGHTS/CapstoneDesign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B0E1D-BAFD-44EC-AE97-5EC81B15F14F}"/>
              </a:ext>
            </a:extLst>
          </p:cNvPr>
          <p:cNvSpPr/>
          <p:nvPr/>
        </p:nvSpPr>
        <p:spPr>
          <a:xfrm rot="2353686">
            <a:off x="7082856" y="4063773"/>
            <a:ext cx="1950098" cy="5841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51003405-CA0C-4198-ACD7-A0ECC1834626}"/>
              </a:ext>
            </a:extLst>
          </p:cNvPr>
          <p:cNvSpPr/>
          <p:nvPr/>
        </p:nvSpPr>
        <p:spPr>
          <a:xfrm rot="19109201">
            <a:off x="3397719" y="4083736"/>
            <a:ext cx="1946360" cy="58410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224EA-0549-4F30-9EF3-0B0F9A0A293D}"/>
              </a:ext>
            </a:extLst>
          </p:cNvPr>
          <p:cNvSpPr/>
          <p:nvPr/>
        </p:nvSpPr>
        <p:spPr>
          <a:xfrm>
            <a:off x="757967" y="2444089"/>
            <a:ext cx="10867975" cy="3667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7AD8-21F0-48C5-B68A-BA8B3E63BCA8}"/>
              </a:ext>
            </a:extLst>
          </p:cNvPr>
          <p:cNvSpPr/>
          <p:nvPr/>
        </p:nvSpPr>
        <p:spPr>
          <a:xfrm>
            <a:off x="7977570" y="2285635"/>
            <a:ext cx="3357568" cy="316907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Organization: SEETHELIGHTS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4CB84-DCE7-4EE5-8B4E-0AFD68AF08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14862" y="3210567"/>
            <a:ext cx="0" cy="847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6D0AD-1F06-4DF2-A511-949E11A691D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7019725" y="3199828"/>
            <a:ext cx="1" cy="858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1822214" y="4629036"/>
            <a:ext cx="1604864" cy="1218489"/>
          </a:xfrm>
          <a:custGeom>
            <a:avLst/>
            <a:gdLst>
              <a:gd name="connsiteX0" fmla="*/ 0 w 1604864"/>
              <a:gd name="connsiteY0" fmla="*/ 0 h 1218489"/>
              <a:gd name="connsiteX1" fmla="*/ 1604863 w 1604864"/>
              <a:gd name="connsiteY1" fmla="*/ 0 h 1218489"/>
              <a:gd name="connsiteX2" fmla="*/ 1604863 w 1604864"/>
              <a:gd name="connsiteY2" fmla="*/ 825010 h 1218489"/>
              <a:gd name="connsiteX3" fmla="*/ 1604864 w 1604864"/>
              <a:gd name="connsiteY3" fmla="*/ 825015 h 1218489"/>
              <a:gd name="connsiteX4" fmla="*/ 1604863 w 1604864"/>
              <a:gd name="connsiteY4" fmla="*/ 825020 h 1218489"/>
              <a:gd name="connsiteX5" fmla="*/ 1604863 w 1604864"/>
              <a:gd name="connsiteY5" fmla="*/ 863082 h 1218489"/>
              <a:gd name="connsiteX6" fmla="*/ 1597038 w 1604864"/>
              <a:gd name="connsiteY6" fmla="*/ 863082 h 1218489"/>
              <a:gd name="connsiteX7" fmla="*/ 1588561 w 1604864"/>
              <a:gd name="connsiteY7" fmla="*/ 904314 h 1218489"/>
              <a:gd name="connsiteX8" fmla="*/ 802432 w 1604864"/>
              <a:gd name="connsiteY8" fmla="*/ 1218489 h 1218489"/>
              <a:gd name="connsiteX9" fmla="*/ 16303 w 1604864"/>
              <a:gd name="connsiteY9" fmla="*/ 904314 h 1218489"/>
              <a:gd name="connsiteX10" fmla="*/ 7826 w 1604864"/>
              <a:gd name="connsiteY10" fmla="*/ 863082 h 1218489"/>
              <a:gd name="connsiteX11" fmla="*/ 0 w 1604864"/>
              <a:gd name="connsiteY11" fmla="*/ 863082 h 1218489"/>
              <a:gd name="connsiteX12" fmla="*/ 0 w 1604864"/>
              <a:gd name="connsiteY12" fmla="*/ 825015 h 121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4864" h="1218489">
                <a:moveTo>
                  <a:pt x="0" y="0"/>
                </a:moveTo>
                <a:lnTo>
                  <a:pt x="1604863" y="0"/>
                </a:lnTo>
                <a:lnTo>
                  <a:pt x="1604863" y="825010"/>
                </a:lnTo>
                <a:lnTo>
                  <a:pt x="1604864" y="825015"/>
                </a:lnTo>
                <a:lnTo>
                  <a:pt x="1604863" y="825020"/>
                </a:lnTo>
                <a:lnTo>
                  <a:pt x="1604863" y="863082"/>
                </a:lnTo>
                <a:lnTo>
                  <a:pt x="1597038" y="863082"/>
                </a:lnTo>
                <a:lnTo>
                  <a:pt x="1588561" y="904314"/>
                </a:lnTo>
                <a:cubicBezTo>
                  <a:pt x="1513738" y="1083614"/>
                  <a:pt x="1190207" y="1218489"/>
                  <a:pt x="802432" y="1218489"/>
                </a:cubicBezTo>
                <a:cubicBezTo>
                  <a:pt x="414657" y="1218489"/>
                  <a:pt x="91126" y="1083614"/>
                  <a:pt x="16303" y="904314"/>
                </a:cubicBezTo>
                <a:lnTo>
                  <a:pt x="7826" y="863082"/>
                </a:lnTo>
                <a:lnTo>
                  <a:pt x="0" y="863082"/>
                </a:lnTo>
                <a:lnTo>
                  <a:pt x="0" y="825015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1822215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Unity Plugin/Invoker(C#)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DirectX, OpenGL </a:t>
            </a:r>
            <a:r>
              <a:rPr lang="ko-KR" altLang="en-US" dirty="0"/>
              <a:t>등 </a:t>
            </a:r>
            <a:r>
              <a:rPr lang="en-US" altLang="ko-KR" dirty="0"/>
              <a:t>Graphics driver API </a:t>
            </a:r>
            <a:r>
              <a:rPr lang="ko-KR" altLang="en-US" dirty="0"/>
              <a:t>에서 사용하는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각 표면들의 성질을 나타내는 </a:t>
            </a:r>
            <a:r>
              <a:rPr lang="en-US" altLang="ko-KR" dirty="0" err="1"/>
              <a:t>Shader</a:t>
            </a:r>
            <a:r>
              <a:rPr lang="ko-KR" altLang="en-US" dirty="0"/>
              <a:t>를 구현된 </a:t>
            </a:r>
            <a:r>
              <a:rPr lang="en-US" altLang="ko-KR" dirty="0"/>
              <a:t>BSDF</a:t>
            </a:r>
            <a:r>
              <a:rPr lang="ko-KR" altLang="en-US" dirty="0"/>
              <a:t> 중 하나에 맞게 </a:t>
            </a:r>
            <a:r>
              <a:rPr lang="ko-KR" altLang="en-US" dirty="0" err="1"/>
              <a:t>매칭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모든 그려지는 물체에 대한 변환 정보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사용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Ray-Tracer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알고리즘 비교 연구 및 선택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하나의 빛 줄기와 각 물체들과의 충돌 계산을 빠르게 하기 위한 비교 연구 필요</a:t>
            </a:r>
            <a:r>
              <a:rPr lang="en-US" altLang="ko-KR" dirty="0"/>
              <a:t> (Bounding Volume Hierarchy, Linear BVH, SAH, ..)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빛</a:t>
            </a:r>
            <a:r>
              <a:rPr lang="en-US" altLang="ko-KR" dirty="0"/>
              <a:t> </a:t>
            </a:r>
            <a:r>
              <a:rPr lang="ko-KR" altLang="en-US" dirty="0"/>
              <a:t>줄기의 길을 효율적</a:t>
            </a:r>
            <a:r>
              <a:rPr lang="en-US" altLang="ko-KR" dirty="0"/>
              <a:t>(high contribution path)</a:t>
            </a:r>
            <a:r>
              <a:rPr lang="ko-KR" altLang="en-US" dirty="0"/>
              <a:t>으로 찾을 수 있는 방법 비교 연구 필요</a:t>
            </a:r>
            <a:r>
              <a:rPr lang="en-US" altLang="ko-KR" dirty="0"/>
              <a:t> (Metropolis light transport, Bidirectional path tracing)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noise, standard error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Noise </a:t>
            </a:r>
            <a:r>
              <a:rPr lang="ko-KR" altLang="en-US" dirty="0"/>
              <a:t>를 제거하기 위한 방법 연구 필요</a:t>
            </a:r>
            <a:r>
              <a:rPr lang="en-US" altLang="ko-KR" dirty="0"/>
              <a:t> : cross bilateral filter, ..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구현</a:t>
            </a:r>
            <a:r>
              <a:rPr lang="en-US" altLang="ko-KR" dirty="0"/>
              <a:t>: C++/CUDA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실질적인 계산 모듈</a:t>
            </a:r>
            <a:r>
              <a:rPr lang="en-US" altLang="ko-KR" dirty="0"/>
              <a:t>: </a:t>
            </a:r>
            <a:r>
              <a:rPr lang="ko-KR" altLang="en-US" dirty="0" err="1"/>
              <a:t>렌더링</a:t>
            </a:r>
            <a:r>
              <a:rPr lang="ko-KR" altLang="en-US" dirty="0"/>
              <a:t> 데이터를 </a:t>
            </a:r>
            <a:r>
              <a:rPr lang="en-US" altLang="ko-KR" dirty="0"/>
              <a:t>GPGPU</a:t>
            </a:r>
            <a:r>
              <a:rPr lang="ko-KR" altLang="en-US" dirty="0"/>
              <a:t>를 활용해 이미지의 픽셀의 색을 계산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CUDA</a:t>
            </a:r>
            <a:r>
              <a:rPr lang="ko-KR" altLang="en-US" dirty="0"/>
              <a:t>를 사용하여</a:t>
            </a:r>
            <a:r>
              <a:rPr lang="en-US" altLang="ko-KR" dirty="0"/>
              <a:t> CPU/GPU </a:t>
            </a:r>
            <a:r>
              <a:rPr lang="ko-KR" altLang="en-US" dirty="0"/>
              <a:t>간의 메모리 동기화와 </a:t>
            </a:r>
            <a:r>
              <a:rPr lang="en-US" altLang="ko-KR" dirty="0"/>
              <a:t>GPU</a:t>
            </a:r>
            <a:r>
              <a:rPr lang="ko-KR" altLang="en-US" dirty="0"/>
              <a:t>의 </a:t>
            </a:r>
            <a:r>
              <a:rPr lang="ko-KR" altLang="en-US" dirty="0" err="1"/>
              <a:t>커널</a:t>
            </a:r>
            <a:r>
              <a:rPr lang="ko-KR" altLang="en-US" dirty="0"/>
              <a:t> 프로그램을 실행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넘겨받은 </a:t>
            </a:r>
            <a:r>
              <a:rPr lang="en-US" altLang="ko-KR" dirty="0"/>
              <a:t>Graphics driver API </a:t>
            </a:r>
            <a:r>
              <a:rPr lang="ko-KR" altLang="en-US" dirty="0"/>
              <a:t>데이터를 직접 사용할 수 있도록</a:t>
            </a:r>
            <a:r>
              <a:rPr lang="en-US" altLang="ko-KR" dirty="0"/>
              <a:t> </a:t>
            </a:r>
            <a:r>
              <a:rPr lang="ko-KR" altLang="en-US" dirty="0"/>
              <a:t>가공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20956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김수혁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김한상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정지윤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endParaRPr lang="en-US" altLang="ko-KR" dirty="0"/>
          </a:p>
          <a:p>
            <a:r>
              <a:rPr lang="ko-KR" altLang="en-US" dirty="0"/>
              <a:t>관련 연구 및 사례</a:t>
            </a:r>
            <a:endParaRPr lang="en-US" altLang="ko-KR" dirty="0"/>
          </a:p>
          <a:p>
            <a:r>
              <a:rPr lang="ko-KR" altLang="en-US" dirty="0"/>
              <a:t>시스템 수행 시나리오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환경 및 개발 방법</a:t>
            </a:r>
            <a:endParaRPr lang="en-US" altLang="ko-KR" dirty="0"/>
          </a:p>
          <a:p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ko-KR" altLang="en-US" dirty="0"/>
              <a:t>졸업 연구 일정</a:t>
            </a:r>
            <a:endParaRPr lang="en-US" altLang="ko-KR" dirty="0"/>
          </a:p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02F4D39-EF97-48E7-AB31-891952D9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4902"/>
              </p:ext>
            </p:extLst>
          </p:nvPr>
        </p:nvGraphicFramePr>
        <p:xfrm>
          <a:off x="838200" y="1825625"/>
          <a:ext cx="10515600" cy="405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13039755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9646334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6967747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58843907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635242519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자료조사 및 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계산 모델 설계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및 데모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55779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678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최종보고서 작성 및 발표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478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E885F-ADF5-48FE-B4D4-30881FC7333A}"/>
              </a:ext>
            </a:extLst>
          </p:cNvPr>
          <p:cNvSpPr/>
          <p:nvPr/>
        </p:nvSpPr>
        <p:spPr>
          <a:xfrm>
            <a:off x="2603239" y="2434157"/>
            <a:ext cx="2174033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16C5B-DE68-4979-94F1-13D76701F318}"/>
              </a:ext>
            </a:extLst>
          </p:cNvPr>
          <p:cNvSpPr/>
          <p:nvPr/>
        </p:nvSpPr>
        <p:spPr>
          <a:xfrm>
            <a:off x="2603240" y="3033358"/>
            <a:ext cx="2174032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93B5F-2C71-4676-9C1F-2D37D32BF141}"/>
              </a:ext>
            </a:extLst>
          </p:cNvPr>
          <p:cNvSpPr/>
          <p:nvPr/>
        </p:nvSpPr>
        <p:spPr>
          <a:xfrm>
            <a:off x="3690255" y="3632559"/>
            <a:ext cx="4371391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FCDCFB-A4A6-465C-B971-8D42E7AC8A5E}"/>
              </a:ext>
            </a:extLst>
          </p:cNvPr>
          <p:cNvSpPr/>
          <p:nvPr/>
        </p:nvSpPr>
        <p:spPr>
          <a:xfrm>
            <a:off x="5878283" y="4222887"/>
            <a:ext cx="3284378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18986F-95DF-43F2-B600-9BEFC6F1001A}"/>
              </a:ext>
            </a:extLst>
          </p:cNvPr>
          <p:cNvSpPr/>
          <p:nvPr/>
        </p:nvSpPr>
        <p:spPr>
          <a:xfrm>
            <a:off x="5885281" y="4813215"/>
            <a:ext cx="437139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E7348-7485-4078-8D09-EEBDA26AF7C0}"/>
              </a:ext>
            </a:extLst>
          </p:cNvPr>
          <p:cNvSpPr/>
          <p:nvPr/>
        </p:nvSpPr>
        <p:spPr>
          <a:xfrm>
            <a:off x="10247340" y="5398576"/>
            <a:ext cx="110646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050" dirty="0">
                <a:hlinkClick r:id="rId3"/>
              </a:rPr>
              <a:t>이영진</a:t>
            </a:r>
            <a:r>
              <a:rPr lang="en-US" altLang="ko-KR" sz="1050" dirty="0">
                <a:hlinkClick r:id="rId3"/>
              </a:rPr>
              <a:t>, </a:t>
            </a:r>
            <a:r>
              <a:rPr lang="ko-KR" altLang="en-US" sz="1050" dirty="0">
                <a:hlinkClick r:id="rId3"/>
              </a:rPr>
              <a:t>김중한</a:t>
            </a:r>
            <a:r>
              <a:rPr lang="en-US" altLang="ko-KR" sz="1050" dirty="0">
                <a:hlinkClick r:id="rId3"/>
              </a:rPr>
              <a:t>, Unity Technologies: </a:t>
            </a:r>
            <a:r>
              <a:rPr lang="ko-KR" altLang="en-US" sz="1050" dirty="0">
                <a:hlinkClick r:id="rId3"/>
              </a:rPr>
              <a:t>게임 제작에도 족보가 있다</a:t>
            </a:r>
            <a:r>
              <a:rPr lang="en-US" altLang="ko-KR" sz="1050" dirty="0">
                <a:hlinkClick r:id="rId3"/>
              </a:rPr>
              <a:t>, </a:t>
            </a:r>
            <a:r>
              <a:rPr lang="ko-KR" altLang="en-US" sz="1050" dirty="0">
                <a:hlinkClick r:id="rId3"/>
              </a:rPr>
              <a:t>삼성증권</a:t>
            </a:r>
            <a:r>
              <a:rPr lang="en-US" altLang="ko-KR" sz="1050" dirty="0">
                <a:hlinkClick r:id="rId3"/>
              </a:rPr>
              <a:t>, 2019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4"/>
              </a:rPr>
              <a:t>Mono, Interop with Native Libraries, 2005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David B. Kirk, Wen-</a:t>
            </a:r>
            <a:r>
              <a:rPr lang="en-US" altLang="ko-KR" sz="1050" dirty="0" err="1"/>
              <a:t>mei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W.Hwu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하순회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김크리스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이영민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대규모 병렬 프로세서 프로그래밍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Bj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퍼블릭</a:t>
            </a:r>
            <a:r>
              <a:rPr lang="en-US" altLang="ko-KR" sz="105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Jason Sanders, Edward </a:t>
            </a:r>
            <a:r>
              <a:rPr lang="en-US" altLang="ko-KR" sz="1050" dirty="0" err="1"/>
              <a:t>Kandrot</a:t>
            </a:r>
            <a:r>
              <a:rPr lang="en-US" altLang="ko-KR" sz="105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5"/>
              </a:rPr>
              <a:t>Roger Allen, Accelerated Ray Tracing in One Weekend in CUDA, NVidia,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Haines (Editor), Tomas </a:t>
            </a:r>
            <a:r>
              <a:rPr lang="en-US" altLang="ko-KR" sz="1050" dirty="0" err="1"/>
              <a:t>Akenine-Möller</a:t>
            </a:r>
            <a:r>
              <a:rPr lang="en-US" altLang="ko-KR" sz="1050" dirty="0"/>
              <a:t> (Editor), Ray Tracing Gems: High-Quality and Real-Time Rendering with DXR and Other APIs,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Matt Pharr, Wenzel Jakob,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C. Lauterbach, M. Garland, S. Sengupta, D. </a:t>
            </a:r>
            <a:r>
              <a:rPr lang="en-US" altLang="ko-KR" sz="1050" dirty="0" err="1"/>
              <a:t>Luebke</a:t>
            </a:r>
            <a:r>
              <a:rPr lang="en-US" altLang="ko-KR" sz="1050" dirty="0"/>
              <a:t>, D. </a:t>
            </a:r>
            <a:r>
              <a:rPr lang="en-US" altLang="ko-KR" sz="1050" dirty="0" err="1"/>
              <a:t>Manocha</a:t>
            </a:r>
            <a:r>
              <a:rPr lang="en-US" altLang="ko-KR" sz="1050" dirty="0"/>
              <a:t>, Fast BVH Construction on GPUs, 2009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</a:t>
            </a:r>
            <a:r>
              <a:rPr lang="en-US" altLang="ko-KR" sz="1050" dirty="0" err="1"/>
              <a:t>Veach</a:t>
            </a:r>
            <a:r>
              <a:rPr lang="en-US" altLang="ko-KR" sz="1050" dirty="0"/>
              <a:t>, Leonida  J. </a:t>
            </a:r>
            <a:r>
              <a:rPr lang="en-US" altLang="ko-KR" sz="1050" dirty="0" err="1"/>
              <a:t>Guibas</a:t>
            </a:r>
            <a:r>
              <a:rPr lang="en-US" altLang="ko-KR" sz="105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P. </a:t>
            </a:r>
            <a:r>
              <a:rPr lang="en-US" altLang="ko-KR" sz="1050" dirty="0" err="1"/>
              <a:t>Lafortune</a:t>
            </a:r>
            <a:r>
              <a:rPr lang="en-US" altLang="ko-KR" sz="105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6"/>
              </a:rPr>
              <a:t>Peter Shirley, Ray Tracing in One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7"/>
              </a:rPr>
              <a:t>Peter Shirley, Ray Tracing in The Next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8"/>
              </a:rPr>
              <a:t>Peter Shirley, Ray Tracing in The Rest of Your Life, 2018</a:t>
            </a:r>
            <a:endParaRPr lang="ko-KR" altLang="en-US" sz="105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8" title="Disney's Practical Guide to Path Tracing">
            <a:hlinkClick r:id="" action="ppaction://media"/>
            <a:extLst>
              <a:ext uri="{FF2B5EF4-FFF2-40B4-BE49-F238E27FC236}">
                <a16:creationId xmlns:a16="http://schemas.microsoft.com/office/drawing/2014/main" id="{68FB7AA7-1B11-4614-806A-C96FE9FE29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  <a:r>
              <a:rPr lang="en-US" altLang="ko-KR" dirty="0"/>
              <a:t>: </a:t>
            </a:r>
            <a:r>
              <a:rPr lang="ko-KR" altLang="en-US" dirty="0" err="1"/>
              <a:t>너무김</a:t>
            </a:r>
            <a:r>
              <a:rPr lang="ko-KR" altLang="en-US" dirty="0"/>
              <a:t> 텍스트 적게 </a:t>
            </a:r>
            <a:r>
              <a:rPr lang="ko-KR" altLang="en-US" dirty="0" err="1"/>
              <a:t>혹은뺌</a:t>
            </a:r>
            <a:endParaRPr lang="ko-KR" altLang="en-US" dirty="0"/>
          </a:p>
        </p:txBody>
      </p:sp>
      <p:pic>
        <p:nvPicPr>
          <p:cNvPr id="1026" name="Picture 2" descr="ikinema에 대한 이미지 검색결과">
            <a:extLst>
              <a:ext uri="{FF2B5EF4-FFF2-40B4-BE49-F238E27FC236}">
                <a16:creationId xmlns:a16="http://schemas.microsoft.com/office/drawing/2014/main" id="{EFB42CDA-3EF8-4A3F-832C-F898F6C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9" y="3725092"/>
            <a:ext cx="2455505" cy="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플레이트이(가) 표시된 사진&#10;&#10;자동 생성된 설명">
            <a:extLst>
              <a:ext uri="{FF2B5EF4-FFF2-40B4-BE49-F238E27FC236}">
                <a16:creationId xmlns:a16="http://schemas.microsoft.com/office/drawing/2014/main" id="{CF38BF7B-4D2F-4335-8745-378F4C0F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01" y="2110251"/>
            <a:ext cx="1488622" cy="142907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867897" y="4462804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Unity - </a:t>
            </a:r>
            <a:r>
              <a:rPr lang="en-US" altLang="ko-KR" sz="1800" dirty="0" err="1"/>
              <a:t>Assetstore</a:t>
            </a:r>
            <a:r>
              <a:rPr lang="en-US" altLang="ko-KR" sz="1800" dirty="0"/>
              <a:t>, Unreal</a:t>
            </a:r>
            <a:r>
              <a:rPr lang="ko-KR" altLang="en-US" sz="1800" dirty="0"/>
              <a:t> </a:t>
            </a:r>
            <a:r>
              <a:rPr lang="en-US" altLang="ko-KR" sz="1800" dirty="0"/>
              <a:t>Engine - marketplace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Art</a:t>
            </a:r>
            <a:r>
              <a:rPr lang="ko-KR" altLang="en-US" sz="1400" dirty="0"/>
              <a:t> </a:t>
            </a:r>
            <a:r>
              <a:rPr lang="en-US" altLang="ko-KR" sz="1400" dirty="0"/>
              <a:t>Asset </a:t>
            </a:r>
            <a:r>
              <a:rPr lang="ko-KR" altLang="en-US" sz="1400" dirty="0"/>
              <a:t>부터</a:t>
            </a:r>
            <a:r>
              <a:rPr lang="en-US" altLang="ko-KR" sz="1400" dirty="0"/>
              <a:t> Technical Solution </a:t>
            </a:r>
            <a:r>
              <a:rPr lang="ko-KR" altLang="en-US" sz="1400" dirty="0"/>
              <a:t>까지 다양한 종류의 것들 판매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엔진의 사용자들에게 기능</a:t>
            </a:r>
            <a:r>
              <a:rPr lang="en-US" altLang="ko-KR" sz="1400" dirty="0"/>
              <a:t>/</a:t>
            </a:r>
            <a:r>
              <a:rPr lang="ko-KR" altLang="en-US" sz="1400" dirty="0"/>
              <a:t>리소스를 쉽게 제공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en-US" altLang="ko-KR" sz="1200" dirty="0"/>
              <a:t>($1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몇백</a:t>
            </a:r>
            <a:r>
              <a:rPr lang="ko-KR" altLang="en-US" sz="1200" dirty="0"/>
              <a:t> 달러</a:t>
            </a:r>
            <a:r>
              <a:rPr lang="en-US" altLang="ko-KR" sz="1200" dirty="0"/>
              <a:t>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7876207-F7BE-4808-945A-797FA22D5086}"/>
              </a:ext>
            </a:extLst>
          </p:cNvPr>
          <p:cNvSpPr txBox="1">
            <a:spLocks/>
          </p:cNvSpPr>
          <p:nvPr/>
        </p:nvSpPr>
        <p:spPr>
          <a:xfrm>
            <a:off x="6096000" y="4462803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Technical Solution - </a:t>
            </a:r>
            <a:r>
              <a:rPr lang="en-US" altLang="ko-KR" sz="1800" dirty="0" err="1"/>
              <a:t>iKinema</a:t>
            </a:r>
            <a:r>
              <a:rPr lang="en-US" altLang="ko-KR" sz="1800" dirty="0"/>
              <a:t>, Enlighten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Real-time Rendering Engine </a:t>
            </a:r>
            <a:r>
              <a:rPr lang="ko-KR" altLang="en-US" sz="1400" dirty="0"/>
              <a:t>의 기술적 구멍을 메꾸기 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ko-KR" altLang="en-US" sz="1400" dirty="0"/>
              <a:t>위한 솔루션으로 사용됨</a:t>
            </a:r>
            <a:r>
              <a:rPr lang="en-US" altLang="ko-KR" sz="1400" dirty="0"/>
              <a:t>.</a:t>
            </a:r>
          </a:p>
          <a:p>
            <a:pPr marL="0" indent="0" algn="ctr" latinLnBrk="0">
              <a:buNone/>
            </a:pPr>
            <a:r>
              <a:rPr lang="en-US" altLang="ko-KR" sz="1200" dirty="0"/>
              <a:t>(Enterprise License : </a:t>
            </a:r>
            <a:r>
              <a:rPr lang="ko-KR" altLang="en-US" sz="1200" dirty="0"/>
              <a:t>천만원 단위의 가격</a:t>
            </a:r>
            <a:r>
              <a:rPr lang="en-US" altLang="ko-KR" sz="12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3" y="1613280"/>
            <a:ext cx="3281142" cy="2849523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2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 </a:t>
            </a:r>
            <a:r>
              <a:rPr lang="en-US" altLang="ko-KR" dirty="0"/>
              <a:t>: </a:t>
            </a:r>
            <a:r>
              <a:rPr lang="ko-KR" altLang="en-US" dirty="0"/>
              <a:t>최대한 쉽게 </a:t>
            </a:r>
            <a:r>
              <a:rPr lang="ko-KR" altLang="en-US" dirty="0" err="1"/>
              <a:t>풀어써야함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Unity Plugin/Invoker(C#)</a:t>
            </a:r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/>
            <a:r>
              <a:rPr lang="en-US" altLang="ko-KR" dirty="0"/>
              <a:t>Graphics driver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/>
            <a:r>
              <a:rPr lang="en-US" altLang="ko-KR" dirty="0"/>
              <a:t>Named</a:t>
            </a:r>
            <a:r>
              <a:rPr lang="ko-KR" altLang="en-US" dirty="0"/>
              <a:t> </a:t>
            </a:r>
            <a:r>
              <a:rPr lang="en-US" altLang="ko-KR" dirty="0"/>
              <a:t>shader -&gt;</a:t>
            </a:r>
            <a:r>
              <a:rPr lang="ko-KR" altLang="en-US" dirty="0"/>
              <a:t> </a:t>
            </a:r>
            <a:r>
              <a:rPr lang="en-US" altLang="ko-KR" dirty="0"/>
              <a:t>BSDF </a:t>
            </a:r>
          </a:p>
          <a:p>
            <a:pPr lvl="2"/>
            <a:r>
              <a:rPr lang="ko-KR" altLang="en-US" dirty="0"/>
              <a:t>모든 </a:t>
            </a:r>
            <a:r>
              <a:rPr lang="en-US" altLang="ko-KR" dirty="0" err="1"/>
              <a:t>MeshRenderer</a:t>
            </a:r>
            <a:r>
              <a:rPr lang="ko-KR" altLang="en-US" dirty="0"/>
              <a:t>의 </a:t>
            </a:r>
            <a:r>
              <a:rPr lang="en-US" altLang="ko-KR" dirty="0"/>
              <a:t>transformation matrix</a:t>
            </a:r>
          </a:p>
          <a:p>
            <a:pPr lvl="1"/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/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사용</a:t>
            </a:r>
            <a:endParaRPr lang="en-US" altLang="ko-KR" dirty="0"/>
          </a:p>
          <a:p>
            <a:r>
              <a:rPr lang="en-US" altLang="ko-KR" dirty="0"/>
              <a:t>Path-Tracer(C++/CUDA)</a:t>
            </a:r>
          </a:p>
          <a:p>
            <a:pPr lvl="1"/>
            <a:r>
              <a:rPr lang="en-US" altLang="ko-KR" dirty="0"/>
              <a:t>Graphics </a:t>
            </a:r>
            <a:r>
              <a:rPr lang="en-US" altLang="ko-KR" b="1" dirty="0"/>
              <a:t>driver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가공된 데이터</a:t>
            </a:r>
            <a:r>
              <a:rPr lang="en-US" altLang="ko-KR" dirty="0"/>
              <a:t> (device and host)</a:t>
            </a:r>
          </a:p>
          <a:p>
            <a:pPr lvl="1"/>
            <a:r>
              <a:rPr lang="en-US" altLang="ko-KR" dirty="0"/>
              <a:t>Framework: </a:t>
            </a:r>
            <a:r>
              <a:rPr lang="ko-KR" altLang="en-US" dirty="0"/>
              <a:t>기본 연산 기능</a:t>
            </a:r>
            <a:r>
              <a:rPr lang="en-US" altLang="ko-KR" dirty="0"/>
              <a:t>(device and host), camera, BSDF (device)</a:t>
            </a:r>
          </a:p>
          <a:p>
            <a:pPr lvl="1"/>
            <a:r>
              <a:rPr lang="en-US" altLang="ko-KR" dirty="0"/>
              <a:t>Acceleration structure: BVH, LVBH, ..(device or host)</a:t>
            </a:r>
          </a:p>
          <a:p>
            <a:pPr lvl="1"/>
            <a:r>
              <a:rPr lang="en-US" altLang="ko-KR" dirty="0"/>
              <a:t>MLT, bidirectional path tracing (device)</a:t>
            </a:r>
          </a:p>
        </p:txBody>
      </p:sp>
    </p:spTree>
    <p:extLst>
      <p:ext uri="{BB962C8B-B14F-4D97-AF65-F5344CB8AC3E}">
        <p14:creationId xmlns:p14="http://schemas.microsoft.com/office/powerpoint/2010/main" val="167086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의 형식</a:t>
            </a:r>
          </a:p>
          <a:p>
            <a:pPr lvl="1"/>
            <a:r>
              <a:rPr lang="ko-KR" altLang="en-US" dirty="0"/>
              <a:t>인쇄</a:t>
            </a:r>
            <a:r>
              <a:rPr lang="en-US" altLang="ko-KR" dirty="0"/>
              <a:t>: </a:t>
            </a:r>
            <a:r>
              <a:rPr lang="ko-KR" altLang="en-US" dirty="0"/>
              <a:t>흑백모드</a:t>
            </a:r>
            <a:r>
              <a:rPr lang="en-US" altLang="ko-KR" dirty="0"/>
              <a:t>/1page2</a:t>
            </a:r>
            <a:r>
              <a:rPr lang="ko-KR" altLang="en-US" dirty="0"/>
              <a:t>장</a:t>
            </a:r>
            <a:r>
              <a:rPr lang="en-US" altLang="ko-KR" dirty="0"/>
              <a:t>/</a:t>
            </a:r>
            <a:r>
              <a:rPr lang="ko-KR" altLang="en-US" dirty="0"/>
              <a:t>단면</a:t>
            </a:r>
          </a:p>
          <a:p>
            <a:pPr lvl="1"/>
            <a:r>
              <a:rPr lang="ko-KR" altLang="en-US" dirty="0"/>
              <a:t>평서문보단 짧게 요약한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타이틀 설명</a:t>
            </a:r>
            <a:r>
              <a:rPr lang="en-US" altLang="ko-KR" dirty="0"/>
              <a:t>: </a:t>
            </a:r>
            <a:r>
              <a:rPr lang="ko-KR" altLang="en-US" dirty="0"/>
              <a:t>영상으로 대체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연구개발배경</a:t>
            </a:r>
            <a:r>
              <a:rPr lang="en-US" altLang="ko-KR" dirty="0"/>
              <a:t>: </a:t>
            </a:r>
            <a:r>
              <a:rPr lang="ko-KR" altLang="en-US" dirty="0"/>
              <a:t>시장조사자료 </a:t>
            </a:r>
            <a:r>
              <a:rPr lang="en-US" altLang="ko-KR" dirty="0"/>
              <a:t>+ CUDA </a:t>
            </a:r>
            <a:r>
              <a:rPr lang="ko-KR" altLang="en-US" dirty="0"/>
              <a:t>가 무엇인지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연구개발목표</a:t>
            </a:r>
            <a:r>
              <a:rPr lang="en-US" altLang="ko-KR" dirty="0"/>
              <a:t>: </a:t>
            </a:r>
            <a:r>
              <a:rPr lang="ko-KR" altLang="en-US" dirty="0"/>
              <a:t>목표가 기능적인 목표임</a:t>
            </a:r>
            <a:r>
              <a:rPr lang="en-US" altLang="ko-KR" dirty="0"/>
              <a:t>. </a:t>
            </a:r>
            <a:r>
              <a:rPr lang="ko-KR" altLang="en-US" dirty="0" err="1"/>
              <a:t>방법론적ㅇ니</a:t>
            </a:r>
            <a:r>
              <a:rPr lang="ko-KR" altLang="en-US" dirty="0"/>
              <a:t> 목표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전체적인 내용을 이해하기 쉽도록 </a:t>
            </a:r>
            <a:r>
              <a:rPr lang="ko-KR" altLang="en-US" dirty="0" err="1"/>
              <a:t>해야함</a:t>
            </a:r>
            <a:r>
              <a:rPr lang="en-US" altLang="ko-KR" dirty="0"/>
              <a:t>: </a:t>
            </a:r>
            <a:r>
              <a:rPr lang="ko-KR" altLang="en-US" dirty="0"/>
              <a:t>약어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3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J3ue35ago3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472184" y="2770632"/>
            <a:ext cx="2342444" cy="2286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GPGPU</a:t>
            </a:r>
            <a:endParaRPr lang="ko-KR" altLang="en-US" sz="3200" dirty="0"/>
          </a:p>
        </p:txBody>
      </p:sp>
      <p:sp>
        <p:nvSpPr>
          <p:cNvPr id="8" name="타원 7"/>
          <p:cNvSpPr/>
          <p:nvPr/>
        </p:nvSpPr>
        <p:spPr>
          <a:xfrm>
            <a:off x="4924778" y="2770632"/>
            <a:ext cx="2342444" cy="2286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Ray</a:t>
            </a:r>
          </a:p>
          <a:p>
            <a:pPr algn="ctr"/>
            <a:r>
              <a:rPr lang="en-US" altLang="ko-KR" sz="3200" dirty="0"/>
              <a:t>Tracing</a:t>
            </a:r>
            <a:endParaRPr lang="ko-KR" altLang="en-US" sz="3200" dirty="0"/>
          </a:p>
        </p:txBody>
      </p:sp>
      <p:sp>
        <p:nvSpPr>
          <p:cNvPr id="9" name="타원 8"/>
          <p:cNvSpPr/>
          <p:nvPr/>
        </p:nvSpPr>
        <p:spPr>
          <a:xfrm>
            <a:off x="8377372" y="2770632"/>
            <a:ext cx="2342444" cy="2286000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Unity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44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847850"/>
            <a:ext cx="5443728" cy="4351338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dirty="0"/>
              <a:t>GPU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범용 계산</a:t>
            </a:r>
            <a:r>
              <a:rPr lang="en-US" altLang="ko-KR" dirty="0"/>
              <a:t>: GPGPU</a:t>
            </a:r>
            <a:endParaRPr lang="en-US" altLang="ko-KR" b="1" dirty="0"/>
          </a:p>
          <a:p>
            <a:pPr lvl="1" latinLnBrk="0">
              <a:lnSpc>
                <a:spcPct val="100000"/>
              </a:lnSpc>
            </a:pPr>
            <a:r>
              <a:rPr lang="ko-KR" altLang="en-US" dirty="0"/>
              <a:t>독립된 수많은 작업을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보다 </a:t>
            </a:r>
            <a:r>
              <a:rPr lang="ko-KR" altLang="en-US" b="1" dirty="0"/>
              <a:t>월등한 성능</a:t>
            </a:r>
            <a:endParaRPr lang="en-US" altLang="ko-KR" b="1" dirty="0"/>
          </a:p>
          <a:p>
            <a:pPr lvl="2" latinLnBrk="0">
              <a:lnSpc>
                <a:spcPct val="100000"/>
              </a:lnSpc>
            </a:pPr>
            <a:r>
              <a:rPr lang="en-US" altLang="ko-KR" dirty="0"/>
              <a:t>many-core &gt; multi-core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 dirty="0"/>
              <a:t>대표적인 활용</a:t>
            </a:r>
            <a:r>
              <a:rPr lang="en-US" altLang="ko-KR" dirty="0"/>
              <a:t>: </a:t>
            </a:r>
            <a:r>
              <a:rPr lang="en-US" altLang="ko-KR" b="1" dirty="0" err="1"/>
              <a:t>AlexNet</a:t>
            </a:r>
            <a:r>
              <a:rPr lang="en-US" altLang="ko-KR" dirty="0"/>
              <a:t>(2012)</a:t>
            </a:r>
          </a:p>
          <a:p>
            <a:pPr lvl="1" latinLnBrk="0">
              <a:lnSpc>
                <a:spcPct val="100000"/>
              </a:lnSpc>
            </a:pPr>
            <a:r>
              <a:rPr lang="ko-KR" altLang="en-US" dirty="0"/>
              <a:t>다양한 활용</a:t>
            </a:r>
            <a:r>
              <a:rPr lang="en-US" altLang="ko-KR" dirty="0"/>
              <a:t>: </a:t>
            </a:r>
            <a:r>
              <a:rPr lang="ko-KR" altLang="en-US" dirty="0"/>
              <a:t>통계 물리</a:t>
            </a:r>
            <a:r>
              <a:rPr lang="en-US" altLang="ko-KR" dirty="0"/>
              <a:t>, </a:t>
            </a:r>
            <a:r>
              <a:rPr lang="ko-KR" altLang="en-US" dirty="0"/>
              <a:t>신호 처리</a:t>
            </a:r>
            <a:r>
              <a:rPr lang="en-US" altLang="ko-KR" dirty="0"/>
              <a:t>, </a:t>
            </a:r>
            <a:r>
              <a:rPr lang="ko-KR" altLang="en-US" dirty="0"/>
              <a:t>컴퓨터 그래픽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API: CUDA, OpenCL</a:t>
            </a:r>
            <a:endParaRPr lang="ko-KR" altLang="en-US" dirty="0"/>
          </a:p>
        </p:txBody>
      </p:sp>
      <p:pic>
        <p:nvPicPr>
          <p:cNvPr id="1026" name="Picture 2" descr="alexnet cpu vs gpu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7850"/>
            <a:ext cx="4874895" cy="42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1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847850"/>
            <a:ext cx="5443728" cy="4351338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ko-KR" altLang="en-US" dirty="0"/>
              <a:t>광선 추적</a:t>
            </a:r>
            <a:r>
              <a:rPr lang="en-US" altLang="ko-KR" dirty="0"/>
              <a:t>: Ray-Tracing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빛의 움직임을 </a:t>
            </a:r>
            <a:r>
              <a:rPr lang="ko-KR" altLang="en-US" b="1" dirty="0"/>
              <a:t>시뮬레이션</a:t>
            </a:r>
            <a:r>
              <a:rPr lang="ko-KR" altLang="en-US" dirty="0"/>
              <a:t> 하는 컴퓨터 그래픽 기법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이전</a:t>
            </a:r>
            <a:r>
              <a:rPr lang="en-US" altLang="ko-KR" dirty="0"/>
              <a:t>:</a:t>
            </a:r>
            <a:r>
              <a:rPr lang="ko-KR" altLang="en-US" dirty="0"/>
              <a:t> 수많은 </a:t>
            </a:r>
            <a:r>
              <a:rPr lang="ko-KR" altLang="en-US" dirty="0" err="1"/>
              <a:t>계산량에</a:t>
            </a:r>
            <a:r>
              <a:rPr lang="ko-KR" altLang="en-US" dirty="0"/>
              <a:t> 외면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현재</a:t>
            </a:r>
            <a:r>
              <a:rPr lang="en-US" altLang="ko-KR" dirty="0"/>
              <a:t>: GPU</a:t>
            </a:r>
            <a:r>
              <a:rPr lang="ko-KR" altLang="en-US" dirty="0"/>
              <a:t>의 발달에 편승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38200" y="1940182"/>
            <a:ext cx="5071872" cy="4122222"/>
            <a:chOff x="6281928" y="2099190"/>
            <a:chExt cx="5071872" cy="4122222"/>
          </a:xfrm>
        </p:grpSpPr>
        <p:pic>
          <p:nvPicPr>
            <p:cNvPr id="2052" name="Picture 4" descr="ray tracing on vs off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928" y="2099190"/>
              <a:ext cx="5071872" cy="3848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81928" y="5975191"/>
              <a:ext cx="2450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 Raytracing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03208" y="5975191"/>
              <a:ext cx="2450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/>
                <a:t>Raytracing</a:t>
              </a:r>
              <a:endParaRPr lang="ko-KR" altLang="en-US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2568" y="5975190"/>
              <a:ext cx="2450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Minecraft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7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1" y="1847850"/>
            <a:ext cx="3304164" cy="1858592"/>
          </a:xfrm>
          <a:prstGeom prst="rect">
            <a:avLst/>
          </a:prstGeom>
          <a:solidFill>
            <a:srgbClr val="131313"/>
          </a:solidFill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068E1D6B-8153-400D-86A1-B7133C6A6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6" t="12043" r="22874" b="14915"/>
          <a:stretch/>
        </p:blipFill>
        <p:spPr>
          <a:xfrm>
            <a:off x="1463781" y="3672258"/>
            <a:ext cx="3304164" cy="2481944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096000" y="1847850"/>
            <a:ext cx="544372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실시간 </a:t>
            </a:r>
            <a:r>
              <a:rPr lang="ko-KR" altLang="en-US" dirty="0" err="1"/>
              <a:t>렌더링</a:t>
            </a:r>
            <a:r>
              <a:rPr lang="ko-KR" altLang="en-US" dirty="0"/>
              <a:t> 엔진</a:t>
            </a:r>
            <a:r>
              <a:rPr lang="en-US" altLang="ko-KR" dirty="0"/>
              <a:t>: Unity, UE4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응답성이</a:t>
            </a:r>
            <a:r>
              <a:rPr lang="ko-KR" altLang="en-US" dirty="0"/>
              <a:t> 중요한 </a:t>
            </a:r>
            <a:r>
              <a:rPr lang="ko-KR" altLang="en-US" b="1" dirty="0"/>
              <a:t>게임</a:t>
            </a:r>
            <a:r>
              <a:rPr lang="ko-KR" altLang="en-US" dirty="0"/>
              <a:t> </a:t>
            </a:r>
            <a:r>
              <a:rPr lang="ko-KR" altLang="en-US" b="1" dirty="0"/>
              <a:t>개발</a:t>
            </a:r>
            <a:r>
              <a:rPr lang="ko-KR" altLang="en-US" dirty="0"/>
              <a:t> 용도로 만들어짐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VR</a:t>
            </a:r>
            <a:r>
              <a:rPr lang="ko-KR" altLang="en-US" dirty="0"/>
              <a:t>의 영향으로 </a:t>
            </a:r>
            <a:r>
              <a:rPr lang="ko-KR" altLang="en-US" b="1" dirty="0"/>
              <a:t>영상 제작</a:t>
            </a:r>
            <a:r>
              <a:rPr lang="ko-KR" altLang="en-US" dirty="0"/>
              <a:t> </a:t>
            </a:r>
            <a:r>
              <a:rPr lang="ko-KR" altLang="en-US" b="1" dirty="0"/>
              <a:t>툴</a:t>
            </a:r>
            <a:r>
              <a:rPr lang="ko-KR" altLang="en-US" dirty="0"/>
              <a:t>로도 쓰이기 시작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영상제작 </a:t>
            </a:r>
            <a:r>
              <a:rPr lang="en-US" altLang="ko-KR" dirty="0"/>
              <a:t>S/W </a:t>
            </a:r>
            <a:r>
              <a:rPr lang="ko-KR" altLang="en-US" dirty="0"/>
              <a:t>시장의 진입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높은 </a:t>
            </a:r>
            <a:r>
              <a:rPr lang="ko-KR" altLang="en-US" dirty="0" err="1"/>
              <a:t>응답성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작업 능률 상승</a:t>
            </a:r>
          </a:p>
        </p:txBody>
      </p:sp>
    </p:spTree>
    <p:extLst>
      <p:ext uri="{BB962C8B-B14F-4D97-AF65-F5344CB8AC3E}">
        <p14:creationId xmlns:p14="http://schemas.microsoft.com/office/powerpoint/2010/main" val="374056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133599"/>
            <a:ext cx="5314950" cy="2362200"/>
          </a:xfrm>
          <a:prstGeom prst="rect">
            <a:avLst/>
          </a:prstGeom>
        </p:spPr>
      </p:pic>
      <p:pic>
        <p:nvPicPr>
          <p:cNvPr id="1026" name="Picture 2" descr="https://cdn1.tnwcdn.com/wp-content/blogs.dir/1/files/2016/03/Pictur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4673"/>
            <a:ext cx="6879336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521208" y="5047903"/>
            <a:ext cx="11000232" cy="1262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dirty="0"/>
              <a:t>Unity Asset Store</a:t>
            </a:r>
          </a:p>
          <a:p>
            <a:pPr marL="0" indent="0" algn="ctr" latinLnBrk="0">
              <a:buNone/>
            </a:pPr>
            <a:r>
              <a:rPr lang="en-US" altLang="ko-KR" sz="1800" dirty="0"/>
              <a:t>Unity </a:t>
            </a:r>
            <a:r>
              <a:rPr lang="ko-KR" altLang="en-US" sz="1800" dirty="0"/>
              <a:t>전용 오픈 마켓</a:t>
            </a:r>
            <a:r>
              <a:rPr lang="en-US" altLang="ko-KR" sz="1800" dirty="0"/>
              <a:t>: </a:t>
            </a:r>
            <a:r>
              <a:rPr lang="ko-KR" altLang="en-US" sz="1800" dirty="0"/>
              <a:t>다양한 </a:t>
            </a:r>
            <a:r>
              <a:rPr lang="ko-KR" altLang="en-US" sz="1800" dirty="0" err="1"/>
              <a:t>에셋</a:t>
            </a:r>
            <a:r>
              <a:rPr lang="ko-KR" altLang="en-US" sz="1800" dirty="0"/>
              <a:t> 판매</a:t>
            </a:r>
            <a:r>
              <a:rPr lang="en-US" altLang="ko-KR" sz="1800" dirty="0"/>
              <a:t>/</a:t>
            </a:r>
            <a:r>
              <a:rPr lang="ko-KR" altLang="en-US" sz="1800" dirty="0"/>
              <a:t>구매 가능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60"/>
          <a:stretch/>
        </p:blipFill>
        <p:spPr>
          <a:xfrm>
            <a:off x="2095858" y="1690688"/>
            <a:ext cx="7850931" cy="335721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79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2F2F2"/>
      </a:hlink>
      <a:folHlink>
        <a:srgbClr val="BFBFBF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1672</Words>
  <Application>Microsoft Office PowerPoint</Application>
  <PresentationFormat>와이드스크린</PresentationFormat>
  <Paragraphs>300</Paragraphs>
  <Slides>26</Slides>
  <Notes>14</Notes>
  <HiddenSlides>4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Unity 에서의 GPGPU 기반  광선 추적 렌더러</vt:lpstr>
      <vt:lpstr>Index</vt:lpstr>
      <vt:lpstr>PowerPoint 프레젠테이션</vt:lpstr>
      <vt:lpstr>졸업 연구 개요: 연구 개발 배경</vt:lpstr>
      <vt:lpstr>졸업 연구 개요: 연구 개발 배경</vt:lpstr>
      <vt:lpstr>졸업 연구 개요: 연구 개발 배경</vt:lpstr>
      <vt:lpstr>졸업 연구 개요: 연구 개발 배경</vt:lpstr>
      <vt:lpstr>졸업 연구 개요: 연구 개발 배경</vt:lpstr>
      <vt:lpstr>졸업 연구 개요: 연구 개발 배경 </vt:lpstr>
      <vt:lpstr>졸업 연구 개요: 연구 개발 목표</vt:lpstr>
      <vt:lpstr>졸업 연구 개요: 연구 개발 효과</vt:lpstr>
      <vt:lpstr>관련 연구 및 사례</vt:lpstr>
      <vt:lpstr>시스템 수행 시나리오</vt:lpstr>
      <vt:lpstr>시스템 구성도</vt:lpstr>
      <vt:lpstr>개발 환경</vt:lpstr>
      <vt:lpstr>개발 환경</vt:lpstr>
      <vt:lpstr>개발 방법</vt:lpstr>
      <vt:lpstr>개발 방법</vt:lpstr>
      <vt:lpstr>업무 분담</vt:lpstr>
      <vt:lpstr>졸업 연구 일정</vt:lpstr>
      <vt:lpstr>필요 기술 및 참고 문헌</vt:lpstr>
      <vt:lpstr>PowerPoint 프레젠테이션</vt:lpstr>
      <vt:lpstr>PowerPoint 프레젠테이션</vt:lpstr>
      <vt:lpstr>졸업 연구 개요: 연구 개발 배경: 너무김 텍스트 적게 혹은뺌</vt:lpstr>
      <vt:lpstr>개발 방법 : 최대한 쉽게 풀어써야함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김수혁</cp:lastModifiedBy>
  <cp:revision>209</cp:revision>
  <dcterms:created xsi:type="dcterms:W3CDTF">2019-11-03T02:13:53Z</dcterms:created>
  <dcterms:modified xsi:type="dcterms:W3CDTF">2019-11-13T15:41:51Z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