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74" r:id="rId5"/>
    <p:sldId id="261" r:id="rId6"/>
    <p:sldId id="272" r:id="rId7"/>
    <p:sldId id="262" r:id="rId8"/>
    <p:sldId id="263" r:id="rId9"/>
    <p:sldId id="264" r:id="rId10"/>
    <p:sldId id="266" r:id="rId11"/>
    <p:sldId id="265" r:id="rId12"/>
    <p:sldId id="269" r:id="rId13"/>
    <p:sldId id="268" r:id="rId14"/>
    <p:sldId id="270" r:id="rId15"/>
    <p:sldId id="257" r:id="rId16"/>
    <p:sldId id="260" r:id="rId17"/>
    <p:sldId id="28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수혁" initials="김수" lastIdx="3" clrIdx="0">
    <p:extLst>
      <p:ext uri="{19B8F6BF-5375-455C-9EA6-DF929625EA0E}">
        <p15:presenceInfo xmlns:p15="http://schemas.microsoft.com/office/powerpoint/2012/main" userId="f4cf55a97b75f0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13"/>
    <a:srgbClr val="FFFFFF"/>
    <a:srgbClr val="1D1D1D"/>
    <a:srgbClr val="262626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0207" autoAdjust="0"/>
  </p:normalViewPr>
  <p:slideViewPr>
    <p:cSldViewPr snapToGrid="0">
      <p:cViewPr varScale="1">
        <p:scale>
          <a:sx n="103" d="100"/>
          <a:sy n="103" d="100"/>
        </p:scale>
        <p:origin x="31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A74EF-0F29-4F15-A838-AE15A087EC32}" type="datetimeFigureOut">
              <a:rPr lang="ko-KR" altLang="en-US" smtClean="0"/>
              <a:t>2019-11-09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435DC-41A3-4858-9BB7-2D7A591C69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907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강조하는 부분 글씨 색 바꾸기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7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에셋</a:t>
            </a:r>
            <a:r>
              <a:rPr lang="ko-KR" altLang="en-US" dirty="0"/>
              <a:t> 스토어</a:t>
            </a:r>
            <a:r>
              <a:rPr lang="en-US" altLang="ko-KR" dirty="0"/>
              <a:t>, </a:t>
            </a:r>
            <a:r>
              <a:rPr lang="ko-KR" altLang="en-US" dirty="0"/>
              <a:t>마켓 </a:t>
            </a:r>
            <a:r>
              <a:rPr lang="ko-KR" altLang="en-US" dirty="0" err="1"/>
              <a:t>플레이스의</a:t>
            </a:r>
            <a:r>
              <a:rPr lang="ko-KR" altLang="en-US" dirty="0"/>
              <a:t> 시장 성</a:t>
            </a:r>
            <a:r>
              <a:rPr lang="en-US" altLang="ko-KR" dirty="0"/>
              <a:t>, Technical</a:t>
            </a:r>
            <a:r>
              <a:rPr lang="ko-KR" altLang="en-US" dirty="0"/>
              <a:t> </a:t>
            </a:r>
            <a:r>
              <a:rPr lang="en-US" altLang="ko-KR" dirty="0"/>
              <a:t>Solution </a:t>
            </a:r>
            <a:r>
              <a:rPr lang="ko-KR" altLang="en-US" dirty="0"/>
              <a:t>의 시장성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4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에셋</a:t>
            </a:r>
            <a:r>
              <a:rPr lang="ko-KR" altLang="en-US" dirty="0"/>
              <a:t> 스토어</a:t>
            </a:r>
            <a:r>
              <a:rPr lang="en-US" altLang="ko-KR" dirty="0"/>
              <a:t>, </a:t>
            </a:r>
            <a:r>
              <a:rPr lang="ko-KR" altLang="en-US" dirty="0"/>
              <a:t>마켓 </a:t>
            </a:r>
            <a:r>
              <a:rPr lang="ko-KR" altLang="en-US" dirty="0" err="1"/>
              <a:t>플레이스의</a:t>
            </a:r>
            <a:r>
              <a:rPr lang="ko-KR" altLang="en-US" dirty="0"/>
              <a:t> 시장 성</a:t>
            </a:r>
            <a:r>
              <a:rPr lang="en-US" altLang="ko-KR" dirty="0"/>
              <a:t>, Technical</a:t>
            </a:r>
            <a:r>
              <a:rPr lang="ko-KR" altLang="en-US" dirty="0"/>
              <a:t> </a:t>
            </a:r>
            <a:r>
              <a:rPr lang="en-US" altLang="ko-KR" dirty="0"/>
              <a:t>Solution </a:t>
            </a:r>
            <a:r>
              <a:rPr lang="ko-KR" altLang="en-US" dirty="0"/>
              <a:t>의 시장성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071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81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91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8435DC-41A3-4858-9BB7-2D7A591C692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6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31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38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9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17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8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5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32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05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7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35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3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78784-36F7-416F-8356-2E2264BCD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432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netta" TargetMode="External"/><Relationship Id="rId7" Type="http://schemas.openxmlformats.org/officeDocument/2006/relationships/hyperlink" Target="https://github.com/SEETHELIGHTS/CapstoneDesign" TargetMode="External"/><Relationship Id="rId2" Type="http://schemas.openxmlformats.org/officeDocument/2006/relationships/hyperlink" Target="https://github.com/hrmrziz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EETHELIGHTS/RadianceGrabber" TargetMode="External"/><Relationship Id="rId5" Type="http://schemas.openxmlformats.org/officeDocument/2006/relationships/hyperlink" Target="https://github.com/SEETHELIGHTS/CapstonePlanning" TargetMode="External"/><Relationship Id="rId4" Type="http://schemas.openxmlformats.org/officeDocument/2006/relationships/hyperlink" Target="https://github.com/jiyun-jiyu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ealtimerendering.com/raytracing/Ray%20Tracing_%20the%20Rest%20of%20Your%20Life.pdf" TargetMode="External"/><Relationship Id="rId3" Type="http://schemas.openxmlformats.org/officeDocument/2006/relationships/hyperlink" Target="file:///C:\Users\ZiZoN\Downloads\2019071119405119K_01_01.pdf" TargetMode="External"/><Relationship Id="rId7" Type="http://schemas.openxmlformats.org/officeDocument/2006/relationships/hyperlink" Target="https://www.realtimerendering.com/raytracing/Ray%20Tracing_%20The%20Next%20Week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altimerendering.com/raytracing/Ray%20Tracing%20in%20a%20Weekend.pdf" TargetMode="External"/><Relationship Id="rId5" Type="http://schemas.openxmlformats.org/officeDocument/2006/relationships/hyperlink" Target="https://devblogs.nvidia.com/accelerated-ray-tracing-cuda/" TargetMode="External"/><Relationship Id="rId4" Type="http://schemas.openxmlformats.org/officeDocument/2006/relationships/hyperlink" Target="https://www.mono-project.com/docs/advanced/pinvok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rLwRLS_ZR0?start=259&amp;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1492" y="1122363"/>
            <a:ext cx="9976022" cy="2387600"/>
          </a:xfrm>
        </p:spPr>
        <p:txBody>
          <a:bodyPr anchor="ctr">
            <a:normAutofit/>
          </a:bodyPr>
          <a:lstStyle/>
          <a:p>
            <a:r>
              <a:rPr lang="en-US" altLang="ko-KR" sz="4800" dirty="0"/>
              <a:t>GPU-Accelerated </a:t>
            </a:r>
            <a:br>
              <a:rPr lang="en-US" altLang="ko-KR" sz="4800" dirty="0"/>
            </a:br>
            <a:r>
              <a:rPr lang="en-US" altLang="ko-KR" sz="4800" dirty="0"/>
              <a:t>Raytracing Renderer on Unity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37503" y="4046882"/>
            <a:ext cx="9144000" cy="1655762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2000" dirty="0"/>
              <a:t>SEETHELIGHTS</a:t>
            </a:r>
          </a:p>
          <a:p>
            <a:pPr algn="r"/>
            <a:r>
              <a:rPr lang="en-US" altLang="ko-KR" sz="2000" dirty="0"/>
              <a:t>2012154010 </a:t>
            </a:r>
            <a:r>
              <a:rPr lang="ko-KR" altLang="en-US" sz="2000" dirty="0"/>
              <a:t>김수혁</a:t>
            </a:r>
            <a:endParaRPr lang="en-US" altLang="ko-KR" sz="2000" dirty="0"/>
          </a:p>
          <a:p>
            <a:pPr algn="r"/>
            <a:r>
              <a:rPr lang="ko-KR" altLang="en-US" sz="2000" dirty="0"/>
              <a:t> </a:t>
            </a:r>
            <a:r>
              <a:rPr lang="en-US" altLang="ko-KR" sz="2000" dirty="0"/>
              <a:t>2013154012 </a:t>
            </a:r>
            <a:r>
              <a:rPr lang="ko-KR" altLang="en-US" sz="2000" dirty="0"/>
              <a:t>김한상</a:t>
            </a:r>
            <a:endParaRPr lang="en-US" altLang="ko-KR" sz="2000" dirty="0"/>
          </a:p>
          <a:p>
            <a:pPr algn="r"/>
            <a:r>
              <a:rPr lang="ko-KR" altLang="en-US" sz="2000" dirty="0"/>
              <a:t> </a:t>
            </a:r>
            <a:r>
              <a:rPr lang="en-US" altLang="ko-KR" sz="2000" dirty="0"/>
              <a:t>2014150031</a:t>
            </a:r>
            <a:r>
              <a:rPr lang="ko-KR" altLang="en-US" sz="2000" dirty="0"/>
              <a:t> 정지윤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ABD2B-30C4-4189-B00D-E77E6488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B658F-E9D4-4F49-A4D3-471A1D7C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B2708-2A44-47AA-9DAC-E12756C2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93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 분담</a:t>
            </a:r>
            <a:endParaRPr lang="en-US" altLang="ko-KR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620956"/>
              </p:ext>
            </p:extLst>
          </p:nvPr>
        </p:nvGraphicFramePr>
        <p:xfrm>
          <a:off x="838200" y="1825625"/>
          <a:ext cx="10515600" cy="4338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김수혁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김한상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정지윤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자료 수집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Ray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Tracing,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CUDA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CUDA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Unity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렌더링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Ray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Tracing Model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설계</a:t>
                      </a:r>
                      <a:endParaRPr lang="en-US" altLang="ko-KR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알고리즘 선택 및 데이터 구조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CUDA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기반의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Ray Tracing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기능 설계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Unity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환경 설계</a:t>
                      </a:r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데이터 수집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결과 출력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Foundation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(Geometry,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Shader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etc..)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CUDA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를 이용한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Ray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Tracing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Unity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Plugin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의 형태로</a:t>
                      </a:r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aseline="0" dirty="0" err="1">
                          <a:solidFill>
                            <a:schemeClr val="tx1"/>
                          </a:solidFill>
                        </a:rPr>
                        <a:t>렌더링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 데이터 수집 및</a:t>
                      </a:r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결과 이미지 </a:t>
                      </a:r>
                      <a:r>
                        <a:rPr lang="en-US" altLang="ko-KR" baseline="0" dirty="0" err="1">
                          <a:solidFill>
                            <a:schemeClr val="tx1"/>
                          </a:solidFill>
                        </a:rPr>
                        <a:t>Intergration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18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테스트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b="0" baseline="0" dirty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en-US" altLang="ko-KR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(HW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별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씬 복잡도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baseline="0" dirty="0">
                          <a:solidFill>
                            <a:schemeClr val="tx1"/>
                          </a:solidFill>
                        </a:rPr>
                        <a:t>성능</a:t>
                      </a:r>
                      <a:r>
                        <a:rPr lang="en-US" altLang="ko-KR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3131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DF9DEE-8118-40A3-9908-D26C130A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A83F5D-C694-4242-82B9-0CC98799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2F4DBD-6979-41AF-A23A-E990D8E5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56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9623E-C483-4218-927A-594CFCFE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A0123DB-A143-4DED-82DA-CF72D9631C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29" y="1917834"/>
            <a:ext cx="983559" cy="723137"/>
          </a:xfrm>
          <a:prstGeom prst="rect">
            <a:avLst/>
          </a:prstGeom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BB328486-14C0-48B0-8800-240770D9A16F}"/>
              </a:ext>
            </a:extLst>
          </p:cNvPr>
          <p:cNvSpPr txBox="1">
            <a:spLocks/>
          </p:cNvSpPr>
          <p:nvPr/>
        </p:nvSpPr>
        <p:spPr>
          <a:xfrm>
            <a:off x="1912087" y="2035275"/>
            <a:ext cx="1550437" cy="488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Windows 10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E2F979-B756-41F3-BDA6-9447C15261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98" y="2778417"/>
            <a:ext cx="732020" cy="733739"/>
          </a:xfrm>
          <a:prstGeom prst="rect">
            <a:avLst/>
          </a:prstGeom>
        </p:spPr>
      </p:pic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73461C1C-BB7C-4F74-B415-B276AE8353C2}"/>
              </a:ext>
            </a:extLst>
          </p:cNvPr>
          <p:cNvSpPr txBox="1">
            <a:spLocks/>
          </p:cNvSpPr>
          <p:nvPr/>
        </p:nvSpPr>
        <p:spPr>
          <a:xfrm>
            <a:off x="1911797" y="2948361"/>
            <a:ext cx="2743200" cy="488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Visual Studio 2017.15.9.17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85931-D5B7-4B04-8150-8728B9EE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D0732A-5058-40D1-9D7F-497D83C5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9E8EAB78-4CE3-443C-9E11-3EF64245E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5878" y="1932498"/>
            <a:ext cx="2381407" cy="18647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PC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</a:p>
          <a:p>
            <a:pPr marL="0" indent="0">
              <a:buNone/>
            </a:pPr>
            <a:r>
              <a:rPr lang="en-US" altLang="ko-KR" sz="1600" dirty="0"/>
              <a:t>CPU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Intel I7-4790</a:t>
            </a:r>
          </a:p>
          <a:p>
            <a:pPr marL="0" indent="0">
              <a:buNone/>
            </a:pPr>
            <a:r>
              <a:rPr lang="en-US" altLang="ko-KR" sz="1600" dirty="0"/>
              <a:t>RAM: DDR3 16GB</a:t>
            </a:r>
          </a:p>
          <a:p>
            <a:pPr marL="0" indent="0">
              <a:buNone/>
            </a:pPr>
            <a:r>
              <a:rPr lang="en-US" altLang="ko-KR" sz="1600" dirty="0"/>
              <a:t>GPU: GTX 970(4GB GDDR5)</a:t>
            </a:r>
          </a:p>
        </p:txBody>
      </p:sp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17FEEC09-7173-49CA-BFDA-12DD84EFF5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269" y="1844407"/>
            <a:ext cx="2286547" cy="1950608"/>
          </a:xfrm>
          <a:prstGeom prst="rect">
            <a:avLst/>
          </a:prstGeom>
        </p:spPr>
      </p:pic>
      <p:pic>
        <p:nvPicPr>
          <p:cNvPr id="24" name="그림 23" descr="그리기이(가) 표시된 사진&#10;&#10;자동 생성된 설명">
            <a:extLst>
              <a:ext uri="{FF2B5EF4-FFF2-40B4-BE49-F238E27FC236}">
                <a16:creationId xmlns:a16="http://schemas.microsoft.com/office/drawing/2014/main" id="{2FC1907E-1299-4180-8AD8-705A16DBA3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570" y="4042108"/>
            <a:ext cx="2277593" cy="1942970"/>
          </a:xfrm>
          <a:prstGeom prst="rect">
            <a:avLst/>
          </a:prstGeom>
        </p:spPr>
      </p:pic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0632A84C-AA1E-4FC1-9258-DDDF1A73F294}"/>
              </a:ext>
            </a:extLst>
          </p:cNvPr>
          <p:cNvSpPr txBox="1">
            <a:spLocks/>
          </p:cNvSpPr>
          <p:nvPr/>
        </p:nvSpPr>
        <p:spPr>
          <a:xfrm>
            <a:off x="8900480" y="4074140"/>
            <a:ext cx="2445543" cy="1864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PC 2</a:t>
            </a:r>
          </a:p>
          <a:p>
            <a:pPr marL="0" indent="0">
              <a:buNone/>
            </a:pPr>
            <a:r>
              <a:rPr lang="en-US" altLang="ko-KR" sz="1600" dirty="0"/>
              <a:t>CPU: Intel I7-6700</a:t>
            </a:r>
          </a:p>
          <a:p>
            <a:pPr marL="0" indent="0">
              <a:buNone/>
            </a:pPr>
            <a:r>
              <a:rPr lang="en-US" altLang="ko-KR" sz="1600" dirty="0"/>
              <a:t>RAM: DDR4 32GB</a:t>
            </a:r>
          </a:p>
          <a:p>
            <a:pPr marL="0" indent="0">
              <a:buNone/>
            </a:pPr>
            <a:r>
              <a:rPr lang="en-US" altLang="ko-KR" sz="1600" dirty="0"/>
              <a:t>GPU: GTX-1070(8GB GDDR5)</a:t>
            </a:r>
          </a:p>
        </p:txBody>
      </p:sp>
      <p:pic>
        <p:nvPicPr>
          <p:cNvPr id="30" name="내용 개체 틀 4" descr="그리기이(가) 표시된 사진&#10;&#10;자동 생성된 설명">
            <a:extLst>
              <a:ext uri="{FF2B5EF4-FFF2-40B4-BE49-F238E27FC236}">
                <a16:creationId xmlns:a16="http://schemas.microsoft.com/office/drawing/2014/main" id="{56E8B61E-2478-4498-AE3B-04CEA783277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59"/>
          <a:stretch/>
        </p:blipFill>
        <p:spPr>
          <a:xfrm>
            <a:off x="734117" y="3615141"/>
            <a:ext cx="934571" cy="810715"/>
          </a:xfrm>
          <a:prstGeom prst="rect">
            <a:avLst/>
          </a:prstGeom>
          <a:solidFill>
            <a:srgbClr val="131313"/>
          </a:solidFill>
        </p:spPr>
      </p:pic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D2349EDD-91D6-461E-B778-8B903DCC240D}"/>
              </a:ext>
            </a:extLst>
          </p:cNvPr>
          <p:cNvSpPr txBox="1">
            <a:spLocks/>
          </p:cNvSpPr>
          <p:nvPr/>
        </p:nvSpPr>
        <p:spPr>
          <a:xfrm>
            <a:off x="1911797" y="3829698"/>
            <a:ext cx="2743200" cy="488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Unity 2019</a:t>
            </a:r>
          </a:p>
        </p:txBody>
      </p:sp>
      <p:pic>
        <p:nvPicPr>
          <p:cNvPr id="32" name="그림 31" descr="평야, 서있는이(가) 표시된 사진&#10;&#10;자동 생성된 설명">
            <a:extLst>
              <a:ext uri="{FF2B5EF4-FFF2-40B4-BE49-F238E27FC236}">
                <a16:creationId xmlns:a16="http://schemas.microsoft.com/office/drawing/2014/main" id="{E38DCDF5-A817-4AAF-9A21-826EF4FE11C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66" y="4486326"/>
            <a:ext cx="814471" cy="814471"/>
          </a:xfrm>
          <a:prstGeom prst="rect">
            <a:avLst/>
          </a:prstGeom>
        </p:spPr>
      </p:pic>
      <p:pic>
        <p:nvPicPr>
          <p:cNvPr id="33" name="그림 32" descr="표지판, 검은색, 그리기, 교통이(가) 표시된 사진&#10;&#10;자동 생성된 설명">
            <a:extLst>
              <a:ext uri="{FF2B5EF4-FFF2-40B4-BE49-F238E27FC236}">
                <a16:creationId xmlns:a16="http://schemas.microsoft.com/office/drawing/2014/main" id="{EDBDB011-5A57-47C4-94CD-62FA4CADD99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37" y="5430213"/>
            <a:ext cx="934571" cy="619524"/>
          </a:xfrm>
          <a:prstGeom prst="rect">
            <a:avLst/>
          </a:prstGeom>
        </p:spPr>
      </p:pic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79A8F939-C5E0-4B70-9503-44B6F34D0514}"/>
              </a:ext>
            </a:extLst>
          </p:cNvPr>
          <p:cNvSpPr txBox="1">
            <a:spLocks/>
          </p:cNvSpPr>
          <p:nvPr/>
        </p:nvSpPr>
        <p:spPr>
          <a:xfrm>
            <a:off x="1924954" y="4700780"/>
            <a:ext cx="2743200" cy="488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/>
              <a:t>C++11/C++14/C++17</a:t>
            </a:r>
            <a:endParaRPr lang="ko-KR" altLang="en-US" sz="1600" dirty="0"/>
          </a:p>
        </p:txBody>
      </p:sp>
      <p:sp>
        <p:nvSpPr>
          <p:cNvPr id="36" name="내용 개체 틀 2">
            <a:extLst>
              <a:ext uri="{FF2B5EF4-FFF2-40B4-BE49-F238E27FC236}">
                <a16:creationId xmlns:a16="http://schemas.microsoft.com/office/drawing/2014/main" id="{AAA5D6DE-8F48-4162-922C-1881CD974D7E}"/>
              </a:ext>
            </a:extLst>
          </p:cNvPr>
          <p:cNvSpPr txBox="1">
            <a:spLocks/>
          </p:cNvSpPr>
          <p:nvPr/>
        </p:nvSpPr>
        <p:spPr>
          <a:xfrm>
            <a:off x="1924954" y="5486185"/>
            <a:ext cx="3487535" cy="488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1600" dirty="0"/>
              <a:t>Nvidia CUDA Toolkit 10.1 Update 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4680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84106"/>
          </a:xfrm>
        </p:spPr>
        <p:txBody>
          <a:bodyPr/>
          <a:lstStyle/>
          <a:p>
            <a:r>
              <a:rPr lang="en-US" altLang="ko-KR" dirty="0"/>
              <a:t>VCS/Remote: Git/</a:t>
            </a:r>
            <a:r>
              <a:rPr lang="en-US" altLang="ko-KR" dirty="0" err="1"/>
              <a:t>Github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67EC09C-2707-4937-900E-92DCACD7B1E0}"/>
              </a:ext>
            </a:extLst>
          </p:cNvPr>
          <p:cNvSpPr/>
          <p:nvPr/>
        </p:nvSpPr>
        <p:spPr>
          <a:xfrm>
            <a:off x="7949682" y="1531229"/>
            <a:ext cx="3404118" cy="912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" dirty="0"/>
              <a:t> </a:t>
            </a:r>
          </a:p>
          <a:p>
            <a:endParaRPr lang="en-US" altLang="ko-KR" sz="100" dirty="0"/>
          </a:p>
          <a:p>
            <a:r>
              <a:rPr lang="ko-KR" altLang="en-US" sz="1400" dirty="0"/>
              <a:t> 김수혁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2"/>
              </a:rPr>
              <a:t>https://github.com/hrmrzizon</a:t>
            </a:r>
            <a:endParaRPr lang="en-US" altLang="ko-KR" sz="1400" dirty="0"/>
          </a:p>
          <a:p>
            <a:r>
              <a:rPr lang="ko-KR" altLang="en-US" sz="1400" dirty="0"/>
              <a:t> </a:t>
            </a:r>
            <a:r>
              <a:rPr lang="ko-KR" altLang="en-US" sz="1400" dirty="0" err="1"/>
              <a:t>김한상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3"/>
              </a:rPr>
              <a:t>https://github.com/banetta</a:t>
            </a:r>
            <a:endParaRPr lang="en-US" altLang="ko-KR" sz="1400" dirty="0"/>
          </a:p>
          <a:p>
            <a:r>
              <a:rPr lang="ko-KR" altLang="en-US" sz="1400" dirty="0"/>
              <a:t> 정지윤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4"/>
              </a:rPr>
              <a:t>https://github.com/jiyun-jiyun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45489CF-D3E4-49FA-A6C0-80B90E6DA965}"/>
              </a:ext>
            </a:extLst>
          </p:cNvPr>
          <p:cNvSpPr/>
          <p:nvPr/>
        </p:nvSpPr>
        <p:spPr>
          <a:xfrm>
            <a:off x="1745571" y="5060577"/>
            <a:ext cx="1604863" cy="78694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8E31A9-CD50-40B2-9A55-EB32064CB9E5}"/>
              </a:ext>
            </a:extLst>
          </p:cNvPr>
          <p:cNvSpPr/>
          <p:nvPr/>
        </p:nvSpPr>
        <p:spPr>
          <a:xfrm>
            <a:off x="1745571" y="4629036"/>
            <a:ext cx="1604863" cy="863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C6504CC-8BDC-4A65-A3AB-2E2D3E9D6A33}"/>
              </a:ext>
            </a:extLst>
          </p:cNvPr>
          <p:cNvSpPr/>
          <p:nvPr/>
        </p:nvSpPr>
        <p:spPr>
          <a:xfrm>
            <a:off x="1745571" y="4202340"/>
            <a:ext cx="1604864" cy="7869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B4A42ED-FE51-4257-B1B6-9FA7AC966B73}"/>
              </a:ext>
            </a:extLst>
          </p:cNvPr>
          <p:cNvSpPr/>
          <p:nvPr/>
        </p:nvSpPr>
        <p:spPr>
          <a:xfrm>
            <a:off x="5414862" y="3664591"/>
            <a:ext cx="1604863" cy="78694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CF7ABE2-3453-4280-BA3D-66CD2DACF386}"/>
              </a:ext>
            </a:extLst>
          </p:cNvPr>
          <p:cNvSpPr/>
          <p:nvPr/>
        </p:nvSpPr>
        <p:spPr>
          <a:xfrm>
            <a:off x="5414862" y="2806354"/>
            <a:ext cx="1604864" cy="78694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3DFCC22-2C84-4D2D-9FCB-8EDE3B8C6EB9}"/>
              </a:ext>
            </a:extLst>
          </p:cNvPr>
          <p:cNvSpPr/>
          <p:nvPr/>
        </p:nvSpPr>
        <p:spPr>
          <a:xfrm>
            <a:off x="9033574" y="5060577"/>
            <a:ext cx="1604863" cy="78694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6D4C2E-C8BD-451F-B654-C58296015AF6}"/>
              </a:ext>
            </a:extLst>
          </p:cNvPr>
          <p:cNvSpPr/>
          <p:nvPr/>
        </p:nvSpPr>
        <p:spPr>
          <a:xfrm>
            <a:off x="9033574" y="4629036"/>
            <a:ext cx="1604863" cy="863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8D4773-52AF-416F-91FC-DB211A362379}"/>
              </a:ext>
            </a:extLst>
          </p:cNvPr>
          <p:cNvSpPr/>
          <p:nvPr/>
        </p:nvSpPr>
        <p:spPr>
          <a:xfrm>
            <a:off x="9033574" y="4202340"/>
            <a:ext cx="1604864" cy="78694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37BB80A-83A5-4E56-9C5D-BE4A8B10D924}"/>
              </a:ext>
            </a:extLst>
          </p:cNvPr>
          <p:cNvSpPr txBox="1">
            <a:spLocks/>
          </p:cNvSpPr>
          <p:nvPr/>
        </p:nvSpPr>
        <p:spPr>
          <a:xfrm>
            <a:off x="936704" y="2980234"/>
            <a:ext cx="3274974" cy="122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800" dirty="0"/>
              <a:t>documentation repository</a:t>
            </a:r>
          </a:p>
          <a:p>
            <a:pPr marL="0" indent="0" algn="ctr" latinLnBrk="0">
              <a:buNone/>
            </a:pPr>
            <a:r>
              <a:rPr lang="en-US" altLang="ko-KR" sz="1600" dirty="0">
                <a:hlinkClick r:id="rId5"/>
              </a:rPr>
              <a:t>https://github.com/SEETHELIGHTS/CapstonePlanning</a:t>
            </a:r>
            <a:endParaRPr lang="en-US" altLang="ko-KR" sz="1600" dirty="0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39F3B4F0-2C10-4FCF-B54A-F1398844BEC0}"/>
              </a:ext>
            </a:extLst>
          </p:cNvPr>
          <p:cNvSpPr txBox="1">
            <a:spLocks/>
          </p:cNvSpPr>
          <p:nvPr/>
        </p:nvSpPr>
        <p:spPr>
          <a:xfrm>
            <a:off x="8198518" y="2980234"/>
            <a:ext cx="3274974" cy="122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800" dirty="0"/>
              <a:t>development repository</a:t>
            </a:r>
          </a:p>
          <a:p>
            <a:pPr marL="0" indent="0" algn="ctr" latinLnBrk="0">
              <a:buNone/>
            </a:pPr>
            <a:r>
              <a:rPr lang="en-US" altLang="ko-KR" sz="1600" dirty="0">
                <a:hlinkClick r:id="rId6"/>
              </a:rPr>
              <a:t>https://github.com/SEETHELIGHTS/RadianceGrabber</a:t>
            </a:r>
            <a:endParaRPr lang="en-US" altLang="ko-KR" sz="16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84FD1CB-3811-4A81-921E-3FFEB5F75762}"/>
              </a:ext>
            </a:extLst>
          </p:cNvPr>
          <p:cNvSpPr txBox="1">
            <a:spLocks/>
          </p:cNvSpPr>
          <p:nvPr/>
        </p:nvSpPr>
        <p:spPr>
          <a:xfrm>
            <a:off x="4567338" y="4587638"/>
            <a:ext cx="3274974" cy="1222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800" dirty="0"/>
              <a:t>root/proxy repository</a:t>
            </a:r>
          </a:p>
          <a:p>
            <a:pPr marL="0" indent="0" algn="ctr" latinLnBrk="0">
              <a:buNone/>
            </a:pPr>
            <a:r>
              <a:rPr lang="en-US" altLang="ko-KR" sz="1600" dirty="0">
                <a:hlinkClick r:id="rId7"/>
              </a:rPr>
              <a:t>https://github.com/SEETHELIGHTS/CapstoneDesign</a:t>
            </a:r>
            <a:endParaRPr lang="en-US" altLang="ko-KR" sz="1600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31B0E1D-BAFD-44EC-AE97-5EC81B15F14F}"/>
              </a:ext>
            </a:extLst>
          </p:cNvPr>
          <p:cNvSpPr/>
          <p:nvPr/>
        </p:nvSpPr>
        <p:spPr>
          <a:xfrm rot="2353686">
            <a:off x="7082856" y="4063773"/>
            <a:ext cx="1950098" cy="584106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submodule/ref</a:t>
            </a:r>
            <a:endParaRPr lang="ko-KR" altLang="en-US" dirty="0"/>
          </a:p>
        </p:txBody>
      </p:sp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51003405-CA0C-4198-ACD7-A0ECC1834626}"/>
              </a:ext>
            </a:extLst>
          </p:cNvPr>
          <p:cNvSpPr/>
          <p:nvPr/>
        </p:nvSpPr>
        <p:spPr>
          <a:xfrm rot="19109201">
            <a:off x="3397719" y="4083736"/>
            <a:ext cx="1946360" cy="584106"/>
          </a:xfrm>
          <a:prstGeom prst="lef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submodule/ref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4224EA-0549-4F30-9EF3-0B0F9A0A293D}"/>
              </a:ext>
            </a:extLst>
          </p:cNvPr>
          <p:cNvSpPr/>
          <p:nvPr/>
        </p:nvSpPr>
        <p:spPr>
          <a:xfrm>
            <a:off x="757967" y="2444089"/>
            <a:ext cx="10867975" cy="36674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157AD8-21F0-48C5-B68A-BA8B3E63BCA8}"/>
              </a:ext>
            </a:extLst>
          </p:cNvPr>
          <p:cNvSpPr/>
          <p:nvPr/>
        </p:nvSpPr>
        <p:spPr>
          <a:xfrm>
            <a:off x="7977570" y="2285635"/>
            <a:ext cx="3357568" cy="316907"/>
          </a:xfrm>
          <a:prstGeom prst="rect">
            <a:avLst/>
          </a:prstGeom>
          <a:solidFill>
            <a:srgbClr val="131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Organization: SEETHELIGHTS</a:t>
            </a:r>
            <a:endParaRPr lang="ko-KR" altLang="en-US" dirty="0"/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2DD88BE0-216E-4AE4-A678-FE1334EF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8C4CB84-DCE7-4EE5-8B4E-0AFD68AF08C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414862" y="3210567"/>
            <a:ext cx="0" cy="847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706D0AD-1F06-4DF2-A511-949E11A691DA}"/>
              </a:ext>
            </a:extLst>
          </p:cNvPr>
          <p:cNvCxnSpPr>
            <a:cxnSpLocks/>
            <a:stCxn id="11" idx="6"/>
            <a:endCxn id="9" idx="6"/>
          </p:cNvCxnSpPr>
          <p:nvPr/>
        </p:nvCxnSpPr>
        <p:spPr>
          <a:xfrm flipH="1">
            <a:off x="7019725" y="3199828"/>
            <a:ext cx="1" cy="8582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245E2-7CEB-4A29-B973-D3CABB10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CE3E8-47B3-4CA0-8786-948827FE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02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방법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Unity Plugin/Invoker(C#)</a:t>
            </a:r>
          </a:p>
          <a:p>
            <a:pPr lvl="1"/>
            <a:r>
              <a:rPr lang="en-US" altLang="ko-KR" dirty="0"/>
              <a:t>Unity </a:t>
            </a:r>
            <a:r>
              <a:rPr lang="ko-KR" altLang="en-US" dirty="0"/>
              <a:t>의 렌더링 데이터 수집</a:t>
            </a:r>
            <a:r>
              <a:rPr lang="en-US" altLang="ko-KR" dirty="0"/>
              <a:t>: </a:t>
            </a:r>
            <a:r>
              <a:rPr lang="ko-KR" altLang="en-US" dirty="0"/>
              <a:t>각 프레임의 데이터</a:t>
            </a:r>
            <a:r>
              <a:rPr lang="en-US" altLang="ko-KR" dirty="0"/>
              <a:t>, </a:t>
            </a:r>
            <a:r>
              <a:rPr lang="ko-KR" altLang="en-US" dirty="0"/>
              <a:t>프레임별 시간차</a:t>
            </a:r>
            <a:endParaRPr lang="en-US" altLang="ko-KR" dirty="0"/>
          </a:p>
          <a:p>
            <a:pPr lvl="2"/>
            <a:r>
              <a:rPr lang="en-US" altLang="ko-KR" dirty="0"/>
              <a:t>Graphics driver </a:t>
            </a:r>
            <a:r>
              <a:rPr lang="ko-KR" altLang="en-US" dirty="0"/>
              <a:t>데이터</a:t>
            </a:r>
            <a:r>
              <a:rPr lang="en-US" altLang="ko-KR" dirty="0"/>
              <a:t>(vertex, index buffer, texture)</a:t>
            </a:r>
          </a:p>
          <a:p>
            <a:pPr lvl="2"/>
            <a:r>
              <a:rPr lang="en-US" altLang="ko-KR" dirty="0"/>
              <a:t>Named</a:t>
            </a:r>
            <a:r>
              <a:rPr lang="ko-KR" altLang="en-US" dirty="0"/>
              <a:t> </a:t>
            </a:r>
            <a:r>
              <a:rPr lang="en-US" altLang="ko-KR" dirty="0"/>
              <a:t>shader -&gt;</a:t>
            </a:r>
            <a:r>
              <a:rPr lang="ko-KR" altLang="en-US" dirty="0"/>
              <a:t> </a:t>
            </a:r>
            <a:r>
              <a:rPr lang="en-US" altLang="ko-KR" dirty="0"/>
              <a:t>BSDF </a:t>
            </a:r>
          </a:p>
          <a:p>
            <a:pPr lvl="2"/>
            <a:r>
              <a:rPr lang="ko-KR" altLang="en-US" dirty="0"/>
              <a:t>모든 </a:t>
            </a:r>
            <a:r>
              <a:rPr lang="en-US" altLang="ko-KR" dirty="0" err="1"/>
              <a:t>MeshRenderer</a:t>
            </a:r>
            <a:r>
              <a:rPr lang="ko-KR" altLang="en-US" dirty="0"/>
              <a:t>의 </a:t>
            </a:r>
            <a:r>
              <a:rPr lang="en-US" altLang="ko-KR" dirty="0"/>
              <a:t>transformation matrix</a:t>
            </a:r>
          </a:p>
          <a:p>
            <a:pPr lvl="1"/>
            <a:r>
              <a:rPr lang="ko-KR" altLang="en-US" dirty="0"/>
              <a:t>에디터 상의 결과 이미지 뷰어</a:t>
            </a:r>
            <a:endParaRPr lang="en-US" altLang="ko-KR" dirty="0"/>
          </a:p>
          <a:p>
            <a:pPr lvl="1"/>
            <a:r>
              <a:rPr lang="ko-KR" altLang="en-US" dirty="0"/>
              <a:t>여러 개의 이미지를 통한 영상 녹화</a:t>
            </a:r>
            <a:r>
              <a:rPr lang="en-US" altLang="ko-KR" dirty="0"/>
              <a:t>: </a:t>
            </a:r>
            <a:r>
              <a:rPr lang="ko-KR" altLang="en-US" dirty="0"/>
              <a:t>오픈소스 혹은 제공 기능 사용</a:t>
            </a:r>
            <a:endParaRPr lang="en-US" altLang="ko-KR" dirty="0"/>
          </a:p>
          <a:p>
            <a:r>
              <a:rPr lang="en-US" altLang="ko-KR" dirty="0"/>
              <a:t>Path-Tracer(C++/CUDA)</a:t>
            </a:r>
          </a:p>
          <a:p>
            <a:pPr lvl="1"/>
            <a:r>
              <a:rPr lang="en-US" altLang="ko-KR" dirty="0"/>
              <a:t>Graphics driver </a:t>
            </a:r>
            <a:r>
              <a:rPr lang="ko-KR" altLang="en-US" dirty="0"/>
              <a:t>데이터 </a:t>
            </a:r>
            <a:r>
              <a:rPr lang="en-US" altLang="ko-KR" dirty="0"/>
              <a:t>-&gt; </a:t>
            </a:r>
            <a:r>
              <a:rPr lang="ko-KR" altLang="en-US" dirty="0"/>
              <a:t>가공된 데이터</a:t>
            </a:r>
            <a:r>
              <a:rPr lang="en-US" altLang="ko-KR" dirty="0"/>
              <a:t> (device and host)</a:t>
            </a:r>
          </a:p>
          <a:p>
            <a:pPr lvl="1"/>
            <a:r>
              <a:rPr lang="en-US" altLang="ko-KR" dirty="0"/>
              <a:t>Framework: </a:t>
            </a:r>
            <a:r>
              <a:rPr lang="ko-KR" altLang="en-US" dirty="0"/>
              <a:t>기본 연산 기능</a:t>
            </a:r>
            <a:r>
              <a:rPr lang="en-US" altLang="ko-KR" dirty="0"/>
              <a:t>(device and host), camera, BSDF (device)</a:t>
            </a:r>
          </a:p>
          <a:p>
            <a:pPr lvl="1"/>
            <a:r>
              <a:rPr lang="en-US" altLang="ko-KR" dirty="0"/>
              <a:t>Acceleration structure: BVH, LVBH, ..(device or host)</a:t>
            </a:r>
          </a:p>
          <a:p>
            <a:pPr lvl="1"/>
            <a:r>
              <a:rPr lang="en-US" altLang="ko-KR" dirty="0"/>
              <a:t>MLT, bidirectional path tracing (device)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7C6F6-5B63-4E30-A499-7D32F436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20A44-468C-4FA8-A972-C55A81D1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F24EF1-4704-422C-B957-350C518F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503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일정</a:t>
            </a:r>
            <a:endParaRPr lang="en-US" altLang="ko-KR" dirty="0"/>
          </a:p>
        </p:txBody>
      </p:sp>
      <p:graphicFrame>
        <p:nvGraphicFramePr>
          <p:cNvPr id="9" name="내용 개체 틀 5">
            <a:extLst>
              <a:ext uri="{FF2B5EF4-FFF2-40B4-BE49-F238E27FC236}">
                <a16:creationId xmlns:a16="http://schemas.microsoft.com/office/drawing/2014/main" id="{202F4D39-EF97-48E7-AB31-891952D9C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024902"/>
              </p:ext>
            </p:extLst>
          </p:nvPr>
        </p:nvGraphicFramePr>
        <p:xfrm>
          <a:off x="838200" y="1825625"/>
          <a:ext cx="10515600" cy="4052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413039755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59646334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76967747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58843907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635242519"/>
                    </a:ext>
                  </a:extLst>
                </a:gridCol>
              </a:tblGrid>
              <a:tr h="4844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추진사항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7-9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자료조사 및 학습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계산 모델 설계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SW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설계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테스트 및 데모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55779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문서화 및 발표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04678"/>
                  </a:ext>
                </a:extLst>
              </a:tr>
              <a:tr h="5946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최종보고서 작성 및 발표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64785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01E885F-ADF5-48FE-B4D4-30881FC7333A}"/>
              </a:ext>
            </a:extLst>
          </p:cNvPr>
          <p:cNvSpPr/>
          <p:nvPr/>
        </p:nvSpPr>
        <p:spPr>
          <a:xfrm>
            <a:off x="2603239" y="2434157"/>
            <a:ext cx="2174033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D16C5B-DE68-4979-94F1-13D76701F318}"/>
              </a:ext>
            </a:extLst>
          </p:cNvPr>
          <p:cNvSpPr/>
          <p:nvPr/>
        </p:nvSpPr>
        <p:spPr>
          <a:xfrm>
            <a:off x="2603240" y="3033358"/>
            <a:ext cx="2174032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593B5F-2C71-4676-9C1F-2D37D32BF141}"/>
              </a:ext>
            </a:extLst>
          </p:cNvPr>
          <p:cNvSpPr/>
          <p:nvPr/>
        </p:nvSpPr>
        <p:spPr>
          <a:xfrm>
            <a:off x="3690255" y="3632559"/>
            <a:ext cx="4371391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AFCDCFB-A4A6-465C-B971-8D42E7AC8A5E}"/>
              </a:ext>
            </a:extLst>
          </p:cNvPr>
          <p:cNvSpPr/>
          <p:nvPr/>
        </p:nvSpPr>
        <p:spPr>
          <a:xfrm>
            <a:off x="5878283" y="4222887"/>
            <a:ext cx="3284378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18986F-95DF-43F2-B600-9BEFC6F1001A}"/>
              </a:ext>
            </a:extLst>
          </p:cNvPr>
          <p:cNvSpPr/>
          <p:nvPr/>
        </p:nvSpPr>
        <p:spPr>
          <a:xfrm>
            <a:off x="5885281" y="4813215"/>
            <a:ext cx="4371390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DE7348-7485-4078-8D09-EEBDA26AF7C0}"/>
              </a:ext>
            </a:extLst>
          </p:cNvPr>
          <p:cNvSpPr/>
          <p:nvPr/>
        </p:nvSpPr>
        <p:spPr>
          <a:xfrm>
            <a:off x="10247340" y="5398576"/>
            <a:ext cx="1106460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6181D-35BB-44B9-B7E2-8D997C36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918100-D3E1-4661-9AAC-B7C82017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6B6F3-5F29-49CA-8D39-CE9A5391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92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 기술 및 참고 문헌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/>
              <a:t>Unity</a:t>
            </a:r>
          </a:p>
          <a:p>
            <a:pPr lvl="1">
              <a:lnSpc>
                <a:spcPct val="120000"/>
              </a:lnSpc>
            </a:pPr>
            <a:r>
              <a:rPr lang="ko-KR" altLang="en-US" sz="1050" dirty="0">
                <a:hlinkClick r:id="rId3" action="ppaction://hlinkfile"/>
              </a:rPr>
              <a:t>이영진</a:t>
            </a:r>
            <a:r>
              <a:rPr lang="en-US" altLang="ko-KR" sz="1050" dirty="0">
                <a:hlinkClick r:id="rId3" action="ppaction://hlinkfile"/>
              </a:rPr>
              <a:t>, </a:t>
            </a:r>
            <a:r>
              <a:rPr lang="ko-KR" altLang="en-US" sz="1050" dirty="0">
                <a:hlinkClick r:id="rId3" action="ppaction://hlinkfile"/>
              </a:rPr>
              <a:t>김중한</a:t>
            </a:r>
            <a:r>
              <a:rPr lang="en-US" altLang="ko-KR" sz="1050" dirty="0">
                <a:hlinkClick r:id="rId3" action="ppaction://hlinkfile"/>
              </a:rPr>
              <a:t>, Unity Technologies: </a:t>
            </a:r>
            <a:r>
              <a:rPr lang="ko-KR" altLang="en-US" sz="1050" dirty="0">
                <a:hlinkClick r:id="rId3" action="ppaction://hlinkfile"/>
              </a:rPr>
              <a:t>게임 제작에도 족보가 있다</a:t>
            </a:r>
            <a:r>
              <a:rPr lang="en-US" altLang="ko-KR" sz="1050" dirty="0">
                <a:hlinkClick r:id="rId3" action="ppaction://hlinkfile"/>
              </a:rPr>
              <a:t>, </a:t>
            </a:r>
            <a:r>
              <a:rPr lang="ko-KR" altLang="en-US" sz="1050" dirty="0">
                <a:hlinkClick r:id="rId3" action="ppaction://hlinkfile"/>
              </a:rPr>
              <a:t>삼성증권</a:t>
            </a:r>
            <a:r>
              <a:rPr lang="en-US" altLang="ko-KR" sz="1050" dirty="0">
                <a:hlinkClick r:id="rId3" action="ppaction://hlinkfile"/>
              </a:rPr>
              <a:t>, 2019</a:t>
            </a:r>
            <a:endParaRPr lang="en-US" altLang="ko-KR" sz="1050" dirty="0"/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hlinkClick r:id="rId4"/>
              </a:rPr>
              <a:t>Mono, Interop with Native Libraries, 2005</a:t>
            </a:r>
            <a:endParaRPr lang="en-US" altLang="ko-KR" sz="1050" dirty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CUDA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David B. Kirk, Wen-</a:t>
            </a:r>
            <a:r>
              <a:rPr lang="en-US" altLang="ko-KR" sz="1050" dirty="0" err="1"/>
              <a:t>mei</a:t>
            </a:r>
            <a:r>
              <a:rPr lang="en-US" altLang="ko-KR" sz="1050" dirty="0"/>
              <a:t> </a:t>
            </a:r>
            <a:r>
              <a:rPr lang="en-US" altLang="ko-KR" sz="1050" dirty="0" err="1"/>
              <a:t>W.Hwu</a:t>
            </a:r>
            <a:r>
              <a:rPr lang="en-US" altLang="ko-KR" sz="1050" dirty="0"/>
              <a:t>, </a:t>
            </a:r>
            <a:r>
              <a:rPr lang="ko-KR" altLang="en-US" sz="1050" dirty="0" err="1"/>
              <a:t>하순회</a:t>
            </a:r>
            <a:r>
              <a:rPr lang="en-US" altLang="ko-KR" sz="1050" dirty="0"/>
              <a:t>(</a:t>
            </a:r>
            <a:r>
              <a:rPr lang="ko-KR" altLang="en-US" sz="1050" dirty="0"/>
              <a:t>역</a:t>
            </a:r>
            <a:r>
              <a:rPr lang="en-US" altLang="ko-KR" sz="1050" dirty="0"/>
              <a:t>), </a:t>
            </a:r>
            <a:r>
              <a:rPr lang="ko-KR" altLang="en-US" sz="1050" dirty="0" err="1"/>
              <a:t>김크리스</a:t>
            </a:r>
            <a:r>
              <a:rPr lang="en-US" altLang="ko-KR" sz="1050" dirty="0"/>
              <a:t>(</a:t>
            </a:r>
            <a:r>
              <a:rPr lang="ko-KR" altLang="en-US" sz="1050" dirty="0"/>
              <a:t>역</a:t>
            </a:r>
            <a:r>
              <a:rPr lang="en-US" altLang="ko-KR" sz="1050" dirty="0"/>
              <a:t>), </a:t>
            </a:r>
            <a:r>
              <a:rPr lang="ko-KR" altLang="en-US" sz="1050" dirty="0"/>
              <a:t>이영민</a:t>
            </a:r>
            <a:r>
              <a:rPr lang="en-US" altLang="ko-KR" sz="1050" dirty="0"/>
              <a:t>(</a:t>
            </a:r>
            <a:r>
              <a:rPr lang="ko-KR" altLang="en-US" sz="1050" dirty="0"/>
              <a:t>역</a:t>
            </a:r>
            <a:r>
              <a:rPr lang="en-US" altLang="ko-KR" sz="1050" dirty="0"/>
              <a:t>), </a:t>
            </a:r>
            <a:r>
              <a:rPr lang="ko-KR" altLang="en-US" sz="1050" dirty="0"/>
              <a:t>대규모 병렬 프로세서 프로그래밍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Bj</a:t>
            </a:r>
            <a:r>
              <a:rPr lang="en-US" altLang="ko-KR" sz="1050" dirty="0"/>
              <a:t> </a:t>
            </a:r>
            <a:r>
              <a:rPr lang="ko-KR" altLang="en-US" sz="1050" dirty="0" err="1"/>
              <a:t>퍼블릭</a:t>
            </a:r>
            <a:r>
              <a:rPr lang="en-US" altLang="ko-KR" sz="1050" dirty="0"/>
              <a:t>, 2010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Jason Sanders, Edward </a:t>
            </a:r>
            <a:r>
              <a:rPr lang="en-US" altLang="ko-KR" sz="1050" dirty="0" err="1"/>
              <a:t>Kandrot</a:t>
            </a:r>
            <a:r>
              <a:rPr lang="en-US" altLang="ko-KR" sz="1050" dirty="0"/>
              <a:t>, CUDA By Example, NVidia, 2010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hlinkClick r:id="rId5"/>
              </a:rPr>
              <a:t>Roger Allen, Accelerated Ray Tracing in One Weekend in CUDA, NVidia, 2018</a:t>
            </a:r>
            <a:endParaRPr lang="en-US" altLang="ko-KR" sz="1050" dirty="0"/>
          </a:p>
          <a:p>
            <a:pPr>
              <a:lnSpc>
                <a:spcPct val="120000"/>
              </a:lnSpc>
            </a:pPr>
            <a:r>
              <a:rPr lang="en-US" altLang="ko-KR" sz="1200" dirty="0"/>
              <a:t>Ray tracing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Eric Haines (Editor), Tomas </a:t>
            </a:r>
            <a:r>
              <a:rPr lang="en-US" altLang="ko-KR" sz="1050" dirty="0" err="1"/>
              <a:t>Akenine-Möller</a:t>
            </a:r>
            <a:r>
              <a:rPr lang="en-US" altLang="ko-KR" sz="1050" dirty="0"/>
              <a:t> (Editor), Ray Tracing Gems: High-Quality and Real-Time Rendering with DXR and Other APIs, 2019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Matt Pharr, Wenzel Jakob, Greg Humphreys, Physically Based Rendering: From Theory to Implementation, 2016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C. Lauterbach, M. Garland, S. Sengupta, D. </a:t>
            </a:r>
            <a:r>
              <a:rPr lang="en-US" altLang="ko-KR" sz="1050" dirty="0" err="1"/>
              <a:t>Luebke</a:t>
            </a:r>
            <a:r>
              <a:rPr lang="en-US" altLang="ko-KR" sz="1050" dirty="0"/>
              <a:t>, D. </a:t>
            </a:r>
            <a:r>
              <a:rPr lang="en-US" altLang="ko-KR" sz="1050" dirty="0" err="1"/>
              <a:t>Manocha</a:t>
            </a:r>
            <a:r>
              <a:rPr lang="en-US" altLang="ko-KR" sz="1050" dirty="0"/>
              <a:t>, Fast BVH Construction on GPUs, 2009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Eric </a:t>
            </a:r>
            <a:r>
              <a:rPr lang="en-US" altLang="ko-KR" sz="1050" dirty="0" err="1"/>
              <a:t>Veach</a:t>
            </a:r>
            <a:r>
              <a:rPr lang="en-US" altLang="ko-KR" sz="1050" dirty="0"/>
              <a:t>, Leonida  J. </a:t>
            </a:r>
            <a:r>
              <a:rPr lang="en-US" altLang="ko-KR" sz="1050" dirty="0" err="1"/>
              <a:t>Guibas</a:t>
            </a:r>
            <a:r>
              <a:rPr lang="en-US" altLang="ko-KR" sz="1050" dirty="0"/>
              <a:t>, Metropolis Light Transport, 1997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/>
              <a:t>Eric P. </a:t>
            </a:r>
            <a:r>
              <a:rPr lang="en-US" altLang="ko-KR" sz="1050" dirty="0" err="1"/>
              <a:t>Lafortune</a:t>
            </a:r>
            <a:r>
              <a:rPr lang="en-US" altLang="ko-KR" sz="1050" dirty="0"/>
              <a:t>, Yves D. Willems, Bi-directional Path Tracing, 1993</a:t>
            </a:r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hlinkClick r:id="rId6"/>
              </a:rPr>
              <a:t>Peter Shirley, Ray Tracing in One Weekend, 2018</a:t>
            </a:r>
            <a:endParaRPr lang="en-US" altLang="ko-KR" sz="1050" dirty="0"/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hlinkClick r:id="rId7"/>
              </a:rPr>
              <a:t>Peter Shirley, Ray Tracing in The Next Weekend, 2018</a:t>
            </a:r>
            <a:endParaRPr lang="en-US" altLang="ko-KR" sz="1050" dirty="0"/>
          </a:p>
          <a:p>
            <a:pPr lvl="1">
              <a:lnSpc>
                <a:spcPct val="120000"/>
              </a:lnSpc>
            </a:pPr>
            <a:r>
              <a:rPr lang="en-US" altLang="ko-KR" sz="1050" dirty="0">
                <a:hlinkClick r:id="rId8"/>
              </a:rPr>
              <a:t>Peter Shirley, Ray Tracing in The Rest of Your Life, 2018</a:t>
            </a:r>
            <a:endParaRPr lang="ko-KR" altLang="en-US" sz="105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297A3-3C0A-4F80-932E-E6322E08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33917-6E02-48BE-BCCF-5AF2DE9E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5D89C42-85FB-48CD-A7AE-41CB3FB5A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415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49224"/>
            <a:ext cx="10515600" cy="552773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8800" dirty="0"/>
              <a:t>Thank you!</a:t>
            </a:r>
            <a:endParaRPr lang="ko-KR" altLang="en-US" sz="880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E28CAE-B7D2-41D5-857C-56CE57870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EF651D-24EC-4064-AC03-C3F59DA6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A011F3-C09F-454D-B7F2-9A4E2687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483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온라인 미디어 8" title="Disney's Practical Guide to Path Tracing">
            <a:hlinkClick r:id="" action="ppaction://media"/>
            <a:extLst>
              <a:ext uri="{FF2B5EF4-FFF2-40B4-BE49-F238E27FC236}">
                <a16:creationId xmlns:a16="http://schemas.microsoft.com/office/drawing/2014/main" id="{68FB7AA7-1B11-4614-806A-C96FE9FE29A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E84D0D-B730-4600-AF4F-39A1CF91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6D2F9D-9164-40D5-928A-63F39F40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FFEF79-A53B-4007-9CE4-DD6FD261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7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endParaRPr lang="en-US" altLang="ko-KR" dirty="0"/>
          </a:p>
          <a:p>
            <a:r>
              <a:rPr lang="ko-KR" altLang="en-US" dirty="0"/>
              <a:t>관련 연구 및 사례</a:t>
            </a:r>
            <a:endParaRPr lang="en-US" altLang="ko-KR" dirty="0"/>
          </a:p>
          <a:p>
            <a:r>
              <a:rPr lang="ko-KR" altLang="en-US" dirty="0"/>
              <a:t>시스템 수행 시나리오</a:t>
            </a:r>
            <a:endParaRPr lang="en-US" altLang="ko-KR" dirty="0"/>
          </a:p>
          <a:p>
            <a:r>
              <a:rPr lang="ko-KR" altLang="en-US" dirty="0"/>
              <a:t>시스템 구성도</a:t>
            </a:r>
            <a:endParaRPr lang="en-US" altLang="ko-KR" dirty="0"/>
          </a:p>
          <a:p>
            <a:r>
              <a:rPr lang="ko-KR" altLang="en-US" dirty="0"/>
              <a:t>개발 환경 및 개발 방법</a:t>
            </a:r>
            <a:endParaRPr lang="en-US" altLang="ko-KR" dirty="0"/>
          </a:p>
          <a:p>
            <a:r>
              <a:rPr lang="ko-KR" altLang="en-US" dirty="0"/>
              <a:t>업무 분담</a:t>
            </a:r>
            <a:endParaRPr lang="en-US" altLang="ko-KR" dirty="0"/>
          </a:p>
          <a:p>
            <a:r>
              <a:rPr lang="ko-KR" altLang="en-US" dirty="0"/>
              <a:t>졸업 연구 일정</a:t>
            </a:r>
            <a:endParaRPr lang="en-US" altLang="ko-KR" dirty="0"/>
          </a:p>
          <a:p>
            <a:r>
              <a:rPr lang="ko-KR" altLang="en-US" dirty="0"/>
              <a:t>필요 기술 및 참고 문헌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2D431-C50B-4FDC-AFCF-4A9DB4A2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A76A8-0622-4BA8-B3F9-9C0E91F7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07F3F8-3F90-41F9-B35C-86789070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8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 배경</a:t>
            </a:r>
          </a:p>
        </p:txBody>
      </p:sp>
      <p:pic>
        <p:nvPicPr>
          <p:cNvPr id="1044" name="Picture 20" descr="unity logo에 대한 이미지 검색결과">
            <a:extLst>
              <a:ext uri="{FF2B5EF4-FFF2-40B4-BE49-F238E27FC236}">
                <a16:creationId xmlns:a16="http://schemas.microsoft.com/office/drawing/2014/main" id="{8B2B1C1A-4D4C-44DE-B365-6ABB441015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781" y="1813666"/>
            <a:ext cx="3304164" cy="185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03AB5DC3-7AA0-4764-A007-8B16EF4F0F31}"/>
              </a:ext>
            </a:extLst>
          </p:cNvPr>
          <p:cNvSpPr txBox="1">
            <a:spLocks/>
          </p:cNvSpPr>
          <p:nvPr/>
        </p:nvSpPr>
        <p:spPr>
          <a:xfrm>
            <a:off x="6008914" y="1813666"/>
            <a:ext cx="5344885" cy="434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dirty="0"/>
              <a:t>Real-Time Rendering Engine </a:t>
            </a:r>
          </a:p>
          <a:p>
            <a:pPr marL="0" indent="0" algn="ctr" latinLnBrk="0">
              <a:buNone/>
            </a:pPr>
            <a:endParaRPr lang="en-US" altLang="ko-KR" dirty="0"/>
          </a:p>
          <a:p>
            <a:pPr marL="0" indent="0" algn="ctr" latinLnBrk="0">
              <a:buNone/>
            </a:pPr>
            <a:r>
              <a:rPr lang="ko-KR" altLang="en-US" sz="2400" dirty="0"/>
              <a:t>하나의 이미지를 빠른 시간안에 만들어 내기 위한 게임에 사용될 목적으로 만듦</a:t>
            </a:r>
            <a:r>
              <a:rPr lang="en-US" altLang="ko-KR" sz="2400" dirty="0"/>
              <a:t>.</a:t>
            </a:r>
          </a:p>
          <a:p>
            <a:pPr marL="0" indent="0" algn="ctr" latinLnBrk="0">
              <a:buNone/>
            </a:pPr>
            <a:endParaRPr lang="en-US" altLang="ko-KR" sz="2400" dirty="0"/>
          </a:p>
          <a:p>
            <a:pPr marL="0" indent="0" algn="ctr" latinLnBrk="0">
              <a:buNone/>
            </a:pPr>
            <a:r>
              <a:rPr lang="ko-KR" altLang="en-US" sz="2400" dirty="0"/>
              <a:t>사실에 가까워지는 그래픽</a:t>
            </a:r>
            <a:r>
              <a:rPr lang="en-US" altLang="ko-KR" sz="2400" dirty="0"/>
              <a:t>/</a:t>
            </a:r>
            <a:r>
              <a:rPr lang="ko-KR" altLang="en-US" sz="2400" dirty="0"/>
              <a:t>빠른 </a:t>
            </a:r>
            <a:r>
              <a:rPr lang="en-US" altLang="ko-KR" sz="2400" dirty="0"/>
              <a:t>task</a:t>
            </a:r>
            <a:r>
              <a:rPr lang="ko-KR" altLang="en-US" sz="2400" dirty="0"/>
              <a:t> </a:t>
            </a:r>
            <a:r>
              <a:rPr lang="en-US" altLang="ko-KR" sz="2400" dirty="0"/>
              <a:t>iteration</a:t>
            </a:r>
            <a:r>
              <a:rPr lang="ko-KR" altLang="en-US" sz="2400" dirty="0"/>
              <a:t> 의 장점으로 영상 제작의 목적으로도 쓰이기 시작</a:t>
            </a:r>
            <a:r>
              <a:rPr lang="en-US" altLang="ko-KR" sz="2400" dirty="0"/>
              <a:t>.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1E2CDE0E-E97F-4A61-8992-EAF17E18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068E1D6B-8153-400D-86A1-B7133C6A6B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7" t="13119" r="29193" b="13838"/>
          <a:stretch/>
        </p:blipFill>
        <p:spPr>
          <a:xfrm>
            <a:off x="2071394" y="3672258"/>
            <a:ext cx="2537926" cy="2481944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EA4DD3-91F2-4E44-B046-4F922662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26E70A-454E-4FDD-A87D-58E4BA63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5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 배경</a:t>
            </a:r>
          </a:p>
        </p:txBody>
      </p:sp>
      <p:pic>
        <p:nvPicPr>
          <p:cNvPr id="1026" name="Picture 2" descr="ikinema에 대한 이미지 검색결과">
            <a:extLst>
              <a:ext uri="{FF2B5EF4-FFF2-40B4-BE49-F238E27FC236}">
                <a16:creationId xmlns:a16="http://schemas.microsoft.com/office/drawing/2014/main" id="{EFB42CDA-3EF8-4A3F-832C-F898F6C19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59" y="3725092"/>
            <a:ext cx="2455505" cy="42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 descr="플레이트이(가) 표시된 사진&#10;&#10;자동 생성된 설명">
            <a:extLst>
              <a:ext uri="{FF2B5EF4-FFF2-40B4-BE49-F238E27FC236}">
                <a16:creationId xmlns:a16="http://schemas.microsoft.com/office/drawing/2014/main" id="{CF38BF7B-4D2F-4335-8745-378F4C0FD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001" y="2110251"/>
            <a:ext cx="1488622" cy="1429077"/>
          </a:xfrm>
          <a:prstGeom prst="rect">
            <a:avLst/>
          </a:prstGeom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44F8B163-5D7B-4586-A7BE-14CD0777B733}"/>
              </a:ext>
            </a:extLst>
          </p:cNvPr>
          <p:cNvSpPr txBox="1">
            <a:spLocks/>
          </p:cNvSpPr>
          <p:nvPr/>
        </p:nvSpPr>
        <p:spPr>
          <a:xfrm>
            <a:off x="867897" y="4462804"/>
            <a:ext cx="5383614" cy="1760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800" dirty="0"/>
              <a:t>Unity - </a:t>
            </a:r>
            <a:r>
              <a:rPr lang="en-US" altLang="ko-KR" sz="1800" dirty="0" err="1"/>
              <a:t>Assetstore</a:t>
            </a:r>
            <a:r>
              <a:rPr lang="en-US" altLang="ko-KR" sz="1800" dirty="0"/>
              <a:t>, Unreal</a:t>
            </a:r>
            <a:r>
              <a:rPr lang="ko-KR" altLang="en-US" sz="1800" dirty="0"/>
              <a:t> </a:t>
            </a:r>
            <a:r>
              <a:rPr lang="en-US" altLang="ko-KR" sz="1800" dirty="0"/>
              <a:t>Engine - marketplace</a:t>
            </a:r>
          </a:p>
          <a:p>
            <a:pPr marL="0" indent="0" algn="ctr" latinLnBrk="0">
              <a:buNone/>
            </a:pPr>
            <a:r>
              <a:rPr lang="en-US" altLang="ko-KR" sz="1400" dirty="0"/>
              <a:t>Art</a:t>
            </a:r>
            <a:r>
              <a:rPr lang="ko-KR" altLang="en-US" sz="1400" dirty="0"/>
              <a:t> </a:t>
            </a:r>
            <a:r>
              <a:rPr lang="en-US" altLang="ko-KR" sz="1400" dirty="0"/>
              <a:t>Asset </a:t>
            </a:r>
            <a:r>
              <a:rPr lang="ko-KR" altLang="en-US" sz="1400" dirty="0"/>
              <a:t>부터</a:t>
            </a:r>
            <a:r>
              <a:rPr lang="en-US" altLang="ko-KR" sz="1400" dirty="0"/>
              <a:t> Technical Solution </a:t>
            </a:r>
            <a:r>
              <a:rPr lang="ko-KR" altLang="en-US" sz="1400" dirty="0"/>
              <a:t>까지 다양한 종류의 것들 판매</a:t>
            </a:r>
            <a:r>
              <a:rPr lang="en-US" altLang="ko-KR" sz="1400" dirty="0"/>
              <a:t>. </a:t>
            </a:r>
            <a:r>
              <a:rPr lang="ko-KR" altLang="en-US" sz="1400" dirty="0"/>
              <a:t>해당 엔진의 사용자들에게 기능</a:t>
            </a:r>
            <a:r>
              <a:rPr lang="en-US" altLang="ko-KR" sz="1400" dirty="0"/>
              <a:t>/</a:t>
            </a:r>
            <a:r>
              <a:rPr lang="ko-KR" altLang="en-US" sz="1400" dirty="0"/>
              <a:t>리소스를 쉽게 제공</a:t>
            </a:r>
            <a:endParaRPr lang="en-US" altLang="ko-KR" sz="1400" dirty="0"/>
          </a:p>
          <a:p>
            <a:pPr marL="0" indent="0" algn="ctr" latinLnBrk="0">
              <a:buNone/>
            </a:pPr>
            <a:r>
              <a:rPr lang="en-US" altLang="ko-KR" sz="1200" dirty="0"/>
              <a:t>($1</a:t>
            </a:r>
            <a:r>
              <a:rPr lang="ko-KR" altLang="en-US" sz="1200" dirty="0"/>
              <a:t> </a:t>
            </a:r>
            <a:r>
              <a:rPr lang="en-US" altLang="ko-KR" sz="1200" dirty="0"/>
              <a:t>~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몇백</a:t>
            </a:r>
            <a:r>
              <a:rPr lang="ko-KR" altLang="en-US" sz="1200" dirty="0"/>
              <a:t> 달러</a:t>
            </a:r>
            <a:r>
              <a:rPr lang="en-US" altLang="ko-KR" sz="1200" dirty="0"/>
              <a:t>)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D7876207-F7BE-4808-945A-797FA22D5086}"/>
              </a:ext>
            </a:extLst>
          </p:cNvPr>
          <p:cNvSpPr txBox="1">
            <a:spLocks/>
          </p:cNvSpPr>
          <p:nvPr/>
        </p:nvSpPr>
        <p:spPr>
          <a:xfrm>
            <a:off x="6096000" y="4462803"/>
            <a:ext cx="5383614" cy="1760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800" dirty="0"/>
              <a:t>Technical Solution - </a:t>
            </a:r>
            <a:r>
              <a:rPr lang="en-US" altLang="ko-KR" sz="1800" dirty="0" err="1"/>
              <a:t>iKinema</a:t>
            </a:r>
            <a:r>
              <a:rPr lang="en-US" altLang="ko-KR" sz="1800" dirty="0"/>
              <a:t>, Enlighten</a:t>
            </a:r>
          </a:p>
          <a:p>
            <a:pPr marL="0" indent="0" algn="ctr" latinLnBrk="0">
              <a:buNone/>
            </a:pPr>
            <a:r>
              <a:rPr lang="en-US" altLang="ko-KR" sz="1400" dirty="0"/>
              <a:t>Real-time Rendering Engine </a:t>
            </a:r>
            <a:r>
              <a:rPr lang="ko-KR" altLang="en-US" sz="1400" dirty="0"/>
              <a:t>의 기술적 구멍을 메꾸기 </a:t>
            </a:r>
            <a:endParaRPr lang="en-US" altLang="ko-KR" sz="1400" dirty="0"/>
          </a:p>
          <a:p>
            <a:pPr marL="0" indent="0" algn="ctr" latinLnBrk="0">
              <a:buNone/>
            </a:pPr>
            <a:r>
              <a:rPr lang="ko-KR" altLang="en-US" sz="1400" dirty="0"/>
              <a:t>위한 솔루션으로 사용됨</a:t>
            </a:r>
            <a:r>
              <a:rPr lang="en-US" altLang="ko-KR" sz="1400" dirty="0"/>
              <a:t>.</a:t>
            </a:r>
          </a:p>
          <a:p>
            <a:pPr marL="0" indent="0" algn="ctr" latinLnBrk="0">
              <a:buNone/>
            </a:pPr>
            <a:r>
              <a:rPr lang="en-US" altLang="ko-KR" sz="1200" dirty="0"/>
              <a:t>(Enterprise License : </a:t>
            </a:r>
            <a:r>
              <a:rPr lang="ko-KR" altLang="en-US" sz="1200" dirty="0"/>
              <a:t>천만원 단위의 가격</a:t>
            </a:r>
            <a:r>
              <a:rPr lang="en-US" altLang="ko-KR" sz="1200" dirty="0"/>
              <a:t>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D97245-0952-4052-B17A-D06A671C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DA6515-DD2D-4CDE-8B5A-39FAF0A88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9133" y="1613280"/>
            <a:ext cx="3281142" cy="2849523"/>
          </a:xfrm>
          <a:prstGeom prst="rect">
            <a:avLst/>
          </a:prstGeom>
        </p:spPr>
      </p:pic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A633A-8F95-4062-AB9C-92611081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CB8B0-E026-4BC8-A023-527A71AE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9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real-time rendering </a:t>
            </a:r>
            <a:r>
              <a:rPr lang="ko-KR" altLang="en-US" dirty="0"/>
              <a:t>에 쓰이는 데이터를 통해서 </a:t>
            </a:r>
            <a:r>
              <a:rPr lang="en-US" altLang="ko-KR" dirty="0"/>
              <a:t>raytracing(path-tracing)</a:t>
            </a:r>
            <a:r>
              <a:rPr lang="ko-KR" altLang="en-US" dirty="0"/>
              <a:t>기법을 사용해 사실적인 이미지를 생성</a:t>
            </a:r>
            <a:endParaRPr lang="en-US" altLang="ko-KR" dirty="0"/>
          </a:p>
          <a:p>
            <a:r>
              <a:rPr lang="ko-KR" altLang="en-US" dirty="0"/>
              <a:t>독립적인 </a:t>
            </a:r>
            <a:r>
              <a:rPr lang="ko-KR" altLang="en-US" dirty="0" err="1"/>
              <a:t>픽셀별</a:t>
            </a:r>
            <a:r>
              <a:rPr lang="ko-KR" altLang="en-US" dirty="0"/>
              <a:t> 계산 때문에 </a:t>
            </a:r>
            <a:r>
              <a:rPr lang="en-US" altLang="ko-KR" dirty="0"/>
              <a:t>GPGPU</a:t>
            </a:r>
            <a:r>
              <a:rPr lang="ko-KR" altLang="en-US" dirty="0"/>
              <a:t>를 통한 가속을 활용함</a:t>
            </a:r>
            <a:r>
              <a:rPr lang="en-US" altLang="ko-KR" dirty="0"/>
              <a:t>.</a:t>
            </a:r>
          </a:p>
          <a:p>
            <a:r>
              <a:rPr lang="ko-KR" altLang="ko-KR" dirty="0"/>
              <a:t>하나의 컴퓨터에서 여러 개의 </a:t>
            </a:r>
            <a:r>
              <a:rPr lang="en-US" altLang="ko-KR" dirty="0"/>
              <a:t>GPU</a:t>
            </a:r>
            <a:r>
              <a:rPr lang="ko-KR" altLang="ko-KR" dirty="0"/>
              <a:t>를 가진 경우 이를 활용하여 더 빠른 계산을 할 수 있도록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260F2-E3A2-4B18-AE02-89223654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15CC0-04D1-49A9-A974-9174950C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D646A-55C0-44E7-9FF8-B4BB2CD8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5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졸업 연구 개요</a:t>
            </a:r>
            <a:r>
              <a:rPr lang="en-US" altLang="ko-KR" dirty="0"/>
              <a:t>: </a:t>
            </a:r>
            <a:r>
              <a:rPr lang="ko-KR" altLang="en-US" dirty="0"/>
              <a:t>연구 개발</a:t>
            </a:r>
            <a:r>
              <a:rPr lang="en-US" altLang="ko-KR" dirty="0"/>
              <a:t> </a:t>
            </a:r>
            <a:r>
              <a:rPr lang="ko-KR" altLang="en-US" dirty="0"/>
              <a:t>효과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B7CD7-EAE2-40E4-B8E5-15263128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62335-4CFF-4005-BFEC-F8A2C60E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999E9-CA89-4303-82C3-C92B7FC0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0A3CC7-AE42-4653-94B8-900AF8E3A01F}"/>
              </a:ext>
            </a:extLst>
          </p:cNvPr>
          <p:cNvSpPr txBox="1"/>
          <p:nvPr/>
        </p:nvSpPr>
        <p:spPr>
          <a:xfrm>
            <a:off x="952884" y="5283166"/>
            <a:ext cx="479982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/>
              <a:t>여러 개의 프레임을 생성하여 영상으로 활용</a:t>
            </a:r>
            <a:endParaRPr lang="en-US" altLang="ko-KR" dirty="0"/>
          </a:p>
        </p:txBody>
      </p:sp>
      <p:pic>
        <p:nvPicPr>
          <p:cNvPr id="1026" name="Picture 2" descr="ray tracing vs rasterization에 대한 이미지 검색결과">
            <a:extLst>
              <a:ext uri="{FF2B5EF4-FFF2-40B4-BE49-F238E27FC236}">
                <a16:creationId xmlns:a16="http://schemas.microsoft.com/office/drawing/2014/main" id="{6EE71596-D3F6-4FCA-8838-1A9A7EAE6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02" y="2201052"/>
            <a:ext cx="5143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451891-6F7D-4A6C-BD94-CF9EE730BDF4}"/>
              </a:ext>
            </a:extLst>
          </p:cNvPr>
          <p:cNvSpPr txBox="1"/>
          <p:nvPr/>
        </p:nvSpPr>
        <p:spPr>
          <a:xfrm>
            <a:off x="6020505" y="5006168"/>
            <a:ext cx="533329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/>
              <a:t>real-time rendering engine </a:t>
            </a:r>
            <a:r>
              <a:rPr lang="ko-KR" altLang="en-US" dirty="0"/>
              <a:t>에서</a:t>
            </a:r>
            <a:endParaRPr lang="en-US" altLang="ko-KR" dirty="0"/>
          </a:p>
          <a:p>
            <a:pPr algn="ctr"/>
            <a:r>
              <a:rPr lang="en-US" altLang="ko-KR" dirty="0"/>
              <a:t>photo-realistic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r>
              <a:rPr lang="ko-KR" altLang="en-US" dirty="0"/>
              <a:t> 를 모방하기 위한 </a:t>
            </a:r>
            <a:endParaRPr lang="en-US" altLang="ko-KR" dirty="0"/>
          </a:p>
          <a:p>
            <a:pPr algn="ctr"/>
            <a:r>
              <a:rPr lang="en-US" altLang="ko-KR" dirty="0"/>
              <a:t>reference </a:t>
            </a:r>
            <a:r>
              <a:rPr lang="ko-KR" altLang="en-US" dirty="0"/>
              <a:t>로써의 사용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BA938F5-2389-466F-BFD3-184D4BB6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6" y="2201052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5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및 사례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04048" y="1825625"/>
            <a:ext cx="6949751" cy="4351338"/>
          </a:xfrm>
        </p:spPr>
        <p:txBody>
          <a:bodyPr/>
          <a:lstStyle/>
          <a:p>
            <a:r>
              <a:rPr lang="en-US" altLang="ko-KR" dirty="0"/>
              <a:t>Octane Render</a:t>
            </a:r>
          </a:p>
          <a:p>
            <a:pPr lvl="1"/>
            <a:r>
              <a:rPr lang="en-US" altLang="ko-KR" dirty="0"/>
              <a:t>GPGPU</a:t>
            </a:r>
            <a:r>
              <a:rPr lang="ko-KR" altLang="en-US" dirty="0"/>
              <a:t> </a:t>
            </a:r>
            <a:r>
              <a:rPr lang="en-US" altLang="ko-KR" dirty="0"/>
              <a:t>based path-trace Renderer </a:t>
            </a:r>
          </a:p>
          <a:p>
            <a:pPr lvl="1"/>
            <a:r>
              <a:rPr lang="ko-KR" altLang="en-US" dirty="0"/>
              <a:t>대부분의 </a:t>
            </a:r>
            <a:r>
              <a:rPr lang="en-US" altLang="ko-KR" dirty="0"/>
              <a:t>Game Engine, DCC </a:t>
            </a:r>
            <a:r>
              <a:rPr lang="ko-KR" altLang="en-US" dirty="0"/>
              <a:t>들의 기능에 </a:t>
            </a:r>
            <a:r>
              <a:rPr lang="en-US" altLang="ko-KR" dirty="0"/>
              <a:t>Plugin </a:t>
            </a:r>
            <a:r>
              <a:rPr lang="ko-KR" altLang="en-US" dirty="0"/>
              <a:t>으로 지원</a:t>
            </a:r>
            <a:endParaRPr lang="en-US" altLang="ko-KR" dirty="0"/>
          </a:p>
          <a:p>
            <a:pPr lvl="1"/>
            <a:r>
              <a:rPr lang="en-US" altLang="ko-KR" dirty="0"/>
              <a:t>Path-tracing </a:t>
            </a:r>
            <a:r>
              <a:rPr lang="ko-KR" altLang="en-US" dirty="0"/>
              <a:t>이외에도 </a:t>
            </a:r>
            <a:r>
              <a:rPr lang="en-US" altLang="ko-KR" dirty="0"/>
              <a:t>lightmap baking </a:t>
            </a:r>
            <a:r>
              <a:rPr lang="ko-KR" altLang="en-US" dirty="0"/>
              <a:t>등 다양한 솔루션 제공</a:t>
            </a:r>
            <a:endParaRPr lang="en-US" altLang="ko-KR" dirty="0"/>
          </a:p>
          <a:p>
            <a:r>
              <a:rPr lang="en-US" altLang="ko-KR" dirty="0"/>
              <a:t>License</a:t>
            </a:r>
          </a:p>
          <a:p>
            <a:pPr lvl="1"/>
            <a:r>
              <a:rPr lang="en-US" altLang="ko-KR" dirty="0"/>
              <a:t>Unity: Free(1-GPU)/$20(2-GPU)/$60(N-GPU) per month per seat</a:t>
            </a:r>
          </a:p>
          <a:p>
            <a:pPr lvl="1"/>
            <a:r>
              <a:rPr lang="en-US" altLang="ko-KR" dirty="0"/>
              <a:t>Other DCC/Engine $699/$899 per year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9BBBAE-8843-4647-9DA6-9547619B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B9684-6D79-4E4B-AFB9-A8FD0AE7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D711C-4CF7-4D8B-A686-5DA78763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SEETHELIGHTS</a:t>
            </a:r>
            <a:endParaRPr lang="ko-KR" altLang="en-US"/>
          </a:p>
        </p:txBody>
      </p:sp>
      <p:pic>
        <p:nvPicPr>
          <p:cNvPr id="2050" name="Picture 2" descr="OctaneRender">
            <a:extLst>
              <a:ext uri="{FF2B5EF4-FFF2-40B4-BE49-F238E27FC236}">
                <a16:creationId xmlns:a16="http://schemas.microsoft.com/office/drawing/2014/main" id="{F60AD5D2-D01D-47FC-80D4-5E255A62E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84" y="2066132"/>
            <a:ext cx="246697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C85A2B-5341-456D-9BA5-C5749A426739}"/>
              </a:ext>
            </a:extLst>
          </p:cNvPr>
          <p:cNvSpPr txBox="1"/>
          <p:nvPr/>
        </p:nvSpPr>
        <p:spPr>
          <a:xfrm>
            <a:off x="758129" y="4866482"/>
            <a:ext cx="355648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 err="1"/>
              <a:t>octane</a:t>
            </a:r>
            <a:r>
              <a:rPr lang="en-US" altLang="ko-KR" sz="4000" dirty="0" err="1"/>
              <a:t>render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6711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시스템 수행 시나리오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38334-0BE7-4E2D-A824-BD04E331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A78784-36F7-416F-8356-2E2264BCDE7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내용 개체 틀 4" descr="그리기이(가) 표시된 사진&#10;&#10;자동 생성된 설명">
            <a:extLst>
              <a:ext uri="{FF2B5EF4-FFF2-40B4-BE49-F238E27FC236}">
                <a16:creationId xmlns:a16="http://schemas.microsoft.com/office/drawing/2014/main" id="{008C58DD-90CA-4531-885F-C4371AB6C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904" y="1714181"/>
            <a:ext cx="651581" cy="877128"/>
          </a:xfrm>
          <a:solidFill>
            <a:srgbClr val="131313"/>
          </a:solidFill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E769FE6-E9FA-4722-A5FF-5D54BFA9C7D0}"/>
              </a:ext>
            </a:extLst>
          </p:cNvPr>
          <p:cNvSpPr txBox="1">
            <a:spLocks/>
          </p:cNvSpPr>
          <p:nvPr/>
        </p:nvSpPr>
        <p:spPr>
          <a:xfrm>
            <a:off x="8470635" y="2512054"/>
            <a:ext cx="1835020" cy="3585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100" dirty="0" err="1"/>
              <a:t>RadianceGrabber</a:t>
            </a:r>
            <a:r>
              <a:rPr lang="en-US" altLang="ko-KR" sz="1100" dirty="0"/>
              <a:t>(</a:t>
            </a:r>
            <a:r>
              <a:rPr lang="ko-KR" altLang="en-US" sz="1100" dirty="0"/>
              <a:t>가칭</a:t>
            </a:r>
            <a:r>
              <a:rPr lang="en-US" altLang="ko-KR" sz="1100" dirty="0"/>
              <a:t>) C++/CUDA</a:t>
            </a:r>
          </a:p>
        </p:txBody>
      </p:sp>
      <p:pic>
        <p:nvPicPr>
          <p:cNvPr id="12" name="그림 11" descr="그리기, 플레이트이(가) 표시된 사진&#10;&#10;자동 생성된 설명">
            <a:extLst>
              <a:ext uri="{FF2B5EF4-FFF2-40B4-BE49-F238E27FC236}">
                <a16:creationId xmlns:a16="http://schemas.microsoft.com/office/drawing/2014/main" id="{9AF1ABE3-1696-4EDC-80E4-EB934FE3D3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268" y="1609923"/>
            <a:ext cx="941796" cy="896949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BE6CAEDA-E144-4520-B996-5659E18D872E}"/>
              </a:ext>
            </a:extLst>
          </p:cNvPr>
          <p:cNvSpPr txBox="1">
            <a:spLocks/>
          </p:cNvSpPr>
          <p:nvPr/>
        </p:nvSpPr>
        <p:spPr>
          <a:xfrm>
            <a:off x="2204351" y="2513250"/>
            <a:ext cx="1513114" cy="35858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en-US" altLang="ko-KR" sz="1200" dirty="0"/>
              <a:t>C# Script in Mono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11148F1-6307-417F-8043-ADABEFC03C37}"/>
              </a:ext>
            </a:extLst>
          </p:cNvPr>
          <p:cNvCxnSpPr>
            <a:cxnSpLocks/>
          </p:cNvCxnSpPr>
          <p:nvPr/>
        </p:nvCxnSpPr>
        <p:spPr>
          <a:xfrm>
            <a:off x="2959455" y="3356621"/>
            <a:ext cx="6420915" cy="497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19FE04-DC54-405B-B738-E890FA0275CA}"/>
              </a:ext>
            </a:extLst>
          </p:cNvPr>
          <p:cNvSpPr txBox="1"/>
          <p:nvPr/>
        </p:nvSpPr>
        <p:spPr>
          <a:xfrm rot="253895">
            <a:off x="3686801" y="3247938"/>
            <a:ext cx="4981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2. </a:t>
            </a:r>
            <a:r>
              <a:rPr lang="ko-KR" altLang="en-US" sz="1600" dirty="0"/>
              <a:t>렌더링 데이터를 넘기며</a:t>
            </a:r>
            <a:r>
              <a:rPr lang="en-US" altLang="ko-KR" sz="1600" dirty="0"/>
              <a:t> </a:t>
            </a:r>
            <a:r>
              <a:rPr lang="ko-KR" altLang="en-US" sz="1600" dirty="0"/>
              <a:t>계산 모듈 호출</a:t>
            </a:r>
            <a:r>
              <a:rPr lang="en-US" altLang="ko-KR" sz="1600" dirty="0"/>
              <a:t>(P/Invoke)</a:t>
            </a:r>
            <a:endParaRPr lang="ko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9699931-437C-4BD4-B7E5-2CDD94AE4A6F}"/>
              </a:ext>
            </a:extLst>
          </p:cNvPr>
          <p:cNvCxnSpPr>
            <a:cxnSpLocks/>
          </p:cNvCxnSpPr>
          <p:nvPr/>
        </p:nvCxnSpPr>
        <p:spPr>
          <a:xfrm flipV="1">
            <a:off x="2959455" y="4717960"/>
            <a:ext cx="6435789" cy="36512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496938D-B5DF-415E-B3AC-CF41329B3E19}"/>
              </a:ext>
            </a:extLst>
          </p:cNvPr>
          <p:cNvSpPr txBox="1"/>
          <p:nvPr/>
        </p:nvSpPr>
        <p:spPr>
          <a:xfrm rot="21397787">
            <a:off x="3987282" y="4558291"/>
            <a:ext cx="4217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4. </a:t>
            </a:r>
            <a:r>
              <a:rPr lang="ko-KR" altLang="en-US" sz="1600" dirty="0"/>
              <a:t>계산된 픽셀의 색 업데이트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F7B80DF-215D-4D19-929E-C54A9FF7FCC4}"/>
              </a:ext>
            </a:extLst>
          </p:cNvPr>
          <p:cNvCxnSpPr>
            <a:cxnSpLocks/>
          </p:cNvCxnSpPr>
          <p:nvPr/>
        </p:nvCxnSpPr>
        <p:spPr>
          <a:xfrm>
            <a:off x="2939137" y="2870642"/>
            <a:ext cx="0" cy="3485708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B84C7F7-A9F8-4397-9C01-A19AB9D6444F}"/>
              </a:ext>
            </a:extLst>
          </p:cNvPr>
          <p:cNvCxnSpPr>
            <a:cxnSpLocks/>
          </p:cNvCxnSpPr>
          <p:nvPr/>
        </p:nvCxnSpPr>
        <p:spPr>
          <a:xfrm>
            <a:off x="9380370" y="2935480"/>
            <a:ext cx="0" cy="3420870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FED0377-C256-4131-9AEC-8811F49EB6F4}"/>
              </a:ext>
            </a:extLst>
          </p:cNvPr>
          <p:cNvSpPr txBox="1"/>
          <p:nvPr/>
        </p:nvSpPr>
        <p:spPr>
          <a:xfrm>
            <a:off x="354560" y="2895350"/>
            <a:ext cx="2579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1. </a:t>
            </a:r>
            <a:r>
              <a:rPr lang="ko-KR" altLang="en-US" sz="1600" dirty="0"/>
              <a:t>렌더링 데이터 수집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AB0629-41E3-4A83-8CC6-AF3A7CF62E3E}"/>
              </a:ext>
            </a:extLst>
          </p:cNvPr>
          <p:cNvSpPr txBox="1"/>
          <p:nvPr/>
        </p:nvSpPr>
        <p:spPr>
          <a:xfrm>
            <a:off x="9395244" y="4028720"/>
            <a:ext cx="2589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Path-Tracing </a:t>
            </a:r>
            <a:r>
              <a:rPr lang="ko-KR" altLang="en-US" sz="1600" dirty="0"/>
              <a:t>실행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픽셀 별 업데이트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5ABCA13-0D95-4A7E-B84B-9FCFED102A03}"/>
              </a:ext>
            </a:extLst>
          </p:cNvPr>
          <p:cNvCxnSpPr>
            <a:cxnSpLocks/>
          </p:cNvCxnSpPr>
          <p:nvPr/>
        </p:nvCxnSpPr>
        <p:spPr>
          <a:xfrm>
            <a:off x="6095563" y="4929341"/>
            <a:ext cx="0" cy="30513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4871EE59-A1A3-49DE-8AE6-E8ADCFB8933F}"/>
              </a:ext>
            </a:extLst>
          </p:cNvPr>
          <p:cNvCxnSpPr>
            <a:cxnSpLocks/>
          </p:cNvCxnSpPr>
          <p:nvPr/>
        </p:nvCxnSpPr>
        <p:spPr>
          <a:xfrm flipV="1">
            <a:off x="2944581" y="5435157"/>
            <a:ext cx="6435789" cy="36512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A1E4AEF-682A-4EF8-AEB0-F880FD51E0A6}"/>
              </a:ext>
            </a:extLst>
          </p:cNvPr>
          <p:cNvSpPr txBox="1"/>
          <p:nvPr/>
        </p:nvSpPr>
        <p:spPr>
          <a:xfrm rot="21397787">
            <a:off x="3986406" y="5282649"/>
            <a:ext cx="4217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6. </a:t>
            </a:r>
            <a:r>
              <a:rPr lang="ko-KR" altLang="en-US" sz="1600" dirty="0"/>
              <a:t>마지막으로 계산된 픽셀의 색 업데이트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31D3CE0-F113-4EB1-897D-F78FF64B8A86}"/>
              </a:ext>
            </a:extLst>
          </p:cNvPr>
          <p:cNvSpPr txBox="1"/>
          <p:nvPr/>
        </p:nvSpPr>
        <p:spPr>
          <a:xfrm>
            <a:off x="361436" y="5051345"/>
            <a:ext cx="2579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5. </a:t>
            </a:r>
            <a:r>
              <a:rPr lang="ko-KR" altLang="en-US" sz="1600" dirty="0"/>
              <a:t>결과 이미지 갱신</a:t>
            </a:r>
          </a:p>
        </p:txBody>
      </p:sp>
      <p:sp>
        <p:nvSpPr>
          <p:cNvPr id="74" name="날짜 개체 틀 73">
            <a:extLst>
              <a:ext uri="{FF2B5EF4-FFF2-40B4-BE49-F238E27FC236}">
                <a16:creationId xmlns:a16="http://schemas.microsoft.com/office/drawing/2014/main" id="{22F4BF58-0DA8-4201-B3D2-17CED49F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 dirty="0"/>
          </a:p>
        </p:txBody>
      </p:sp>
      <p:sp>
        <p:nvSpPr>
          <p:cNvPr id="75" name="바닥글 개체 틀 74">
            <a:extLst>
              <a:ext uri="{FF2B5EF4-FFF2-40B4-BE49-F238E27FC236}">
                <a16:creationId xmlns:a16="http://schemas.microsoft.com/office/drawing/2014/main" id="{50469CC1-DBC0-4C67-A93F-BB501704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SEETHELIGHTS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4730E73-5268-41E5-95FD-3441C0A6F3FF}"/>
              </a:ext>
            </a:extLst>
          </p:cNvPr>
          <p:cNvSpPr txBox="1"/>
          <p:nvPr/>
        </p:nvSpPr>
        <p:spPr>
          <a:xfrm>
            <a:off x="827814" y="5786314"/>
            <a:ext cx="2091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/>
              <a:t>7. </a:t>
            </a:r>
            <a:r>
              <a:rPr lang="ko-KR" altLang="en-US" sz="1600" dirty="0"/>
              <a:t>결과 이미지 갱신</a:t>
            </a:r>
          </a:p>
        </p:txBody>
      </p:sp>
      <p:pic>
        <p:nvPicPr>
          <p:cNvPr id="4" name="그림 3" descr="테이블, 실내, 앉아있는, 컵이(가) 표시된 사진&#10;&#10;자동 생성된 설명">
            <a:extLst>
              <a:ext uri="{FF2B5EF4-FFF2-40B4-BE49-F238E27FC236}">
                <a16:creationId xmlns:a16="http://schemas.microsoft.com/office/drawing/2014/main" id="{20B34910-FD54-40C3-A110-8BAA3481E2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4" y="5617720"/>
            <a:ext cx="673089" cy="67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2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표 66">
            <a:extLst>
              <a:ext uri="{FF2B5EF4-FFF2-40B4-BE49-F238E27FC236}">
                <a16:creationId xmlns:a16="http://schemas.microsoft.com/office/drawing/2014/main" id="{CD461AEA-1CA4-47F0-B857-96FD7D4F3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06370"/>
              </p:ext>
            </p:extLst>
          </p:nvPr>
        </p:nvGraphicFramePr>
        <p:xfrm>
          <a:off x="737118" y="1604863"/>
          <a:ext cx="10616682" cy="4672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8894">
                  <a:extLst>
                    <a:ext uri="{9D8B030D-6E8A-4147-A177-3AD203B41FA5}">
                      <a16:colId xmlns:a16="http://schemas.microsoft.com/office/drawing/2014/main" val="3721360300"/>
                    </a:ext>
                  </a:extLst>
                </a:gridCol>
                <a:gridCol w="3538894">
                  <a:extLst>
                    <a:ext uri="{9D8B030D-6E8A-4147-A177-3AD203B41FA5}">
                      <a16:colId xmlns:a16="http://schemas.microsoft.com/office/drawing/2014/main" val="3659997446"/>
                    </a:ext>
                  </a:extLst>
                </a:gridCol>
                <a:gridCol w="3538894">
                  <a:extLst>
                    <a:ext uri="{9D8B030D-6E8A-4147-A177-3AD203B41FA5}">
                      <a16:colId xmlns:a16="http://schemas.microsoft.com/office/drawing/2014/main" val="3512687101"/>
                    </a:ext>
                  </a:extLst>
                </a:gridCol>
              </a:tblGrid>
              <a:tr h="2812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CPU side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GPU side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758806"/>
                  </a:ext>
                </a:extLst>
              </a:tr>
              <a:tr h="281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C#, managed memory, unity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C++, host code, unmanaged memory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device code, many, hardware scheduled thread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912700"/>
                  </a:ext>
                </a:extLst>
              </a:tr>
              <a:tr h="410962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13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147395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구성도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65733-4364-4B9A-B572-2EBCB79B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78784-36F7-416F-8356-2E2264BCDE7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EBF4FF36-139E-4693-9C50-C1191CBF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2019-11-10</a:t>
            </a:r>
            <a:endParaRPr lang="ko-KR" altLang="en-US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9BFDD4-63A7-49C5-9794-14A7AA62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SEETHELIGHTS</a:t>
            </a:r>
            <a:endParaRPr lang="ko-KR" altLang="en-US" dirty="0"/>
          </a:p>
        </p:txBody>
      </p:sp>
      <p:graphicFrame>
        <p:nvGraphicFramePr>
          <p:cNvPr id="74" name="표 74">
            <a:extLst>
              <a:ext uri="{FF2B5EF4-FFF2-40B4-BE49-F238E27FC236}">
                <a16:creationId xmlns:a16="http://schemas.microsoft.com/office/drawing/2014/main" id="{DE3DAE47-632A-479D-9284-14AC6F713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192885"/>
              </p:ext>
            </p:extLst>
          </p:nvPr>
        </p:nvGraphicFramePr>
        <p:xfrm>
          <a:off x="1371859" y="2665963"/>
          <a:ext cx="2333366" cy="1008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366">
                  <a:extLst>
                    <a:ext uri="{9D8B030D-6E8A-4147-A177-3AD203B41FA5}">
                      <a16:colId xmlns:a16="http://schemas.microsoft.com/office/drawing/2014/main" val="718766692"/>
                    </a:ext>
                  </a:extLst>
                </a:gridCol>
              </a:tblGrid>
              <a:tr h="2105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렌더링 데이터 수집 모듈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534419"/>
                  </a:ext>
                </a:extLst>
              </a:tr>
              <a:tr h="733894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하나의 프레임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여러 개의 프레임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0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 Mesh, Shader, Transform 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들을 매프레임 별 수집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544644"/>
                  </a:ext>
                </a:extLst>
              </a:tr>
            </a:tbl>
          </a:graphicData>
        </a:graphic>
      </p:graphicFrame>
      <p:graphicFrame>
        <p:nvGraphicFramePr>
          <p:cNvPr id="76" name="표 74">
            <a:extLst>
              <a:ext uri="{FF2B5EF4-FFF2-40B4-BE49-F238E27FC236}">
                <a16:creationId xmlns:a16="http://schemas.microsoft.com/office/drawing/2014/main" id="{60E91E21-B70B-412F-ABE8-561C7C3E0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425447"/>
              </p:ext>
            </p:extLst>
          </p:nvPr>
        </p:nvGraphicFramePr>
        <p:xfrm>
          <a:off x="4572000" y="2246036"/>
          <a:ext cx="6457950" cy="3968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7950">
                  <a:extLst>
                    <a:ext uri="{9D8B030D-6E8A-4147-A177-3AD203B41FA5}">
                      <a16:colId xmlns:a16="http://schemas.microsoft.com/office/drawing/2014/main" val="718766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Ray-tracing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모듈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13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534419"/>
                  </a:ext>
                </a:extLst>
              </a:tr>
              <a:tr h="3693954">
                <a:tc>
                  <a:txBody>
                    <a:bodyPr/>
                    <a:lstStyle/>
                    <a:p>
                      <a:pPr algn="ctr" latinLnBrk="0"/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544644"/>
                  </a:ext>
                </a:extLst>
              </a:tr>
            </a:tbl>
          </a:graphicData>
        </a:graphic>
      </p:graphicFrame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995B050-D6A8-4B77-A375-3CD0039EA585}"/>
              </a:ext>
            </a:extLst>
          </p:cNvPr>
          <p:cNvCxnSpPr>
            <a:cxnSpLocks/>
            <a:stCxn id="74" idx="2"/>
          </p:cNvCxnSpPr>
          <p:nvPr/>
        </p:nvCxnSpPr>
        <p:spPr>
          <a:xfrm rot="16200000" flipH="1">
            <a:off x="3232905" y="2979814"/>
            <a:ext cx="644732" cy="203345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ACC1E6E-C9A6-4D28-B2A8-06D3DE087258}"/>
              </a:ext>
            </a:extLst>
          </p:cNvPr>
          <p:cNvSpPr txBox="1"/>
          <p:nvPr/>
        </p:nvSpPr>
        <p:spPr>
          <a:xfrm>
            <a:off x="2378284" y="3722992"/>
            <a:ext cx="2033459" cy="57708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1050" dirty="0"/>
              <a:t>ray-tracing </a:t>
            </a:r>
            <a:r>
              <a:rPr lang="ko-KR" altLang="en-US" sz="1050" dirty="0"/>
              <a:t>시작 </a:t>
            </a:r>
            <a:endParaRPr lang="en-US" altLang="ko-KR" sz="1050" dirty="0"/>
          </a:p>
          <a:p>
            <a:pPr algn="ctr"/>
            <a:r>
              <a:rPr lang="ko-KR" altLang="en-US" sz="1050" dirty="0"/>
              <a:t>수집된 데이터 전달</a:t>
            </a:r>
          </a:p>
          <a:p>
            <a:pPr algn="ctr"/>
            <a:r>
              <a:rPr lang="en-US" altLang="ko-KR" sz="1050" dirty="0"/>
              <a:t>(P/Invoke)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43604D-8023-4A48-8584-8A78154FFC86}"/>
              </a:ext>
            </a:extLst>
          </p:cNvPr>
          <p:cNvSpPr txBox="1"/>
          <p:nvPr/>
        </p:nvSpPr>
        <p:spPr>
          <a:xfrm>
            <a:off x="4762122" y="3354313"/>
            <a:ext cx="2868750" cy="4385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600" dirty="0"/>
          </a:p>
          <a:p>
            <a:pPr algn="ctr"/>
            <a:r>
              <a:rPr lang="en-US" altLang="ko-KR" sz="1050" dirty="0"/>
              <a:t>BVH Construction: </a:t>
            </a:r>
            <a:r>
              <a:rPr lang="en-US" altLang="ko-KR" sz="1050" dirty="0" err="1"/>
              <a:t>Accerelation</a:t>
            </a:r>
            <a:r>
              <a:rPr lang="en-US" altLang="ko-KR" sz="1050" dirty="0"/>
              <a:t> structure</a:t>
            </a:r>
          </a:p>
          <a:p>
            <a:pPr algn="ctr"/>
            <a:endParaRPr lang="en-US" altLang="ko-KR" sz="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BDA4E3A-0522-4AB4-B10A-4274AC0E7F90}"/>
              </a:ext>
            </a:extLst>
          </p:cNvPr>
          <p:cNvSpPr txBox="1"/>
          <p:nvPr/>
        </p:nvSpPr>
        <p:spPr>
          <a:xfrm>
            <a:off x="4762122" y="2664968"/>
            <a:ext cx="2868750" cy="43858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600" dirty="0"/>
          </a:p>
          <a:p>
            <a:pPr algn="ctr"/>
            <a:r>
              <a:rPr lang="ko-KR" altLang="en-US" sz="1050" dirty="0"/>
              <a:t>데이터 정리 및 시작</a:t>
            </a:r>
            <a:endParaRPr lang="en-US" altLang="ko-KR" sz="1050" dirty="0"/>
          </a:p>
          <a:p>
            <a:pPr algn="ctr"/>
            <a:endParaRPr lang="en-US" altLang="ko-KR" sz="6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B763C2CF-8E31-414B-A108-F5434D5A18FF}"/>
              </a:ext>
            </a:extLst>
          </p:cNvPr>
          <p:cNvCxnSpPr>
            <a:cxnSpLocks/>
            <a:stCxn id="86" idx="2"/>
            <a:endCxn id="84" idx="0"/>
          </p:cNvCxnSpPr>
          <p:nvPr/>
        </p:nvCxnSpPr>
        <p:spPr>
          <a:xfrm>
            <a:off x="6196497" y="3103550"/>
            <a:ext cx="0" cy="25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A9121E3-0F2A-4D1F-9A89-3B9B39A60C54}"/>
              </a:ext>
            </a:extLst>
          </p:cNvPr>
          <p:cNvSpPr txBox="1"/>
          <p:nvPr/>
        </p:nvSpPr>
        <p:spPr>
          <a:xfrm>
            <a:off x="7988740" y="4672249"/>
            <a:ext cx="1297377" cy="57708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Ray Traversal </a:t>
            </a:r>
          </a:p>
          <a:p>
            <a:pPr algn="ctr"/>
            <a:r>
              <a:rPr lang="en-US" altLang="ko-KR" sz="1050" dirty="0"/>
              <a:t>&amp;</a:t>
            </a:r>
          </a:p>
          <a:p>
            <a:pPr algn="ctr"/>
            <a:r>
              <a:rPr lang="en-US" altLang="ko-KR" sz="1050" dirty="0"/>
              <a:t> Hit Check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8928D6A-1CBC-495F-9A9F-115711EDED83}"/>
              </a:ext>
            </a:extLst>
          </p:cNvPr>
          <p:cNvCxnSpPr>
            <a:cxnSpLocks/>
            <a:stCxn id="86" idx="3"/>
            <a:endCxn id="140" idx="0"/>
          </p:cNvCxnSpPr>
          <p:nvPr/>
        </p:nvCxnSpPr>
        <p:spPr>
          <a:xfrm>
            <a:off x="7630872" y="2884259"/>
            <a:ext cx="1754889" cy="4700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1DB1CF8E-61DB-4B78-AC57-618EDBCA663E}"/>
              </a:ext>
            </a:extLst>
          </p:cNvPr>
          <p:cNvCxnSpPr>
            <a:cxnSpLocks/>
            <a:stCxn id="84" idx="2"/>
            <a:endCxn id="103" idx="1"/>
          </p:cNvCxnSpPr>
          <p:nvPr/>
        </p:nvCxnSpPr>
        <p:spPr>
          <a:xfrm rot="16200000" flipH="1">
            <a:off x="6855304" y="3134087"/>
            <a:ext cx="437278" cy="17548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FF049AE-F29C-4C94-84BB-9EC464DC04AE}"/>
              </a:ext>
            </a:extLst>
          </p:cNvPr>
          <p:cNvCxnSpPr>
            <a:cxnSpLocks/>
            <a:stCxn id="140" idx="2"/>
            <a:endCxn id="103" idx="0"/>
          </p:cNvCxnSpPr>
          <p:nvPr/>
        </p:nvCxnSpPr>
        <p:spPr>
          <a:xfrm>
            <a:off x="9385761" y="3792893"/>
            <a:ext cx="2" cy="229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B97CB30-8ECF-4299-AD7D-DB5B78CAEE27}"/>
              </a:ext>
            </a:extLst>
          </p:cNvPr>
          <p:cNvSpPr txBox="1"/>
          <p:nvPr/>
        </p:nvSpPr>
        <p:spPr>
          <a:xfrm>
            <a:off x="7951390" y="4022424"/>
            <a:ext cx="2868746" cy="41549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Generate ray per pixel</a:t>
            </a:r>
          </a:p>
          <a:p>
            <a:pPr algn="ctr"/>
            <a:r>
              <a:rPr lang="en-US" altLang="ko-KR" sz="1050" dirty="0"/>
              <a:t>from</a:t>
            </a:r>
            <a:r>
              <a:rPr lang="ko-KR" altLang="en-US" sz="1050" dirty="0"/>
              <a:t> </a:t>
            </a:r>
            <a:r>
              <a:rPr lang="en-US" altLang="ko-KR" sz="1050" dirty="0"/>
              <a:t>camera</a:t>
            </a:r>
            <a:r>
              <a:rPr lang="ko-KR" altLang="en-US" sz="1050" dirty="0"/>
              <a:t> </a:t>
            </a:r>
            <a:r>
              <a:rPr lang="en-US" altLang="ko-KR" sz="1050" dirty="0"/>
              <a:t>plane</a:t>
            </a: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EEA1794-1CDA-43BE-B809-0A3B7EF2AB18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8637428" y="4437922"/>
            <a:ext cx="1" cy="23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EA73EEE-8C29-47E9-880C-4F8B9734C98D}"/>
              </a:ext>
            </a:extLst>
          </p:cNvPr>
          <p:cNvSpPr txBox="1"/>
          <p:nvPr/>
        </p:nvSpPr>
        <p:spPr>
          <a:xfrm>
            <a:off x="9522759" y="4662584"/>
            <a:ext cx="1297377" cy="577081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Calculate color &amp;</a:t>
            </a:r>
          </a:p>
          <a:p>
            <a:pPr algn="ctr"/>
            <a:r>
              <a:rPr lang="en-US" altLang="ko-KR" sz="1050" dirty="0" err="1"/>
              <a:t>Genrate</a:t>
            </a:r>
            <a:r>
              <a:rPr lang="en-US" altLang="ko-KR" sz="1050" dirty="0"/>
              <a:t> ray </a:t>
            </a:r>
          </a:p>
          <a:p>
            <a:pPr algn="ctr"/>
            <a:r>
              <a:rPr lang="en-US" altLang="ko-KR" sz="1050" dirty="0"/>
              <a:t>from point</a:t>
            </a: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E4006002-50B8-494A-8C6A-9BCAEB9F202F}"/>
              </a:ext>
            </a:extLst>
          </p:cNvPr>
          <p:cNvCxnSpPr/>
          <p:nvPr/>
        </p:nvCxnSpPr>
        <p:spPr>
          <a:xfrm>
            <a:off x="9286117" y="4821435"/>
            <a:ext cx="236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CBFE214-243D-4F27-9D1B-74AD0442819E}"/>
              </a:ext>
            </a:extLst>
          </p:cNvPr>
          <p:cNvCxnSpPr/>
          <p:nvPr/>
        </p:nvCxnSpPr>
        <p:spPr>
          <a:xfrm flipH="1">
            <a:off x="9286117" y="5069085"/>
            <a:ext cx="236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3E81D8FB-8E85-48C4-BA90-151734D94218}"/>
              </a:ext>
            </a:extLst>
          </p:cNvPr>
          <p:cNvSpPr/>
          <p:nvPr/>
        </p:nvSpPr>
        <p:spPr>
          <a:xfrm>
            <a:off x="6467474" y="4499477"/>
            <a:ext cx="1182448" cy="16155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Result </a:t>
            </a:r>
          </a:p>
          <a:p>
            <a:pPr algn="ctr"/>
            <a:r>
              <a:rPr lang="en-US" altLang="ko-KR" sz="1100" dirty="0"/>
              <a:t>Texture </a:t>
            </a:r>
          </a:p>
          <a:p>
            <a:pPr algn="ctr"/>
            <a:r>
              <a:rPr lang="en-US" altLang="ko-KR" sz="1100" dirty="0"/>
              <a:t>Buffer</a:t>
            </a:r>
            <a:endParaRPr lang="ko-KR" altLang="en-US" sz="11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85DF7D1-9289-4BB9-881D-D9495CB7B523}"/>
              </a:ext>
            </a:extLst>
          </p:cNvPr>
          <p:cNvSpPr txBox="1"/>
          <p:nvPr/>
        </p:nvSpPr>
        <p:spPr>
          <a:xfrm>
            <a:off x="7951386" y="3354311"/>
            <a:ext cx="2868750" cy="4385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600" dirty="0"/>
          </a:p>
          <a:p>
            <a:pPr algn="ctr"/>
            <a:r>
              <a:rPr lang="en-US" altLang="ko-KR" sz="1050" dirty="0"/>
              <a:t>BVH Construction: </a:t>
            </a:r>
            <a:r>
              <a:rPr lang="en-US" altLang="ko-KR" sz="1050" dirty="0" err="1"/>
              <a:t>Accerelation</a:t>
            </a:r>
            <a:r>
              <a:rPr lang="en-US" altLang="ko-KR" sz="1050" dirty="0"/>
              <a:t> structure</a:t>
            </a:r>
          </a:p>
          <a:p>
            <a:pPr algn="ctr"/>
            <a:endParaRPr lang="en-US" altLang="ko-KR" sz="600" dirty="0"/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5095AC5D-926C-4C5A-8C40-BB50CF0B586A}"/>
              </a:ext>
            </a:extLst>
          </p:cNvPr>
          <p:cNvCxnSpPr>
            <a:cxnSpLocks/>
            <a:stCxn id="89" idx="2"/>
          </p:cNvCxnSpPr>
          <p:nvPr/>
        </p:nvCxnSpPr>
        <p:spPr>
          <a:xfrm rot="5400000">
            <a:off x="7924398" y="4989823"/>
            <a:ext cx="453524" cy="9725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그림 156" descr="테이블, 실내, 앉아있는, 컵이(가) 표시된 사진&#10;&#10;자동 생성된 설명">
            <a:extLst>
              <a:ext uri="{FF2B5EF4-FFF2-40B4-BE49-F238E27FC236}">
                <a16:creationId xmlns:a16="http://schemas.microsoft.com/office/drawing/2014/main" id="{5314977B-7670-4CC1-9A61-19C42FE85F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710" y="4972336"/>
            <a:ext cx="1099801" cy="1099801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A1D6FFF8-B5A2-4FBA-B6FF-79CEA92A4D05}"/>
              </a:ext>
            </a:extLst>
          </p:cNvPr>
          <p:cNvSpPr txBox="1"/>
          <p:nvPr/>
        </p:nvSpPr>
        <p:spPr>
          <a:xfrm>
            <a:off x="5782242" y="5152904"/>
            <a:ext cx="767501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900" dirty="0"/>
              <a:t>모두</a:t>
            </a:r>
            <a:endParaRPr lang="en-US" altLang="ko-KR" sz="900" dirty="0"/>
          </a:p>
          <a:p>
            <a:pPr algn="ctr"/>
            <a:r>
              <a:rPr lang="ko-KR" altLang="en-US" sz="900" dirty="0"/>
              <a:t>업데이트</a:t>
            </a:r>
            <a:endParaRPr lang="en-US" altLang="ko-KR" sz="900" dirty="0"/>
          </a:p>
        </p:txBody>
      </p:sp>
      <p:cxnSp>
        <p:nvCxnSpPr>
          <p:cNvPr id="161" name="직선 화살표 연결선 153">
            <a:extLst>
              <a:ext uri="{FF2B5EF4-FFF2-40B4-BE49-F238E27FC236}">
                <a16:creationId xmlns:a16="http://schemas.microsoft.com/office/drawing/2014/main" id="{FB9DA603-D937-4048-BF60-2155ECEE5CE8}"/>
              </a:ext>
            </a:extLst>
          </p:cNvPr>
          <p:cNvCxnSpPr>
            <a:cxnSpLocks/>
            <a:endCxn id="157" idx="3"/>
          </p:cNvCxnSpPr>
          <p:nvPr/>
        </p:nvCxnSpPr>
        <p:spPr>
          <a:xfrm flipH="1">
            <a:off x="5864511" y="5522236"/>
            <a:ext cx="6029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5" name="표 74">
            <a:extLst>
              <a:ext uri="{FF2B5EF4-FFF2-40B4-BE49-F238E27FC236}">
                <a16:creationId xmlns:a16="http://schemas.microsoft.com/office/drawing/2014/main" id="{C655F157-BBA0-4997-84A4-CD5B3639F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00887"/>
              </p:ext>
            </p:extLst>
          </p:nvPr>
        </p:nvGraphicFramePr>
        <p:xfrm>
          <a:off x="1371858" y="5239665"/>
          <a:ext cx="2333366" cy="754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366">
                  <a:extLst>
                    <a:ext uri="{9D8B030D-6E8A-4147-A177-3AD203B41FA5}">
                      <a16:colId xmlns:a16="http://schemas.microsoft.com/office/drawing/2014/main" val="718766692"/>
                    </a:ext>
                  </a:extLst>
                </a:gridCol>
              </a:tblGrid>
              <a:tr h="7548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결과 이미지 뷰어</a:t>
                      </a:r>
                      <a:endParaRPr lang="en-US" altLang="ko-KR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534419"/>
                  </a:ext>
                </a:extLst>
              </a:tr>
            </a:tbl>
          </a:graphicData>
        </a:graphic>
      </p:graphicFrame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C6655AAC-E071-451C-A5A9-E2E7C18BC753}"/>
              </a:ext>
            </a:extLst>
          </p:cNvPr>
          <p:cNvCxnSpPr>
            <a:cxnSpLocks/>
            <a:endCxn id="165" idx="0"/>
          </p:cNvCxnSpPr>
          <p:nvPr/>
        </p:nvCxnSpPr>
        <p:spPr>
          <a:xfrm rot="10800000" flipV="1">
            <a:off x="2538542" y="4611413"/>
            <a:ext cx="3928939" cy="628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D13C8A28-6BF6-4997-9BAC-BF90A2468E34}"/>
              </a:ext>
            </a:extLst>
          </p:cNvPr>
          <p:cNvSpPr txBox="1"/>
          <p:nvPr/>
        </p:nvSpPr>
        <p:spPr>
          <a:xfrm>
            <a:off x="2519489" y="4636998"/>
            <a:ext cx="1694642" cy="57708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1050" dirty="0"/>
              <a:t>픽셀 업데이트 시</a:t>
            </a:r>
            <a:endParaRPr lang="en-US" altLang="ko-KR" sz="1050" dirty="0"/>
          </a:p>
          <a:p>
            <a:pPr algn="ctr"/>
            <a:r>
              <a:rPr lang="ko-KR" altLang="en-US" sz="1050" dirty="0"/>
              <a:t>자동 갱신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en-US" altLang="ko-KR" sz="1050" dirty="0" err="1"/>
              <a:t>ptr</a:t>
            </a:r>
            <a:r>
              <a:rPr lang="en-US" altLang="ko-KR" sz="1050" dirty="0"/>
              <a:t> reference)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5F2788F-34DB-4A4F-B463-9DF54F6413C6}"/>
              </a:ext>
            </a:extLst>
          </p:cNvPr>
          <p:cNvSpPr txBox="1"/>
          <p:nvPr/>
        </p:nvSpPr>
        <p:spPr>
          <a:xfrm>
            <a:off x="7810179" y="5399125"/>
            <a:ext cx="826456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ko-KR" altLang="en-US" sz="700" dirty="0"/>
              <a:t>계산되는 데로</a:t>
            </a:r>
            <a:endParaRPr lang="en-US" altLang="ko-KR" sz="700" dirty="0"/>
          </a:p>
          <a:p>
            <a:pPr algn="ctr"/>
            <a:r>
              <a:rPr lang="ko-KR" altLang="en-US" sz="700" dirty="0"/>
              <a:t>업데이트</a:t>
            </a:r>
            <a:endParaRPr lang="en-US" altLang="ko-KR" sz="700" dirty="0"/>
          </a:p>
        </p:txBody>
      </p:sp>
    </p:spTree>
    <p:extLst>
      <p:ext uri="{BB962C8B-B14F-4D97-AF65-F5344CB8AC3E}">
        <p14:creationId xmlns:p14="http://schemas.microsoft.com/office/powerpoint/2010/main" val="366648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4265</TotalTime>
  <Words>1138</Words>
  <Application>Microsoft Office PowerPoint</Application>
  <PresentationFormat>와이드스크린</PresentationFormat>
  <Paragraphs>257</Paragraphs>
  <Slides>17</Slides>
  <Notes>6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GPU-Accelerated  Raytracing Renderer on Unity</vt:lpstr>
      <vt:lpstr>Index</vt:lpstr>
      <vt:lpstr>졸업 연구 개요: 연구 개발 배경</vt:lpstr>
      <vt:lpstr>졸업 연구 개요: 연구 개발 배경</vt:lpstr>
      <vt:lpstr>졸업 연구 개요: 연구 개발 목표</vt:lpstr>
      <vt:lpstr>졸업 연구 개요: 연구 개발 효과</vt:lpstr>
      <vt:lpstr>관련 연구 및 사례</vt:lpstr>
      <vt:lpstr>시스템 수행 시나리오</vt:lpstr>
      <vt:lpstr>시스템 구성도</vt:lpstr>
      <vt:lpstr>업무 분담</vt:lpstr>
      <vt:lpstr>개발 환경</vt:lpstr>
      <vt:lpstr>개발 환경</vt:lpstr>
      <vt:lpstr>개발 방법</vt:lpstr>
      <vt:lpstr>졸업 연구 일정</vt:lpstr>
      <vt:lpstr>필요 기술 및 참고 문헌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수혁</dc:creator>
  <cp:lastModifiedBy>김수혁</cp:lastModifiedBy>
  <cp:revision>146</cp:revision>
  <dcterms:created xsi:type="dcterms:W3CDTF">2019-11-03T02:13:53Z</dcterms:created>
  <dcterms:modified xsi:type="dcterms:W3CDTF">2019-11-09T15:19:34Z</dcterms:modified>
</cp:coreProperties>
</file>