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8" r:id="rId7"/>
    <p:sldId id="265" r:id="rId8"/>
    <p:sldId id="260" r:id="rId9"/>
    <p:sldId id="261" r:id="rId10"/>
    <p:sldId id="269" r:id="rId11"/>
    <p:sldId id="270" r:id="rId12"/>
    <p:sldId id="271" r:id="rId13"/>
    <p:sldId id="272" r:id="rId14"/>
    <p:sldId id="266" r:id="rId15"/>
    <p:sldId id="262" r:id="rId16"/>
    <p:sldId id="267" r:id="rId17"/>
  </p:sldIdLst>
  <p:sldSz cx="12192000" cy="6858000"/>
  <p:notesSz cx="6858000" cy="9144000"/>
  <p:embeddedFontLst>
    <p:embeddedFont>
      <p:font typeface="나눔스퀘어" panose="020B0600000101010101" pitchFamily="50" charset="-127"/>
      <p:regular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15C37-6F8C-4BCF-A5EF-081B99F2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71DB4-1B19-4C18-9BCD-82825A8E9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62442-512A-45B8-A216-EE70164E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C96FA-6A1B-49F7-8981-6EF3C19A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91149-7F70-4360-947D-EDAE9AEF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3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40CC0-5963-4195-A4AB-C0DE706D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FF0A7A-171F-4346-B170-35F02196C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C8B4E-5D09-4857-9201-C2065B0B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AD91C-CC00-45B8-992F-DAC6E839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1E998-BEA7-4D61-B1C2-9861474A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18DB1B-3A38-40A7-B97D-EDC556A86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3BAE2-A9F0-4C8E-B946-49BAA729A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5AF2B-2F31-4A6D-9E5E-91E89084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24D9F-C0D0-4A62-A40F-CE590636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A984A-32C7-4B03-AA68-903414DF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8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1ADE8-7060-4E91-9715-BB4B1C80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42892-4C30-4E81-B031-31199147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E128-9EEA-433E-8508-CE36DD2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B1138-1F0F-4CBD-840D-BEC1EDE5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47770-59D4-45DB-BCF1-68805CA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BEB2F-4888-4D79-90A8-1B68B383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15069-06D7-4098-947B-978036E7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77F6B-2238-4239-B2EF-27B966E0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225F1-13E8-4830-B66B-2C7DA1D5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F4D66-2F97-4E93-A017-CEB872D1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04C7-17BD-4F30-8510-03B8A163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A34F2-69F1-44F6-B36C-648C4FAB8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E88BE-482F-47E1-8A62-F0F2541E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41DD5-2D2E-4AF1-93BD-C5790E1F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4C027-8A5A-4584-B2B4-A537EAC0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508F5-27BF-40D7-98BD-C8CE7E45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42C87-1005-4B27-9C3C-1D0801FE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16383-7477-43FD-A04D-02FEF904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77688-F465-4D3F-90C2-7325684BD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759AA-FF54-4B71-A773-E183DCFC0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A19EC-3EB9-4E04-B55D-4B6E1D456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FE629-0401-4810-9B29-342DA464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FA1809-871D-4EAC-8322-64BACCF0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4E199-C9A1-45F9-9FC6-6CA9CFE7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9537B-F11F-45C2-9964-AE4017D1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65A0A7-B5DD-4B31-B206-A324C1A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46CD4E-110E-4883-9C2E-69BA842F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8D72B-30AF-4486-AF2E-7C1A364E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779C5-4370-4403-BAF1-0BE9FEA4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07F97-58CB-4EB6-A05E-1672D004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28534-ADBF-4D46-BC98-E1612C41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7270A-8EC7-4DE9-B13D-2AD7E6F7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A1B22-F5ED-42D3-9F80-4AD41469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EE329-7C94-4C56-AA6F-1BBD25B42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1BFA7-485A-4016-B9E2-9C7716DD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1ADA7-EE1F-4A26-8120-940454E6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F4FDE-EF2E-4324-9873-8E351662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674B0-DE31-4C9A-87C6-CAE225AF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3207F3-3BA4-4BAC-BCD8-77DB7D4F5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471325-95AA-4A25-BD06-A659D1148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60902-A5DC-4AFA-82A8-867D0EE3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3099B-A15E-4BE3-B96C-B8136D90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C0F10-9E6D-4928-A7F0-BBF71432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3AC743-2E83-4BBC-99FD-0524DDA2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D9B47-C65F-45E4-99AC-255B3C4F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1376-59A7-41AC-AA89-17F508F98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AB4B-7BD7-44BD-A50A-818512A52880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85229-B0A7-4860-96B4-E0A509547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B4898-E94A-4BD5-A40B-9231D649E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BEFA-136B-455D-8A51-B70C365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k.co.kr/news/society/view/2018/04/2239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hyperlink" Target="http://www.superbin.co.kr/new/contents/product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F79A08-D650-4F02-92BC-F0450ACC6991}"/>
              </a:ext>
            </a:extLst>
          </p:cNvPr>
          <p:cNvSpPr/>
          <p:nvPr/>
        </p:nvSpPr>
        <p:spPr>
          <a:xfrm>
            <a:off x="4175870" y="3353540"/>
            <a:ext cx="3840258" cy="150920"/>
          </a:xfrm>
          <a:prstGeom prst="rect">
            <a:avLst/>
          </a:prstGeom>
          <a:solidFill>
            <a:schemeClr val="accent6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243EF-FDFF-49C1-ABE6-B3C368EBE518}"/>
              </a:ext>
            </a:extLst>
          </p:cNvPr>
          <p:cNvSpPr txBox="1"/>
          <p:nvPr/>
        </p:nvSpPr>
        <p:spPr>
          <a:xfrm>
            <a:off x="121920" y="106680"/>
            <a:ext cx="334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AI 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Recycle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91E22-80A6-4649-ADB5-A57FCC54A1A1}"/>
              </a:ext>
            </a:extLst>
          </p:cNvPr>
          <p:cNvSpPr txBox="1"/>
          <p:nvPr/>
        </p:nvSpPr>
        <p:spPr>
          <a:xfrm>
            <a:off x="6502400" y="5657671"/>
            <a:ext cx="568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컴퓨터공학과 임세은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컴퓨터공학과 임지윤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스마트기기공학과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김남규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스마트기기공학과 김성빈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ACF2D-3B5C-47E7-BAE6-761A54CBFF65}"/>
              </a:ext>
            </a:extLst>
          </p:cNvPr>
          <p:cNvSpPr txBox="1"/>
          <p:nvPr/>
        </p:nvSpPr>
        <p:spPr>
          <a:xfrm>
            <a:off x="4297680" y="2645654"/>
            <a:ext cx="413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재활용품 분류기</a:t>
            </a:r>
          </a:p>
        </p:txBody>
      </p:sp>
    </p:spTree>
    <p:extLst>
      <p:ext uri="{BB962C8B-B14F-4D97-AF65-F5344CB8AC3E}">
        <p14:creationId xmlns:p14="http://schemas.microsoft.com/office/powerpoint/2010/main" val="20127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54F02-5C89-47B5-ACF0-514BAE51E037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26801-BD85-4F9B-BAE5-B0FDBFDBD319}"/>
              </a:ext>
            </a:extLst>
          </p:cNvPr>
          <p:cNvSpPr txBox="1"/>
          <p:nvPr/>
        </p:nvSpPr>
        <p:spPr>
          <a:xfrm>
            <a:off x="3688080" y="500538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D6B0-9329-4D6F-BEC9-A51108FBAC7F}"/>
              </a:ext>
            </a:extLst>
          </p:cNvPr>
          <p:cNvSpPr/>
          <p:nvPr/>
        </p:nvSpPr>
        <p:spPr>
          <a:xfrm>
            <a:off x="1208409" y="4562469"/>
            <a:ext cx="6941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(c)(f)(g)(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) 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내용물이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있거나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배경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흰색이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아닌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경우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24B490-169E-406E-B2D8-F9641F9E79E1}"/>
              </a:ext>
            </a:extLst>
          </p:cNvPr>
          <p:cNvSpPr/>
          <p:nvPr/>
        </p:nvSpPr>
        <p:spPr>
          <a:xfrm>
            <a:off x="1208409" y="5196756"/>
            <a:ext cx="8742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(b)(d)(j)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물체가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개인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경우나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라벨이나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워터마크가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경우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3F4B39-9095-429C-82F7-C5E73F7F1058}"/>
              </a:ext>
            </a:extLst>
          </p:cNvPr>
          <p:cNvGrpSpPr/>
          <p:nvPr/>
        </p:nvGrpSpPr>
        <p:grpSpPr>
          <a:xfrm>
            <a:off x="843169" y="1430411"/>
            <a:ext cx="5834271" cy="2820544"/>
            <a:chOff x="3178864" y="1479963"/>
            <a:chExt cx="5834271" cy="282054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3B54B4B-6228-4015-BB6B-88A83774F760}"/>
                </a:ext>
              </a:extLst>
            </p:cNvPr>
            <p:cNvGrpSpPr/>
            <p:nvPr/>
          </p:nvGrpSpPr>
          <p:grpSpPr>
            <a:xfrm>
              <a:off x="3309654" y="1550636"/>
              <a:ext cx="5572689" cy="2697659"/>
              <a:chOff x="599440" y="1530625"/>
              <a:chExt cx="5572689" cy="269765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7278321-022A-4602-9291-3AE81559C4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495" t="46377" r="49212" b="34058"/>
              <a:stretch/>
            </p:blipFill>
            <p:spPr>
              <a:xfrm>
                <a:off x="599440" y="1530625"/>
                <a:ext cx="5572689" cy="2524539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90879A-5FD8-4E08-8649-68DB6CF851F3}"/>
                  </a:ext>
                </a:extLst>
              </p:cNvPr>
              <p:cNvSpPr/>
              <p:nvPr/>
            </p:nvSpPr>
            <p:spPr>
              <a:xfrm>
                <a:off x="639196" y="3935896"/>
                <a:ext cx="2222317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▲</a:t>
                </a:r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Times New Roman" panose="02020603050405020304" pitchFamily="18" charset="0"/>
                  </a:rPr>
                  <a:t>오답 데이터 셋 예시</a:t>
                </a:r>
                <a:endPara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265AEC-DDB0-4B51-AFB3-3B3F9436EA0C}"/>
                </a:ext>
              </a:extLst>
            </p:cNvPr>
            <p:cNvSpPr/>
            <p:nvPr/>
          </p:nvSpPr>
          <p:spPr>
            <a:xfrm>
              <a:off x="3178864" y="1479963"/>
              <a:ext cx="5834271" cy="2820544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41E16E9-B7A7-432C-B7CD-D7E5654B8059}"/>
              </a:ext>
            </a:extLst>
          </p:cNvPr>
          <p:cNvSpPr/>
          <p:nvPr/>
        </p:nvSpPr>
        <p:spPr>
          <a:xfrm rot="16200000">
            <a:off x="7479336" y="2564569"/>
            <a:ext cx="287960" cy="397568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3FD11D-0640-44C3-A5A5-5894C72A3192}"/>
              </a:ext>
            </a:extLst>
          </p:cNvPr>
          <p:cNvSpPr txBox="1"/>
          <p:nvPr/>
        </p:nvSpPr>
        <p:spPr>
          <a:xfrm>
            <a:off x="8425072" y="2486353"/>
            <a:ext cx="2097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94039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54F02-5C89-47B5-ACF0-514BAE51E037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26801-BD85-4F9B-BAE5-B0FDBFDBD319}"/>
              </a:ext>
            </a:extLst>
          </p:cNvPr>
          <p:cNvSpPr txBox="1"/>
          <p:nvPr/>
        </p:nvSpPr>
        <p:spPr>
          <a:xfrm>
            <a:off x="3688080" y="500538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DF5F4F-2632-40D7-9CDF-3635531E69FC}"/>
              </a:ext>
            </a:extLst>
          </p:cNvPr>
          <p:cNvSpPr/>
          <p:nvPr/>
        </p:nvSpPr>
        <p:spPr>
          <a:xfrm>
            <a:off x="2817113" y="1587164"/>
            <a:ext cx="21241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" panose="020B0503020000020004" pitchFamily="50" charset="-127"/>
              </a:rPr>
              <a:t>VGGNet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C67B50-C5CA-4C19-8EB4-ED61C730D16C}"/>
              </a:ext>
            </a:extLst>
          </p:cNvPr>
          <p:cNvSpPr/>
          <p:nvPr/>
        </p:nvSpPr>
        <p:spPr>
          <a:xfrm>
            <a:off x="7250780" y="1587164"/>
            <a:ext cx="196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ResNet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CACD0-F156-4430-9109-DDC70AD43BD2}"/>
              </a:ext>
            </a:extLst>
          </p:cNvPr>
          <p:cNvSpPr txBox="1"/>
          <p:nvPr/>
        </p:nvSpPr>
        <p:spPr>
          <a:xfrm>
            <a:off x="5867845" y="1756441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1543B1-8EEF-48E9-BD9F-E4ED6491C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1" t="55507" r="50843" b="21292"/>
          <a:stretch/>
        </p:blipFill>
        <p:spPr>
          <a:xfrm>
            <a:off x="3081766" y="2564270"/>
            <a:ext cx="5405730" cy="321896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3F8CA6-7516-408A-BBD2-EF3597FC0073}"/>
              </a:ext>
            </a:extLst>
          </p:cNvPr>
          <p:cNvSpPr/>
          <p:nvPr/>
        </p:nvSpPr>
        <p:spPr>
          <a:xfrm>
            <a:off x="3688080" y="5746342"/>
            <a:ext cx="507108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통제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변인을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고정시킨 후 동일한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epoch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값에 대한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test accuracy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F067CAF-50F9-4D8D-8C62-452FDAA188C4}"/>
              </a:ext>
            </a:extLst>
          </p:cNvPr>
          <p:cNvSpPr/>
          <p:nvPr/>
        </p:nvSpPr>
        <p:spPr>
          <a:xfrm>
            <a:off x="2415209" y="1401416"/>
            <a:ext cx="7225748" cy="1053548"/>
          </a:xfrm>
          <a:prstGeom prst="round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3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54F02-5C89-47B5-ACF0-514BAE51E037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26801-BD85-4F9B-BAE5-B0FDBFDBD319}"/>
              </a:ext>
            </a:extLst>
          </p:cNvPr>
          <p:cNvSpPr txBox="1"/>
          <p:nvPr/>
        </p:nvSpPr>
        <p:spPr>
          <a:xfrm>
            <a:off x="3688080" y="500538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정규화 전 후 비교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22B774-70CD-4206-9B26-D4E87F98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9447" r="10884" b="41174"/>
          <a:stretch>
            <a:fillRect/>
          </a:stretch>
        </p:blipFill>
        <p:spPr bwMode="auto">
          <a:xfrm>
            <a:off x="1416132" y="2156799"/>
            <a:ext cx="4249171" cy="31894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CDD14F2B-18B0-4954-8CBB-CF671482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t="7431" r="11774" b="43987"/>
          <a:stretch>
            <a:fillRect/>
          </a:stretch>
        </p:blipFill>
        <p:spPr bwMode="auto">
          <a:xfrm>
            <a:off x="6841434" y="2111238"/>
            <a:ext cx="3723861" cy="3234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F19D62-F029-4B30-8CCE-A90ADD01F596}"/>
              </a:ext>
            </a:extLst>
          </p:cNvPr>
          <p:cNvSpPr/>
          <p:nvPr/>
        </p:nvSpPr>
        <p:spPr>
          <a:xfrm>
            <a:off x="1416132" y="5346225"/>
            <a:ext cx="22223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ko-KR" altLang="en-US" sz="13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정규화 전 사진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D09EA8-AC33-4B25-B849-B5200ED8521A}"/>
              </a:ext>
            </a:extLst>
          </p:cNvPr>
          <p:cNvSpPr/>
          <p:nvPr/>
        </p:nvSpPr>
        <p:spPr>
          <a:xfrm>
            <a:off x="6841434" y="5346225"/>
            <a:ext cx="22223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정규화 후 사진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43B85-F616-4C8D-B7F5-85E92F3F760C}"/>
              </a:ext>
            </a:extLst>
          </p:cNvPr>
          <p:cNvSpPr txBox="1"/>
          <p:nvPr/>
        </p:nvSpPr>
        <p:spPr>
          <a:xfrm>
            <a:off x="3329609" y="1381539"/>
            <a:ext cx="904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E0D5A-0C7E-45DA-BF36-33A84280FE73}"/>
              </a:ext>
            </a:extLst>
          </p:cNvPr>
          <p:cNvSpPr txBox="1"/>
          <p:nvPr/>
        </p:nvSpPr>
        <p:spPr>
          <a:xfrm>
            <a:off x="8441635" y="1360364"/>
            <a:ext cx="904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016C24-A34C-44DB-8857-180A82E73A37}"/>
              </a:ext>
            </a:extLst>
          </p:cNvPr>
          <p:cNvSpPr/>
          <p:nvPr/>
        </p:nvSpPr>
        <p:spPr>
          <a:xfrm>
            <a:off x="1192696" y="2111238"/>
            <a:ext cx="1510747" cy="4331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68BF8B-283C-4919-9E72-1FA123F0D981}"/>
              </a:ext>
            </a:extLst>
          </p:cNvPr>
          <p:cNvSpPr/>
          <p:nvPr/>
        </p:nvSpPr>
        <p:spPr>
          <a:xfrm>
            <a:off x="6526699" y="2047048"/>
            <a:ext cx="1510747" cy="4331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7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54F02-5C89-47B5-ACF0-514BAE51E037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26801-BD85-4F9B-BAE5-B0FDBFDBD319}"/>
              </a:ext>
            </a:extLst>
          </p:cNvPr>
          <p:cNvSpPr txBox="1"/>
          <p:nvPr/>
        </p:nvSpPr>
        <p:spPr>
          <a:xfrm>
            <a:off x="3688079" y="500538"/>
            <a:ext cx="416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4A3D9-6048-42C2-8753-8831ACCBDAC3}"/>
              </a:ext>
            </a:extLst>
          </p:cNvPr>
          <p:cNvSpPr txBox="1"/>
          <p:nvPr/>
        </p:nvSpPr>
        <p:spPr>
          <a:xfrm>
            <a:off x="210853" y="1538378"/>
            <a:ext cx="5675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ctr"/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32~256 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</a:t>
            </a:r>
            <a:r>
              <a:rPr lang="ko-KR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</a:t>
            </a:r>
            <a:r>
              <a:rPr lang="ko-KR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승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설정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08C818-6A48-40FF-BBC2-3A4DAF52C8F7}"/>
              </a:ext>
            </a:extLst>
          </p:cNvPr>
          <p:cNvGrpSpPr/>
          <p:nvPr/>
        </p:nvGrpSpPr>
        <p:grpSpPr>
          <a:xfrm>
            <a:off x="1207603" y="2766544"/>
            <a:ext cx="5186053" cy="3204290"/>
            <a:chOff x="1376568" y="2251717"/>
            <a:chExt cx="5186053" cy="32042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4993DB0-C334-4AB1-8C97-E3CDACA60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40" t="58696" r="54266" b="18143"/>
            <a:stretch/>
          </p:blipFill>
          <p:spPr>
            <a:xfrm>
              <a:off x="1376568" y="2251717"/>
              <a:ext cx="3856384" cy="299167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B9AB03-BEAB-45D4-ADD1-079D63DD6A88}"/>
                </a:ext>
              </a:extLst>
            </p:cNvPr>
            <p:cNvSpPr/>
            <p:nvPr/>
          </p:nvSpPr>
          <p:spPr>
            <a:xfrm>
              <a:off x="1491532" y="5163619"/>
              <a:ext cx="5071089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▲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Batch_size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따른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test accuracy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D016C6-6467-4E1F-85D8-1D098FA3BE7E}"/>
              </a:ext>
            </a:extLst>
          </p:cNvPr>
          <p:cNvGrpSpPr/>
          <p:nvPr/>
        </p:nvGrpSpPr>
        <p:grpSpPr>
          <a:xfrm>
            <a:off x="6195391" y="3050425"/>
            <a:ext cx="5138393" cy="2628021"/>
            <a:chOff x="6454167" y="3336107"/>
            <a:chExt cx="5138393" cy="262802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F611563-4A9C-4E4D-B113-27AAACC9E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788" t="51014" r="28587" b="32319"/>
            <a:stretch/>
          </p:blipFill>
          <p:spPr>
            <a:xfrm>
              <a:off x="6454167" y="3336107"/>
              <a:ext cx="5138393" cy="233563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A21F376-EA48-40FB-AD2C-73477271D50C}"/>
                </a:ext>
              </a:extLst>
            </p:cNvPr>
            <p:cNvSpPr/>
            <p:nvPr/>
          </p:nvSpPr>
          <p:spPr>
            <a:xfrm>
              <a:off x="6487818" y="5671740"/>
              <a:ext cx="5071089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▲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Learning_rate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따른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test accuracy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B3C9E9-75B8-4B2B-B01C-1FF0649C45BF}"/>
              </a:ext>
            </a:extLst>
          </p:cNvPr>
          <p:cNvSpPr/>
          <p:nvPr/>
        </p:nvSpPr>
        <p:spPr>
          <a:xfrm>
            <a:off x="7066139" y="1538378"/>
            <a:ext cx="31822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=&gt;0.0005~0.00146</a:t>
            </a:r>
          </a:p>
          <a:p>
            <a:pPr algn="ctr"/>
            <a:r>
              <a:rPr lang="en-US" altLang="ko-KR" sz="2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=&gt;0.008~0.0014</a:t>
            </a:r>
            <a:endParaRPr lang="ko-KR" altLang="en-US" sz="25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6AD8CD-0D09-4841-89CD-3BC4E26D768B}"/>
              </a:ext>
            </a:extLst>
          </p:cNvPr>
          <p:cNvCxnSpPr/>
          <p:nvPr/>
        </p:nvCxnSpPr>
        <p:spPr>
          <a:xfrm>
            <a:off x="5785493" y="1351722"/>
            <a:ext cx="0" cy="483041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8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3BAE85-33F3-4B28-B0CD-ABF7A7F8548E}"/>
              </a:ext>
            </a:extLst>
          </p:cNvPr>
          <p:cNvSpPr/>
          <p:nvPr/>
        </p:nvSpPr>
        <p:spPr>
          <a:xfrm>
            <a:off x="4958080" y="0"/>
            <a:ext cx="7233920" cy="6858000"/>
          </a:xfrm>
          <a:prstGeom prst="rect">
            <a:avLst/>
          </a:prstGeom>
          <a:solidFill>
            <a:schemeClr val="accent6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60F3C3-F6E8-4C89-9210-E1C9FFF4FCC3}"/>
              </a:ext>
            </a:extLst>
          </p:cNvPr>
          <p:cNvSpPr/>
          <p:nvPr/>
        </p:nvSpPr>
        <p:spPr>
          <a:xfrm>
            <a:off x="4656820" y="2187823"/>
            <a:ext cx="995680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58F90-DC80-46D6-9ABC-DF94CBE5C124}"/>
              </a:ext>
            </a:extLst>
          </p:cNvPr>
          <p:cNvSpPr/>
          <p:nvPr/>
        </p:nvSpPr>
        <p:spPr>
          <a:xfrm>
            <a:off x="5466080" y="2187823"/>
            <a:ext cx="3854180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C23A44-6241-4407-84D6-4D3BC9DA555B}"/>
              </a:ext>
            </a:extLst>
          </p:cNvPr>
          <p:cNvSpPr/>
          <p:nvPr/>
        </p:nvSpPr>
        <p:spPr>
          <a:xfrm>
            <a:off x="4673600" y="4548257"/>
            <a:ext cx="995680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98A8AF-2139-47A0-B777-199842D04B7A}"/>
              </a:ext>
            </a:extLst>
          </p:cNvPr>
          <p:cNvSpPr/>
          <p:nvPr/>
        </p:nvSpPr>
        <p:spPr>
          <a:xfrm>
            <a:off x="5652500" y="4548257"/>
            <a:ext cx="3684540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AC0069-4DA6-4CA9-AA00-892F8CB64F6A}"/>
              </a:ext>
            </a:extLst>
          </p:cNvPr>
          <p:cNvSpPr/>
          <p:nvPr/>
        </p:nvSpPr>
        <p:spPr>
          <a:xfrm flipH="1">
            <a:off x="512225" y="4520317"/>
            <a:ext cx="4455330" cy="198119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4E7A9-E6B5-4106-8BCF-A48E3A2DB976}"/>
              </a:ext>
            </a:extLst>
          </p:cNvPr>
          <p:cNvSpPr txBox="1"/>
          <p:nvPr/>
        </p:nvSpPr>
        <p:spPr>
          <a:xfrm>
            <a:off x="1127760" y="3779412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85678A-7462-41E3-8FD4-89BECB278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35" y="1880929"/>
            <a:ext cx="1680370" cy="16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6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24B26-4BBB-4C38-B983-86EE2037FF70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</a:p>
        </p:txBody>
      </p:sp>
    </p:spTree>
    <p:extLst>
      <p:ext uri="{BB962C8B-B14F-4D97-AF65-F5344CB8AC3E}">
        <p14:creationId xmlns:p14="http://schemas.microsoft.com/office/powerpoint/2010/main" val="143060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24B26-4BBB-4C38-B983-86EE2037FF70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</a:p>
        </p:txBody>
      </p:sp>
    </p:spTree>
    <p:extLst>
      <p:ext uri="{BB962C8B-B14F-4D97-AF65-F5344CB8AC3E}">
        <p14:creationId xmlns:p14="http://schemas.microsoft.com/office/powerpoint/2010/main" val="2148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ADCF1-952D-4D58-9196-A56EF96AC653}"/>
              </a:ext>
            </a:extLst>
          </p:cNvPr>
          <p:cNvSpPr txBox="1"/>
          <p:nvPr/>
        </p:nvSpPr>
        <p:spPr>
          <a:xfrm>
            <a:off x="629920" y="155714"/>
            <a:ext cx="141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EE003B-8410-49FD-97C7-24334211C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81" y="1099618"/>
            <a:ext cx="1411935" cy="141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6B85E-12D0-437B-94D0-B826D7054E87}"/>
              </a:ext>
            </a:extLst>
          </p:cNvPr>
          <p:cNvSpPr txBox="1"/>
          <p:nvPr/>
        </p:nvSpPr>
        <p:spPr>
          <a:xfrm>
            <a:off x="3550921" y="2657447"/>
            <a:ext cx="242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서론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713B1-56DB-42E4-B6EF-44766C35E47C}"/>
              </a:ext>
            </a:extLst>
          </p:cNvPr>
          <p:cNvSpPr txBox="1"/>
          <p:nvPr/>
        </p:nvSpPr>
        <p:spPr>
          <a:xfrm>
            <a:off x="3535962" y="5444924"/>
            <a:ext cx="242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8D82C-A79E-4E68-842E-A404E7E8505E}"/>
              </a:ext>
            </a:extLst>
          </p:cNvPr>
          <p:cNvSpPr txBox="1"/>
          <p:nvPr/>
        </p:nvSpPr>
        <p:spPr>
          <a:xfrm>
            <a:off x="6476663" y="2692026"/>
            <a:ext cx="242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80295-5D25-4201-A0F3-417C12C7C9EF}"/>
              </a:ext>
            </a:extLst>
          </p:cNvPr>
          <p:cNvSpPr txBox="1"/>
          <p:nvPr/>
        </p:nvSpPr>
        <p:spPr>
          <a:xfrm>
            <a:off x="6359597" y="5466141"/>
            <a:ext cx="254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마무리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009AF7A-C640-4F65-8627-F2D4205A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8" y="863600"/>
            <a:ext cx="1432786" cy="14327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98D92C-6F73-4A37-A4A0-94F85246F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38" y="3839880"/>
            <a:ext cx="1331186" cy="1331186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39D352-E3A2-42B4-98E1-87ED8200E1DE}"/>
              </a:ext>
            </a:extLst>
          </p:cNvPr>
          <p:cNvCxnSpPr/>
          <p:nvPr/>
        </p:nvCxnSpPr>
        <p:spPr>
          <a:xfrm>
            <a:off x="6096000" y="824346"/>
            <a:ext cx="0" cy="5310909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DD01CB-E83B-47EA-9DC0-2F50F3816FE9}"/>
              </a:ext>
            </a:extLst>
          </p:cNvPr>
          <p:cNvCxnSpPr>
            <a:cxnSpLocks/>
          </p:cNvCxnSpPr>
          <p:nvPr/>
        </p:nvCxnSpPr>
        <p:spPr>
          <a:xfrm flipH="1" flipV="1">
            <a:off x="2985671" y="3429000"/>
            <a:ext cx="5986981" cy="1524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30333164-7B09-4823-8BDF-65DED57C4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79" y="3839880"/>
            <a:ext cx="1545680" cy="15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3BAE85-33F3-4B28-B0CD-ABF7A7F8548E}"/>
              </a:ext>
            </a:extLst>
          </p:cNvPr>
          <p:cNvSpPr/>
          <p:nvPr/>
        </p:nvSpPr>
        <p:spPr>
          <a:xfrm>
            <a:off x="4958080" y="0"/>
            <a:ext cx="7233920" cy="6858000"/>
          </a:xfrm>
          <a:prstGeom prst="rect">
            <a:avLst/>
          </a:prstGeom>
          <a:solidFill>
            <a:schemeClr val="accent6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60F3C3-F6E8-4C89-9210-E1C9FFF4FCC3}"/>
              </a:ext>
            </a:extLst>
          </p:cNvPr>
          <p:cNvSpPr/>
          <p:nvPr/>
        </p:nvSpPr>
        <p:spPr>
          <a:xfrm>
            <a:off x="4703347" y="3554396"/>
            <a:ext cx="995680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58F90-DC80-46D6-9ABC-DF94CBE5C124}"/>
              </a:ext>
            </a:extLst>
          </p:cNvPr>
          <p:cNvSpPr/>
          <p:nvPr/>
        </p:nvSpPr>
        <p:spPr>
          <a:xfrm>
            <a:off x="5512606" y="3554396"/>
            <a:ext cx="4398861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7920C-BE2D-4CC5-936F-CE2624894F9C}"/>
              </a:ext>
            </a:extLst>
          </p:cNvPr>
          <p:cNvSpPr/>
          <p:nvPr/>
        </p:nvSpPr>
        <p:spPr>
          <a:xfrm>
            <a:off x="6096000" y="2923454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선정과 이유</a:t>
            </a:r>
            <a:endParaRPr lang="en-US" altLang="ko-KR" sz="3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F87F29-89C6-42A3-8671-8FA15009D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09" y="1892917"/>
            <a:ext cx="1740594" cy="17405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AC0069-4DA6-4CA9-AA00-892F8CB64F6A}"/>
              </a:ext>
            </a:extLst>
          </p:cNvPr>
          <p:cNvSpPr/>
          <p:nvPr/>
        </p:nvSpPr>
        <p:spPr>
          <a:xfrm flipH="1">
            <a:off x="513507" y="4539379"/>
            <a:ext cx="4455330" cy="161301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4E7A9-E6B5-4106-8BCF-A48E3A2DB976}"/>
              </a:ext>
            </a:extLst>
          </p:cNvPr>
          <p:cNvSpPr txBox="1"/>
          <p:nvPr/>
        </p:nvSpPr>
        <p:spPr>
          <a:xfrm>
            <a:off x="1127760" y="3779412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서론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CEF93-64DC-41F3-9E40-975C0FBDA7BA}"/>
              </a:ext>
            </a:extLst>
          </p:cNvPr>
          <p:cNvSpPr txBox="1"/>
          <p:nvPr/>
        </p:nvSpPr>
        <p:spPr>
          <a:xfrm>
            <a:off x="7494770" y="3715900"/>
            <a:ext cx="3727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1.1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1.2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주제</a:t>
            </a:r>
          </a:p>
        </p:txBody>
      </p:sp>
    </p:spTree>
    <p:extLst>
      <p:ext uri="{BB962C8B-B14F-4D97-AF65-F5344CB8AC3E}">
        <p14:creationId xmlns:p14="http://schemas.microsoft.com/office/powerpoint/2010/main" val="266433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6305B-9E85-42F0-8722-0FAF7E784F72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서론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F4E65-FC59-485F-8861-52829CDCB1FA}"/>
              </a:ext>
            </a:extLst>
          </p:cNvPr>
          <p:cNvSpPr txBox="1"/>
          <p:nvPr/>
        </p:nvSpPr>
        <p:spPr>
          <a:xfrm>
            <a:off x="3688080" y="500538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D25FDB-AB4B-474E-B36A-BB06232716E2}"/>
              </a:ext>
            </a:extLst>
          </p:cNvPr>
          <p:cNvSpPr/>
          <p:nvPr/>
        </p:nvSpPr>
        <p:spPr>
          <a:xfrm>
            <a:off x="4070365" y="1760928"/>
            <a:ext cx="1278384" cy="532661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13144-1A56-4BB4-898C-39491AA0349A}"/>
              </a:ext>
            </a:extLst>
          </p:cNvPr>
          <p:cNvSpPr/>
          <p:nvPr/>
        </p:nvSpPr>
        <p:spPr>
          <a:xfrm>
            <a:off x="8662219" y="6611779"/>
            <a:ext cx="70595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https://www.mk.co.kr/news/society/view/2018/04/223928/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DCF14E-92E5-4C15-BC84-CCA64CB1A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6" t="27957" r="34758" b="55699"/>
          <a:stretch/>
        </p:blipFill>
        <p:spPr>
          <a:xfrm>
            <a:off x="748234" y="1137751"/>
            <a:ext cx="5879691" cy="112087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4E9883-38FE-4605-8893-AF1466F5FAE7}"/>
              </a:ext>
            </a:extLst>
          </p:cNvPr>
          <p:cNvGrpSpPr/>
          <p:nvPr/>
        </p:nvGrpSpPr>
        <p:grpSpPr>
          <a:xfrm>
            <a:off x="3823575" y="1588486"/>
            <a:ext cx="7270393" cy="4859357"/>
            <a:chOff x="3833407" y="1834292"/>
            <a:chExt cx="7270393" cy="48593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B478AEF-F981-4149-B7CB-772BC271A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14" t="27961" r="38689" b="21424"/>
            <a:stretch/>
          </p:blipFill>
          <p:spPr>
            <a:xfrm>
              <a:off x="3833407" y="1834292"/>
              <a:ext cx="7270393" cy="4859357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84B8931-9A23-4980-8CFD-2446439921DE}"/>
                </a:ext>
              </a:extLst>
            </p:cNvPr>
            <p:cNvSpPr/>
            <p:nvPr/>
          </p:nvSpPr>
          <p:spPr>
            <a:xfrm>
              <a:off x="4566202" y="2313255"/>
              <a:ext cx="1793958" cy="445242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A69C5C2-7FDE-4B0D-B3AA-74585DFC37CD}"/>
                </a:ext>
              </a:extLst>
            </p:cNvPr>
            <p:cNvSpPr/>
            <p:nvPr/>
          </p:nvSpPr>
          <p:spPr>
            <a:xfrm>
              <a:off x="6479458" y="2324432"/>
              <a:ext cx="1366684" cy="445242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78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6370DB6-D1BA-4682-A96F-AC62B7AB1979}"/>
              </a:ext>
            </a:extLst>
          </p:cNvPr>
          <p:cNvSpPr/>
          <p:nvPr/>
        </p:nvSpPr>
        <p:spPr>
          <a:xfrm>
            <a:off x="7816644" y="1219200"/>
            <a:ext cx="3716594" cy="5252658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D160-790A-43FA-9E8F-5824FCF0824E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서론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72F4C-EBA8-44CF-86B5-E0D80991586A}"/>
              </a:ext>
            </a:extLst>
          </p:cNvPr>
          <p:cNvSpPr txBox="1"/>
          <p:nvPr/>
        </p:nvSpPr>
        <p:spPr>
          <a:xfrm>
            <a:off x="3688080" y="500538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B3711-8306-46C0-A8E1-B65C48DA6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0" t="33118" r="69113" b="17882"/>
          <a:stretch/>
        </p:blipFill>
        <p:spPr>
          <a:xfrm>
            <a:off x="8461510" y="2611714"/>
            <a:ext cx="2672080" cy="33603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1D2B9-6394-482A-BAC0-7F7A54D1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40" y="1496515"/>
            <a:ext cx="2549724" cy="4162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E494C7-19E5-4600-B65B-576A4626D558}"/>
              </a:ext>
            </a:extLst>
          </p:cNvPr>
          <p:cNvSpPr txBox="1"/>
          <p:nvPr/>
        </p:nvSpPr>
        <p:spPr>
          <a:xfrm>
            <a:off x="999513" y="5659329"/>
            <a:ext cx="4329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▲실제 어린이 대공원 안에 있는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수퍼빈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DF53F1-9A02-4C15-A590-9A54BB878BE2}"/>
              </a:ext>
            </a:extLst>
          </p:cNvPr>
          <p:cNvSpPr/>
          <p:nvPr/>
        </p:nvSpPr>
        <p:spPr>
          <a:xfrm>
            <a:off x="8911935" y="6611779"/>
            <a:ext cx="3280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4"/>
              </a:rPr>
              <a:t>http://www.superbin.co.kr/new/contents/product.php</a:t>
            </a:r>
            <a:endParaRPr lang="ko-KR" altLang="en-US" sz="1000" dirty="0"/>
          </a:p>
        </p:txBody>
      </p:sp>
      <p:pic>
        <p:nvPicPr>
          <p:cNvPr id="11" name="그림 10" descr="대지, 건물, 실외이(가) 표시된 사진&#10;&#10;자동 생성된 설명">
            <a:extLst>
              <a:ext uri="{FF2B5EF4-FFF2-40B4-BE49-F238E27FC236}">
                <a16:creationId xmlns:a16="http://schemas.microsoft.com/office/drawing/2014/main" id="{55C8CE6B-B83E-4258-8E4D-83483E195F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7"/>
          <a:stretch/>
        </p:blipFill>
        <p:spPr>
          <a:xfrm>
            <a:off x="314960" y="2627627"/>
            <a:ext cx="4267200" cy="30157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508501-C305-452A-BCA8-402DE8CA21D3}"/>
              </a:ext>
            </a:extLst>
          </p:cNvPr>
          <p:cNvSpPr txBox="1"/>
          <p:nvPr/>
        </p:nvSpPr>
        <p:spPr>
          <a:xfrm>
            <a:off x="4924540" y="5714004"/>
            <a:ext cx="4329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네프론을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이용하고 있는 김성빈 팀원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C13392-24B4-48AB-95EF-20E11E9CA8D4}"/>
              </a:ext>
            </a:extLst>
          </p:cNvPr>
          <p:cNvSpPr/>
          <p:nvPr/>
        </p:nvSpPr>
        <p:spPr>
          <a:xfrm>
            <a:off x="5004242" y="5714004"/>
            <a:ext cx="769285" cy="292388"/>
          </a:xfrm>
          <a:prstGeom prst="roundRect">
            <a:avLst/>
          </a:prstGeom>
          <a:noFill/>
          <a:ln w="22225">
            <a:solidFill>
              <a:schemeClr val="accent6">
                <a:lumMod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11ACA9-7406-41B0-8908-F57F441FA33D}"/>
              </a:ext>
            </a:extLst>
          </p:cNvPr>
          <p:cNvSpPr txBox="1"/>
          <p:nvPr/>
        </p:nvSpPr>
        <p:spPr>
          <a:xfrm>
            <a:off x="9025294" y="173911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네프론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95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D160-790A-43FA-9E8F-5824FCF0824E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서론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72F4C-EBA8-44CF-86B5-E0D80991586A}"/>
              </a:ext>
            </a:extLst>
          </p:cNvPr>
          <p:cNvSpPr txBox="1"/>
          <p:nvPr/>
        </p:nvSpPr>
        <p:spPr>
          <a:xfrm>
            <a:off x="3688080" y="500538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DCB9-C70D-4B25-B07F-D0399F42C480}"/>
              </a:ext>
            </a:extLst>
          </p:cNvPr>
          <p:cNvSpPr txBox="1"/>
          <p:nvPr/>
        </p:nvSpPr>
        <p:spPr>
          <a:xfrm>
            <a:off x="1117312" y="2332882"/>
            <a:ext cx="356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재활용품 분류기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A8BDFB-C010-405C-B742-8CCEE829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39" y="1919676"/>
            <a:ext cx="352334" cy="352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D90656-308B-4176-B51A-6FABAC214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82392" y="1993842"/>
            <a:ext cx="352334" cy="352334"/>
          </a:xfrm>
          <a:prstGeom prst="rect">
            <a:avLst/>
          </a:prstGeom>
        </p:spPr>
      </p:pic>
      <p:pic>
        <p:nvPicPr>
          <p:cNvPr id="19" name="그림 18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5EEE9029-3676-497D-925B-AAFBB0652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0" y="3547664"/>
            <a:ext cx="2035314" cy="203531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354144-B925-419E-8BA4-0ADB28F9E065}"/>
              </a:ext>
            </a:extLst>
          </p:cNvPr>
          <p:cNvCxnSpPr/>
          <p:nvPr/>
        </p:nvCxnSpPr>
        <p:spPr>
          <a:xfrm>
            <a:off x="6096000" y="1130416"/>
            <a:ext cx="0" cy="52822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A95084A-E343-467B-9409-8F8DC44D5C8C}"/>
              </a:ext>
            </a:extLst>
          </p:cNvPr>
          <p:cNvGrpSpPr/>
          <p:nvPr/>
        </p:nvGrpSpPr>
        <p:grpSpPr>
          <a:xfrm>
            <a:off x="6987985" y="1858978"/>
            <a:ext cx="3959841" cy="461665"/>
            <a:chOff x="6485863" y="1756976"/>
            <a:chExt cx="3959841" cy="46166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C903585-23F7-4FDE-B807-0D7520F6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5863" y="1811642"/>
              <a:ext cx="299576" cy="29957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EF9152-0937-46D6-9579-630F0BE4931B}"/>
                </a:ext>
              </a:extLst>
            </p:cNvPr>
            <p:cNvSpPr txBox="1"/>
            <p:nvPr/>
          </p:nvSpPr>
          <p:spPr>
            <a:xfrm>
              <a:off x="6837803" y="1756976"/>
              <a:ext cx="3607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셋 수집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CDD6886-58F2-48E7-9BBB-783122E99005}"/>
              </a:ext>
            </a:extLst>
          </p:cNvPr>
          <p:cNvGrpSpPr/>
          <p:nvPr/>
        </p:nvGrpSpPr>
        <p:grpSpPr>
          <a:xfrm>
            <a:off x="6987985" y="2763185"/>
            <a:ext cx="3959841" cy="461665"/>
            <a:chOff x="6489177" y="2267184"/>
            <a:chExt cx="3959841" cy="46166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D38A527-C379-486B-B4FD-6F6333302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9177" y="2321850"/>
              <a:ext cx="299576" cy="29957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A991E-6CCD-4D20-91DD-E945A4E892A9}"/>
                </a:ext>
              </a:extLst>
            </p:cNvPr>
            <p:cNvSpPr txBox="1"/>
            <p:nvPr/>
          </p:nvSpPr>
          <p:spPr>
            <a:xfrm>
              <a:off x="6841117" y="2267184"/>
              <a:ext cx="3607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24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BE18B2B-5B5F-489A-9A3F-BDC1B9E8CB20}"/>
              </a:ext>
            </a:extLst>
          </p:cNvPr>
          <p:cNvGrpSpPr/>
          <p:nvPr/>
        </p:nvGrpSpPr>
        <p:grpSpPr>
          <a:xfrm>
            <a:off x="6987985" y="3661114"/>
            <a:ext cx="3959841" cy="461665"/>
            <a:chOff x="6485863" y="2766104"/>
            <a:chExt cx="3959841" cy="46166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3082560-6C4C-456E-B58D-FFEE29D8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5863" y="2820770"/>
              <a:ext cx="299576" cy="29957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B17695-E8CC-4EFC-A55B-63EFB6EFE5E7}"/>
                </a:ext>
              </a:extLst>
            </p:cNvPr>
            <p:cNvSpPr txBox="1"/>
            <p:nvPr/>
          </p:nvSpPr>
          <p:spPr>
            <a:xfrm>
              <a:off x="6837803" y="2766104"/>
              <a:ext cx="3607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학습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train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9BA1D5-BC67-4442-B525-2D2FD8CF2937}"/>
              </a:ext>
            </a:extLst>
          </p:cNvPr>
          <p:cNvGrpSpPr/>
          <p:nvPr/>
        </p:nvGrpSpPr>
        <p:grpSpPr>
          <a:xfrm>
            <a:off x="6987985" y="4565321"/>
            <a:ext cx="3959841" cy="461665"/>
            <a:chOff x="6485863" y="3240193"/>
            <a:chExt cx="3959841" cy="46166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820574E-814E-42FC-98ED-519C27F70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5863" y="3294859"/>
              <a:ext cx="299576" cy="29957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5F19F5-5BB8-44AF-99A9-0B3F2C71970C}"/>
                </a:ext>
              </a:extLst>
            </p:cNvPr>
            <p:cNvSpPr txBox="1"/>
            <p:nvPr/>
          </p:nvSpPr>
          <p:spPr>
            <a:xfrm>
              <a:off x="6837803" y="3240193"/>
              <a:ext cx="3607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평가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test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8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3BAE85-33F3-4B28-B0CD-ABF7A7F8548E}"/>
              </a:ext>
            </a:extLst>
          </p:cNvPr>
          <p:cNvSpPr/>
          <p:nvPr/>
        </p:nvSpPr>
        <p:spPr>
          <a:xfrm>
            <a:off x="4967555" y="0"/>
            <a:ext cx="7233920" cy="6858000"/>
          </a:xfrm>
          <a:prstGeom prst="rect">
            <a:avLst/>
          </a:prstGeom>
          <a:solidFill>
            <a:schemeClr val="accent6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98D8F-D165-4E1B-9B60-7A64E7B35884}"/>
              </a:ext>
            </a:extLst>
          </p:cNvPr>
          <p:cNvSpPr txBox="1"/>
          <p:nvPr/>
        </p:nvSpPr>
        <p:spPr>
          <a:xfrm>
            <a:off x="6112780" y="3738772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 </a:t>
            </a:r>
            <a:r>
              <a:rPr lang="ko-KR" altLang="en-US" sz="3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및 평가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58F90-DC80-46D6-9ABC-DF94CBE5C124}"/>
              </a:ext>
            </a:extLst>
          </p:cNvPr>
          <p:cNvSpPr/>
          <p:nvPr/>
        </p:nvSpPr>
        <p:spPr>
          <a:xfrm>
            <a:off x="4924944" y="2139564"/>
            <a:ext cx="4412095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7920C-BE2D-4CC5-936F-CE2624894F9C}"/>
              </a:ext>
            </a:extLst>
          </p:cNvPr>
          <p:cNvSpPr/>
          <p:nvPr/>
        </p:nvSpPr>
        <p:spPr>
          <a:xfrm>
            <a:off x="6112780" y="1380879"/>
            <a:ext cx="2553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  <a:endParaRPr lang="en-US" altLang="ko-KR" sz="3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C23A44-6241-4407-84D6-4D3BC9DA555B}"/>
              </a:ext>
            </a:extLst>
          </p:cNvPr>
          <p:cNvSpPr/>
          <p:nvPr/>
        </p:nvSpPr>
        <p:spPr>
          <a:xfrm>
            <a:off x="4673600" y="4548257"/>
            <a:ext cx="995680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98A8AF-2139-47A0-B777-199842D04B7A}"/>
              </a:ext>
            </a:extLst>
          </p:cNvPr>
          <p:cNvSpPr/>
          <p:nvPr/>
        </p:nvSpPr>
        <p:spPr>
          <a:xfrm>
            <a:off x="5652500" y="4548257"/>
            <a:ext cx="3684540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AC0069-4DA6-4CA9-AA00-892F8CB64F6A}"/>
              </a:ext>
            </a:extLst>
          </p:cNvPr>
          <p:cNvSpPr/>
          <p:nvPr/>
        </p:nvSpPr>
        <p:spPr>
          <a:xfrm flipH="1">
            <a:off x="526038" y="4548257"/>
            <a:ext cx="4455330" cy="14986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4E7A9-E6B5-4106-8BCF-A48E3A2DB976}"/>
              </a:ext>
            </a:extLst>
          </p:cNvPr>
          <p:cNvSpPr txBox="1"/>
          <p:nvPr/>
        </p:nvSpPr>
        <p:spPr>
          <a:xfrm>
            <a:off x="1127760" y="3779412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과정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EAD170-638A-4D22-A6EC-E2C825377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80" y="1822892"/>
            <a:ext cx="1720120" cy="1720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AC949-F343-4FBF-BFCF-213C01170400}"/>
              </a:ext>
            </a:extLst>
          </p:cNvPr>
          <p:cNvSpPr txBox="1"/>
          <p:nvPr/>
        </p:nvSpPr>
        <p:spPr>
          <a:xfrm>
            <a:off x="7494770" y="2374116"/>
            <a:ext cx="3727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1.1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및 분류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1.2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1FAF27-2A67-4F9F-9E75-350273DA8AA2}"/>
              </a:ext>
            </a:extLst>
          </p:cNvPr>
          <p:cNvSpPr txBox="1"/>
          <p:nvPr/>
        </p:nvSpPr>
        <p:spPr>
          <a:xfrm>
            <a:off x="7494770" y="4748425"/>
            <a:ext cx="4551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2.1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2.2.1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정규화 전 후 비교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2.2.2 </a:t>
            </a:r>
            <a:r>
              <a:rPr lang="en-US" altLang="ko-KR" sz="20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sz="20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64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54F02-5C89-47B5-ACF0-514BAE51E037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26801-BD85-4F9B-BAE5-B0FDBFDBD319}"/>
              </a:ext>
            </a:extLst>
          </p:cNvPr>
          <p:cNvSpPr txBox="1"/>
          <p:nvPr/>
        </p:nvSpPr>
        <p:spPr>
          <a:xfrm>
            <a:off x="3688080" y="500538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 수집 및 분류</a:t>
            </a:r>
          </a:p>
        </p:txBody>
      </p:sp>
      <p:pic>
        <p:nvPicPr>
          <p:cNvPr id="2050" name="그림 1" descr="http://image.chosun.com/sitedata/image/201701/13/2017011301743_1.jpg">
            <a:extLst>
              <a:ext uri="{FF2B5EF4-FFF2-40B4-BE49-F238E27FC236}">
                <a16:creationId xmlns:a16="http://schemas.microsoft.com/office/drawing/2014/main" id="{85C0EA74-A0A8-4BCE-BDEC-8AC7AD587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20" y="2784062"/>
            <a:ext cx="4534668" cy="32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4481A5-E9D7-4D1A-987F-3D273B64E459}"/>
              </a:ext>
            </a:extLst>
          </p:cNvPr>
          <p:cNvSpPr/>
          <p:nvPr/>
        </p:nvSpPr>
        <p:spPr>
          <a:xfrm>
            <a:off x="4186694" y="1754402"/>
            <a:ext cx="7511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trash net[1]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기존셋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46C7-60D2-45D1-8FB2-1AD6CDB384A2}"/>
              </a:ext>
            </a:extLst>
          </p:cNvPr>
          <p:cNvSpPr txBox="1"/>
          <p:nvPr/>
        </p:nvSpPr>
        <p:spPr>
          <a:xfrm>
            <a:off x="1050125" y="1730948"/>
            <a:ext cx="455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 수집 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72815E-376C-4B7D-82BB-30B8C957BEF4}"/>
              </a:ext>
            </a:extLst>
          </p:cNvPr>
          <p:cNvSpPr/>
          <p:nvPr/>
        </p:nvSpPr>
        <p:spPr>
          <a:xfrm>
            <a:off x="1046832" y="3893330"/>
            <a:ext cx="2786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데이터의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클래스분류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0B2FE9-D50F-4FA6-9D18-2F4AE3F5132E}"/>
              </a:ext>
            </a:extLst>
          </p:cNvPr>
          <p:cNvSpPr/>
          <p:nvPr/>
        </p:nvSpPr>
        <p:spPr>
          <a:xfrm>
            <a:off x="4201069" y="6077796"/>
            <a:ext cx="22223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ko-KR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한국의</a:t>
            </a:r>
            <a:r>
              <a:rPr lang="ko-KR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분리수거</a:t>
            </a:r>
            <a:r>
              <a:rPr lang="ko-KR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기준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75499D-2E91-47B4-BD2E-AD693DECCE8E}"/>
              </a:ext>
            </a:extLst>
          </p:cNvPr>
          <p:cNvSpPr/>
          <p:nvPr/>
        </p:nvSpPr>
        <p:spPr>
          <a:xfrm>
            <a:off x="6360160" y="15401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Images Download[2]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이용한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이미지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크롤링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(crawling)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69AD34-F415-4B86-B32F-6A16B992CE47}"/>
              </a:ext>
            </a:extLst>
          </p:cNvPr>
          <p:cNvSpPr/>
          <p:nvPr/>
        </p:nvSpPr>
        <p:spPr>
          <a:xfrm>
            <a:off x="6877770" y="1777115"/>
            <a:ext cx="6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EE9A5F-FB62-47C8-A3E8-F7F60ECC99AB}"/>
              </a:ext>
            </a:extLst>
          </p:cNvPr>
          <p:cNvCxnSpPr/>
          <p:nvPr/>
        </p:nvCxnSpPr>
        <p:spPr>
          <a:xfrm>
            <a:off x="3945835" y="1331843"/>
            <a:ext cx="0" cy="5218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83922A-3417-43F1-9022-9D197822B10D}"/>
              </a:ext>
            </a:extLst>
          </p:cNvPr>
          <p:cNvCxnSpPr>
            <a:cxnSpLocks/>
          </p:cNvCxnSpPr>
          <p:nvPr/>
        </p:nvCxnSpPr>
        <p:spPr>
          <a:xfrm flipH="1">
            <a:off x="649727" y="2498035"/>
            <a:ext cx="108925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8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A5E8FB-7104-4546-B1ED-A6667DB1CFA6}"/>
              </a:ext>
            </a:extLst>
          </p:cNvPr>
          <p:cNvSpPr/>
          <p:nvPr/>
        </p:nvSpPr>
        <p:spPr>
          <a:xfrm>
            <a:off x="600597" y="1173325"/>
            <a:ext cx="5602577" cy="2411499"/>
          </a:xfrm>
          <a:prstGeom prst="rect">
            <a:avLst/>
          </a:prstGeom>
          <a:solidFill>
            <a:schemeClr val="accent6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20A60C-F194-4088-B41F-047DE09AB0B6}"/>
              </a:ext>
            </a:extLst>
          </p:cNvPr>
          <p:cNvSpPr/>
          <p:nvPr/>
        </p:nvSpPr>
        <p:spPr>
          <a:xfrm>
            <a:off x="314960" y="0"/>
            <a:ext cx="182880" cy="863600"/>
          </a:xfrm>
          <a:prstGeom prst="rect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86046-8D0B-43CB-8204-EDEC57BAC10D}"/>
              </a:ext>
            </a:extLst>
          </p:cNvPr>
          <p:cNvSpPr txBox="1"/>
          <p:nvPr/>
        </p:nvSpPr>
        <p:spPr>
          <a:xfrm>
            <a:off x="599440" y="263435"/>
            <a:ext cx="308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A6857-6098-4B93-9830-30DB917C414F}"/>
              </a:ext>
            </a:extLst>
          </p:cNvPr>
          <p:cNvSpPr txBox="1"/>
          <p:nvPr/>
        </p:nvSpPr>
        <p:spPr>
          <a:xfrm>
            <a:off x="3688080" y="500538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 수집 및 분류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71AE4-86EF-475B-AC6F-778E5075F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35507" r="47834" b="43478"/>
          <a:stretch/>
        </p:blipFill>
        <p:spPr>
          <a:xfrm>
            <a:off x="619470" y="3906522"/>
            <a:ext cx="5295318" cy="2415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9B0E71-59A1-4EB9-A2DA-B9EE99813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3" t="60145" r="49319" b="24638"/>
          <a:stretch/>
        </p:blipFill>
        <p:spPr>
          <a:xfrm>
            <a:off x="6523222" y="1478392"/>
            <a:ext cx="5350696" cy="18873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0365CBA-73B4-4FE5-974F-AEE937540B46}"/>
              </a:ext>
            </a:extLst>
          </p:cNvPr>
          <p:cNvSpPr/>
          <p:nvPr/>
        </p:nvSpPr>
        <p:spPr>
          <a:xfrm>
            <a:off x="748714" y="6291914"/>
            <a:ext cx="22223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▲데이터 셋 이미지 샘플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1D2E65-4CCE-4A8C-B008-481CE0233801}"/>
              </a:ext>
            </a:extLst>
          </p:cNvPr>
          <p:cNvSpPr/>
          <p:nvPr/>
        </p:nvSpPr>
        <p:spPr>
          <a:xfrm>
            <a:off x="6707844" y="3277642"/>
            <a:ext cx="22223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이미지 데이터 셋의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갯수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E65420-57DF-446D-810A-170D1E4EA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29" t="25507" r="54674" b="63189"/>
          <a:stretch/>
        </p:blipFill>
        <p:spPr>
          <a:xfrm>
            <a:off x="6523222" y="4670495"/>
            <a:ext cx="3766931" cy="7752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E9B4BF-B96B-4510-9215-38EBA5A57A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9" t="25362" r="58342" b="55942"/>
          <a:stretch/>
        </p:blipFill>
        <p:spPr>
          <a:xfrm>
            <a:off x="8210213" y="4293305"/>
            <a:ext cx="3889297" cy="152963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F9C110-7F12-4342-856C-A63311D94727}"/>
              </a:ext>
            </a:extLst>
          </p:cNvPr>
          <p:cNvSpPr/>
          <p:nvPr/>
        </p:nvSpPr>
        <p:spPr>
          <a:xfrm rot="16200000">
            <a:off x="7678673" y="4983577"/>
            <a:ext cx="248478" cy="397565"/>
          </a:xfrm>
          <a:prstGeom prst="downArrow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1E53F8-6C9C-4E55-9405-28E2EEB670C8}"/>
              </a:ext>
            </a:extLst>
          </p:cNvPr>
          <p:cNvSpPr/>
          <p:nvPr/>
        </p:nvSpPr>
        <p:spPr>
          <a:xfrm>
            <a:off x="1086883" y="232880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상자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(cardboard)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학습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시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종이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(paper)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와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혼동하는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경우가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생겨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종이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(paper)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재분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류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35972A-8FC0-48CA-9005-C8CEEF78B3EF}"/>
              </a:ext>
            </a:extLst>
          </p:cNvPr>
          <p:cNvSpPr/>
          <p:nvPr/>
        </p:nvSpPr>
        <p:spPr>
          <a:xfrm>
            <a:off x="1086883" y="145149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비닐류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(vinyl)</a:t>
            </a:r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데이터셋이 구하기가 어렵고 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ko-KR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학습이 쉽지 않아 제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6EF0A58-11F3-4FDC-A345-18054A7D3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9" y="1505865"/>
            <a:ext cx="299576" cy="2995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655EAF8-6530-480F-9DEA-A6F46D8EE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9" y="2379075"/>
            <a:ext cx="299576" cy="29957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C5699D-313B-4477-96D2-2B11B1D73862}"/>
              </a:ext>
            </a:extLst>
          </p:cNvPr>
          <p:cNvSpPr/>
          <p:nvPr/>
        </p:nvSpPr>
        <p:spPr>
          <a:xfrm>
            <a:off x="6709035" y="6029343"/>
            <a:ext cx="22223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▲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이미지 데이터 파일명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48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367</Words>
  <Application>Microsoft Office PowerPoint</Application>
  <PresentationFormat>와이드스크린</PresentationFormat>
  <Paragraphs>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</vt:lpstr>
      <vt:lpstr>맑은 고딕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임세은</dc:creator>
  <cp:lastModifiedBy>임세은</cp:lastModifiedBy>
  <cp:revision>24</cp:revision>
  <dcterms:created xsi:type="dcterms:W3CDTF">2019-06-21T06:58:44Z</dcterms:created>
  <dcterms:modified xsi:type="dcterms:W3CDTF">2019-06-23T05:47:58Z</dcterms:modified>
</cp:coreProperties>
</file>