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21" r:id="rId4"/>
  </p:sldMasterIdLst>
  <p:notesMasterIdLst>
    <p:notesMasterId r:id="rId11"/>
  </p:notesMasterIdLst>
  <p:handoutMasterIdLst>
    <p:handoutMasterId r:id="rId12"/>
  </p:handoutMasterIdLst>
  <p:sldIdLst>
    <p:sldId id="383" r:id="rId5"/>
    <p:sldId id="283" r:id="rId6"/>
    <p:sldId id="385" r:id="rId7"/>
    <p:sldId id="261" r:id="rId8"/>
    <p:sldId id="381" r:id="rId9"/>
    <p:sldId id="378" r:id="rId10"/>
  </p:sldIdLst>
  <p:sldSz cx="12192000" cy="685800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ÇÕES" id="{BB928E10-A69C-42F6-8B07-A2FEAC067766}">
          <p14:sldIdLst>
            <p14:sldId id="383"/>
          </p14:sldIdLst>
        </p14:section>
        <p14:section name="INICIADORES DE SLIDES" id="{ACC24B29-0CC7-491A-A98A-CF7CBDBE501E}">
          <p14:sldIdLst>
            <p14:sldId id="283"/>
            <p14:sldId id="385"/>
            <p14:sldId id="261"/>
            <p14:sldId id="381"/>
          </p14:sldIdLst>
        </p14:section>
        <p14:section name="OBRIGADO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DC5924"/>
    <a:srgbClr val="B7472A"/>
    <a:srgbClr val="000000"/>
    <a:srgbClr val="FFFFFF"/>
    <a:srgbClr val="75D1FF"/>
    <a:srgbClr val="11161C"/>
    <a:srgbClr val="7F7F7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8" autoAdjust="0"/>
    <p:restoredTop sz="84972" autoAdjust="0"/>
  </p:normalViewPr>
  <p:slideViewPr>
    <p:cSldViewPr snapToGrid="0">
      <p:cViewPr>
        <p:scale>
          <a:sx n="81" d="100"/>
          <a:sy n="81" d="100"/>
        </p:scale>
        <p:origin x="-462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110" d="100"/>
          <a:sy n="110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9D3714C2-3F62-4B20-A7DF-46FEEB0C93F7}" type="datetime1">
              <a:rPr lang="pt-BR" smtClean="0"/>
              <a:pPr rtl="0"/>
              <a:t>20/10/2020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0E9FCB2-5126-4E0F-9B12-AE3B29F802A3}" type="datetime1">
              <a:rPr lang="pt-BR" smtClean="0"/>
              <a:pPr/>
              <a:t>20/10/2020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Para usar este slide de animação de título com uma nova imagem, basta 1) mover a forma semitransparente superior para o lado, 2) excluir a imagem do espaço reservado, 3) clicar no ícone da imagem para adicionar uma nova imagem, 4) mover a forma semitransparente de volta à posição original, 5) atualizar o texto no slide. </a:t>
            </a:r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pPr rtl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87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786650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911865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776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07477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9565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32130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10934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772349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2529923"/>
          </a:xfrm>
          <a:prstGeom prst="rect">
            <a:avLst/>
          </a:prstGeom>
        </p:spPr>
        <p:txBody>
          <a:bodyPr rtlCol="0"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 rtlCol="0"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9190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, 5 Pilares de texto men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8658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2483635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5" hasCustomPrompt="1"/>
          </p:nvPr>
        </p:nvSpPr>
        <p:spPr>
          <a:xfrm>
            <a:off x="4898612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6" hasCustomPrompt="1"/>
          </p:nvPr>
        </p:nvSpPr>
        <p:spPr>
          <a:xfrm>
            <a:off x="7313589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7" hasCustomPrompt="1"/>
          </p:nvPr>
        </p:nvSpPr>
        <p:spPr>
          <a:xfrm>
            <a:off x="9728566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Conteúdo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 rtlCol="0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#</a:t>
            </a:r>
          </a:p>
        </p:txBody>
      </p:sp>
      <p:sp>
        <p:nvSpPr>
          <p:cNvPr id="19" name="Espaço Reservado para Conteúdo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pt-BR" noProof="0"/>
              <a:t>#</a:t>
            </a:r>
          </a:p>
        </p:txBody>
      </p:sp>
      <p:sp>
        <p:nvSpPr>
          <p:cNvPr id="20" name="Espaço Reservado para Conteúdo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pt-BR" noProof="0"/>
              <a:t>#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pt-B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731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33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834302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SÓRIA DE SEÇÃO com númer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Espaço Reservado para Rodapé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rtl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Adicionar o Título da Seção Aqui</a:t>
            </a:r>
          </a:p>
          <a:p>
            <a:pPr lvl="1" rtl="0"/>
            <a:r>
              <a:rPr lang="pt-BR" noProof="0"/>
              <a:t>1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0" i="0" u="none" strike="noStrike" kern="1200" cap="none" spc="0" normalizeH="0" noProof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Adicione uma breve frase resumida aqui sobre o título/instrução acima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rtlCol="0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415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OU TRANSI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8" name="Caixa de Texto 7">
            <a:hlinkClick r:id="rId2"/>
            <a:extLst>
              <a:ext uri="{FF2B5EF4-FFF2-40B4-BE49-F238E27FC236}">
                <a16:creationId xmlns:a16="http://schemas.microsoft.com/office/drawing/2014/main" xmlns="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noProof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pt-BR" sz="900" kern="1200" noProof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pt-BR" sz="1000" noProof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pt-BR" sz="1000" b="1" noProof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ÍTULO OU TRANSI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ÓRIA DE SEÇÃO DE BASE DE ROSC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48777" y="2768599"/>
            <a:ext cx="5208335" cy="1261884"/>
          </a:xfrm>
          <a:prstGeom prst="rect">
            <a:avLst/>
          </a:prstGeom>
        </p:spPr>
        <p:txBody>
          <a:bodyPr rtlCol="0"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9" name="ponto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ção de citação escura com RECUO À ESQUERDA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 NEGRITO</a:t>
            </a:r>
          </a:p>
        </p:txBody>
      </p:sp>
      <p:sp>
        <p:nvSpPr>
          <p:cNvPr id="7" name="Forma liv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ção de citação escura CENTRALIZADA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NEGRITO</a:t>
            </a:r>
          </a:p>
        </p:txBody>
      </p:sp>
      <p:sp>
        <p:nvSpPr>
          <p:cNvPr id="7" name="Forma liv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pção de citação escura com RECUO À ESQU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 NEGRITO</a:t>
            </a:r>
          </a:p>
        </p:txBody>
      </p:sp>
      <p:sp>
        <p:nvSpPr>
          <p:cNvPr id="7" name="Forma liv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ção de citação clara CENTRALIZ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1500" noProof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pt-BR" sz="2800" noProof="0">
              <a:solidFill>
                <a:schemeClr val="accent4"/>
              </a:solidFill>
            </a:endParaRP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noProof="0"/>
              <a:t>— Nome e Empresa/Fonte vai aqui</a:t>
            </a:r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 rtl="0"/>
            <a:r>
              <a:rPr lang="pt-BR" noProof="0"/>
              <a:t>“CITAÇÃO.”</a:t>
            </a:r>
          </a:p>
          <a:p>
            <a:pPr lvl="1" rtl="0"/>
            <a:r>
              <a:rPr lang="pt-BR" noProof="0"/>
              <a:t>NEGRITO</a:t>
            </a:r>
          </a:p>
        </p:txBody>
      </p:sp>
      <p:sp>
        <p:nvSpPr>
          <p:cNvPr id="7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explicativo escuro Sem marcadores pequeno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9100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2" name="Espaço Reservado para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599498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779896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9100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2" name="Espaço Reservado para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697329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975558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193240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 rtlCol="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estilo do título mestre</a:t>
            </a:r>
          </a:p>
        </p:txBody>
      </p:sp>
      <p:sp>
        <p:nvSpPr>
          <p:cNvPr id="12" name="Espaço Reservado para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2661017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8347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Texto 8"/>
          <p:cNvSpPr>
            <a:spLocks noGrp="1"/>
          </p:cNvSpPr>
          <p:nvPr>
            <p:ph type="body" sz="quarter" idx="15" hasCustomPrompt="1"/>
          </p:nvPr>
        </p:nvSpPr>
        <p:spPr>
          <a:xfrm>
            <a:off x="9763006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, 5 Pilares de texto men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04800" y="2598127"/>
            <a:ext cx="3714704" cy="2805896"/>
          </a:xfrm>
        </p:spPr>
        <p:txBody>
          <a:bodyPr lIns="91440" rIns="91440" rtlCol="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4168631" y="2598127"/>
            <a:ext cx="3840480" cy="3806170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Segundo nível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Terceiro nível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Quarto nível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Quinto nível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5" hasCustomPrompt="1"/>
          </p:nvPr>
        </p:nvSpPr>
        <p:spPr>
          <a:xfrm>
            <a:off x="8158238" y="2598127"/>
            <a:ext cx="3773077" cy="3806170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Segundo nível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Terceiro nível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Quarto nível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pt-BR" noProof="0"/>
              <a:t>Quinto nível</a:t>
            </a:r>
          </a:p>
        </p:txBody>
      </p:sp>
      <p:sp>
        <p:nvSpPr>
          <p:cNvPr id="11" name="Forma livre: Forma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978729"/>
          </a:xfrm>
        </p:spPr>
        <p:txBody>
          <a:bodyPr rtlCol="0"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003" y="419100"/>
            <a:ext cx="9084398" cy="187076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ayout de Foto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imagens ou ficar online em...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8050"/>
            <a:ext cx="6129304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0960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Layout de Foto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802836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9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6096000" cy="3092641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0960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o número do slide 7" hidden="1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997E989-D798-4C62-8E93-3D2D613C2488}" type="slidenum">
              <a:rPr lang="en-US" smtClean="0">
                <a:solidFill>
                  <a:schemeClr val="bg1"/>
                </a:solidFill>
              </a:rPr>
              <a:pPr rtl="0"/>
              <a:t>‹nº›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ayout de Foto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6129304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129304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43" y="3425619"/>
            <a:ext cx="6097555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94443" y="1554163"/>
            <a:ext cx="6097556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1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180534" y="3429000"/>
            <a:ext cx="6011466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534" y="1554163"/>
            <a:ext cx="57912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2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138266" y="3457545"/>
            <a:ext cx="6053733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50/50 layout de fotos</a:t>
            </a:r>
          </a:p>
        </p:txBody>
      </p:sp>
      <p:sp>
        <p:nvSpPr>
          <p:cNvPr id="9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107099"/>
            <a:ext cx="6096000" cy="2643801"/>
          </a:xfrm>
        </p:spPr>
        <p:txBody>
          <a:bodyPr rtlCol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ayout de Fotos à Esquerda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 cstate="print"/>
            <a:stretch>
              <a:fillRect/>
            </a:stretch>
          </a:blipFill>
        </p:spPr>
        <p:txBody>
          <a:bodyPr rtlCol="0" anchor="ctr" anchorCtr="0">
            <a:noAutofit/>
          </a:bodyPr>
          <a:lstStyle>
            <a:lvl1pPr algn="r">
              <a:defRPr baseline="0"/>
            </a:lvl1pPr>
          </a:lstStyle>
          <a:p>
            <a:pPr rtl="0"/>
            <a:r>
              <a:rPr lang="pt-BR" noProof="0"/>
              <a:t>Imagem de Sangramento Total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429000"/>
            <a:ext cx="5960269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BR" noProof="0"/>
              <a:t>Título</a:t>
            </a:r>
          </a:p>
        </p:txBody>
      </p:sp>
      <p:sp>
        <p:nvSpPr>
          <p:cNvPr id="13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9061266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rtlCol="0"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 explicativo Sem marcadores pequen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pt-BR" noProof="0"/>
              <a:t>Uma introdução breve</a:t>
            </a:r>
            <a:br>
              <a:rPr lang="pt-BR" noProof="0"/>
            </a:br>
            <a:r>
              <a:rPr lang="pt-BR" noProof="0"/>
              <a:t>para os dados, revelando</a:t>
            </a:r>
            <a:br>
              <a:rPr lang="pt-BR" noProof="0"/>
            </a:br>
            <a:r>
              <a:rPr lang="pt-BR" noProof="0"/>
              <a:t>um passo de cada vez para ajudar na compreensão.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Caixa de texto 11">
            <a:hlinkClick r:id="rId3"/>
            <a:extLst>
              <a:ext uri="{FF2B5EF4-FFF2-40B4-BE49-F238E27FC236}">
                <a16:creationId xmlns:a16="http://schemas.microsoft.com/office/drawing/2014/main" xmlns="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| clique e </a:t>
            </a:r>
            <a:r>
              <a:rPr lang="pt-BR" sz="11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Saiba mais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1089529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Caixa de texto 12">
            <a:hlinkClick r:id="rId4"/>
            <a:extLst>
              <a:ext uri="{FF2B5EF4-FFF2-40B4-BE49-F238E27FC236}">
                <a16:creationId xmlns:a16="http://schemas.microsoft.com/office/drawing/2014/main" xmlns="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pt-BR" sz="900" kern="120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pt-BR" sz="1000" noProof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pt-BR" sz="1000" b="1" noProof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4917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46054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02384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00892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249806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4997E989-D798-4C62-8E93-3D2D613C248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295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744" r:id="rId22"/>
    <p:sldLayoutId id="2147483672" r:id="rId23"/>
    <p:sldLayoutId id="2147483749" r:id="rId24"/>
    <p:sldLayoutId id="2147483750" r:id="rId25"/>
    <p:sldLayoutId id="2147483752" r:id="rId26"/>
    <p:sldLayoutId id="2147483674" r:id="rId27"/>
    <p:sldLayoutId id="2147483720" r:id="rId28"/>
    <p:sldLayoutId id="2147483721" r:id="rId29"/>
    <p:sldLayoutId id="2147483732" r:id="rId30"/>
    <p:sldLayoutId id="2147483730" r:id="rId31"/>
    <p:sldLayoutId id="2147483735" r:id="rId32"/>
    <p:sldLayoutId id="2147483700" r:id="rId33"/>
    <p:sldLayoutId id="2147483734" r:id="rId34"/>
    <p:sldLayoutId id="2147483701" r:id="rId35"/>
    <p:sldLayoutId id="2147483736" r:id="rId36"/>
    <p:sldLayoutId id="2147483733" r:id="rId37"/>
    <p:sldLayoutId id="2147483741" r:id="rId38"/>
    <p:sldLayoutId id="2147483727" r:id="rId39"/>
    <p:sldLayoutId id="2147483719" r:id="rId40"/>
    <p:sldLayoutId id="2147483748" r:id="rId41"/>
    <p:sldLayoutId id="2147483753" r:id="rId42"/>
    <p:sldLayoutId id="2147483737" r:id="rId4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faznetvirtual.intra.fazenda.sp.gov.br/arsys/forms/arsapp/SHR:LandingConsole/Default+Administrator+View/?cacheid=83d3d69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intranet.intra.fazenda.sp.gov.br/Paginas/default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ocessoGCAT@fazenda,sp.gov.b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tângulo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lnSpc>
                <a:spcPct val="90000"/>
              </a:lnSpc>
            </a:pPr>
            <a:r>
              <a:rPr lang="pt-BR" sz="280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dicas</a:t>
            </a:r>
            <a:r>
              <a:rPr lang="pt-BR" sz="2800" spc="-10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</a:t>
            </a:r>
            <a:r>
              <a:rPr lang="pt-BR" sz="280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e truques</a:t>
            </a:r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endParaRPr lang="pt-BR" sz="8800" spc="-3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19" name="Forma livre: Forma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8" name="Espaço Reservado para Imagem 17" descr="secretaria-do-estado-da-fazenda-sao-paulo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t="10950" b="10950"/>
          <a:stretch>
            <a:fillRect/>
          </a:stretch>
        </p:blipFill>
        <p:spPr/>
      </p:pic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1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5251502"/>
            <a:ext cx="12192000" cy="1006429"/>
          </a:xfrm>
          <a:blipFill dpi="0" rotWithShape="1">
            <a:blip r:embed="rId5"/>
            <a:srcRect/>
            <a:tile tx="0" ty="0" sx="100000" sy="100000" flip="none" algn="tl"/>
          </a:blipFill>
        </p:spPr>
        <p:txBody>
          <a:bodyPr rtlCol="0">
            <a:normAutofit fontScale="90000"/>
          </a:bodyPr>
          <a:lstStyle/>
          <a:p>
            <a:pPr rtl="0"/>
            <a:r>
              <a:rPr lang="pt-BR" sz="6600" dirty="0"/>
              <a:t>SECRETARIA DA FAZENDA SP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776833" y="6126997"/>
            <a:ext cx="11228353" cy="760211"/>
          </a:xfrm>
          <a:blipFill dpi="0" rotWithShape="1">
            <a:blip r:embed="rId5"/>
            <a:srcRect/>
            <a:tile tx="0" ty="0" sx="100000" sy="100000" flip="none" algn="tl"/>
          </a:blipFill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Ferramenta ITSM – Dica Dirigida</a:t>
            </a: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52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O Serviço é um “Ativo”ou “Item de Configuração”, por isso está no CMDB do </a:t>
            </a:r>
            <a:r>
              <a:rPr lang="pt-BR" dirty="0" err="1"/>
              <a:t>Remedy</a:t>
            </a:r>
            <a:endParaRPr lang="pt-BR" dirty="0"/>
          </a:p>
        </p:txBody>
      </p:sp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1112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As buscas devem ser realizadas no Console de Ativos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26756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 smtClean="0"/>
              <a:t>Três </a:t>
            </a:r>
            <a:r>
              <a:rPr lang="pt-BR" dirty="0"/>
              <a:t>letras são suficientes para pesquisar, porém o resultado  será uma lista grande. Quanto mais informações , mais exata será a resposta</a:t>
            </a:r>
          </a:p>
          <a:p>
            <a:pPr rtl="0"/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744067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Só utilize letras MAIÚSCULAS nos campos de buscas</a:t>
            </a:r>
          </a:p>
          <a:p>
            <a:pPr rtl="0"/>
            <a:endParaRPr lang="pt-BR" dirty="0"/>
          </a:p>
        </p:txBody>
      </p:sp>
      <p:sp>
        <p:nvSpPr>
          <p:cNvPr id="33" name="Espaço Reservado para Conteúdo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615827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Não utilize acentos ou caracteres especiais, como “ç”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 rtlCol="0"/>
          <a:lstStyle/>
          <a:p>
            <a:pPr rt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LOCALIZAR SERVIÇOS NO REMEDY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Dicas básicas</a:t>
            </a:r>
          </a:p>
        </p:txBody>
      </p:sp>
      <p:sp>
        <p:nvSpPr>
          <p:cNvPr id="47" name="Espaço Reservado para Conteúdo 46"/>
          <p:cNvSpPr>
            <a:spLocks noGrp="1"/>
          </p:cNvSpPr>
          <p:nvPr>
            <p:ph idx="1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48" name="Espaço Reservado para Conteúdo 47"/>
          <p:cNvSpPr>
            <a:spLocks noGrp="1"/>
          </p:cNvSpPr>
          <p:nvPr>
            <p:ph idx="1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2</a:t>
            </a:r>
          </a:p>
        </p:txBody>
      </p:sp>
      <p:sp>
        <p:nvSpPr>
          <p:cNvPr id="49" name="Espaço Reservado para Conteúdo 48"/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pt-BR"/>
              <a:t>3</a:t>
            </a:r>
          </a:p>
        </p:txBody>
      </p:sp>
      <p:sp>
        <p:nvSpPr>
          <p:cNvPr id="50" name="Espaço Reservado para Conteúdo 49"/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pt-BR"/>
              <a:t>4</a:t>
            </a:r>
          </a:p>
        </p:txBody>
      </p:sp>
      <p:sp>
        <p:nvSpPr>
          <p:cNvPr id="51" name="Espaço Reservado para Conteúdo 50"/>
          <p:cNvSpPr>
            <a:spLocks noGrp="1"/>
          </p:cNvSpPr>
          <p:nvPr>
            <p:ph idx="22"/>
          </p:nvPr>
        </p:nvSpPr>
        <p:spPr/>
        <p:txBody>
          <a:bodyPr rtlCol="0"/>
          <a:lstStyle/>
          <a:p>
            <a:pPr rtl="0"/>
            <a:r>
              <a:rPr lang="pt-BR"/>
              <a:t>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48438" y="6450449"/>
            <a:ext cx="9623147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pt-BR" sz="900">
                <a:solidFill>
                  <a:schemeClr val="bg1">
                    <a:lumMod val="75000"/>
                  </a:schemeClr>
                </a:solidFill>
              </a:rPr>
              <a:t>Referência : As noções básicas que você pode encontrar em qualquer lugar, 5 Etapas para Publicar Narrativas com Sucesso publicadas em 5 de abril de 2014 em: Marketing e Publicidade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06429"/>
          </a:xfrm>
        </p:spPr>
        <p:txBody>
          <a:bodyPr rtlCol="0">
            <a:normAutofit fontScale="92500"/>
          </a:bodyPr>
          <a:lstStyle/>
          <a:p>
            <a:r>
              <a:rPr lang="pt-BR" dirty="0"/>
              <a:t>Clique duas vezes no nome do Serviço</a:t>
            </a:r>
          </a:p>
        </p:txBody>
      </p:sp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920526"/>
          </a:xfrm>
        </p:spPr>
        <p:txBody>
          <a:bodyPr rtlCol="0"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encontradas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Metodologia</a:t>
            </a:r>
            <a:r>
              <a:rPr lang="en-US" dirty="0"/>
              <a:t>, </a:t>
            </a:r>
            <a:r>
              <a:rPr lang="en-US" dirty="0" err="1"/>
              <a:t>Tecnologia</a:t>
            </a:r>
            <a:r>
              <a:rPr lang="en-US" dirty="0"/>
              <a:t> , </a:t>
            </a:r>
            <a:r>
              <a:rPr lang="en-US" dirty="0" err="1"/>
              <a:t>Fábrica</a:t>
            </a:r>
            <a:r>
              <a:rPr lang="en-US" dirty="0"/>
              <a:t>, URL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920526"/>
          </a:xfrm>
        </p:spPr>
        <p:txBody>
          <a:bodyPr rtlCol="0">
            <a:normAutofit/>
          </a:bodyPr>
          <a:lstStyle/>
          <a:p>
            <a:r>
              <a:rPr lang="pt-BR" dirty="0"/>
              <a:t>Na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 Pessoas</a:t>
            </a:r>
            <a:r>
              <a:rPr lang="pt-BR" dirty="0"/>
              <a:t>,  verifique PO, SM, Grupo Designado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6"/>
          </p:nvPr>
        </p:nvSpPr>
        <p:spPr>
          <a:xfrm>
            <a:off x="7313589" y="3493674"/>
            <a:ext cx="2546028" cy="1920526"/>
          </a:xfrm>
        </p:spPr>
        <p:txBody>
          <a:bodyPr rtlCol="0">
            <a:normAutofit fontScale="92500" lnSpcReduction="20000"/>
          </a:bodyPr>
          <a:lstStyle/>
          <a:p>
            <a:r>
              <a:rPr lang="pt-BR" dirty="0"/>
              <a:t>Na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 Relacionamentos</a:t>
            </a:r>
            <a:r>
              <a:rPr lang="pt-BR" dirty="0"/>
              <a:t> obtenha informação sobre o Produto Associado e mais detalhes</a:t>
            </a:r>
          </a:p>
        </p:txBody>
      </p:sp>
      <p:sp>
        <p:nvSpPr>
          <p:cNvPr id="33" name="Espaço Reservado para Conteúdo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5225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Na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 Informações de Trabalho</a:t>
            </a:r>
            <a:r>
              <a:rPr lang="pt-BR" dirty="0"/>
              <a:t>, os detalhes das alterações sofridas pelo Serviço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VERIFICAR ATRIBUTOS DO SERVIÇO</a:t>
            </a:r>
          </a:p>
        </p:txBody>
      </p:sp>
      <p:sp>
        <p:nvSpPr>
          <p:cNvPr id="47" name="Espaço Reservado para Conteúdo 46"/>
          <p:cNvSpPr>
            <a:spLocks noGrp="1"/>
          </p:cNvSpPr>
          <p:nvPr>
            <p:ph idx="1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48" name="Espaço Reservado para Conteúdo 47"/>
          <p:cNvSpPr>
            <a:spLocks noGrp="1"/>
          </p:cNvSpPr>
          <p:nvPr>
            <p:ph idx="1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2</a:t>
            </a:r>
          </a:p>
        </p:txBody>
      </p:sp>
      <p:sp>
        <p:nvSpPr>
          <p:cNvPr id="49" name="Espaço Reservado para Conteúdo 48"/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pt-BR"/>
              <a:t>3</a:t>
            </a:r>
          </a:p>
        </p:txBody>
      </p:sp>
      <p:sp>
        <p:nvSpPr>
          <p:cNvPr id="50" name="Espaço Reservado para Conteúdo 49"/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pt-BR"/>
              <a:t>4</a:t>
            </a:r>
          </a:p>
        </p:txBody>
      </p:sp>
      <p:sp>
        <p:nvSpPr>
          <p:cNvPr id="51" name="Espaço Reservado para Conteúdo 50"/>
          <p:cNvSpPr>
            <a:spLocks noGrp="1"/>
          </p:cNvSpPr>
          <p:nvPr>
            <p:ph idx="22"/>
          </p:nvPr>
        </p:nvSpPr>
        <p:spPr/>
        <p:txBody>
          <a:bodyPr rtlCol="0"/>
          <a:lstStyle/>
          <a:p>
            <a:pPr rtl="0"/>
            <a:r>
              <a:rPr lang="pt-BR"/>
              <a:t>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48438" y="6450449"/>
            <a:ext cx="9623147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pt-BR" sz="900">
                <a:solidFill>
                  <a:schemeClr val="bg1">
                    <a:lumMod val="75000"/>
                  </a:schemeClr>
                </a:solidFill>
              </a:rPr>
              <a:t>Referência : As noções básicas que você pode encontrar em qualquer lugar, 5 Etapas para Publicar Narrativas com Sucesso publicadas em 5 de abril de 2014 em: Marketing e Publicidade</a:t>
            </a:r>
          </a:p>
        </p:txBody>
      </p:sp>
    </p:spTree>
    <p:extLst>
      <p:ext uri="{BB962C8B-B14F-4D97-AF65-F5344CB8AC3E}">
        <p14:creationId xmlns:p14="http://schemas.microsoft.com/office/powerpoint/2010/main" val="1941564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0573" y="1761086"/>
            <a:ext cx="8400400" cy="11432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pt-BR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light" panose="020B0402040204020203" pitchFamily="34" charset="0"/>
              </a:rPr>
              <a:t>VAMOS PRATICAR?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7" name="Google Shape;330;p39">
            <a:extLst>
              <a:ext uri="{FF2B5EF4-FFF2-40B4-BE49-F238E27FC236}">
                <a16:creationId xmlns:a16="http://schemas.microsoft.com/office/drawing/2014/main" xmlns="" id="{D37B8358-18A9-41DE-BBFA-10E51EA77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27" y="3121549"/>
            <a:ext cx="5229921" cy="349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sz="quarter" idx="10"/>
          </p:nvPr>
        </p:nvSpPr>
        <p:spPr>
          <a:xfrm>
            <a:off x="228599" y="5141815"/>
            <a:ext cx="11658600" cy="1550168"/>
          </a:xfrm>
        </p:spPr>
        <p:txBody>
          <a:bodyPr rtlCol="0"/>
          <a:lstStyle/>
          <a:p>
            <a:r>
              <a:rPr lang="pt-BR" dirty="0">
                <a:ln>
                  <a:solidFill>
                    <a:srgbClr val="F2F2F2"/>
                  </a:solidFill>
                </a:ln>
                <a:solidFill>
                  <a:schemeClr val="tx2"/>
                </a:solidFill>
              </a:rPr>
              <a:t>Ou salve um atalho em seus favoritos </a:t>
            </a:r>
            <a:r>
              <a:rPr lang="pt-BR" dirty="0">
                <a:hlinkClick r:id="rId3"/>
              </a:rPr>
              <a:t>https://sefaznetvirtual.intra.fazenda.sp.gov.br/arsys/forms/arsapp/SHR:LandingConsole/Default+Administrator+View/?cacheid=83d3d698</a:t>
            </a:r>
            <a:endParaRPr lang="pt-BR" dirty="0">
              <a:ln>
                <a:solidFill>
                  <a:srgbClr val="F2F2F2"/>
                </a:solidFill>
              </a:ln>
            </a:endParaRPr>
          </a:p>
          <a:p>
            <a:endParaRPr lang="pt-BR" dirty="0">
              <a:ln>
                <a:solidFill>
                  <a:srgbClr val="F2F2F2"/>
                </a:solidFill>
              </a:ln>
            </a:endParaRPr>
          </a:p>
        </p:txBody>
      </p:sp>
      <p:sp>
        <p:nvSpPr>
          <p:cNvPr id="18434" name="AutoShape 2" descr="Asinit - BMC Software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436" name="AutoShape 4" descr="Asinit - BMC Software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438" name="AutoShape 6" descr="Asinit - BMC Software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9999" r="9213"/>
          <a:stretch>
            <a:fillRect/>
          </a:stretch>
        </p:blipFill>
        <p:spPr bwMode="auto">
          <a:xfrm>
            <a:off x="5039833" y="0"/>
            <a:ext cx="2424223" cy="182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6776702-D573-421C-B77E-E8080B7E2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578" y="1350670"/>
            <a:ext cx="3632387" cy="3791145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xmlns="" id="{31ADBCC8-8BC8-4971-B9E5-5FBFD0FF6E57}"/>
              </a:ext>
            </a:extLst>
          </p:cNvPr>
          <p:cNvSpPr/>
          <p:nvPr/>
        </p:nvSpPr>
        <p:spPr>
          <a:xfrm>
            <a:off x="1656522" y="2196548"/>
            <a:ext cx="6414051" cy="249472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Ferramenta ITSM pode ser acessada a partir da Intranet da SEFAZ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28800" y="729855"/>
            <a:ext cx="8102009" cy="2585323"/>
          </a:xfrm>
        </p:spPr>
        <p:txBody>
          <a:bodyPr rtlCol="0"/>
          <a:lstStyle/>
          <a:p>
            <a:r>
              <a:rPr lang="pt-BR" sz="3600" dirty="0">
                <a:latin typeface="Arial" pitchFamily="34" charset="0"/>
                <a:cs typeface="Arial" pitchFamily="34" charset="0"/>
              </a:rPr>
              <a:t>Se ainda tiver dúvida para localizar serviço, ou qualquer outra dúvida a respeito da Ferramenta, pode  nos chamar via  e-mail </a:t>
            </a:r>
            <a:r>
              <a:rPr lang="pt-BR" sz="3600" dirty="0" err="1">
                <a:latin typeface="Arial" pitchFamily="34" charset="0"/>
                <a:cs typeface="Arial" pitchFamily="34" charset="0"/>
                <a:hlinkClick r:id="rId3"/>
              </a:rPr>
              <a:t>ProcessoGCAT@fazenda,sp.gov.br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ou </a:t>
            </a:r>
            <a:r>
              <a:rPr lang="pt-BR" sz="3600" dirty="0" err="1">
                <a:latin typeface="Arial" pitchFamily="34" charset="0"/>
                <a:cs typeface="Arial" pitchFamily="34" charset="0"/>
              </a:rPr>
              <a:t>jabber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– </a:t>
            </a:r>
            <a:r>
              <a:rPr lang="pt-BR" sz="3600" dirty="0" err="1">
                <a:latin typeface="Arial" pitchFamily="34" charset="0"/>
                <a:cs typeface="Arial" pitchFamily="34" charset="0"/>
              </a:rPr>
              <a:t>dfbarros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600" dirty="0" err="1">
                <a:latin typeface="Arial" pitchFamily="34" charset="0"/>
                <a:cs typeface="Arial" pitchFamily="34" charset="0"/>
              </a:rPr>
              <a:t>eslanzoni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xmlns="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pt-BR" dirty="0"/>
              <a:t>OBRIGADA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350</Words>
  <Application>Microsoft Office PowerPoint</Application>
  <PresentationFormat>Personalizar</PresentationFormat>
  <Paragraphs>42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Cacho</vt:lpstr>
      <vt:lpstr>SECRETARIA DA FAZENDA SP</vt:lpstr>
      <vt:lpstr>Apresentação do PowerPoint</vt:lpstr>
      <vt:lpstr>Apresentação do PowerPoint</vt:lpstr>
      <vt:lpstr>VAMOS PRATICAR?</vt:lpstr>
      <vt:lpstr>Apresentação do PowerPoint</vt:lpstr>
      <vt:lpstr>Se ainda tiver dúvida para localizar serviço, ou qualquer outra dúvida a respeito da Ferramenta, pode  nos chamar via  e-mail ProcessoGCAT@fazenda,sp.gov.br ou jabber – dfbarros, eslanzoni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2020-04-17T12:21:20Z</dcterms:created>
  <dcterms:modified xsi:type="dcterms:W3CDTF">2020-10-20T20:18:14Z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