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FD2DF-6025-4D15-963C-91B4A1A989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0943F9-2EF0-4ADF-8DFB-6585FB1D0A96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sz="2800" dirty="0" smtClean="0"/>
            <a:t>Objetivos</a:t>
          </a:r>
          <a:endParaRPr lang="pt-BR" sz="2800" dirty="0"/>
        </a:p>
      </dgm:t>
    </dgm:pt>
    <dgm:pt modelId="{F8EFA40F-5C4B-4AED-B187-87A7EA4C7121}" type="parTrans" cxnId="{BE383E17-D676-42CE-9622-FE97E69DB336}">
      <dgm:prSet/>
      <dgm:spPr/>
      <dgm:t>
        <a:bodyPr/>
        <a:lstStyle/>
        <a:p>
          <a:endParaRPr lang="pt-BR" sz="1400"/>
        </a:p>
      </dgm:t>
    </dgm:pt>
    <dgm:pt modelId="{44514E2A-E9BF-41D3-ABFE-D4A5F5B08950}" type="sibTrans" cxnId="{BE383E17-D676-42CE-9622-FE97E69DB336}">
      <dgm:prSet/>
      <dgm:spPr/>
      <dgm:t>
        <a:bodyPr/>
        <a:lstStyle/>
        <a:p>
          <a:endParaRPr lang="pt-BR" sz="1400"/>
        </a:p>
      </dgm:t>
    </dgm:pt>
    <dgm:pt modelId="{E08A423A-411E-4A60-85E4-13041AC1A648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BR" sz="2800" dirty="0" smtClean="0"/>
            <a:t>Principais comunicações realizadas pelo CIA</a:t>
          </a:r>
          <a:endParaRPr lang="pt-BR" sz="2800" dirty="0"/>
        </a:p>
      </dgm:t>
    </dgm:pt>
    <dgm:pt modelId="{B4497063-5C03-45DD-9F4C-09D3477E56C2}" type="parTrans" cxnId="{D392B563-0174-4C8C-ABA3-060BF88BCC9B}">
      <dgm:prSet/>
      <dgm:spPr/>
      <dgm:t>
        <a:bodyPr/>
        <a:lstStyle/>
        <a:p>
          <a:endParaRPr lang="pt-BR" sz="1400"/>
        </a:p>
      </dgm:t>
    </dgm:pt>
    <dgm:pt modelId="{2C4C9448-961D-4623-ACA0-032F8DC7E513}" type="sibTrans" cxnId="{D392B563-0174-4C8C-ABA3-060BF88BCC9B}">
      <dgm:prSet/>
      <dgm:spPr/>
      <dgm:t>
        <a:bodyPr/>
        <a:lstStyle/>
        <a:p>
          <a:endParaRPr lang="pt-BR" sz="1400"/>
        </a:p>
      </dgm:t>
    </dgm:pt>
    <dgm:pt modelId="{9D1ADFAF-3299-4507-979E-84D7C758D261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BR" sz="2800" dirty="0" smtClean="0"/>
            <a:t>Ações em andamento</a:t>
          </a:r>
          <a:endParaRPr lang="pt-BR" sz="2800" dirty="0"/>
        </a:p>
      </dgm:t>
    </dgm:pt>
    <dgm:pt modelId="{A29A4322-EA61-4EF6-AD16-96E42FA09979}" type="parTrans" cxnId="{FE07374D-033A-4046-B7CB-E8974B9B19CF}">
      <dgm:prSet/>
      <dgm:spPr/>
      <dgm:t>
        <a:bodyPr/>
        <a:lstStyle/>
        <a:p>
          <a:endParaRPr lang="pt-BR" sz="1400"/>
        </a:p>
      </dgm:t>
    </dgm:pt>
    <dgm:pt modelId="{385FD922-07CC-44A0-98E0-AF4C59DF2E03}" type="sibTrans" cxnId="{FE07374D-033A-4046-B7CB-E8974B9B19CF}">
      <dgm:prSet/>
      <dgm:spPr/>
      <dgm:t>
        <a:bodyPr/>
        <a:lstStyle/>
        <a:p>
          <a:endParaRPr lang="pt-BR" sz="1400"/>
        </a:p>
      </dgm:t>
    </dgm:pt>
    <dgm:pt modelId="{F23212C9-6B14-412A-A253-26B10374ACC2}" type="pres">
      <dgm:prSet presAssocID="{3C5FD2DF-6025-4D15-963C-91B4A1A989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2A20C91-054E-4FD6-AAA7-018276119337}" type="pres">
      <dgm:prSet presAssocID="{E50943F9-2EF0-4ADF-8DFB-6585FB1D0A96}" presName="parentText" presStyleLbl="node1" presStyleIdx="0" presStyleCnt="3" custLinFactNeighborX="908" custLinFactNeighborY="-14289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8AA84C-9A63-4369-9DED-A01AAFF068B9}" type="pres">
      <dgm:prSet presAssocID="{44514E2A-E9BF-41D3-ABFE-D4A5F5B08950}" presName="spacer" presStyleCnt="0"/>
      <dgm:spPr/>
    </dgm:pt>
    <dgm:pt modelId="{EF2509A4-EF47-4DB2-8D57-37642D029B5C}" type="pres">
      <dgm:prSet presAssocID="{E08A423A-411E-4A60-85E4-13041AC1A64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AD8575-C769-4234-A0BC-99F23958FFB1}" type="pres">
      <dgm:prSet presAssocID="{2C4C9448-961D-4623-ACA0-032F8DC7E513}" presName="spacer" presStyleCnt="0"/>
      <dgm:spPr/>
    </dgm:pt>
    <dgm:pt modelId="{8AD80D63-6A0C-4009-9DCF-8197E5EB3CF1}" type="pres">
      <dgm:prSet presAssocID="{9D1ADFAF-3299-4507-979E-84D7C758D26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9F0FD55-ACCB-4A9F-B48E-4C39E82989D0}" type="presOf" srcId="{3C5FD2DF-6025-4D15-963C-91B4A1A989DB}" destId="{F23212C9-6B14-412A-A253-26B10374ACC2}" srcOrd="0" destOrd="0" presId="urn:microsoft.com/office/officeart/2005/8/layout/vList2"/>
    <dgm:cxn modelId="{D392B563-0174-4C8C-ABA3-060BF88BCC9B}" srcId="{3C5FD2DF-6025-4D15-963C-91B4A1A989DB}" destId="{E08A423A-411E-4A60-85E4-13041AC1A648}" srcOrd="1" destOrd="0" parTransId="{B4497063-5C03-45DD-9F4C-09D3477E56C2}" sibTransId="{2C4C9448-961D-4623-ACA0-032F8DC7E513}"/>
    <dgm:cxn modelId="{60290570-83F1-410D-BAAB-7A4534AF349E}" type="presOf" srcId="{E08A423A-411E-4A60-85E4-13041AC1A648}" destId="{EF2509A4-EF47-4DB2-8D57-37642D029B5C}" srcOrd="0" destOrd="0" presId="urn:microsoft.com/office/officeart/2005/8/layout/vList2"/>
    <dgm:cxn modelId="{4CD9A2FC-FF5C-43DC-9CA8-372FB0C2C834}" type="presOf" srcId="{E50943F9-2EF0-4ADF-8DFB-6585FB1D0A96}" destId="{12A20C91-054E-4FD6-AAA7-018276119337}" srcOrd="0" destOrd="0" presId="urn:microsoft.com/office/officeart/2005/8/layout/vList2"/>
    <dgm:cxn modelId="{BE383E17-D676-42CE-9622-FE97E69DB336}" srcId="{3C5FD2DF-6025-4D15-963C-91B4A1A989DB}" destId="{E50943F9-2EF0-4ADF-8DFB-6585FB1D0A96}" srcOrd="0" destOrd="0" parTransId="{F8EFA40F-5C4B-4AED-B187-87A7EA4C7121}" sibTransId="{44514E2A-E9BF-41D3-ABFE-D4A5F5B08950}"/>
    <dgm:cxn modelId="{FE07374D-033A-4046-B7CB-E8974B9B19CF}" srcId="{3C5FD2DF-6025-4D15-963C-91B4A1A989DB}" destId="{9D1ADFAF-3299-4507-979E-84D7C758D261}" srcOrd="2" destOrd="0" parTransId="{A29A4322-EA61-4EF6-AD16-96E42FA09979}" sibTransId="{385FD922-07CC-44A0-98E0-AF4C59DF2E03}"/>
    <dgm:cxn modelId="{33879AD1-15B6-4AF6-A51D-ADA689763E38}" type="presOf" srcId="{9D1ADFAF-3299-4507-979E-84D7C758D261}" destId="{8AD80D63-6A0C-4009-9DCF-8197E5EB3CF1}" srcOrd="0" destOrd="0" presId="urn:microsoft.com/office/officeart/2005/8/layout/vList2"/>
    <dgm:cxn modelId="{952FEE9A-63E6-4DA1-A335-4747F9A20A20}" type="presParOf" srcId="{F23212C9-6B14-412A-A253-26B10374ACC2}" destId="{12A20C91-054E-4FD6-AAA7-018276119337}" srcOrd="0" destOrd="0" presId="urn:microsoft.com/office/officeart/2005/8/layout/vList2"/>
    <dgm:cxn modelId="{CC82B36A-4EE6-4748-91BE-5479F9793B0D}" type="presParOf" srcId="{F23212C9-6B14-412A-A253-26B10374ACC2}" destId="{928AA84C-9A63-4369-9DED-A01AAFF068B9}" srcOrd="1" destOrd="0" presId="urn:microsoft.com/office/officeart/2005/8/layout/vList2"/>
    <dgm:cxn modelId="{EE5BE8BE-EDFC-40E7-A872-F3D76F04FD4B}" type="presParOf" srcId="{F23212C9-6B14-412A-A253-26B10374ACC2}" destId="{EF2509A4-EF47-4DB2-8D57-37642D029B5C}" srcOrd="2" destOrd="0" presId="urn:microsoft.com/office/officeart/2005/8/layout/vList2"/>
    <dgm:cxn modelId="{88B31E60-D9A0-4A6E-B4FC-7051C1C90D06}" type="presParOf" srcId="{F23212C9-6B14-412A-A253-26B10374ACC2}" destId="{33AD8575-C769-4234-A0BC-99F23958FFB1}" srcOrd="3" destOrd="0" presId="urn:microsoft.com/office/officeart/2005/8/layout/vList2"/>
    <dgm:cxn modelId="{06E8BA5B-6368-41B1-BD01-3DDB4D15697E}" type="presParOf" srcId="{F23212C9-6B14-412A-A253-26B10374ACC2}" destId="{8AD80D63-6A0C-4009-9DCF-8197E5EB3CF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5FD2DF-6025-4D15-963C-91B4A1A989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0943F9-2EF0-4ADF-8DFB-6585FB1D0A96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BR" sz="2800" dirty="0" smtClean="0"/>
            <a:t>Objetivos</a:t>
          </a:r>
          <a:endParaRPr lang="pt-BR" sz="2800" dirty="0"/>
        </a:p>
      </dgm:t>
    </dgm:pt>
    <dgm:pt modelId="{F8EFA40F-5C4B-4AED-B187-87A7EA4C7121}" type="parTrans" cxnId="{BE383E17-D676-42CE-9622-FE97E69DB336}">
      <dgm:prSet/>
      <dgm:spPr/>
      <dgm:t>
        <a:bodyPr/>
        <a:lstStyle/>
        <a:p>
          <a:endParaRPr lang="pt-BR" sz="1400"/>
        </a:p>
      </dgm:t>
    </dgm:pt>
    <dgm:pt modelId="{44514E2A-E9BF-41D3-ABFE-D4A5F5B08950}" type="sibTrans" cxnId="{BE383E17-D676-42CE-9622-FE97E69DB336}">
      <dgm:prSet/>
      <dgm:spPr/>
      <dgm:t>
        <a:bodyPr/>
        <a:lstStyle/>
        <a:p>
          <a:endParaRPr lang="pt-BR" sz="1400"/>
        </a:p>
      </dgm:t>
    </dgm:pt>
    <dgm:pt modelId="{E08A423A-411E-4A60-85E4-13041AC1A648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sz="2800" dirty="0" smtClean="0"/>
            <a:t>Principais comunicações realizadas pelo CIA</a:t>
          </a:r>
          <a:endParaRPr lang="pt-BR" sz="2800" dirty="0"/>
        </a:p>
      </dgm:t>
    </dgm:pt>
    <dgm:pt modelId="{B4497063-5C03-45DD-9F4C-09D3477E56C2}" type="parTrans" cxnId="{D392B563-0174-4C8C-ABA3-060BF88BCC9B}">
      <dgm:prSet/>
      <dgm:spPr/>
      <dgm:t>
        <a:bodyPr/>
        <a:lstStyle/>
        <a:p>
          <a:endParaRPr lang="pt-BR" sz="1400"/>
        </a:p>
      </dgm:t>
    </dgm:pt>
    <dgm:pt modelId="{2C4C9448-961D-4623-ACA0-032F8DC7E513}" type="sibTrans" cxnId="{D392B563-0174-4C8C-ABA3-060BF88BCC9B}">
      <dgm:prSet/>
      <dgm:spPr/>
      <dgm:t>
        <a:bodyPr/>
        <a:lstStyle/>
        <a:p>
          <a:endParaRPr lang="pt-BR" sz="1400"/>
        </a:p>
      </dgm:t>
    </dgm:pt>
    <dgm:pt modelId="{9D1ADFAF-3299-4507-979E-84D7C758D261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BR" sz="2800" dirty="0" smtClean="0"/>
            <a:t>Ações em andamento</a:t>
          </a:r>
          <a:endParaRPr lang="pt-BR" sz="2800" dirty="0"/>
        </a:p>
      </dgm:t>
    </dgm:pt>
    <dgm:pt modelId="{A29A4322-EA61-4EF6-AD16-96E42FA09979}" type="parTrans" cxnId="{FE07374D-033A-4046-B7CB-E8974B9B19CF}">
      <dgm:prSet/>
      <dgm:spPr/>
      <dgm:t>
        <a:bodyPr/>
        <a:lstStyle/>
        <a:p>
          <a:endParaRPr lang="pt-BR" sz="1400"/>
        </a:p>
      </dgm:t>
    </dgm:pt>
    <dgm:pt modelId="{385FD922-07CC-44A0-98E0-AF4C59DF2E03}" type="sibTrans" cxnId="{FE07374D-033A-4046-B7CB-E8974B9B19CF}">
      <dgm:prSet/>
      <dgm:spPr/>
      <dgm:t>
        <a:bodyPr/>
        <a:lstStyle/>
        <a:p>
          <a:endParaRPr lang="pt-BR" sz="1400"/>
        </a:p>
      </dgm:t>
    </dgm:pt>
    <dgm:pt modelId="{F23212C9-6B14-412A-A253-26B10374ACC2}" type="pres">
      <dgm:prSet presAssocID="{3C5FD2DF-6025-4D15-963C-91B4A1A989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2A20C91-054E-4FD6-AAA7-018276119337}" type="pres">
      <dgm:prSet presAssocID="{E50943F9-2EF0-4ADF-8DFB-6585FB1D0A96}" presName="parentText" presStyleLbl="node1" presStyleIdx="0" presStyleCnt="3" custLinFactNeighborX="908" custLinFactNeighborY="-14289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8AA84C-9A63-4369-9DED-A01AAFF068B9}" type="pres">
      <dgm:prSet presAssocID="{44514E2A-E9BF-41D3-ABFE-D4A5F5B08950}" presName="spacer" presStyleCnt="0"/>
      <dgm:spPr/>
    </dgm:pt>
    <dgm:pt modelId="{EF2509A4-EF47-4DB2-8D57-37642D029B5C}" type="pres">
      <dgm:prSet presAssocID="{E08A423A-411E-4A60-85E4-13041AC1A64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AD8575-C769-4234-A0BC-99F23958FFB1}" type="pres">
      <dgm:prSet presAssocID="{2C4C9448-961D-4623-ACA0-032F8DC7E513}" presName="spacer" presStyleCnt="0"/>
      <dgm:spPr/>
    </dgm:pt>
    <dgm:pt modelId="{8AD80D63-6A0C-4009-9DCF-8197E5EB3CF1}" type="pres">
      <dgm:prSet presAssocID="{9D1ADFAF-3299-4507-979E-84D7C758D26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0F7F28B-D9A7-433E-8B98-0F9876012A0F}" type="presOf" srcId="{3C5FD2DF-6025-4D15-963C-91B4A1A989DB}" destId="{F23212C9-6B14-412A-A253-26B10374ACC2}" srcOrd="0" destOrd="0" presId="urn:microsoft.com/office/officeart/2005/8/layout/vList2"/>
    <dgm:cxn modelId="{FE07374D-033A-4046-B7CB-E8974B9B19CF}" srcId="{3C5FD2DF-6025-4D15-963C-91B4A1A989DB}" destId="{9D1ADFAF-3299-4507-979E-84D7C758D261}" srcOrd="2" destOrd="0" parTransId="{A29A4322-EA61-4EF6-AD16-96E42FA09979}" sibTransId="{385FD922-07CC-44A0-98E0-AF4C59DF2E03}"/>
    <dgm:cxn modelId="{BE383E17-D676-42CE-9622-FE97E69DB336}" srcId="{3C5FD2DF-6025-4D15-963C-91B4A1A989DB}" destId="{E50943F9-2EF0-4ADF-8DFB-6585FB1D0A96}" srcOrd="0" destOrd="0" parTransId="{F8EFA40F-5C4B-4AED-B187-87A7EA4C7121}" sibTransId="{44514E2A-E9BF-41D3-ABFE-D4A5F5B08950}"/>
    <dgm:cxn modelId="{22366D26-82FC-46C2-82CD-BAA0FB1BE1B1}" type="presOf" srcId="{9D1ADFAF-3299-4507-979E-84D7C758D261}" destId="{8AD80D63-6A0C-4009-9DCF-8197E5EB3CF1}" srcOrd="0" destOrd="0" presId="urn:microsoft.com/office/officeart/2005/8/layout/vList2"/>
    <dgm:cxn modelId="{06B7AB77-3A37-40B7-90CC-0A1930A7AE6D}" type="presOf" srcId="{E50943F9-2EF0-4ADF-8DFB-6585FB1D0A96}" destId="{12A20C91-054E-4FD6-AAA7-018276119337}" srcOrd="0" destOrd="0" presId="urn:microsoft.com/office/officeart/2005/8/layout/vList2"/>
    <dgm:cxn modelId="{D392B563-0174-4C8C-ABA3-060BF88BCC9B}" srcId="{3C5FD2DF-6025-4D15-963C-91B4A1A989DB}" destId="{E08A423A-411E-4A60-85E4-13041AC1A648}" srcOrd="1" destOrd="0" parTransId="{B4497063-5C03-45DD-9F4C-09D3477E56C2}" sibTransId="{2C4C9448-961D-4623-ACA0-032F8DC7E513}"/>
    <dgm:cxn modelId="{D9032FA1-A534-43C8-ACC9-1945125B2F88}" type="presOf" srcId="{E08A423A-411E-4A60-85E4-13041AC1A648}" destId="{EF2509A4-EF47-4DB2-8D57-37642D029B5C}" srcOrd="0" destOrd="0" presId="urn:microsoft.com/office/officeart/2005/8/layout/vList2"/>
    <dgm:cxn modelId="{3E3A2A96-529C-439D-A04A-715B2B51AB48}" type="presParOf" srcId="{F23212C9-6B14-412A-A253-26B10374ACC2}" destId="{12A20C91-054E-4FD6-AAA7-018276119337}" srcOrd="0" destOrd="0" presId="urn:microsoft.com/office/officeart/2005/8/layout/vList2"/>
    <dgm:cxn modelId="{A4575129-6C16-4969-82A5-4B413E8E5B08}" type="presParOf" srcId="{F23212C9-6B14-412A-A253-26B10374ACC2}" destId="{928AA84C-9A63-4369-9DED-A01AAFF068B9}" srcOrd="1" destOrd="0" presId="urn:microsoft.com/office/officeart/2005/8/layout/vList2"/>
    <dgm:cxn modelId="{0FD283F2-7744-4FDA-B2C1-1B8B14CF3E18}" type="presParOf" srcId="{F23212C9-6B14-412A-A253-26B10374ACC2}" destId="{EF2509A4-EF47-4DB2-8D57-37642D029B5C}" srcOrd="2" destOrd="0" presId="urn:microsoft.com/office/officeart/2005/8/layout/vList2"/>
    <dgm:cxn modelId="{659FA3F5-B6AF-48FA-B04B-E047B90716F3}" type="presParOf" srcId="{F23212C9-6B14-412A-A253-26B10374ACC2}" destId="{33AD8575-C769-4234-A0BC-99F23958FFB1}" srcOrd="3" destOrd="0" presId="urn:microsoft.com/office/officeart/2005/8/layout/vList2"/>
    <dgm:cxn modelId="{F3C4C16A-EF54-438E-90EC-D4D8C3D563A5}" type="presParOf" srcId="{F23212C9-6B14-412A-A253-26B10374ACC2}" destId="{8AD80D63-6A0C-4009-9DCF-8197E5EB3CF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5FD2DF-6025-4D15-963C-91B4A1A989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0943F9-2EF0-4ADF-8DFB-6585FB1D0A96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BR" sz="2800" dirty="0" smtClean="0"/>
            <a:t>Objetivos</a:t>
          </a:r>
          <a:endParaRPr lang="pt-BR" sz="2800" dirty="0"/>
        </a:p>
      </dgm:t>
    </dgm:pt>
    <dgm:pt modelId="{F8EFA40F-5C4B-4AED-B187-87A7EA4C7121}" type="parTrans" cxnId="{BE383E17-D676-42CE-9622-FE97E69DB336}">
      <dgm:prSet/>
      <dgm:spPr/>
      <dgm:t>
        <a:bodyPr/>
        <a:lstStyle/>
        <a:p>
          <a:endParaRPr lang="pt-BR" sz="1400"/>
        </a:p>
      </dgm:t>
    </dgm:pt>
    <dgm:pt modelId="{44514E2A-E9BF-41D3-ABFE-D4A5F5B08950}" type="sibTrans" cxnId="{BE383E17-D676-42CE-9622-FE97E69DB336}">
      <dgm:prSet/>
      <dgm:spPr/>
      <dgm:t>
        <a:bodyPr/>
        <a:lstStyle/>
        <a:p>
          <a:endParaRPr lang="pt-BR" sz="1400"/>
        </a:p>
      </dgm:t>
    </dgm:pt>
    <dgm:pt modelId="{E08A423A-411E-4A60-85E4-13041AC1A648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BR" sz="2800" dirty="0" smtClean="0"/>
            <a:t>Principais comunicações realizadas pelo CIA</a:t>
          </a:r>
          <a:endParaRPr lang="pt-BR" sz="2800" dirty="0"/>
        </a:p>
      </dgm:t>
    </dgm:pt>
    <dgm:pt modelId="{B4497063-5C03-45DD-9F4C-09D3477E56C2}" type="parTrans" cxnId="{D392B563-0174-4C8C-ABA3-060BF88BCC9B}">
      <dgm:prSet/>
      <dgm:spPr/>
      <dgm:t>
        <a:bodyPr/>
        <a:lstStyle/>
        <a:p>
          <a:endParaRPr lang="pt-BR" sz="1400"/>
        </a:p>
      </dgm:t>
    </dgm:pt>
    <dgm:pt modelId="{2C4C9448-961D-4623-ACA0-032F8DC7E513}" type="sibTrans" cxnId="{D392B563-0174-4C8C-ABA3-060BF88BCC9B}">
      <dgm:prSet/>
      <dgm:spPr/>
      <dgm:t>
        <a:bodyPr/>
        <a:lstStyle/>
        <a:p>
          <a:endParaRPr lang="pt-BR" sz="1400"/>
        </a:p>
      </dgm:t>
    </dgm:pt>
    <dgm:pt modelId="{9D1ADFAF-3299-4507-979E-84D7C758D261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sz="2800" dirty="0" smtClean="0"/>
            <a:t>Ações em andamento</a:t>
          </a:r>
          <a:endParaRPr lang="pt-BR" sz="2800" dirty="0"/>
        </a:p>
      </dgm:t>
    </dgm:pt>
    <dgm:pt modelId="{A29A4322-EA61-4EF6-AD16-96E42FA09979}" type="parTrans" cxnId="{FE07374D-033A-4046-B7CB-E8974B9B19CF}">
      <dgm:prSet/>
      <dgm:spPr/>
      <dgm:t>
        <a:bodyPr/>
        <a:lstStyle/>
        <a:p>
          <a:endParaRPr lang="pt-BR" sz="1400"/>
        </a:p>
      </dgm:t>
    </dgm:pt>
    <dgm:pt modelId="{385FD922-07CC-44A0-98E0-AF4C59DF2E03}" type="sibTrans" cxnId="{FE07374D-033A-4046-B7CB-E8974B9B19CF}">
      <dgm:prSet/>
      <dgm:spPr/>
      <dgm:t>
        <a:bodyPr/>
        <a:lstStyle/>
        <a:p>
          <a:endParaRPr lang="pt-BR" sz="1400"/>
        </a:p>
      </dgm:t>
    </dgm:pt>
    <dgm:pt modelId="{F23212C9-6B14-412A-A253-26B10374ACC2}" type="pres">
      <dgm:prSet presAssocID="{3C5FD2DF-6025-4D15-963C-91B4A1A989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2A20C91-054E-4FD6-AAA7-018276119337}" type="pres">
      <dgm:prSet presAssocID="{E50943F9-2EF0-4ADF-8DFB-6585FB1D0A96}" presName="parentText" presStyleLbl="node1" presStyleIdx="0" presStyleCnt="3" custLinFactNeighborX="908" custLinFactNeighborY="-14289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8AA84C-9A63-4369-9DED-A01AAFF068B9}" type="pres">
      <dgm:prSet presAssocID="{44514E2A-E9BF-41D3-ABFE-D4A5F5B08950}" presName="spacer" presStyleCnt="0"/>
      <dgm:spPr/>
    </dgm:pt>
    <dgm:pt modelId="{EF2509A4-EF47-4DB2-8D57-37642D029B5C}" type="pres">
      <dgm:prSet presAssocID="{E08A423A-411E-4A60-85E4-13041AC1A64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AD8575-C769-4234-A0BC-99F23958FFB1}" type="pres">
      <dgm:prSet presAssocID="{2C4C9448-961D-4623-ACA0-032F8DC7E513}" presName="spacer" presStyleCnt="0"/>
      <dgm:spPr/>
    </dgm:pt>
    <dgm:pt modelId="{8AD80D63-6A0C-4009-9DCF-8197E5EB3CF1}" type="pres">
      <dgm:prSet presAssocID="{9D1ADFAF-3299-4507-979E-84D7C758D26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7508813-5C52-4BFD-8C95-A2C0BA03B412}" type="presOf" srcId="{E50943F9-2EF0-4ADF-8DFB-6585FB1D0A96}" destId="{12A20C91-054E-4FD6-AAA7-018276119337}" srcOrd="0" destOrd="0" presId="urn:microsoft.com/office/officeart/2005/8/layout/vList2"/>
    <dgm:cxn modelId="{43CA0804-E0ED-4F81-99F4-66BEA89FAF54}" type="presOf" srcId="{E08A423A-411E-4A60-85E4-13041AC1A648}" destId="{EF2509A4-EF47-4DB2-8D57-37642D029B5C}" srcOrd="0" destOrd="0" presId="urn:microsoft.com/office/officeart/2005/8/layout/vList2"/>
    <dgm:cxn modelId="{C2165917-D183-4AD2-92E4-E1702A9AE362}" type="presOf" srcId="{9D1ADFAF-3299-4507-979E-84D7C758D261}" destId="{8AD80D63-6A0C-4009-9DCF-8197E5EB3CF1}" srcOrd="0" destOrd="0" presId="urn:microsoft.com/office/officeart/2005/8/layout/vList2"/>
    <dgm:cxn modelId="{FE07374D-033A-4046-B7CB-E8974B9B19CF}" srcId="{3C5FD2DF-6025-4D15-963C-91B4A1A989DB}" destId="{9D1ADFAF-3299-4507-979E-84D7C758D261}" srcOrd="2" destOrd="0" parTransId="{A29A4322-EA61-4EF6-AD16-96E42FA09979}" sibTransId="{385FD922-07CC-44A0-98E0-AF4C59DF2E03}"/>
    <dgm:cxn modelId="{4ABB8BB1-3943-4AAF-836B-93E23E47B5A6}" type="presOf" srcId="{3C5FD2DF-6025-4D15-963C-91B4A1A989DB}" destId="{F23212C9-6B14-412A-A253-26B10374ACC2}" srcOrd="0" destOrd="0" presId="urn:microsoft.com/office/officeart/2005/8/layout/vList2"/>
    <dgm:cxn modelId="{BE383E17-D676-42CE-9622-FE97E69DB336}" srcId="{3C5FD2DF-6025-4D15-963C-91B4A1A989DB}" destId="{E50943F9-2EF0-4ADF-8DFB-6585FB1D0A96}" srcOrd="0" destOrd="0" parTransId="{F8EFA40F-5C4B-4AED-B187-87A7EA4C7121}" sibTransId="{44514E2A-E9BF-41D3-ABFE-D4A5F5B08950}"/>
    <dgm:cxn modelId="{D392B563-0174-4C8C-ABA3-060BF88BCC9B}" srcId="{3C5FD2DF-6025-4D15-963C-91B4A1A989DB}" destId="{E08A423A-411E-4A60-85E4-13041AC1A648}" srcOrd="1" destOrd="0" parTransId="{B4497063-5C03-45DD-9F4C-09D3477E56C2}" sibTransId="{2C4C9448-961D-4623-ACA0-032F8DC7E513}"/>
    <dgm:cxn modelId="{D194E011-3161-4E47-B538-6E41FF10F907}" type="presParOf" srcId="{F23212C9-6B14-412A-A253-26B10374ACC2}" destId="{12A20C91-054E-4FD6-AAA7-018276119337}" srcOrd="0" destOrd="0" presId="urn:microsoft.com/office/officeart/2005/8/layout/vList2"/>
    <dgm:cxn modelId="{98D4C500-5358-4EAB-B9C0-8EE2629AFB86}" type="presParOf" srcId="{F23212C9-6B14-412A-A253-26B10374ACC2}" destId="{928AA84C-9A63-4369-9DED-A01AAFF068B9}" srcOrd="1" destOrd="0" presId="urn:microsoft.com/office/officeart/2005/8/layout/vList2"/>
    <dgm:cxn modelId="{BC5A930D-D3B8-486A-967E-33FBBF2DF585}" type="presParOf" srcId="{F23212C9-6B14-412A-A253-26B10374ACC2}" destId="{EF2509A4-EF47-4DB2-8D57-37642D029B5C}" srcOrd="2" destOrd="0" presId="urn:microsoft.com/office/officeart/2005/8/layout/vList2"/>
    <dgm:cxn modelId="{8B783F3D-6B2E-4F45-885D-876EBBF10A2D}" type="presParOf" srcId="{F23212C9-6B14-412A-A253-26B10374ACC2}" destId="{33AD8575-C769-4234-A0BC-99F23958FFB1}" srcOrd="3" destOrd="0" presId="urn:microsoft.com/office/officeart/2005/8/layout/vList2"/>
    <dgm:cxn modelId="{D9D7BA71-EB29-4E87-BB7C-ACC9E1590682}" type="presParOf" srcId="{F23212C9-6B14-412A-A253-26B10374ACC2}" destId="{8AD80D63-6A0C-4009-9DCF-8197E5EB3CF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0C91-054E-4FD6-AAA7-018276119337}">
      <dsp:nvSpPr>
        <dsp:cNvPr id="0" name=""/>
        <dsp:cNvSpPr/>
      </dsp:nvSpPr>
      <dsp:spPr>
        <a:xfrm>
          <a:off x="0" y="3414"/>
          <a:ext cx="7776360" cy="1179360"/>
        </a:xfrm>
        <a:prstGeom prst="round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Objetivos</a:t>
          </a:r>
          <a:endParaRPr lang="pt-BR" sz="2800" kern="1200" dirty="0"/>
        </a:p>
      </dsp:txBody>
      <dsp:txXfrm>
        <a:off x="57572" y="60986"/>
        <a:ext cx="7661216" cy="1064216"/>
      </dsp:txXfrm>
    </dsp:sp>
    <dsp:sp modelId="{EF2509A4-EF47-4DB2-8D57-37642D029B5C}">
      <dsp:nvSpPr>
        <dsp:cNvPr id="0" name=""/>
        <dsp:cNvSpPr/>
      </dsp:nvSpPr>
      <dsp:spPr>
        <a:xfrm>
          <a:off x="0" y="1390139"/>
          <a:ext cx="7776360" cy="1179360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Principais comunicações realizadas pelo CIA</a:t>
          </a:r>
          <a:endParaRPr lang="pt-BR" sz="2800" kern="1200" dirty="0"/>
        </a:p>
      </dsp:txBody>
      <dsp:txXfrm>
        <a:off x="57572" y="1447711"/>
        <a:ext cx="7661216" cy="1064216"/>
      </dsp:txXfrm>
    </dsp:sp>
    <dsp:sp modelId="{8AD80D63-6A0C-4009-9DCF-8197E5EB3CF1}">
      <dsp:nvSpPr>
        <dsp:cNvPr id="0" name=""/>
        <dsp:cNvSpPr/>
      </dsp:nvSpPr>
      <dsp:spPr>
        <a:xfrm>
          <a:off x="0" y="2750939"/>
          <a:ext cx="7776360" cy="1179360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Ações em andamento</a:t>
          </a:r>
          <a:endParaRPr lang="pt-BR" sz="2800" kern="1200" dirty="0"/>
        </a:p>
      </dsp:txBody>
      <dsp:txXfrm>
        <a:off x="57572" y="2808511"/>
        <a:ext cx="7661216" cy="1064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0C91-054E-4FD6-AAA7-018276119337}">
      <dsp:nvSpPr>
        <dsp:cNvPr id="0" name=""/>
        <dsp:cNvSpPr/>
      </dsp:nvSpPr>
      <dsp:spPr>
        <a:xfrm>
          <a:off x="0" y="3414"/>
          <a:ext cx="7776360" cy="1179360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Objetivos</a:t>
          </a:r>
          <a:endParaRPr lang="pt-BR" sz="2800" kern="1200" dirty="0"/>
        </a:p>
      </dsp:txBody>
      <dsp:txXfrm>
        <a:off x="57572" y="60986"/>
        <a:ext cx="7661216" cy="1064216"/>
      </dsp:txXfrm>
    </dsp:sp>
    <dsp:sp modelId="{EF2509A4-EF47-4DB2-8D57-37642D029B5C}">
      <dsp:nvSpPr>
        <dsp:cNvPr id="0" name=""/>
        <dsp:cNvSpPr/>
      </dsp:nvSpPr>
      <dsp:spPr>
        <a:xfrm>
          <a:off x="0" y="1390139"/>
          <a:ext cx="7776360" cy="1179360"/>
        </a:xfrm>
        <a:prstGeom prst="round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Principais comunicações realizadas pelo CIA</a:t>
          </a:r>
          <a:endParaRPr lang="pt-BR" sz="2800" kern="1200" dirty="0"/>
        </a:p>
      </dsp:txBody>
      <dsp:txXfrm>
        <a:off x="57572" y="1447711"/>
        <a:ext cx="7661216" cy="1064216"/>
      </dsp:txXfrm>
    </dsp:sp>
    <dsp:sp modelId="{8AD80D63-6A0C-4009-9DCF-8197E5EB3CF1}">
      <dsp:nvSpPr>
        <dsp:cNvPr id="0" name=""/>
        <dsp:cNvSpPr/>
      </dsp:nvSpPr>
      <dsp:spPr>
        <a:xfrm>
          <a:off x="0" y="2750939"/>
          <a:ext cx="7776360" cy="1179360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Ações em andamento</a:t>
          </a:r>
          <a:endParaRPr lang="pt-BR" sz="2800" kern="1200" dirty="0"/>
        </a:p>
      </dsp:txBody>
      <dsp:txXfrm>
        <a:off x="57572" y="2808511"/>
        <a:ext cx="7661216" cy="1064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0C91-054E-4FD6-AAA7-018276119337}">
      <dsp:nvSpPr>
        <dsp:cNvPr id="0" name=""/>
        <dsp:cNvSpPr/>
      </dsp:nvSpPr>
      <dsp:spPr>
        <a:xfrm>
          <a:off x="0" y="3414"/>
          <a:ext cx="7776360" cy="1179360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Objetivos</a:t>
          </a:r>
          <a:endParaRPr lang="pt-BR" sz="2800" kern="1200" dirty="0"/>
        </a:p>
      </dsp:txBody>
      <dsp:txXfrm>
        <a:off x="57572" y="60986"/>
        <a:ext cx="7661216" cy="1064216"/>
      </dsp:txXfrm>
    </dsp:sp>
    <dsp:sp modelId="{EF2509A4-EF47-4DB2-8D57-37642D029B5C}">
      <dsp:nvSpPr>
        <dsp:cNvPr id="0" name=""/>
        <dsp:cNvSpPr/>
      </dsp:nvSpPr>
      <dsp:spPr>
        <a:xfrm>
          <a:off x="0" y="1390139"/>
          <a:ext cx="7776360" cy="1179360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Principais comunicações realizadas pelo CIA</a:t>
          </a:r>
          <a:endParaRPr lang="pt-BR" sz="2800" kern="1200" dirty="0"/>
        </a:p>
      </dsp:txBody>
      <dsp:txXfrm>
        <a:off x="57572" y="1447711"/>
        <a:ext cx="7661216" cy="1064216"/>
      </dsp:txXfrm>
    </dsp:sp>
    <dsp:sp modelId="{8AD80D63-6A0C-4009-9DCF-8197E5EB3CF1}">
      <dsp:nvSpPr>
        <dsp:cNvPr id="0" name=""/>
        <dsp:cNvSpPr/>
      </dsp:nvSpPr>
      <dsp:spPr>
        <a:xfrm>
          <a:off x="0" y="2750939"/>
          <a:ext cx="7776360" cy="1179360"/>
        </a:xfrm>
        <a:prstGeom prst="round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Ações em andamento</a:t>
          </a:r>
          <a:endParaRPr lang="pt-BR" sz="2800" kern="1200" dirty="0"/>
        </a:p>
      </dsp:txBody>
      <dsp:txXfrm>
        <a:off x="57572" y="2808511"/>
        <a:ext cx="7661216" cy="106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FD978BB-96C5-4495-8EE0-542020526757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124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557507-D9A5-4534-955C-AB337782C241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EE015B2-7705-4C64-B7EC-A726F615D014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1880" cy="372204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621AE95-8D14-495C-9D5A-3CA5D2FD0338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A7089C1-1BE0-4649-B76B-C7FD1FA215E1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E0D8D32-C51A-44F3-89F8-79C5D1142A27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132A17C-8FE9-43F9-87C0-184AAA4FFC77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7F36E5E-28C8-4D32-8CB6-0AB49B9DFEAD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D19E14B-11C4-49DB-A51E-AF937E6D10B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E1F8C82-74BD-483F-8FD1-CE950A65AA4F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1880" cy="372204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81D0556-B1AB-40A0-87B7-4DCF923686BE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D2A543F-1A21-4E21-813B-2DFC5E9A6E8F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12D331F-C75F-4461-9A8C-124D2BBFE453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2843640" y="367200"/>
            <a:ext cx="2807640" cy="28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200" b="1" strike="noStrike" spc="-1">
                <a:solidFill>
                  <a:srgbClr val="595959"/>
                </a:solidFill>
                <a:latin typeface="Arial"/>
                <a:ea typeface="DejaVu Sans"/>
              </a:rPr>
              <a:t>e Planejamento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518400"/>
            <a:ext cx="82288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843640" y="367200"/>
            <a:ext cx="2807640" cy="28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200" b="1" strike="noStrike" spc="-1">
                <a:solidFill>
                  <a:srgbClr val="595959"/>
                </a:solidFill>
                <a:latin typeface="Arial"/>
                <a:ea typeface="DejaVu Sans"/>
              </a:rPr>
              <a:t>e Planejamento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tc.intra.fazenda.sp.gov.br/sites/suporte_desenv/SitePages/Suporte%20DevOps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ds.intra.fazenda.sp.gov.br/tfs/TPC-2016/Suporte_DevOps/_wiki/wikis/Suporte-Desenvolvimento-DTI.wiki?wikiVersion=GBwikiMaster&amp;pageId=56&amp;pagePath=%2FSuporte%20DevOp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00720" y="2535120"/>
            <a:ext cx="734184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latin typeface="Arial"/>
              </a:rPr>
              <a:t>Reunião de alinhamento – CIA e CDS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064760" y="5877360"/>
            <a:ext cx="1014422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06/2020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903960"/>
            <a:ext cx="8228880" cy="6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u="sng" strike="noStrike" spc="-1">
                <a:solidFill>
                  <a:srgbClr val="000000"/>
                </a:solidFill>
                <a:uFillTx/>
                <a:latin typeface="Arial"/>
              </a:rPr>
              <a:t>Ações em andamento (2/4):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45320" y="1528888"/>
            <a:ext cx="8228880" cy="48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pt-BR" sz="18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Atualização tecnológica da SEFAZ:</a:t>
            </a:r>
            <a:endParaRPr lang="pt-BR" sz="2400" b="0" strike="noStrike" spc="-1" dirty="0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</a:rPr>
              <a:t>Desenho de Solução para suporte ao .NET Core na Infra da </a:t>
            </a:r>
            <a:r>
              <a:rPr lang="pt-BR" sz="2000" b="0" strike="noStrike" spc="-1" dirty="0" smtClean="0">
                <a:solidFill>
                  <a:srgbClr val="000000"/>
                </a:solidFill>
                <a:latin typeface="Arial"/>
              </a:rPr>
              <a:t>SEFAZ</a:t>
            </a:r>
            <a:endParaRPr lang="pt-BR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0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Teste de integração entre </a:t>
            </a:r>
            <a:r>
              <a:rPr lang="pt-BR" sz="2400" b="1" strike="noStrike" spc="-1" dirty="0" err="1">
                <a:solidFill>
                  <a:srgbClr val="000000"/>
                </a:solidFill>
                <a:latin typeface="Arial"/>
              </a:rPr>
              <a:t>ServiceNow</a:t>
            </a: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 e ADS para eventual substituição do </a:t>
            </a:r>
            <a:r>
              <a:rPr lang="pt-BR" sz="2400" b="1" strike="noStrike" spc="-1" dirty="0" err="1">
                <a:solidFill>
                  <a:srgbClr val="000000"/>
                </a:solidFill>
                <a:latin typeface="Arial"/>
              </a:rPr>
              <a:t>Remedy</a:t>
            </a:r>
            <a:endParaRPr lang="pt-B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Geração de </a:t>
            </a:r>
            <a:r>
              <a:rPr lang="pt-BR" sz="2400" b="1" strike="noStrike" spc="-1" dirty="0" err="1">
                <a:solidFill>
                  <a:srgbClr val="000000"/>
                </a:solidFill>
                <a:latin typeface="Arial"/>
              </a:rPr>
              <a:t>task</a:t>
            </a: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 de criação de RDM automática em </a:t>
            </a:r>
            <a:r>
              <a:rPr lang="pt-BR" sz="2400" b="1" strike="noStrike" spc="-1" dirty="0" err="1">
                <a:solidFill>
                  <a:srgbClr val="000000"/>
                </a:solidFill>
                <a:latin typeface="Arial"/>
              </a:rPr>
              <a:t>deploy</a:t>
            </a: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400" b="1" strike="noStrike" spc="-1" dirty="0" smtClean="0">
                <a:solidFill>
                  <a:srgbClr val="000000"/>
                </a:solidFill>
                <a:latin typeface="Arial"/>
              </a:rPr>
              <a:t>automatizado</a:t>
            </a: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pt-BR" sz="2400" b="1" spc="-1" dirty="0">
              <a:solidFill>
                <a:srgbClr val="000000"/>
              </a:solidFill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b="1" strike="noStrike" spc="-1" dirty="0" smtClean="0">
                <a:solidFill>
                  <a:srgbClr val="000000"/>
                </a:solidFill>
                <a:latin typeface="Arial"/>
              </a:rPr>
              <a:t>Migração do serviço de </a:t>
            </a:r>
            <a:r>
              <a:rPr lang="pt-BR" sz="2400" b="1" strike="noStrike" spc="-1" dirty="0" err="1" smtClean="0">
                <a:solidFill>
                  <a:srgbClr val="000000"/>
                </a:solidFill>
                <a:latin typeface="Arial"/>
              </a:rPr>
              <a:t>captcha</a:t>
            </a:r>
            <a:r>
              <a:rPr lang="pt-BR" sz="2400" b="1" strike="noStrike" spc="-1" dirty="0" smtClean="0">
                <a:solidFill>
                  <a:srgbClr val="000000"/>
                </a:solidFill>
                <a:latin typeface="Arial"/>
              </a:rPr>
              <a:t> atual para o </a:t>
            </a:r>
            <a:r>
              <a:rPr lang="pt-BR" sz="2400" b="1" strike="noStrike" spc="-1" dirty="0" err="1" smtClean="0">
                <a:solidFill>
                  <a:srgbClr val="000000"/>
                </a:solidFill>
                <a:latin typeface="Arial"/>
              </a:rPr>
              <a:t>recaptcha</a:t>
            </a:r>
            <a:endParaRPr lang="pt-B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 dirty="0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400"/>
              </a:spcBef>
            </a:pPr>
            <a:endParaRPr lang="pt-BR" sz="2400" b="0" strike="noStrike" spc="-1" dirty="0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400"/>
              </a:spcBef>
            </a:pP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903960"/>
            <a:ext cx="8228880" cy="6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u="sng" strike="noStrike" spc="-1">
                <a:solidFill>
                  <a:srgbClr val="000000"/>
                </a:solidFill>
                <a:uFillTx/>
                <a:latin typeface="Arial"/>
              </a:rPr>
              <a:t>Ações em andamento (3/4):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45320" y="1600200"/>
            <a:ext cx="8228880" cy="48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pt-BR" sz="18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Padrão Visual da SEFAZ</a:t>
            </a:r>
            <a:endParaRPr lang="pt-B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SQUAD para uso de containers</a:t>
            </a:r>
            <a:endParaRPr lang="pt-B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Novo padrão de desenho de solução dentro do ADS</a:t>
            </a:r>
            <a:endParaRPr lang="pt-B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Níveis de maturidade dos sistemas no DTI</a:t>
            </a:r>
            <a:endParaRPr lang="pt-B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Iniciativas PROFISCO</a:t>
            </a:r>
            <a:endParaRPr lang="pt-B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 dirty="0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400"/>
              </a:spcBef>
            </a:pPr>
            <a:endParaRPr lang="pt-BR" sz="2400" b="0" strike="noStrike" spc="-1" dirty="0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400"/>
              </a:spcBef>
            </a:pP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903960"/>
            <a:ext cx="8228880" cy="6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u="sng" strike="noStrike" spc="-1">
                <a:solidFill>
                  <a:srgbClr val="000000"/>
                </a:solidFill>
                <a:uFillTx/>
                <a:latin typeface="Arial"/>
              </a:rPr>
              <a:t>Ações em andamento (4/4):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45320" y="1600200"/>
            <a:ext cx="8228880" cy="48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pt-BR" sz="18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Definições de boas práticas:</a:t>
            </a:r>
            <a:endParaRPr lang="pt-BR" sz="2400" b="0" strike="noStrike" spc="-1" dirty="0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lang="pt-BR" sz="2000" strike="noStrike" spc="-1" dirty="0">
                <a:solidFill>
                  <a:srgbClr val="000000"/>
                </a:solidFill>
                <a:latin typeface="Arial"/>
              </a:rPr>
              <a:t>Fim do uso de usuário/ senha no </a:t>
            </a:r>
            <a:r>
              <a:rPr lang="pt-BR" sz="2000" strike="noStrike" spc="-1" dirty="0" err="1" smtClean="0">
                <a:solidFill>
                  <a:srgbClr val="000000"/>
                </a:solidFill>
                <a:latin typeface="Arial"/>
              </a:rPr>
              <a:t>config</a:t>
            </a:r>
            <a:endParaRPr lang="pt-BR" sz="2000" strike="noStrike" spc="-1" dirty="0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lang="pt-BR" sz="2000" strike="noStrike" spc="-1" dirty="0">
                <a:solidFill>
                  <a:srgbClr val="000000"/>
                </a:solidFill>
                <a:latin typeface="Arial"/>
              </a:rPr>
              <a:t>Fim do suporte ao </a:t>
            </a:r>
            <a:r>
              <a:rPr lang="pt-BR" sz="2000" strike="noStrike" spc="-1" dirty="0" smtClean="0">
                <a:solidFill>
                  <a:srgbClr val="000000"/>
                </a:solidFill>
                <a:latin typeface="Arial"/>
              </a:rPr>
              <a:t>IE</a:t>
            </a:r>
            <a:endParaRPr lang="pt-BR" sz="2000" strike="noStrike" spc="-1" dirty="0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lang="pt-BR" sz="2000" strike="noStrike" spc="-1" dirty="0">
                <a:solidFill>
                  <a:srgbClr val="000000"/>
                </a:solidFill>
                <a:latin typeface="Arial"/>
              </a:rPr>
              <a:t>Uso do </a:t>
            </a:r>
            <a:r>
              <a:rPr lang="pt-BR" sz="2000" strike="noStrike" spc="-1" dirty="0" smtClean="0">
                <a:solidFill>
                  <a:srgbClr val="000000"/>
                </a:solidFill>
                <a:latin typeface="Arial"/>
              </a:rPr>
              <a:t>GIT</a:t>
            </a:r>
            <a:endParaRPr lang="pt-BR" sz="200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0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b="1" strike="noStrike" spc="-1" dirty="0" err="1">
                <a:solidFill>
                  <a:srgbClr val="000000"/>
                </a:solidFill>
                <a:latin typeface="Arial"/>
              </a:rPr>
              <a:t>SEFAZ.Identity</a:t>
            </a: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 V3 </a:t>
            </a:r>
            <a:endParaRPr lang="pt-B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Iniciativas </a:t>
            </a:r>
            <a:r>
              <a:rPr lang="pt-BR" sz="2400" b="1" strike="noStrike" spc="-1" dirty="0" smtClean="0">
                <a:solidFill>
                  <a:srgbClr val="000000"/>
                </a:solidFill>
                <a:latin typeface="Arial"/>
              </a:rPr>
              <a:t>PROFISCO</a:t>
            </a:r>
            <a:endParaRPr lang="pt-BR" sz="2000" spc="-1" dirty="0"/>
          </a:p>
          <a:p>
            <a:pPr marL="743040" lvl="1" indent="-28512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lang="pt-BR" sz="2000" spc="-1" dirty="0" smtClean="0">
                <a:solidFill>
                  <a:srgbClr val="000000"/>
                </a:solidFill>
              </a:rPr>
              <a:t>Aquisição de IAM</a:t>
            </a:r>
            <a:endParaRPr lang="pt-BR" sz="2000" spc="-1" dirty="0" smtClean="0"/>
          </a:p>
          <a:p>
            <a:pPr marL="743040" lvl="1" indent="-28512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lang="pt-BR" sz="2000" strike="noStrike" spc="-1" dirty="0" smtClean="0">
                <a:solidFill>
                  <a:srgbClr val="000000"/>
                </a:solidFill>
                <a:latin typeface="Arial"/>
              </a:rPr>
              <a:t>Aquisição </a:t>
            </a:r>
            <a:r>
              <a:rPr lang="pt-BR" sz="2000" strike="noStrike" spc="-1" dirty="0">
                <a:solidFill>
                  <a:srgbClr val="000000"/>
                </a:solidFill>
                <a:latin typeface="Arial"/>
              </a:rPr>
              <a:t>de Gerenciador de </a:t>
            </a:r>
            <a:r>
              <a:rPr lang="pt-BR" sz="2000" strike="noStrike" spc="-1" dirty="0" smtClean="0">
                <a:solidFill>
                  <a:srgbClr val="000000"/>
                </a:solidFill>
                <a:latin typeface="Arial"/>
              </a:rPr>
              <a:t>API</a:t>
            </a:r>
            <a:endParaRPr lang="pt-BR" sz="2000" spc="-1" dirty="0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lang="pt-BR" sz="2000" strike="noStrike" spc="-1" dirty="0" smtClean="0">
                <a:solidFill>
                  <a:srgbClr val="000000"/>
                </a:solidFill>
                <a:latin typeface="Arial"/>
              </a:rPr>
              <a:t>RPA</a:t>
            </a:r>
            <a:endParaRPr lang="pt-BR" sz="2000" spc="-1" dirty="0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lang="pt-BR" sz="2000" strike="noStrike" spc="-1" dirty="0" smtClean="0">
                <a:solidFill>
                  <a:srgbClr val="000000"/>
                </a:solidFill>
                <a:latin typeface="Arial"/>
              </a:rPr>
              <a:t>Melhoria </a:t>
            </a:r>
            <a:r>
              <a:rPr lang="pt-BR" sz="2000" strike="noStrike" spc="-1" dirty="0">
                <a:solidFill>
                  <a:srgbClr val="000000"/>
                </a:solidFill>
                <a:latin typeface="Arial"/>
              </a:rPr>
              <a:t>de Maturidade</a:t>
            </a:r>
            <a:endParaRPr lang="pt-BR" sz="20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pt-BR" sz="2000" b="0" strike="noStrike" spc="-1" dirty="0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 dirty="0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67640" y="975960"/>
            <a:ext cx="8228880" cy="6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u="sng" strike="noStrike" spc="-1">
                <a:solidFill>
                  <a:srgbClr val="000000"/>
                </a:solidFill>
                <a:uFillTx/>
                <a:latin typeface="Arial"/>
              </a:rPr>
              <a:t>Agenda:</a:t>
            </a:r>
            <a:endParaRPr lang="pt-BR" sz="240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744421645"/>
              </p:ext>
            </p:extLst>
          </p:nvPr>
        </p:nvGraphicFramePr>
        <p:xfrm>
          <a:off x="755640" y="1989000"/>
          <a:ext cx="7776360" cy="3959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903960"/>
            <a:ext cx="8228880" cy="6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u="sng" strike="noStrike" spc="-1">
                <a:solidFill>
                  <a:srgbClr val="000000"/>
                </a:solidFill>
                <a:uFillTx/>
                <a:latin typeface="Arial"/>
              </a:rPr>
              <a:t>Objetivos: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880" cy="48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pt-BR" sz="18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</a:rPr>
              <a:t>Apresentar as ações em andamento no Centro de Inovação e Arquitetura aos membros do </a:t>
            </a:r>
            <a:r>
              <a:rPr lang="pt-BR" sz="2000" b="0" strike="noStrike" spc="-1" dirty="0" smtClean="0">
                <a:solidFill>
                  <a:srgbClr val="000000"/>
                </a:solidFill>
                <a:latin typeface="Arial"/>
              </a:rPr>
              <a:t>CDS.</a:t>
            </a:r>
            <a:endParaRPr lang="pt-BR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</a:rPr>
              <a:t>Promover a colaboração e melhoria de comunicação entre os </a:t>
            </a:r>
            <a:r>
              <a:rPr lang="pt-BR" sz="2000" b="0" strike="noStrike" spc="-1" dirty="0" smtClean="0">
                <a:solidFill>
                  <a:srgbClr val="000000"/>
                </a:solidFill>
                <a:latin typeface="Arial"/>
              </a:rPr>
              <a:t>Centros.</a:t>
            </a:r>
            <a:endParaRPr lang="pt-BR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67640" y="975960"/>
            <a:ext cx="8228880" cy="6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u="sng" strike="noStrike" spc="-1">
                <a:solidFill>
                  <a:srgbClr val="000000"/>
                </a:solidFill>
                <a:uFillTx/>
                <a:latin typeface="Arial"/>
              </a:rPr>
              <a:t>Agenda:</a:t>
            </a:r>
            <a:endParaRPr lang="pt-BR" sz="2400" b="0" strike="noStrike" spc="-1"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700910940"/>
              </p:ext>
            </p:extLst>
          </p:nvPr>
        </p:nvGraphicFramePr>
        <p:xfrm>
          <a:off x="755640" y="1989000"/>
          <a:ext cx="7776360" cy="3959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903960"/>
            <a:ext cx="8228880" cy="6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u="sng" strike="noStrike" spc="-1">
                <a:solidFill>
                  <a:srgbClr val="000000"/>
                </a:solidFill>
                <a:uFillTx/>
                <a:latin typeface="Arial"/>
              </a:rPr>
              <a:t>Principais comunicações realizadas pelo CIA (1/3):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45320" y="1600200"/>
            <a:ext cx="8375152" cy="48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pt-BR" sz="18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Disponibilização de procedimentos de Suporte a </a:t>
            </a:r>
            <a:r>
              <a:rPr lang="pt-BR" sz="2400" b="1" strike="noStrike" spc="-1" dirty="0" err="1">
                <a:solidFill>
                  <a:srgbClr val="000000"/>
                </a:solidFill>
                <a:latin typeface="Arial"/>
              </a:rPr>
              <a:t>DevOps</a:t>
            </a: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 no ETC (abril e </a:t>
            </a:r>
            <a:r>
              <a:rPr lang="pt-BR" sz="2400" b="1" strike="noStrike" spc="-1" dirty="0" err="1">
                <a:solidFill>
                  <a:srgbClr val="000000"/>
                </a:solidFill>
                <a:latin typeface="Arial"/>
              </a:rPr>
              <a:t>nov</a:t>
            </a: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/19):</a:t>
            </a:r>
            <a:endParaRPr lang="pt-BR" sz="2400" b="0" strike="noStrike" spc="-1" dirty="0">
              <a:latin typeface="Arial"/>
            </a:endParaRPr>
          </a:p>
          <a:p>
            <a:pPr marL="743040" lvl="1" indent="-285120" algn="just">
              <a:lnSpc>
                <a:spcPct val="20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"/>
            </a:pPr>
            <a:r>
              <a:rPr lang="pt-BR" sz="1800" b="0" strike="noStrike" spc="-1" dirty="0" smtClean="0">
                <a:solidFill>
                  <a:srgbClr val="000000"/>
                </a:solidFill>
                <a:latin typeface="Arial"/>
              </a:rPr>
              <a:t>Solicitar a criação 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de novo projeto no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</a:rPr>
              <a:t>Azure</a:t>
            </a:r>
            <a:endParaRPr lang="pt-BR" sz="1800" b="0" strike="noStrike" spc="-1" dirty="0">
              <a:latin typeface="Arial"/>
            </a:endParaRPr>
          </a:p>
          <a:p>
            <a:pPr marL="743040" lvl="1" indent="-285120" algn="just">
              <a:lnSpc>
                <a:spcPct val="15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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Solicitação de acesso a projeto no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</a:rPr>
              <a:t>Azure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(em caso de indisponibilidade do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Scrum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 Master – ex.: férias)</a:t>
            </a:r>
            <a:endParaRPr lang="pt-BR" sz="1400" b="0" strike="noStrike" spc="-1" dirty="0">
              <a:latin typeface="Arial"/>
            </a:endParaRPr>
          </a:p>
          <a:p>
            <a:pPr marL="743040" lvl="1" indent="-285120" algn="just">
              <a:lnSpc>
                <a:spcPct val="15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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Solicitação de chaves para o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</a:rPr>
              <a:t>reCAPTCHA</a:t>
            </a:r>
            <a:endParaRPr lang="pt-BR" sz="1800" b="0" strike="noStrike" spc="-1" dirty="0">
              <a:latin typeface="Arial"/>
            </a:endParaRPr>
          </a:p>
          <a:p>
            <a:pPr marL="743040" lvl="1" indent="-285120" algn="just">
              <a:lnSpc>
                <a:spcPct val="15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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Abertura de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</a:rPr>
              <a:t>PBIs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 diversos para a equipe </a:t>
            </a:r>
            <a:r>
              <a:rPr lang="pt-BR" sz="1800" b="0" strike="noStrike" spc="-1" dirty="0" smtClean="0">
                <a:solidFill>
                  <a:srgbClr val="000000"/>
                </a:solidFill>
                <a:latin typeface="Arial"/>
              </a:rPr>
              <a:t>do 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NSD 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(Suporte técnico: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Nuget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AppInsights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Azure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on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premises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 (ADS) e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cloud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, GIT, Pipeline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Deploy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TibCo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pt-BR" sz="1400" b="0" strike="noStrike" spc="-1" dirty="0">
              <a:latin typeface="Arial"/>
            </a:endParaRPr>
          </a:p>
          <a:p>
            <a:pPr marL="743040" lvl="1" indent="-285120" algn="just">
              <a:lnSpc>
                <a:spcPct val="15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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Procedimentos localizados </a:t>
            </a:r>
            <a:r>
              <a:rPr lang="pt-BR" sz="1800" b="0" strike="noStrike" spc="-1" dirty="0" smtClean="0">
                <a:solidFill>
                  <a:srgbClr val="000000"/>
                </a:solidFill>
                <a:latin typeface="Arial"/>
              </a:rPr>
              <a:t>atualmente em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pt-BR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Symbol"/>
              <a:buChar char=""/>
            </a:pPr>
            <a:r>
              <a:rPr lang="pt-BR" sz="1200" b="0" u="sng" strike="sngStrike" spc="-1" dirty="0">
                <a:solidFill>
                  <a:srgbClr val="009999"/>
                </a:solidFill>
                <a:uFillTx/>
                <a:latin typeface="Arial"/>
                <a:hlinkClick r:id="rId3"/>
              </a:rPr>
              <a:t>http://</a:t>
            </a:r>
            <a:r>
              <a:rPr lang="pt-BR" sz="1200" b="0" u="sng" strike="sngStrike" spc="-1" dirty="0" smtClean="0">
                <a:solidFill>
                  <a:srgbClr val="009999"/>
                </a:solidFill>
                <a:uFillTx/>
                <a:latin typeface="Arial"/>
                <a:hlinkClick r:id="rId3"/>
              </a:rPr>
              <a:t>etc.intra.fazenda.sp.gov.br/sites/suporte_desenv/SitePages/Suporte%20DevOps.aspx</a:t>
            </a:r>
            <a:r>
              <a:rPr lang="pt-BR" sz="1200" b="0" strike="noStrike" spc="-1" dirty="0" smtClean="0">
                <a:solidFill>
                  <a:srgbClr val="009999"/>
                </a:solidFill>
                <a:uFillTx/>
                <a:latin typeface="Arial"/>
              </a:rPr>
              <a:t>  </a:t>
            </a:r>
            <a:r>
              <a:rPr lang="pt-BR" sz="1200" b="0" strike="noStrike" spc="-1" dirty="0" smtClean="0">
                <a:solidFill>
                  <a:srgbClr val="009999"/>
                </a:solidFill>
                <a:uFillTx/>
                <a:latin typeface="Arial"/>
                <a:sym typeface="Wingdings" panose="05000000000000000000" pitchFamily="2" charset="2"/>
              </a:rPr>
              <a:t> </a:t>
            </a:r>
          </a:p>
          <a:p>
            <a:pPr marL="915120" lvl="2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</a:pPr>
            <a:r>
              <a:rPr lang="pt-BR" sz="1200" b="1" strike="noStrike" spc="-1" dirty="0" smtClean="0">
                <a:solidFill>
                  <a:srgbClr val="009999"/>
                </a:solidFill>
                <a:uFillTx/>
                <a:latin typeface="Arial"/>
                <a:sym typeface="Wingdings" panose="05000000000000000000" pitchFamily="2" charset="2"/>
              </a:rPr>
              <a:t>novo link</a:t>
            </a:r>
            <a:r>
              <a:rPr lang="pt-BR" sz="1200" b="1" spc="-1" dirty="0">
                <a:solidFill>
                  <a:srgbClr val="009999"/>
                </a:solidFill>
                <a:sym typeface="Wingdings" panose="05000000000000000000" pitchFamily="2" charset="2"/>
              </a:rPr>
              <a:t>:</a:t>
            </a:r>
            <a:r>
              <a:rPr lang="pt-BR" sz="1200" spc="-1" dirty="0">
                <a:solidFill>
                  <a:srgbClr val="009999"/>
                </a:solidFill>
                <a:sym typeface="Wingdings" panose="05000000000000000000" pitchFamily="2" charset="2"/>
              </a:rPr>
              <a:t> </a:t>
            </a:r>
            <a:r>
              <a:rPr lang="pt-BR" sz="1200" spc="-1" dirty="0">
                <a:solidFill>
                  <a:srgbClr val="009999"/>
                </a:solidFill>
                <a:sym typeface="Wingdings" panose="05000000000000000000" pitchFamily="2" charset="2"/>
                <a:hlinkClick r:id="rId4"/>
              </a:rPr>
              <a:t>https://ads.intra.fazenda.sp.gov.br/tfs/TPC-2016/Suporte_DevOps/_wiki/wikis/Suporte-Desenvolvimento-DTI.wiki?wikiVersion=GBwikiMaster&amp;pageId=56&amp;pagePath=%</a:t>
            </a:r>
            <a:r>
              <a:rPr lang="pt-BR" sz="1200" spc="-1" dirty="0" smtClean="0">
                <a:solidFill>
                  <a:srgbClr val="009999"/>
                </a:solidFill>
                <a:sym typeface="Wingdings" panose="05000000000000000000" pitchFamily="2" charset="2"/>
                <a:hlinkClick r:id="rId4"/>
              </a:rPr>
              <a:t>2FSuporte%20DevOps</a:t>
            </a:r>
            <a:r>
              <a:rPr lang="pt-BR" sz="1200" spc="-1" dirty="0" smtClean="0">
                <a:solidFill>
                  <a:srgbClr val="009999"/>
                </a:solidFill>
                <a:sym typeface="Wingdings" panose="05000000000000000000" pitchFamily="2" charset="2"/>
              </a:rPr>
              <a:t> </a:t>
            </a: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903960"/>
            <a:ext cx="8228880" cy="6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u="sng" strike="noStrike" spc="-1">
                <a:solidFill>
                  <a:srgbClr val="000000"/>
                </a:solidFill>
                <a:uFillTx/>
                <a:latin typeface="Arial"/>
              </a:rPr>
              <a:t>Principais comunicações realizadas pelo CIA (2/3):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45320" y="1600200"/>
            <a:ext cx="8228880" cy="48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pt-BR" sz="18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Migração de Projetos para o modelo SCRUM/ GIT (set/19)</a:t>
            </a:r>
            <a:endParaRPr lang="pt-B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Migração do TFS para o </a:t>
            </a:r>
            <a:r>
              <a:rPr lang="pt-BR" sz="2400" b="1" strike="noStrike" spc="-1" dirty="0" err="1">
                <a:solidFill>
                  <a:srgbClr val="000000"/>
                </a:solidFill>
                <a:latin typeface="Arial"/>
              </a:rPr>
              <a:t>Azure</a:t>
            </a: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400" b="1" strike="noStrike" spc="-1" dirty="0" err="1">
                <a:solidFill>
                  <a:srgbClr val="000000"/>
                </a:solidFill>
                <a:latin typeface="Arial"/>
              </a:rPr>
              <a:t>DevOps</a:t>
            </a: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 2019 (out/19)</a:t>
            </a:r>
            <a:endParaRPr lang="pt-BR" sz="2400" b="0" strike="noStrike" spc="-1" dirty="0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"/>
            </a:pPr>
            <a:r>
              <a:rPr lang="pt-BR" sz="1800" strike="noStrike" spc="-1" dirty="0">
                <a:solidFill>
                  <a:srgbClr val="000000"/>
                </a:solidFill>
                <a:latin typeface="Arial"/>
              </a:rPr>
              <a:t>Mudança no endereço (endereço antigo redireciona para o novo)</a:t>
            </a:r>
            <a:endParaRPr lang="pt-BR" sz="1800" strike="noStrike" spc="-1" dirty="0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"/>
            </a:pPr>
            <a:r>
              <a:rPr lang="pt-BR" sz="1800" strike="noStrike" spc="-1" dirty="0">
                <a:solidFill>
                  <a:srgbClr val="000000"/>
                </a:solidFill>
                <a:latin typeface="Arial"/>
              </a:rPr>
              <a:t>Mudança do </a:t>
            </a:r>
            <a:r>
              <a:rPr lang="pt-BR" sz="1800" strike="noStrike" spc="-1" dirty="0" err="1">
                <a:solidFill>
                  <a:srgbClr val="000000"/>
                </a:solidFill>
                <a:latin typeface="Arial"/>
              </a:rPr>
              <a:t>nuget</a:t>
            </a:r>
            <a:r>
              <a:rPr lang="pt-BR" sz="1800" strike="noStrike" spc="-1" dirty="0">
                <a:solidFill>
                  <a:srgbClr val="000000"/>
                </a:solidFill>
                <a:latin typeface="Arial"/>
              </a:rPr>
              <a:t> da SEFAZ</a:t>
            </a:r>
            <a:endParaRPr lang="pt-BR" sz="1800" strike="noStrike" spc="-1" dirty="0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"/>
            </a:pPr>
            <a:r>
              <a:rPr lang="pt-BR" sz="1800" strike="noStrike" spc="-1" dirty="0">
                <a:solidFill>
                  <a:srgbClr val="000000"/>
                </a:solidFill>
                <a:latin typeface="Arial"/>
              </a:rPr>
              <a:t>Mudança da URL do Sharepoint do TFS</a:t>
            </a:r>
            <a:endParaRPr lang="pt-BR" sz="18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Disponibilização do Guia </a:t>
            </a:r>
            <a:r>
              <a:rPr lang="pt-BR" sz="2400" b="1" strike="noStrike" spc="-1" dirty="0" err="1">
                <a:solidFill>
                  <a:srgbClr val="000000"/>
                </a:solidFill>
                <a:latin typeface="Arial"/>
              </a:rPr>
              <a:t>Azure</a:t>
            </a: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400" b="1" strike="noStrike" spc="-1" dirty="0" err="1">
                <a:solidFill>
                  <a:srgbClr val="000000"/>
                </a:solidFill>
                <a:latin typeface="Arial"/>
              </a:rPr>
              <a:t>DevOps</a:t>
            </a: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pt-BR" sz="2400" b="1" strike="noStrike" spc="-1" dirty="0" err="1">
                <a:solidFill>
                  <a:srgbClr val="000000"/>
                </a:solidFill>
                <a:latin typeface="Arial"/>
              </a:rPr>
              <a:t>nov</a:t>
            </a: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/19)</a:t>
            </a:r>
            <a:endParaRPr lang="pt-BR" sz="2400" b="0" strike="noStrike" spc="-1" dirty="0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lang="pt-BR" sz="2000" strike="noStrike" spc="-1" dirty="0">
                <a:solidFill>
                  <a:srgbClr val="000000"/>
                </a:solidFill>
                <a:latin typeface="Arial"/>
              </a:rPr>
              <a:t>http://etc.intra.fazenda.sp.gov.br/sites/suporte_desenv/Documentos Compartilhados/Guias e Manuais</a:t>
            </a:r>
            <a:endParaRPr lang="pt-BR" sz="200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903960"/>
            <a:ext cx="8228880" cy="6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u="sng" strike="noStrike" spc="-1">
                <a:solidFill>
                  <a:srgbClr val="000000"/>
                </a:solidFill>
                <a:uFillTx/>
                <a:latin typeface="Arial"/>
              </a:rPr>
              <a:t>Principais comunicações realizadas pelo CIA (3/3):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45320" y="1600200"/>
            <a:ext cx="8228880" cy="48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pt-BR" sz="18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Descontinuidade – Testes de carga na nuvem (mar/20)</a:t>
            </a:r>
            <a:endParaRPr lang="pt-B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67640" y="975960"/>
            <a:ext cx="8228880" cy="6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u="sng" strike="noStrike" spc="-1">
                <a:solidFill>
                  <a:srgbClr val="000000"/>
                </a:solidFill>
                <a:uFillTx/>
                <a:latin typeface="Arial"/>
              </a:rPr>
              <a:t>Agenda:</a:t>
            </a:r>
            <a:endParaRPr lang="pt-BR" sz="2400" b="0" strike="noStrike" spc="-1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4271041416"/>
              </p:ext>
            </p:extLst>
          </p:nvPr>
        </p:nvGraphicFramePr>
        <p:xfrm>
          <a:off x="755640" y="1989000"/>
          <a:ext cx="7776360" cy="3959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903960"/>
            <a:ext cx="8228880" cy="6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u="sng" strike="noStrike" spc="-1">
                <a:solidFill>
                  <a:srgbClr val="000000"/>
                </a:solidFill>
                <a:uFillTx/>
                <a:latin typeface="Arial"/>
              </a:rPr>
              <a:t>Ações em andamento (1/4):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45320" y="1556792"/>
            <a:ext cx="8228880" cy="48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pt-BR" sz="18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Estudo de novas tecnologias:</a:t>
            </a:r>
            <a:endParaRPr lang="pt-BR" sz="2400" b="0" strike="noStrike" spc="-1" dirty="0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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Solução de </a:t>
            </a:r>
            <a:r>
              <a:rPr lang="pt-BR" sz="1800" b="0" i="1" strike="noStrike" spc="-1" dirty="0" err="1">
                <a:solidFill>
                  <a:srgbClr val="000000"/>
                </a:solidFill>
                <a:latin typeface="Arial"/>
              </a:rPr>
              <a:t>Low</a:t>
            </a:r>
            <a:r>
              <a:rPr lang="pt-BR" sz="18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800" b="0" i="1" strike="noStrike" spc="-1" dirty="0" err="1">
                <a:solidFill>
                  <a:srgbClr val="000000"/>
                </a:solidFill>
                <a:latin typeface="Arial"/>
              </a:rPr>
              <a:t>Code</a:t>
            </a:r>
            <a:r>
              <a:rPr lang="pt-BR" sz="18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da </a:t>
            </a:r>
            <a:r>
              <a:rPr lang="pt-BR" sz="1800" b="0" strike="noStrike" spc="-1" dirty="0" smtClean="0">
                <a:solidFill>
                  <a:srgbClr val="000000"/>
                </a:solidFill>
                <a:latin typeface="Arial"/>
              </a:rPr>
              <a:t>Microsoft</a:t>
            </a:r>
            <a:endParaRPr lang="pt-BR" sz="1800" b="0" strike="noStrike" spc="-1" dirty="0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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Análise do uso desta solução em conjunto com o </a:t>
            </a:r>
            <a:r>
              <a:rPr lang="pt-BR" sz="1800" b="0" i="1" strike="noStrike" spc="-1" dirty="0">
                <a:solidFill>
                  <a:srgbClr val="000000"/>
                </a:solidFill>
                <a:latin typeface="Arial"/>
              </a:rPr>
              <a:t>Office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 365 na </a:t>
            </a:r>
            <a:r>
              <a:rPr lang="pt-BR" sz="1800" b="0" strike="noStrike" spc="-1" dirty="0" smtClean="0">
                <a:solidFill>
                  <a:srgbClr val="000000"/>
                </a:solidFill>
                <a:latin typeface="Arial"/>
              </a:rPr>
              <a:t>SEFAZ</a:t>
            </a: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Gestão de contratos: </a:t>
            </a:r>
            <a:endParaRPr lang="pt-BR" sz="2400" b="0" strike="noStrike" spc="-1" dirty="0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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Processo de renovação dos contratos da Microsoft e da Ingram (</a:t>
            </a:r>
            <a:r>
              <a:rPr lang="pt-BR" sz="1800" b="0" i="1" strike="noStrike" spc="-1" dirty="0" err="1">
                <a:solidFill>
                  <a:srgbClr val="000000"/>
                </a:solidFill>
                <a:latin typeface="Arial"/>
              </a:rPr>
              <a:t>Azure</a:t>
            </a:r>
            <a:r>
              <a:rPr lang="pt-BR" sz="1800" b="0" strike="noStrike" spc="-1" dirty="0" smtClean="0">
                <a:solidFill>
                  <a:srgbClr val="000000"/>
                </a:solidFill>
                <a:latin typeface="Arial"/>
              </a:rPr>
              <a:t>)</a:t>
            </a:r>
            <a:endParaRPr lang="pt-BR" sz="1800" b="0" strike="noStrike" spc="-1" dirty="0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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Análise do contrato do SAM </a:t>
            </a:r>
            <a:r>
              <a:rPr lang="pt-BR" sz="1800" b="0" strike="noStrike" spc="-1" dirty="0" smtClean="0">
                <a:solidFill>
                  <a:srgbClr val="000000"/>
                </a:solidFill>
                <a:latin typeface="Arial"/>
              </a:rPr>
              <a:t>Estoques</a:t>
            </a: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Revisão de código</a:t>
            </a:r>
            <a:r>
              <a:rPr lang="pt-BR" sz="2400" b="1" strike="noStrike" spc="-1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743040" lvl="1" indent="-285120" algn="just">
              <a:spcBef>
                <a:spcPts val="360"/>
              </a:spcBef>
              <a:buClr>
                <a:srgbClr val="000000"/>
              </a:buClr>
              <a:buFont typeface="Symbol"/>
              <a:buChar char=""/>
            </a:pPr>
            <a:r>
              <a:rPr lang="pt-BR" spc="-1" dirty="0">
                <a:solidFill>
                  <a:srgbClr val="000000"/>
                </a:solidFill>
              </a:rPr>
              <a:t>Revisão de código do Pregão da BEC</a:t>
            </a: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pt-BR" sz="2400" b="1" spc="-1" dirty="0" smtClean="0">
              <a:solidFill>
                <a:srgbClr val="000000"/>
              </a:solidFill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400" b="1" spc="-1" dirty="0">
                <a:solidFill>
                  <a:srgbClr val="000000"/>
                </a:solidFill>
                <a:latin typeface="Arial"/>
              </a:rPr>
              <a:t>Migração definitiva de projetos da </a:t>
            </a:r>
            <a:r>
              <a:rPr lang="pt-BR" sz="2400" b="1" spc="-1" dirty="0" err="1">
                <a:solidFill>
                  <a:srgbClr val="000000"/>
                </a:solidFill>
                <a:latin typeface="Arial"/>
              </a:rPr>
              <a:t>collection</a:t>
            </a:r>
            <a:r>
              <a:rPr lang="pt-BR" sz="2400" b="1" spc="-1" dirty="0">
                <a:solidFill>
                  <a:srgbClr val="000000"/>
                </a:solidFill>
                <a:latin typeface="Arial"/>
              </a:rPr>
              <a:t> TPC-2010 para a </a:t>
            </a:r>
            <a:r>
              <a:rPr lang="pt-BR" sz="2400" b="1" spc="-1" dirty="0" err="1">
                <a:solidFill>
                  <a:srgbClr val="000000"/>
                </a:solidFill>
                <a:latin typeface="Arial"/>
              </a:rPr>
              <a:t>collection</a:t>
            </a:r>
            <a:r>
              <a:rPr lang="pt-BR" sz="2400" b="1" spc="-1" dirty="0">
                <a:solidFill>
                  <a:srgbClr val="000000"/>
                </a:solidFill>
                <a:latin typeface="Arial"/>
              </a:rPr>
              <a:t> TPC-2016</a:t>
            </a:r>
          </a:p>
          <a:p>
            <a:pPr marL="743040" lvl="1" indent="-28512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"/>
            </a:pPr>
            <a:endParaRPr lang="pt-BR" spc="-1" dirty="0">
              <a:solidFill>
                <a:srgbClr val="000000"/>
              </a:solidFill>
              <a:latin typeface="Arial"/>
            </a:endParaRPr>
          </a:p>
          <a:p>
            <a:pPr marL="285840" indent="-285120" algn="just">
              <a:spcBef>
                <a:spcPts val="360"/>
              </a:spcBef>
              <a:buClr>
                <a:srgbClr val="000000"/>
              </a:buClr>
              <a:buFont typeface="Symbol"/>
              <a:buChar char=""/>
            </a:pPr>
            <a:endParaRPr lang="pt-BR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12290</TotalTime>
  <Words>484</Words>
  <Application>Microsoft Office PowerPoint</Application>
  <PresentationFormat>Apresentação na tela (4:3)</PresentationFormat>
  <Paragraphs>110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Secretaria da Fazenda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dsada</dc:title>
  <dc:creator>rforlando</dc:creator>
  <cp:lastModifiedBy>Ivana Marcello Ikemori</cp:lastModifiedBy>
  <cp:revision>607</cp:revision>
  <cp:lastPrinted>2015-10-01T14:07:24Z</cp:lastPrinted>
  <dcterms:created xsi:type="dcterms:W3CDTF">2009-03-26T18:23:12Z</dcterms:created>
  <dcterms:modified xsi:type="dcterms:W3CDTF">2020-07-24T13:37:39Z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Secretaria da Fazenda</vt:lpwstr>
  </property>
  <property fmtid="{D5CDD505-2E9C-101B-9397-08002B2CF9AE}" pid="4" name="ContentTypeId">
    <vt:lpwstr>0x0101007AAAA9EE9FC21445BCFB828C2ABF74AE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12</vt:i4>
  </property>
  <property fmtid="{D5CDD505-2E9C-101B-9397-08002B2CF9AE}" pid="10" name="PresentationFormat">
    <vt:lpwstr>Apresentação na tela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