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8"/>
  </p:notesMasterIdLst>
  <p:sldIdLst>
    <p:sldId id="257" r:id="rId2"/>
    <p:sldId id="256" r:id="rId3"/>
    <p:sldId id="260" r:id="rId4"/>
    <p:sldId id="258" r:id="rId5"/>
    <p:sldId id="264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5"/>
  </p:normalViewPr>
  <p:slideViewPr>
    <p:cSldViewPr snapToGrid="0" snapToObjects="1">
      <p:cViewPr varScale="1">
        <p:scale>
          <a:sx n="90" d="100"/>
          <a:sy n="90" d="100"/>
        </p:scale>
        <p:origin x="232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F0B109-C435-BC48-A445-C8CD78535697}" type="datetimeFigureOut">
              <a:rPr lang="fr-CA" smtClean="0"/>
              <a:t>19-11-26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8B6BF-C36E-3340-B17C-97D76D360EC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07643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BD9A-E31F-0C42-B0A4-E107C3716742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D0C79C2-546A-EB4B-9587-B3D5258A5E6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BD9A-E31F-0C42-B0A4-E107C3716742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79C2-546A-EB4B-9587-B3D5258A5E6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BD9A-E31F-0C42-B0A4-E107C3716742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79C2-546A-EB4B-9587-B3D5258A5E6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="" xmlns:a16="http://schemas.microsoft.com/office/drawing/2014/main" id="{FE0B4600-FE96-404A-B73F-81B7A07C97D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2416503" y="329302"/>
            <a:ext cx="4973915" cy="309204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fr-CA"/>
          </a:p>
        </p:txBody>
      </p:sp>
      <p:sp>
        <p:nvSpPr>
          <p:cNvPr id="3" name="Slide Number Placeholder 5">
            <a:extLst>
              <a:ext uri="{FF2B5EF4-FFF2-40B4-BE49-F238E27FC236}">
                <a16:creationId xmlns="" xmlns:a16="http://schemas.microsoft.com/office/drawing/2014/main" id="{8B045D73-54B8-43EC-BB26-D49545AB28C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437665" y="798975"/>
            <a:ext cx="811017" cy="503578"/>
          </a:xfrm>
        </p:spPr>
        <p:txBody>
          <a:bodyPr/>
          <a:lstStyle>
            <a:lvl1pPr>
              <a:defRPr/>
            </a:lvl1pPr>
          </a:lstStyle>
          <a:p>
            <a:pPr lvl="0"/>
            <a:fld id="{EB4F2321-EFD0-485F-8E45-BE50393D1F61}" type="slidenum"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98866207"/>
      </p:ext>
    </p:extLst>
  </p:cSld>
  <p:clrMapOvr>
    <a:masterClrMapping/>
  </p:clrMapOvr>
  <p:transition spd="med">
    <p:fade/>
  </p:transition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="" xmlns:a16="http://schemas.microsoft.com/office/drawing/2014/main" id="{3B3C299F-D30B-4B01-B66D-6D655AFCEEB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1451582" y="329302"/>
            <a:ext cx="5938835" cy="309204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fr-CA"/>
          </a:p>
        </p:txBody>
      </p:sp>
      <p:sp>
        <p:nvSpPr>
          <p:cNvPr id="3" name="Slide Number Placeholder 5">
            <a:extLst>
              <a:ext uri="{FF2B5EF4-FFF2-40B4-BE49-F238E27FC236}">
                <a16:creationId xmlns="" xmlns:a16="http://schemas.microsoft.com/office/drawing/2014/main" id="{9FD2738E-8B79-4145-AA17-9AE878E4008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480060" y="798975"/>
            <a:ext cx="811017" cy="503578"/>
          </a:xfrm>
        </p:spPr>
        <p:txBody>
          <a:bodyPr/>
          <a:lstStyle>
            <a:lvl1pPr>
              <a:defRPr/>
            </a:lvl1pPr>
          </a:lstStyle>
          <a:p>
            <a:pPr lvl="0"/>
            <a:fld id="{48B90514-BFA6-4971-8A39-13C615AE9252}" type="slidenum"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56275606"/>
      </p:ext>
    </p:extLst>
  </p:cSld>
  <p:clrMapOvr>
    <a:masterClrMapping/>
  </p:clrMapOvr>
  <p:transition spd="med">
    <p:fade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BD9A-E31F-0C42-B0A4-E107C3716742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79C2-546A-EB4B-9587-B3D5258A5E6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BD9A-E31F-0C42-B0A4-E107C3716742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79C2-546A-EB4B-9587-B3D5258A5E6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BD9A-E31F-0C42-B0A4-E107C3716742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79C2-546A-EB4B-9587-B3D5258A5E6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BD9A-E31F-0C42-B0A4-E107C3716742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79C2-546A-EB4B-9587-B3D5258A5E6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BD9A-E31F-0C42-B0A4-E107C3716742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79C2-546A-EB4B-9587-B3D5258A5E6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BD9A-E31F-0C42-B0A4-E107C3716742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79C2-546A-EB4B-9587-B3D5258A5E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BD9A-E31F-0C42-B0A4-E107C3716742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79C2-546A-EB4B-9587-B3D5258A5E6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B72BD9A-E31F-0C42-B0A4-E107C3716742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79C2-546A-EB4B-9587-B3D5258A5E6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2BD9A-E31F-0C42-B0A4-E107C3716742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D0C79C2-546A-EB4B-9587-B3D5258A5E6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423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="" xmlns:a16="http://schemas.microsoft.com/office/drawing/2014/main" id="{B2F7EF7E-4278-4019-9870-4575EA849C9F}"/>
              </a:ext>
            </a:extLst>
          </p:cNvPr>
          <p:cNvSpPr txBox="1"/>
          <p:nvPr/>
        </p:nvSpPr>
        <p:spPr>
          <a:xfrm>
            <a:off x="4557543" y="3064126"/>
            <a:ext cx="2743200" cy="9541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Gill Sans MT"/>
              </a:rPr>
              <a:t>SEG 2505</a:t>
            </a:r>
            <a:endParaRPr lang="en-US" sz="2800" b="0" i="0" u="none" strike="noStrike" kern="1200" cap="none" spc="0" baseline="0" dirty="0">
              <a:solidFill>
                <a:srgbClr val="000000"/>
              </a:solidFill>
              <a:uFillTx/>
              <a:latin typeface="Gill Sans MT"/>
            </a:endParaRP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 dirty="0">
              <a:solidFill>
                <a:srgbClr val="000000"/>
              </a:solidFill>
              <a:uFillTx/>
              <a:latin typeface="Gill Sans MT"/>
            </a:endParaRPr>
          </a:p>
        </p:txBody>
      </p:sp>
      <p:sp>
        <p:nvSpPr>
          <p:cNvPr id="3" name="TextBox 5">
            <a:extLst>
              <a:ext uri="{FF2B5EF4-FFF2-40B4-BE49-F238E27FC236}">
                <a16:creationId xmlns="" xmlns:a16="http://schemas.microsoft.com/office/drawing/2014/main" id="{E8195597-E062-4FDC-B48C-C77ABF445E05}"/>
              </a:ext>
            </a:extLst>
          </p:cNvPr>
          <p:cNvSpPr txBox="1"/>
          <p:nvPr/>
        </p:nvSpPr>
        <p:spPr>
          <a:xfrm>
            <a:off x="3066915" y="5355686"/>
            <a:ext cx="5846819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C00000"/>
                </a:solidFill>
                <a:uFillTx/>
                <a:latin typeface="Arial Black"/>
              </a:rPr>
              <a:t>UNIVERSITÉ D'OTTAWA</a:t>
            </a:r>
            <a:endParaRPr lang="en-US" sz="2800" b="0" i="0" u="none" strike="noStrike" kern="1200" cap="none" spc="0" baseline="0">
              <a:solidFill>
                <a:srgbClr val="C00000"/>
              </a:solidFill>
              <a:uFillTx/>
              <a:latin typeface="Gill Sans MT"/>
            </a:endParaRP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C00000"/>
                </a:solidFill>
                <a:uFillTx/>
                <a:latin typeface="Arial Black"/>
              </a:rPr>
              <a:t>FACULTÉ DE GÉNIE</a:t>
            </a:r>
            <a:endParaRPr lang="en-US" sz="2000" b="0" i="0" u="none" strike="noStrike" kern="1200" cap="none" spc="0" baseline="0">
              <a:solidFill>
                <a:srgbClr val="C00000"/>
              </a:solidFill>
              <a:uFillTx/>
              <a:latin typeface="Gill Sans MT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="" xmlns:a16="http://schemas.microsoft.com/office/drawing/2014/main" id="{64824146-55D2-4890-B4E7-49C155A241BC}"/>
              </a:ext>
            </a:extLst>
          </p:cNvPr>
          <p:cNvSpPr txBox="1"/>
          <p:nvPr/>
        </p:nvSpPr>
        <p:spPr>
          <a:xfrm>
            <a:off x="519498" y="3831692"/>
            <a:ext cx="11264246" cy="23698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 Black"/>
              </a:rPr>
              <a:t>MEMBRES:                                                                             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 Black"/>
              </a:rPr>
              <a:t>Professeur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 Black"/>
              </a:rPr>
              <a:t>: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 dirty="0">
              <a:solidFill>
                <a:srgbClr val="000000"/>
              </a:solidFill>
              <a:uFillTx/>
              <a:latin typeface="Gill Sans MT"/>
            </a:endParaRPr>
          </a:p>
          <a:p>
            <a:pPr marL="285750" marR="0" lvl="0" indent="-28575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Gill Sans MT"/>
              </a:rPr>
              <a:t>Hady </a:t>
            </a:r>
            <a:r>
              <a:rPr lang="en-US" sz="1400" b="0" i="0" u="none" strike="noStrike" kern="1200" cap="none" spc="0" baseline="0" dirty="0">
                <a:solidFill>
                  <a:srgbClr val="000000"/>
                </a:solidFill>
                <a:uFillTx/>
                <a:latin typeface="Gill Sans MT"/>
              </a:rPr>
              <a:t>El-Saleh                                                                                                                                             - </a:t>
            </a:r>
            <a:r>
              <a:rPr lang="en-US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Gill Sans MT"/>
              </a:rPr>
              <a:t>Miguel </a:t>
            </a:r>
            <a:r>
              <a:rPr lang="en-US" sz="1400" b="0" i="0" u="none" strike="noStrike" kern="1200" cap="none" spc="0" baseline="0" dirty="0" err="1" smtClean="0">
                <a:solidFill>
                  <a:srgbClr val="000000"/>
                </a:solidFill>
                <a:uFillTx/>
                <a:latin typeface="Gill Sans MT"/>
              </a:rPr>
              <a:t>Garzon</a:t>
            </a:r>
            <a:endParaRPr lang="en-US" sz="1400" b="0" i="0" u="none" strike="noStrike" kern="1200" cap="none" spc="0" baseline="0" dirty="0" smtClean="0">
              <a:solidFill>
                <a:srgbClr val="000000"/>
              </a:solidFill>
              <a:uFillTx/>
              <a:latin typeface="Gill Sans MT"/>
            </a:endParaRPr>
          </a:p>
          <a:p>
            <a:pPr marL="285750" marR="0" lvl="0" indent="-28575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dirty="0">
              <a:solidFill>
                <a:srgbClr val="000000"/>
              </a:solidFill>
              <a:latin typeface="Gill Sans MT"/>
            </a:endParaRPr>
          </a:p>
          <a:p>
            <a:pPr marL="285750" marR="0" lvl="0" indent="-28575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Gill Sans MT"/>
              </a:rPr>
              <a:t>Alex </a:t>
            </a:r>
            <a:r>
              <a:rPr lang="en-US" sz="1400" b="0" i="0" u="none" strike="noStrike" kern="1200" cap="none" spc="0" baseline="0" dirty="0" err="1" smtClean="0">
                <a:solidFill>
                  <a:srgbClr val="000000"/>
                </a:solidFill>
                <a:uFillTx/>
                <a:latin typeface="Gill Sans MT"/>
              </a:rPr>
              <a:t>Onofrei</a:t>
            </a:r>
            <a:endParaRPr lang="en-US" sz="1400" b="0" i="0" u="none" strike="noStrike" kern="1200" cap="none" spc="0" baseline="0" dirty="0" smtClean="0">
              <a:solidFill>
                <a:srgbClr val="000000"/>
              </a:solidFill>
              <a:uFillTx/>
              <a:latin typeface="Gill Sans MT"/>
            </a:endParaRPr>
          </a:p>
          <a:p>
            <a:pPr marL="285750" marR="0" lvl="0" indent="-28575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 dirty="0">
              <a:solidFill>
                <a:srgbClr val="000000"/>
              </a:solidFill>
              <a:uFillTx/>
              <a:latin typeface="Gill Sans MT"/>
            </a:endParaRPr>
          </a:p>
          <a:p>
            <a:pPr marL="285750" marR="0" lvl="0" indent="-28575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Gill Sans MT"/>
              </a:rPr>
              <a:t>Simons </a:t>
            </a:r>
          </a:p>
          <a:p>
            <a:pPr marL="285750" marR="0" lvl="0" indent="-28575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 dirty="0" smtClean="0">
              <a:solidFill>
                <a:srgbClr val="000000"/>
              </a:solidFill>
              <a:uFillTx/>
              <a:latin typeface="Gill Sans MT"/>
            </a:endParaRPr>
          </a:p>
          <a:p>
            <a:pPr marL="285750" marR="0" lvl="0" indent="-28575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dirty="0" smtClean="0">
                <a:solidFill>
                  <a:srgbClr val="000000"/>
                </a:solidFill>
                <a:latin typeface="Gill Sans MT"/>
              </a:rPr>
              <a:t>Felix Begin</a:t>
            </a:r>
            <a:endParaRPr lang="en-US" sz="1400" b="0" i="0" u="none" strike="noStrike" kern="1200" cap="none" spc="0" baseline="0" dirty="0">
              <a:solidFill>
                <a:srgbClr val="000000"/>
              </a:solidFill>
              <a:uFillTx/>
              <a:latin typeface="Gill Sans MT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Gill Sans MT"/>
            </a:endParaRPr>
          </a:p>
        </p:txBody>
      </p:sp>
      <p:pic>
        <p:nvPicPr>
          <p:cNvPr id="5" name="Picture 7" descr="A close up of a sign&#10;&#10;Description generated with very high confidence">
            <a:extLst>
              <a:ext uri="{FF2B5EF4-FFF2-40B4-BE49-F238E27FC236}">
                <a16:creationId xmlns="" xmlns:a16="http://schemas.microsoft.com/office/drawing/2014/main" id="{A31D30B6-D65B-49BC-89C0-23C4B3BC7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905" y="4191335"/>
            <a:ext cx="1102400" cy="97825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Parchemin : horizontal 14">
            <a:extLst>
              <a:ext uri="{FF2B5EF4-FFF2-40B4-BE49-F238E27FC236}">
                <a16:creationId xmlns="" xmlns:a16="http://schemas.microsoft.com/office/drawing/2014/main" id="{EA012110-6A81-4B2A-8301-A7D7B0B7E3F2}"/>
              </a:ext>
            </a:extLst>
          </p:cNvPr>
          <p:cNvSpPr/>
          <p:nvPr/>
        </p:nvSpPr>
        <p:spPr>
          <a:xfrm>
            <a:off x="2349367" y="366134"/>
            <a:ext cx="8389857" cy="2918636"/>
          </a:xfrm>
          <a:custGeom>
            <a:avLst>
              <a:gd name="f12" fmla="val 12500"/>
            </a:avLst>
            <a:gdLst>
              <a:gd name="f1" fmla="val 10800000"/>
              <a:gd name="f2" fmla="val 5400000"/>
              <a:gd name="f3" fmla="val 16200000"/>
              <a:gd name="f4" fmla="val 180"/>
              <a:gd name="f5" fmla="val w"/>
              <a:gd name="f6" fmla="val h"/>
              <a:gd name="f7" fmla="val ss"/>
              <a:gd name="f8" fmla="val 0"/>
              <a:gd name="f9" fmla="+- 0 0 5400000"/>
              <a:gd name="f10" fmla="+- 0 0 10800000"/>
              <a:gd name="f11" fmla="+- 0 0 16200000"/>
              <a:gd name="f12" fmla="val 12500"/>
              <a:gd name="f13" fmla="+- 0 0 -180"/>
              <a:gd name="f14" fmla="+- 0 0 -360"/>
              <a:gd name="f15" fmla="abs f5"/>
              <a:gd name="f16" fmla="abs f6"/>
              <a:gd name="f17" fmla="abs f7"/>
              <a:gd name="f18" fmla="val f8"/>
              <a:gd name="f19" fmla="val f12"/>
              <a:gd name="f20" fmla="*/ f13 f1 1"/>
              <a:gd name="f21" fmla="*/ f14 f1 1"/>
              <a:gd name="f22" fmla="?: f15 f5 1"/>
              <a:gd name="f23" fmla="?: f16 f6 1"/>
              <a:gd name="f24" fmla="?: f17 f7 1"/>
              <a:gd name="f25" fmla="*/ f20 1 f4"/>
              <a:gd name="f26" fmla="*/ f21 1 f4"/>
              <a:gd name="f27" fmla="*/ f22 1 21600"/>
              <a:gd name="f28" fmla="*/ f23 1 21600"/>
              <a:gd name="f29" fmla="*/ 21600 f22 1"/>
              <a:gd name="f30" fmla="*/ 21600 f23 1"/>
              <a:gd name="f31" fmla="+- f25 0 f2"/>
              <a:gd name="f32" fmla="+- f26 0 f2"/>
              <a:gd name="f33" fmla="min f28 f27"/>
              <a:gd name="f34" fmla="*/ f29 1 f24"/>
              <a:gd name="f35" fmla="*/ f30 1 f24"/>
              <a:gd name="f36" fmla="val f34"/>
              <a:gd name="f37" fmla="val f35"/>
              <a:gd name="f38" fmla="*/ f18 f33 1"/>
              <a:gd name="f39" fmla="+- f37 0 f18"/>
              <a:gd name="f40" fmla="+- f36 0 f18"/>
              <a:gd name="f41" fmla="*/ f36 f33 1"/>
              <a:gd name="f42" fmla="*/ f40 1 2"/>
              <a:gd name="f43" fmla="min f40 f39"/>
              <a:gd name="f44" fmla="+- f18 f42 0"/>
              <a:gd name="f45" fmla="*/ f43 f19 1"/>
              <a:gd name="f46" fmla="*/ f45 1 100000"/>
              <a:gd name="f47" fmla="*/ f44 f33 1"/>
              <a:gd name="f48" fmla="*/ f46 1 2"/>
              <a:gd name="f49" fmla="*/ f46 1 4"/>
              <a:gd name="f50" fmla="+- f46 f46 0"/>
              <a:gd name="f51" fmla="+- f37 0 f46"/>
              <a:gd name="f52" fmla="+- f36 0 f46"/>
              <a:gd name="f53" fmla="*/ f46 f33 1"/>
              <a:gd name="f54" fmla="+- f46 f48 0"/>
              <a:gd name="f55" fmla="+- f37 0 f48"/>
              <a:gd name="f56" fmla="+- f51 0 f48"/>
              <a:gd name="f57" fmla="+- f36 0 f48"/>
              <a:gd name="f58" fmla="*/ f51 f33 1"/>
              <a:gd name="f59" fmla="*/ f48 f33 1"/>
              <a:gd name="f60" fmla="*/ f49 f33 1"/>
              <a:gd name="f61" fmla="*/ f52 f33 1"/>
              <a:gd name="f62" fmla="*/ f50 f33 1"/>
              <a:gd name="f63" fmla="*/ f57 f33 1"/>
              <a:gd name="f64" fmla="*/ f55 f33 1"/>
              <a:gd name="f65" fmla="*/ f54 f33 1"/>
              <a:gd name="f66" fmla="*/ f56 f3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47" y="f53"/>
              </a:cxn>
              <a:cxn ang="f32">
                <a:pos x="f47" y="f58"/>
              </a:cxn>
            </a:cxnLst>
            <a:rect l="f53" t="f53" r="f63" b="f58"/>
            <a:pathLst>
              <a:path stroke="0">
                <a:moveTo>
                  <a:pt x="f41" y="f59"/>
                </a:moveTo>
                <a:arcTo wR="f59" hR="f59" stAng="f8" swAng="f2"/>
                <a:lnTo>
                  <a:pt x="f63" y="f59"/>
                </a:lnTo>
                <a:arcTo wR="f60" hR="f60" stAng="f8" swAng="f1"/>
                <a:lnTo>
                  <a:pt x="f61" y="f53"/>
                </a:lnTo>
                <a:lnTo>
                  <a:pt x="f59" y="f53"/>
                </a:lnTo>
                <a:arcTo wR="f59" hR="f59" stAng="f3" swAng="f9"/>
                <a:lnTo>
                  <a:pt x="f38" y="f64"/>
                </a:lnTo>
                <a:arcTo wR="f59" hR="f59" stAng="f1" swAng="f10"/>
                <a:lnTo>
                  <a:pt x="f53" y="f58"/>
                </a:lnTo>
                <a:lnTo>
                  <a:pt x="f63" y="f58"/>
                </a:lnTo>
                <a:arcTo wR="f59" hR="f59" stAng="f2" swAng="f9"/>
                <a:close/>
                <a:moveTo>
                  <a:pt x="f59" y="f62"/>
                </a:moveTo>
                <a:arcTo wR="f59" hR="f59" stAng="f2" swAng="f9"/>
                <a:arcTo wR="f60" hR="f60" stAng="f8" swAng="f10"/>
                <a:close/>
              </a:path>
              <a:path stroke="0">
                <a:moveTo>
                  <a:pt x="f59" y="f62"/>
                </a:moveTo>
                <a:arcTo wR="f59" hR="f59" stAng="f2" swAng="f9"/>
                <a:arcTo wR="f60" hR="f60" stAng="f8" swAng="f10"/>
                <a:close/>
                <a:moveTo>
                  <a:pt x="f63" y="f53"/>
                </a:moveTo>
                <a:arcTo wR="f59" hR="f59" stAng="f2" swAng="f11"/>
                <a:arcTo wR="f60" hR="f60" stAng="f1" swAng="f10"/>
                <a:close/>
              </a:path>
              <a:path fill="none">
                <a:moveTo>
                  <a:pt x="f38" y="f65"/>
                </a:moveTo>
                <a:arcTo wR="f59" hR="f59" stAng="f1" swAng="f2"/>
                <a:lnTo>
                  <a:pt x="f61" y="f53"/>
                </a:lnTo>
                <a:lnTo>
                  <a:pt x="f61" y="f59"/>
                </a:lnTo>
                <a:arcTo wR="f59" hR="f59" stAng="f1" swAng="f1"/>
                <a:lnTo>
                  <a:pt x="f41" y="f66"/>
                </a:lnTo>
                <a:arcTo wR="f59" hR="f59" stAng="f8" swAng="f2"/>
                <a:lnTo>
                  <a:pt x="f53" y="f58"/>
                </a:lnTo>
                <a:lnTo>
                  <a:pt x="f53" y="f64"/>
                </a:lnTo>
                <a:arcTo wR="f59" hR="f59" stAng="f8" swAng="f1"/>
                <a:close/>
                <a:moveTo>
                  <a:pt x="f61" y="f53"/>
                </a:moveTo>
                <a:lnTo>
                  <a:pt x="f63" y="f53"/>
                </a:lnTo>
                <a:arcTo wR="f59" hR="f59" stAng="f2" swAng="f9"/>
                <a:moveTo>
                  <a:pt x="f63" y="f53"/>
                </a:moveTo>
                <a:lnTo>
                  <a:pt x="f63" y="f59"/>
                </a:lnTo>
                <a:arcTo wR="f60" hR="f60" stAng="f8" swAng="f1"/>
                <a:moveTo>
                  <a:pt x="f59" y="f62"/>
                </a:moveTo>
                <a:lnTo>
                  <a:pt x="f59" y="f65"/>
                </a:lnTo>
                <a:arcTo wR="f60" hR="f60" stAng="f1" swAng="f1"/>
                <a:arcTo wR="f59" hR="f59" stAng="f8" swAng="f1"/>
                <a:moveTo>
                  <a:pt x="f53" y="f65"/>
                </a:moveTo>
                <a:lnTo>
                  <a:pt x="f53" y="f58"/>
                </a:lnTo>
              </a:path>
            </a:pathLst>
          </a:custGeom>
          <a:solidFill>
            <a:srgbClr val="B71E42"/>
          </a:solidFill>
          <a:ln w="15873" cap="flat">
            <a:solidFill>
              <a:srgbClr val="86132E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A" sz="4000" b="0" i="0" u="none" strike="noStrike" kern="1200" cap="none" spc="0" baseline="0" dirty="0" smtClean="0">
                <a:solidFill>
                  <a:srgbClr val="FFFFFF"/>
                </a:solidFill>
                <a:uFillTx/>
                <a:latin typeface="Gill Sans MT"/>
              </a:rPr>
              <a:t>Clinique APK </a:t>
            </a:r>
            <a:endParaRPr lang="fr-CA" sz="4000" b="0" i="0" u="none" strike="noStrike" kern="1200" cap="none" spc="0" baseline="0" dirty="0">
              <a:solidFill>
                <a:srgbClr val="FFFFFF"/>
              </a:solidFill>
              <a:uFillTx/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1757563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312" y="114300"/>
            <a:ext cx="8053387" cy="1544638"/>
          </a:xfrm>
        </p:spPr>
        <p:txBody>
          <a:bodyPr/>
          <a:lstStyle/>
          <a:p>
            <a:r>
              <a:rPr lang="fr-CA" dirty="0" smtClean="0"/>
              <a:t>Introduction</a:t>
            </a:r>
            <a:endParaRPr lang="fr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7262" y="2185225"/>
            <a:ext cx="6097570" cy="865187"/>
          </a:xfrm>
        </p:spPr>
        <p:txBody>
          <a:bodyPr>
            <a:noAutofit/>
          </a:bodyPr>
          <a:lstStyle/>
          <a:p>
            <a:pPr marL="342900" lvl="0" indent="-342900">
              <a:buFont typeface="Wingdings" pitchFamily="34"/>
              <a:buChar char="Ø"/>
            </a:pPr>
            <a:r>
              <a:rPr lang="en-US" sz="2000" dirty="0" err="1" smtClean="0"/>
              <a:t>C’est</a:t>
            </a:r>
            <a:r>
              <a:rPr lang="en-US" sz="2000" dirty="0" smtClean="0"/>
              <a:t> quoi la </a:t>
            </a:r>
            <a:r>
              <a:rPr lang="en-US" sz="2000" dirty="0" err="1" smtClean="0"/>
              <a:t>clinique</a:t>
            </a:r>
            <a:r>
              <a:rPr lang="en-US" sz="2000" dirty="0" smtClean="0"/>
              <a:t>?</a:t>
            </a:r>
            <a:endParaRPr lang="en-US" sz="2000" dirty="0"/>
          </a:p>
        </p:txBody>
      </p:sp>
      <p:pic>
        <p:nvPicPr>
          <p:cNvPr id="4" name="Picture 5">
            <a:extLst>
              <a:ext uri="{FF2B5EF4-FFF2-40B4-BE49-F238E27FC236}">
                <a16:creationId xmlns="" xmlns:a16="http://schemas.microsoft.com/office/drawing/2014/main" id="{B5A5B3E5-14C4-48CA-8609-9241986E0C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127" r="1" b="4689"/>
          <a:stretch>
            <a:fillRect/>
          </a:stretch>
        </p:blipFill>
        <p:spPr>
          <a:xfrm>
            <a:off x="7443786" y="2487613"/>
            <a:ext cx="4548188" cy="36481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810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31916C-EB41-4547-B4B1-8A73ECBFD18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28625" y="442912"/>
            <a:ext cx="11763375" cy="14255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 i="1"/>
              <a:t>Rencontre entre LES </a:t>
            </a:r>
            <a:r>
              <a:rPr lang="en-US" i="1" dirty="0" err="1"/>
              <a:t>membres</a:t>
            </a:r>
            <a:r>
              <a:rPr lang="en-US" i="1" dirty="0"/>
              <a:t>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7C5A7BF-CBE4-431D-83B3-2829D4333BC5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1128713" y="1682750"/>
            <a:ext cx="5884863" cy="35369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342900" lvl="0" indent="-342900">
              <a:buFont typeface="Wingdings" pitchFamily="34"/>
              <a:buChar char="Ø"/>
            </a:pPr>
            <a:r>
              <a:rPr lang="fr-CA" sz="2400" dirty="0" smtClean="0"/>
              <a:t>Planifications</a:t>
            </a:r>
            <a:r>
              <a:rPr lang="en-US" sz="2400" dirty="0" smtClean="0"/>
              <a:t> des </a:t>
            </a:r>
            <a:r>
              <a:rPr lang="en-US" sz="2400" dirty="0" smtClean="0"/>
              <a:t>taches</a:t>
            </a:r>
            <a:endParaRPr lang="en-US" sz="2400" dirty="0" smtClean="0"/>
          </a:p>
          <a:p>
            <a:pPr marL="342900" lvl="0" indent="-342900">
              <a:buFont typeface="Wingdings" pitchFamily="34"/>
              <a:buChar char="Ø"/>
            </a:pPr>
            <a:r>
              <a:rPr lang="en-US" sz="2400" dirty="0" err="1" smtClean="0"/>
              <a:t>Organisation</a:t>
            </a:r>
            <a:r>
              <a:rPr lang="en-US" sz="2400" dirty="0" smtClean="0"/>
              <a:t> du travail</a:t>
            </a:r>
          </a:p>
          <a:p>
            <a:pPr marL="342900" lvl="0" indent="-342900">
              <a:buFont typeface="Wingdings" pitchFamily="34"/>
              <a:buChar char="Ø"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7039529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704506"/>
            <a:ext cx="9603275" cy="1049235"/>
          </a:xfrm>
        </p:spPr>
        <p:txBody>
          <a:bodyPr/>
          <a:lstStyle/>
          <a:p>
            <a:r>
              <a:rPr lang="en-US" smtClean="0"/>
              <a:t>DEMO DE L’APK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Fonctionnalité</a:t>
            </a:r>
          </a:p>
          <a:p>
            <a:r>
              <a:rPr lang="fr-CA" dirty="0" smtClean="0"/>
              <a:t>Clients</a:t>
            </a:r>
            <a:endParaRPr lang="fr-CA" dirty="0" smtClean="0"/>
          </a:p>
          <a:p>
            <a:r>
              <a:rPr lang="fr-CA" dirty="0" smtClean="0"/>
              <a:t>Efficacité </a:t>
            </a:r>
            <a:endParaRPr lang="fr-CA" dirty="0" smtClean="0"/>
          </a:p>
          <a:p>
            <a:r>
              <a:rPr lang="fr-CA" dirty="0" smtClean="0"/>
              <a:t>Utilisabilité</a:t>
            </a:r>
            <a:endParaRPr lang="fr-CA" dirty="0" smtClean="0"/>
          </a:p>
          <a:p>
            <a:r>
              <a:rPr lang="fr-CA" dirty="0" smtClean="0"/>
              <a:t>Sécurité </a:t>
            </a:r>
          </a:p>
          <a:p>
            <a:r>
              <a:rPr lang="fr-CA" dirty="0" err="1" smtClean="0"/>
              <a:t>Qualite</a:t>
            </a:r>
            <a:r>
              <a:rPr lang="fr-CA" dirty="0" smtClean="0"/>
              <a:t> du logiciel????</a:t>
            </a:r>
            <a:r>
              <a:rPr lang="en-US" dirty="0"/>
              <a:t> </a:t>
            </a:r>
            <a:r>
              <a:rPr lang="en-US" dirty="0" smtClean="0"/>
              <a:t>// new slide or ?</a:t>
            </a: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129492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704506"/>
            <a:ext cx="9603275" cy="1049235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042" y="2044307"/>
            <a:ext cx="9603275" cy="3450613"/>
          </a:xfrm>
          <a:noFill/>
        </p:spPr>
        <p:txBody>
          <a:bodyPr>
            <a:normAutofit/>
          </a:bodyPr>
          <a:lstStyle/>
          <a:p>
            <a:pPr marL="342900" indent="-342900">
              <a:buFont typeface="Wingdings" pitchFamily="34"/>
              <a:buChar char="Ø"/>
            </a:pPr>
            <a:r>
              <a:rPr lang="fr-CA" sz="2800" dirty="0" smtClean="0"/>
              <a:t>Leçons</a:t>
            </a:r>
            <a:r>
              <a:rPr lang="en-US" sz="2800" dirty="0" smtClean="0"/>
              <a:t> apprises</a:t>
            </a:r>
          </a:p>
        </p:txBody>
      </p:sp>
    </p:spTree>
    <p:extLst>
      <p:ext uri="{BB962C8B-B14F-4D97-AF65-F5344CB8AC3E}">
        <p14:creationId xmlns:p14="http://schemas.microsoft.com/office/powerpoint/2010/main" val="81451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1">
            <a:extLst>
              <a:ext uri="{FF2B5EF4-FFF2-40B4-BE49-F238E27FC236}">
                <a16:creationId xmlns="" xmlns:a16="http://schemas.microsoft.com/office/drawing/2014/main" id="{F9401581-7AB4-425B-9BC3-DB81FBD10012}"/>
              </a:ext>
            </a:extLst>
          </p:cNvPr>
          <p:cNvCxnSpPr>
            <a:cxnSpLocks noMove="1" noResize="1"/>
          </p:cNvCxnSpPr>
          <p:nvPr/>
        </p:nvCxnSpPr>
        <p:spPr>
          <a:xfrm>
            <a:off x="1453896" y="1847088"/>
            <a:ext cx="3530882" cy="0"/>
          </a:xfrm>
          <a:prstGeom prst="straightConnector1">
            <a:avLst/>
          </a:prstGeom>
          <a:noFill/>
          <a:ln w="31747" cap="flat">
            <a:solidFill>
              <a:srgbClr val="B71E42"/>
            </a:solidFill>
            <a:prstDash val="solid"/>
          </a:ln>
        </p:spPr>
      </p:cxnSp>
      <p:sp>
        <p:nvSpPr>
          <p:cNvPr id="5" name="Rectangle 13">
            <a:extLst>
              <a:ext uri="{FF2B5EF4-FFF2-40B4-BE49-F238E27FC236}">
                <a16:creationId xmlns="" xmlns:a16="http://schemas.microsoft.com/office/drawing/2014/main" id="{3FD82B9E-7E33-479D-A5EC-878B639FF122}"/>
              </a:ext>
            </a:extLst>
          </p:cNvPr>
          <p:cNvSpPr>
            <a:spLocks noMove="1" noResize="1"/>
          </p:cNvSpPr>
          <p:nvPr/>
        </p:nvSpPr>
        <p:spPr>
          <a:xfrm>
            <a:off x="0" y="2019479"/>
            <a:ext cx="12191996" cy="4105939"/>
          </a:xfrm>
          <a:prstGeom prst="rect">
            <a:avLst/>
          </a:prstGeom>
          <a:noFill/>
          <a:ln cap="flat">
            <a:noFill/>
            <a:prstDash val="solid"/>
          </a:ln>
          <a:effectLst/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Gill Sans MT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="" xmlns:a16="http://schemas.microsoft.com/office/drawing/2014/main" id="{E25F79C7-92C6-439F-8486-353EE46C207D}"/>
              </a:ext>
            </a:extLst>
          </p:cNvPr>
          <p:cNvSpPr txBox="1"/>
          <p:nvPr/>
        </p:nvSpPr>
        <p:spPr>
          <a:xfrm>
            <a:off x="1631691" y="3754480"/>
            <a:ext cx="3526520" cy="345061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-228600" algn="l" defTabSz="914400" rtl="0" fontAlgn="auto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B71E42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ill Sans MT"/>
            </a:endParaRPr>
          </a:p>
        </p:txBody>
      </p:sp>
      <p:pic>
        <p:nvPicPr>
          <p:cNvPr id="11" name="Picture 19">
            <a:extLst>
              <a:ext uri="{FF2B5EF4-FFF2-40B4-BE49-F238E27FC236}">
                <a16:creationId xmlns="" xmlns:a16="http://schemas.microsoft.com/office/drawing/2014/main" id="{62B382B9-292E-47BE-9C4B-FCA10CD29B82}"/>
              </a:ext>
            </a:extLst>
          </p:cNvPr>
          <p:cNvPicPr>
            <a:picLocks noMove="1" noResize="1"/>
          </p:cNvPicPr>
          <p:nvPr/>
        </p:nvPicPr>
        <p:blipFill>
          <a:blip r:embed="rId2"/>
          <a:srcRect t="1538" b="-1538"/>
          <a:stretch>
            <a:fillRect/>
          </a:stretch>
        </p:blipFill>
        <p:spPr>
          <a:xfrm>
            <a:off x="0" y="6126480"/>
            <a:ext cx="12191996" cy="742950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2" name="Straight Connector 21">
            <a:extLst>
              <a:ext uri="{FF2B5EF4-FFF2-40B4-BE49-F238E27FC236}">
                <a16:creationId xmlns="" xmlns:a16="http://schemas.microsoft.com/office/drawing/2014/main" id="{3EAC13E9-E12C-4916-A060-953E50C0B8B6}"/>
              </a:ext>
            </a:extLst>
          </p:cNvPr>
          <p:cNvCxnSpPr>
            <a:cxnSpLocks noMove="1" noResize="1"/>
          </p:cNvCxnSpPr>
          <p:nvPr/>
        </p:nvCxnSpPr>
        <p:spPr>
          <a:xfrm>
            <a:off x="0" y="6128409"/>
            <a:ext cx="12191996" cy="0"/>
          </a:xfrm>
          <a:prstGeom prst="straightConnector1">
            <a:avLst/>
          </a:prstGeom>
          <a:noFill/>
          <a:ln w="12701" cap="flat">
            <a:solidFill>
              <a:srgbClr val="000001">
                <a:alpha val="20000"/>
              </a:srgbClr>
            </a:solidFill>
            <a:prstDash val="solid"/>
          </a:ln>
        </p:spPr>
      </p:cxnSp>
      <p:sp>
        <p:nvSpPr>
          <p:cNvPr id="13" name="TextBox 8">
            <a:extLst>
              <a:ext uri="{FF2B5EF4-FFF2-40B4-BE49-F238E27FC236}">
                <a16:creationId xmlns="" xmlns:a16="http://schemas.microsoft.com/office/drawing/2014/main" id="{3647030B-605A-4AD0-AEDA-34BDD2CF6269}"/>
              </a:ext>
            </a:extLst>
          </p:cNvPr>
          <p:cNvSpPr txBox="1"/>
          <p:nvPr/>
        </p:nvSpPr>
        <p:spPr>
          <a:xfrm>
            <a:off x="4984778" y="3044280"/>
            <a:ext cx="2743200" cy="7694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400" b="0" i="0" u="none" strike="noStrike" kern="1200" cap="none" spc="0" baseline="0" dirty="0">
                <a:solidFill>
                  <a:srgbClr val="B71E42"/>
                </a:solidFill>
                <a:uFillTx/>
                <a:latin typeface="Gill Sans MT"/>
              </a:rPr>
              <a:t>MERCI!</a:t>
            </a:r>
          </a:p>
        </p:txBody>
      </p:sp>
    </p:spTree>
    <p:extLst>
      <p:ext uri="{BB962C8B-B14F-4D97-AF65-F5344CB8AC3E}">
        <p14:creationId xmlns:p14="http://schemas.microsoft.com/office/powerpoint/2010/main" val="239991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</TotalTime>
  <Words>44</Words>
  <Application>Microsoft Macintosh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 Black</vt:lpstr>
      <vt:lpstr>Calibri</vt:lpstr>
      <vt:lpstr>Gill Sans MT</vt:lpstr>
      <vt:lpstr>Wingdings</vt:lpstr>
      <vt:lpstr>Arial</vt:lpstr>
      <vt:lpstr>Gallery</vt:lpstr>
      <vt:lpstr>PowerPoint Presentation</vt:lpstr>
      <vt:lpstr>Introduction</vt:lpstr>
      <vt:lpstr>Rencontre entre LES membres </vt:lpstr>
      <vt:lpstr>DEMO DE L’APK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 hady</dc:creator>
  <cp:lastModifiedBy>dani hady</cp:lastModifiedBy>
  <cp:revision>7</cp:revision>
  <dcterms:created xsi:type="dcterms:W3CDTF">2019-11-24T18:33:25Z</dcterms:created>
  <dcterms:modified xsi:type="dcterms:W3CDTF">2019-11-26T05:25:36Z</dcterms:modified>
</cp:coreProperties>
</file>