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Open Sans Medium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chael Hadda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Medium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Medium-bold.fntdata"/><Relationship Id="rId30" Type="http://schemas.openxmlformats.org/officeDocument/2006/relationships/font" Target="fonts/OpenSansMedium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Medium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font" Target="fonts/MontserratSemiBold-bold.fntdata"/><Relationship Id="rId37" Type="http://schemas.openxmlformats.org/officeDocument/2006/relationships/font" Target="fonts/OpenSans-boldItalic.fntdata"/><Relationship Id="rId14" Type="http://schemas.openxmlformats.org/officeDocument/2006/relationships/font" Target="fonts/MontserratSemiBold-regular.fntdata"/><Relationship Id="rId36" Type="http://schemas.openxmlformats.org/officeDocument/2006/relationships/font" Target="fonts/OpenSans-italic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22T16:32:26.101">
    <p:pos x="6000" y="0"/>
    <p:text>The lines under each Page appears when the curser is hovering over it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b485ca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b485ca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Main page 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1b485cab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1b485cab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1bdee8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1bdee8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1bdee84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1bdee84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Sign Up Page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1bdee845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1bdee845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 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1bdee845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1bdee845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Profile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223c9f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223c9f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927900"/>
          </a:xfrm>
          <a:prstGeom prst="rect">
            <a:avLst/>
          </a:prstGeom>
          <a:solidFill>
            <a:srgbClr val="E2C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 flipH="1">
            <a:off x="909900" y="191550"/>
            <a:ext cx="4500" cy="5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105975" y="191550"/>
            <a:ext cx="170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634225" y="191550"/>
            <a:ext cx="150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Pricing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1222613" y="684150"/>
            <a:ext cx="11796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2784100" y="683700"/>
            <a:ext cx="8664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0" y="0"/>
            <a:ext cx="915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3910725" y="191550"/>
            <a:ext cx="170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Team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rot="10800000">
            <a:off x="4060850" y="683700"/>
            <a:ext cx="130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2626" y="276137"/>
            <a:ext cx="354025" cy="3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5">
            <a:alphaModFix/>
          </a:blip>
          <a:srcRect b="31229" l="24044" r="22333" t="23452"/>
          <a:stretch/>
        </p:blipFill>
        <p:spPr>
          <a:xfrm>
            <a:off x="288100" y="198000"/>
            <a:ext cx="354019" cy="5319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218800" y="202350"/>
            <a:ext cx="492600" cy="523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732125" y="3937575"/>
            <a:ext cx="2840400" cy="747600"/>
          </a:xfrm>
          <a:prstGeom prst="roundRect">
            <a:avLst>
              <a:gd fmla="val 16667" name="adj"/>
            </a:avLst>
          </a:prstGeom>
          <a:solidFill>
            <a:srgbClr val="E2C3A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Click here and download our app for </a:t>
            </a:r>
            <a:r>
              <a:rPr lang="fr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FREE!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52400" y="12192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fr" sz="1700">
                <a:solidFill>
                  <a:srgbClr val="E2C3A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Welcome to Serenity!</a:t>
            </a:r>
            <a:endParaRPr sz="1700">
              <a:solidFill>
                <a:srgbClr val="E2C3A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52400" y="1600200"/>
            <a:ext cx="67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“To connect the vulnerable parts of our society with the help they need”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2400" y="2261700"/>
            <a:ext cx="8809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the absence of free time, it can be difficult to find time for </a:t>
            </a:r>
            <a:r>
              <a:rPr lang="fr" sz="1200">
                <a:solidFill>
                  <a:srgbClr val="E2C3A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mental health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clarity. During these difficult times, it is vital to have a clear mind, unperturbed by the toils of daily life.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E2C3A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Serenity 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is a mental health support and training app designed to fix this problem. From daily exercises to clinical learning, our app helps prevent mental crises before they strike.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3"/>
          <p:cNvCxnSpPr/>
          <p:nvPr/>
        </p:nvCxnSpPr>
        <p:spPr>
          <a:xfrm rot="10800000">
            <a:off x="8572525" y="699425"/>
            <a:ext cx="33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3408450" y="592475"/>
            <a:ext cx="23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Montserrat SemiBold"/>
                <a:ea typeface="Montserrat SemiBold"/>
                <a:cs typeface="Montserrat SemiBold"/>
                <a:sym typeface="Montserrat SemiBold"/>
              </a:rPr>
              <a:t>Features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0" y="4633950"/>
            <a:ext cx="9144000" cy="400200"/>
          </a:xfrm>
          <a:prstGeom prst="rect">
            <a:avLst/>
          </a:prstGeom>
          <a:solidFill>
            <a:srgbClr val="FFBB98"/>
          </a:solidFill>
          <a:ln cap="flat" cmpd="sng" w="9525">
            <a:solidFill>
              <a:srgbClr val="FFE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0" y="0"/>
            <a:ext cx="9144000" cy="523800"/>
          </a:xfrm>
          <a:prstGeom prst="rect">
            <a:avLst/>
          </a:prstGeom>
          <a:solidFill>
            <a:srgbClr val="E2C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09425" y="794975"/>
            <a:ext cx="41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C3A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Initial Survey</a:t>
            </a:r>
            <a:endParaRPr>
              <a:solidFill>
                <a:srgbClr val="E2C3A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800" y="1127525"/>
            <a:ext cx="820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Our surveys will ask you a list of personalized questions regarding mental health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Based on those answers, we will recommend different mental health exercises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09425" y="1633175"/>
            <a:ext cx="41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C3A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Exercises</a:t>
            </a:r>
            <a:endParaRPr>
              <a:solidFill>
                <a:srgbClr val="E2C3A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30800" y="1937963"/>
            <a:ext cx="820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 Thin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Our app will encourage you to complete the exercise regularly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 Thin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Exercises can be as short as 5 minutes! Longer </a:t>
            </a: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activities</a:t>
            </a: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 are optional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 Thin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Using machine learning, challenges are tailored to your needs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09425" y="2623775"/>
            <a:ext cx="41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C3A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Additional </a:t>
            </a:r>
            <a:r>
              <a:rPr lang="fr">
                <a:solidFill>
                  <a:srgbClr val="E2C3A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Resources</a:t>
            </a:r>
            <a:endParaRPr>
              <a:solidFill>
                <a:srgbClr val="E2C3A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30800" y="2928563"/>
            <a:ext cx="820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 Thin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We provide resources f</a:t>
            </a: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or people of all ages!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Resources range from books for children to scholarly papers on mental health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You name it, we have it!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09425" y="3614375"/>
            <a:ext cx="41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C3A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Earn Points</a:t>
            </a:r>
            <a:endParaRPr>
              <a:solidFill>
                <a:srgbClr val="E2C3A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30800" y="3919163"/>
            <a:ext cx="8200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 Thin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Login daily and </a:t>
            </a: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 points</a:t>
            </a:r>
            <a:endParaRPr sz="1200" u="sng">
              <a:solidFill>
                <a:srgbClr val="E2C3A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Earn additional rewards by purchasing </a:t>
            </a:r>
            <a:r>
              <a:rPr lang="fr" sz="1300" u="sng">
                <a:solidFill>
                  <a:srgbClr val="E2C3A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Premium</a:t>
            </a:r>
            <a:endParaRPr sz="1300" u="sng">
              <a:solidFill>
                <a:srgbClr val="E2C3A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2C3A2"/>
              </a:buClr>
              <a:buSzPts val="1200"/>
              <a:buFont typeface="Montserrat"/>
              <a:buChar char="➔"/>
            </a:pPr>
            <a:r>
              <a:rPr lang="fr" sz="1200">
                <a:latin typeface="Montserrat"/>
                <a:ea typeface="Montserrat"/>
                <a:cs typeface="Montserrat"/>
                <a:sym typeface="Montserrat"/>
              </a:rPr>
              <a:t>Spend your points and customize your avatar!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5"/>
          <p:cNvCxnSpPr/>
          <p:nvPr/>
        </p:nvCxnSpPr>
        <p:spPr>
          <a:xfrm rot="10800000">
            <a:off x="7563425" y="2826450"/>
            <a:ext cx="1598700" cy="59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/>
          <p:nvPr/>
        </p:nvSpPr>
        <p:spPr>
          <a:xfrm>
            <a:off x="5487588" y="1445100"/>
            <a:ext cx="2163900" cy="274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9525">
            <a:solidFill>
              <a:srgbClr val="E2C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>
            <a:off x="3825963" y="2818950"/>
            <a:ext cx="793800" cy="28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/>
          <p:nvPr/>
        </p:nvSpPr>
        <p:spPr>
          <a:xfrm>
            <a:off x="1780263" y="1445100"/>
            <a:ext cx="2163900" cy="274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E6C9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121650" y="1023575"/>
            <a:ext cx="290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Open Sans Medium"/>
                <a:ea typeface="Open Sans Medium"/>
                <a:cs typeface="Open Sans Medium"/>
                <a:sym typeface="Open Sans Medium"/>
              </a:rPr>
              <a:t>Choose the right plan for your needs</a:t>
            </a:r>
            <a:endParaRPr sz="5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408450" y="668675"/>
            <a:ext cx="232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Open Sans"/>
                <a:ea typeface="Open Sans"/>
                <a:cs typeface="Open Sans"/>
                <a:sym typeface="Open Sans"/>
              </a:rPr>
              <a:t>Help us help you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662213" y="1532775"/>
            <a:ext cx="2163900" cy="274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E6C9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235763" y="1532775"/>
            <a:ext cx="10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Standard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293313" y="1777475"/>
            <a:ext cx="92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$0/month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662063" y="2172450"/>
            <a:ext cx="216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✓ Access to a library full of </a:t>
            </a: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✓ Daily physical and mental exercises chosen for you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✓ Daily quizzes supporting your wellbeing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✓ Rewarding prizes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965163" y="3837225"/>
            <a:ext cx="1557900" cy="3231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 SemiBold"/>
                <a:ea typeface="Open Sans SemiBold"/>
                <a:cs typeface="Open Sans SemiBold"/>
                <a:sym typeface="Open Sans SemiBold"/>
              </a:rPr>
              <a:t>Get Started</a:t>
            </a:r>
            <a:endParaRPr sz="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1653613" y="2052225"/>
            <a:ext cx="21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5386688" y="1532775"/>
            <a:ext cx="2163900" cy="274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cap="flat" cmpd="sng" w="9525">
            <a:solidFill>
              <a:srgbClr val="E2C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909738" y="1532775"/>
            <a:ext cx="1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Serenity+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5378088" y="2052225"/>
            <a:ext cx="21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6017788" y="1777475"/>
            <a:ext cx="92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$2.50/month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702488" y="3761025"/>
            <a:ext cx="1557900" cy="3231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 SemiBold"/>
                <a:ea typeface="Open Sans SemiBold"/>
                <a:cs typeface="Open Sans SemiBold"/>
                <a:sym typeface="Open Sans SemiBold"/>
              </a:rPr>
              <a:t>Try FREE for 7 days</a:t>
            </a:r>
            <a:endParaRPr sz="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399488" y="2171475"/>
            <a:ext cx="2163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✓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✓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✓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Calibri"/>
                <a:ea typeface="Calibri"/>
                <a:cs typeface="Calibri"/>
                <a:sym typeface="Calibri"/>
              </a:rPr>
              <a:t>✓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 flipH="1" rot="10800000">
            <a:off x="17175" y="2826150"/>
            <a:ext cx="1653600" cy="60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4580088" y="2818950"/>
            <a:ext cx="793800" cy="28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 txBox="1"/>
          <p:nvPr/>
        </p:nvSpPr>
        <p:spPr>
          <a:xfrm>
            <a:off x="0" y="4633950"/>
            <a:ext cx="9144000" cy="400200"/>
          </a:xfrm>
          <a:prstGeom prst="rect">
            <a:avLst/>
          </a:prstGeom>
          <a:solidFill>
            <a:srgbClr val="FFBB98"/>
          </a:solidFill>
          <a:ln cap="flat" cmpd="sng" w="9525">
            <a:solidFill>
              <a:srgbClr val="FFE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0"/>
            <a:ext cx="9144000" cy="523800"/>
          </a:xfrm>
          <a:prstGeom prst="rect">
            <a:avLst/>
          </a:prstGeom>
          <a:solidFill>
            <a:srgbClr val="E2C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0" y="4633950"/>
            <a:ext cx="9144000" cy="400200"/>
          </a:xfrm>
          <a:prstGeom prst="rect">
            <a:avLst/>
          </a:prstGeom>
          <a:solidFill>
            <a:srgbClr val="FFBB98"/>
          </a:solidFill>
          <a:ln cap="flat" cmpd="sng" w="9525">
            <a:solidFill>
              <a:srgbClr val="FFE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0" y="0"/>
            <a:ext cx="9144000" cy="523800"/>
          </a:xfrm>
          <a:prstGeom prst="rect">
            <a:avLst/>
          </a:prstGeom>
          <a:solidFill>
            <a:srgbClr val="E2C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133500" y="635425"/>
            <a:ext cx="2877000" cy="4087200"/>
          </a:xfrm>
          <a:prstGeom prst="roundRect">
            <a:avLst>
              <a:gd fmla="val 16667" name="adj"/>
            </a:avLst>
          </a:prstGeom>
          <a:solidFill>
            <a:srgbClr val="FFEDDF"/>
          </a:solidFill>
          <a:ln cap="flat" cmpd="sng" w="9525">
            <a:solidFill>
              <a:srgbClr val="E2C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133500" y="708722"/>
            <a:ext cx="287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Open Sans"/>
                <a:ea typeface="Open Sans"/>
                <a:cs typeface="Open Sans"/>
                <a:sym typeface="Open Sans"/>
              </a:rPr>
              <a:t>Create your profile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133500" y="1034386"/>
            <a:ext cx="287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Start personalizing your app free today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465410" y="1552134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Username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317775" y="4226237"/>
            <a:ext cx="2508600" cy="3066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 SemiBold"/>
                <a:ea typeface="Open Sans SemiBold"/>
                <a:cs typeface="Open Sans SemiBold"/>
                <a:sym typeface="Open Sans SemiBold"/>
              </a:rPr>
              <a:t>Create Your Account</a:t>
            </a:r>
            <a:endParaRPr sz="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427058" y="1510306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Username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446234" y="2039136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Username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407882" y="1997308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First Name*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446223" y="2526138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Username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407871" y="2484310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Last Name*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465421" y="3054980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Username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427069" y="3013152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Email*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446245" y="3562902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Username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3407893" y="3521074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Password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*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658000" y="4672500"/>
            <a:ext cx="168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Have An Account? </a:t>
            </a:r>
            <a:r>
              <a:rPr lang="fr" sz="900" u="sng">
                <a:latin typeface="Open Sans"/>
                <a:ea typeface="Open Sans"/>
                <a:cs typeface="Open Sans"/>
                <a:sym typeface="Open Sans"/>
              </a:rPr>
              <a:t>Log In</a:t>
            </a:r>
            <a:endParaRPr sz="900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0" y="4633950"/>
            <a:ext cx="9144000" cy="400200"/>
          </a:xfrm>
          <a:prstGeom prst="rect">
            <a:avLst/>
          </a:prstGeom>
          <a:solidFill>
            <a:srgbClr val="FFBB98"/>
          </a:solidFill>
          <a:ln cap="flat" cmpd="sng" w="9525">
            <a:solidFill>
              <a:srgbClr val="FFE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0" y="0"/>
            <a:ext cx="9144000" cy="523800"/>
          </a:xfrm>
          <a:prstGeom prst="rect">
            <a:avLst/>
          </a:prstGeom>
          <a:solidFill>
            <a:srgbClr val="E2C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133500" y="635425"/>
            <a:ext cx="2877000" cy="4087200"/>
          </a:xfrm>
          <a:prstGeom prst="roundRect">
            <a:avLst>
              <a:gd fmla="val 16667" name="adj"/>
            </a:avLst>
          </a:prstGeom>
          <a:solidFill>
            <a:srgbClr val="FFEDDF"/>
          </a:solidFill>
          <a:ln cap="flat" cmpd="sng" w="9525">
            <a:solidFill>
              <a:srgbClr val="E2C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3133500" y="708722"/>
            <a:ext cx="287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Open Sans"/>
                <a:ea typeface="Open Sans"/>
                <a:cs typeface="Open Sans"/>
                <a:sym typeface="Open Sans"/>
              </a:rPr>
              <a:t>Sign In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288950" y="2834299"/>
            <a:ext cx="2508600" cy="3066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 SemiBold"/>
                <a:ea typeface="Open Sans SemiBold"/>
                <a:cs typeface="Open Sans SemiBold"/>
                <a:sym typeface="Open Sans SemiBold"/>
              </a:rPr>
              <a:t>Log In</a:t>
            </a:r>
            <a:endParaRPr sz="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3465421" y="1560805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Username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427069" y="1518977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Email Or Username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446245" y="2068727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Username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407893" y="2026899"/>
            <a:ext cx="2270700" cy="285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Password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588000" y="4672500"/>
            <a:ext cx="19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Don’t h</a:t>
            </a:r>
            <a:r>
              <a:rPr lang="fr" sz="900">
                <a:latin typeface="Open Sans"/>
                <a:ea typeface="Open Sans"/>
                <a:cs typeface="Open Sans"/>
                <a:sym typeface="Open Sans"/>
              </a:rPr>
              <a:t>ave an account? </a:t>
            </a:r>
            <a:r>
              <a:rPr lang="fr" sz="900" u="sng">
                <a:latin typeface="Open Sans"/>
                <a:ea typeface="Open Sans"/>
                <a:cs typeface="Open Sans"/>
                <a:sym typeface="Open Sans"/>
              </a:rPr>
              <a:t>Sign Up</a:t>
            </a:r>
            <a:endParaRPr sz="9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288950" y="3431425"/>
            <a:ext cx="148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latin typeface="Open Sans"/>
                <a:ea typeface="Open Sans"/>
                <a:cs typeface="Open Sans"/>
                <a:sym typeface="Open Sans"/>
              </a:rPr>
              <a:t>Forgot Email</a:t>
            </a:r>
            <a:endParaRPr sz="10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u="sng">
                <a:latin typeface="Open Sans"/>
                <a:ea typeface="Open Sans"/>
                <a:cs typeface="Open Sans"/>
                <a:sym typeface="Open Sans"/>
              </a:rPr>
              <a:t>Forgot Password</a:t>
            </a:r>
            <a:endParaRPr sz="1000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0" y="4633950"/>
            <a:ext cx="9144000" cy="400200"/>
          </a:xfrm>
          <a:prstGeom prst="rect">
            <a:avLst/>
          </a:prstGeom>
          <a:solidFill>
            <a:srgbClr val="FFBB98"/>
          </a:solidFill>
          <a:ln cap="flat" cmpd="sng" w="9525">
            <a:solidFill>
              <a:srgbClr val="FFE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0" y="0"/>
            <a:ext cx="9144000" cy="523800"/>
          </a:xfrm>
          <a:prstGeom prst="rect">
            <a:avLst/>
          </a:prstGeom>
          <a:solidFill>
            <a:srgbClr val="E2C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55950" y="742775"/>
            <a:ext cx="2301300" cy="4104600"/>
          </a:xfrm>
          <a:prstGeom prst="roundRect">
            <a:avLst>
              <a:gd fmla="val 16667" name="adj"/>
            </a:avLst>
          </a:prstGeom>
          <a:solidFill>
            <a:srgbClr val="FFEDDF"/>
          </a:solidFill>
          <a:ln cap="flat" cmpd="sng" w="9525">
            <a:solidFill>
              <a:srgbClr val="E2C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969900" y="880175"/>
            <a:ext cx="1073400" cy="1073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PFP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95100" y="2039375"/>
            <a:ext cx="162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First Name Last Name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3142775" y="764225"/>
            <a:ext cx="5684400" cy="4061700"/>
          </a:xfrm>
          <a:prstGeom prst="rect">
            <a:avLst/>
          </a:prstGeom>
          <a:solidFill>
            <a:srgbClr val="FFEDDF"/>
          </a:solidFill>
          <a:ln cap="flat" cmpd="sng" w="9525">
            <a:solidFill>
              <a:srgbClr val="E2C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437700" y="2463875"/>
            <a:ext cx="1880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latin typeface="Open Sans"/>
                <a:ea typeface="Open Sans"/>
                <a:cs typeface="Open Sans"/>
                <a:sym typeface="Open Sans"/>
              </a:rPr>
              <a:t>Total Minutes Listened: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6969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latin typeface="Open Sans"/>
                <a:ea typeface="Open Sans"/>
                <a:cs typeface="Open Sans"/>
                <a:sym typeface="Open Sans"/>
              </a:rPr>
              <a:t>Total Articles Read: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6969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latin typeface="Open Sans"/>
                <a:ea typeface="Open Sans"/>
                <a:cs typeface="Open Sans"/>
                <a:sym typeface="Open Sans"/>
              </a:rPr>
              <a:t>Total </a:t>
            </a:r>
            <a:r>
              <a:rPr b="1" lang="fr" sz="800">
                <a:latin typeface="Open Sans"/>
                <a:ea typeface="Open Sans"/>
                <a:cs typeface="Open Sans"/>
                <a:sym typeface="Open Sans"/>
              </a:rPr>
              <a:t>Exercises</a:t>
            </a:r>
            <a:r>
              <a:rPr b="1" lang="fr" sz="800">
                <a:latin typeface="Open Sans"/>
                <a:ea typeface="Open Sans"/>
                <a:cs typeface="Open Sans"/>
                <a:sym typeface="Open Sans"/>
              </a:rPr>
              <a:t> Performed: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6969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latin typeface="Open Sans"/>
                <a:ea typeface="Open Sans"/>
                <a:cs typeface="Open Sans"/>
                <a:sym typeface="Open Sans"/>
              </a:rPr>
              <a:t>Total Badges Earned: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Open Sans"/>
                <a:ea typeface="Open Sans"/>
                <a:cs typeface="Open Sans"/>
                <a:sym typeface="Open Sans"/>
              </a:rPr>
              <a:t>6969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781050" y="4458275"/>
            <a:ext cx="145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 u="sng">
                <a:latin typeface="Open Sans"/>
                <a:ea typeface="Open Sans"/>
                <a:cs typeface="Open Sans"/>
                <a:sym typeface="Open Sans"/>
              </a:rPr>
              <a:t>Friends</a:t>
            </a:r>
            <a:endParaRPr b="1" sz="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3323450" y="901625"/>
            <a:ext cx="211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Top Songs Listened: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3422621" y="1313487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COVER</a:t>
            </a:r>
            <a:endParaRPr sz="600"/>
          </a:p>
        </p:txBody>
      </p:sp>
      <p:sp>
        <p:nvSpPr>
          <p:cNvPr id="162" name="Google Shape;162;p18"/>
          <p:cNvSpPr/>
          <p:nvPr/>
        </p:nvSpPr>
        <p:spPr>
          <a:xfrm>
            <a:off x="4127660" y="1313487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832700" y="1313487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5282193" y="1365532"/>
            <a:ext cx="64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latin typeface="Open Sans"/>
                <a:ea typeface="Open Sans"/>
                <a:cs typeface="Open Sans"/>
                <a:sym typeface="Open Sans"/>
              </a:rPr>
              <a:t>See More</a:t>
            </a:r>
            <a:endParaRPr sz="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342680" y="1763487"/>
            <a:ext cx="5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Open Sans"/>
                <a:ea typeface="Open Sans"/>
                <a:cs typeface="Open Sans"/>
                <a:sym typeface="Open Sans"/>
              </a:rPr>
              <a:t>Song name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323450" y="2201775"/>
            <a:ext cx="211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Badges Earned: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3422621" y="2610587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COVER</a:t>
            </a:r>
            <a:endParaRPr sz="600"/>
          </a:p>
        </p:txBody>
      </p:sp>
      <p:sp>
        <p:nvSpPr>
          <p:cNvPr id="168" name="Google Shape;168;p18"/>
          <p:cNvSpPr/>
          <p:nvPr/>
        </p:nvSpPr>
        <p:spPr>
          <a:xfrm>
            <a:off x="4127660" y="2610587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4832700" y="2610587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5537739" y="2610587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COVER</a:t>
            </a:r>
            <a:endParaRPr sz="600"/>
          </a:p>
        </p:txBody>
      </p:sp>
      <p:sp>
        <p:nvSpPr>
          <p:cNvPr id="171" name="Google Shape;171;p18"/>
          <p:cNvSpPr/>
          <p:nvPr/>
        </p:nvSpPr>
        <p:spPr>
          <a:xfrm>
            <a:off x="6242778" y="2610587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947817" y="2610587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7500468" y="2662619"/>
            <a:ext cx="64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latin typeface="Open Sans"/>
                <a:ea typeface="Open Sans"/>
                <a:cs typeface="Open Sans"/>
                <a:sym typeface="Open Sans"/>
              </a:rPr>
              <a:t>See More</a:t>
            </a:r>
            <a:endParaRPr sz="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101650" y="861150"/>
            <a:ext cx="211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Top 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Exercises</a:t>
            </a: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6200821" y="1273012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/>
              <a:t>COVER</a:t>
            </a:r>
            <a:endParaRPr sz="600"/>
          </a:p>
        </p:txBody>
      </p:sp>
      <p:sp>
        <p:nvSpPr>
          <p:cNvPr id="176" name="Google Shape;176;p18"/>
          <p:cNvSpPr/>
          <p:nvPr/>
        </p:nvSpPr>
        <p:spPr>
          <a:xfrm>
            <a:off x="6905860" y="1273012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7610900" y="1273012"/>
            <a:ext cx="4272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8089618" y="1325057"/>
            <a:ext cx="64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latin typeface="Open Sans"/>
                <a:ea typeface="Open Sans"/>
                <a:cs typeface="Open Sans"/>
                <a:sym typeface="Open Sans"/>
              </a:rPr>
              <a:t>See More</a:t>
            </a:r>
            <a:endParaRPr sz="8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120880" y="1723012"/>
            <a:ext cx="5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Open Sans"/>
                <a:ea typeface="Open Sans"/>
                <a:cs typeface="Open Sans"/>
                <a:sym typeface="Open Sans"/>
              </a:rPr>
              <a:t>Exercise</a:t>
            </a:r>
            <a:r>
              <a:rPr lang="fr" sz="700">
                <a:latin typeface="Open Sans"/>
                <a:ea typeface="Open Sans"/>
                <a:cs typeface="Open Sans"/>
                <a:sym typeface="Open Sans"/>
              </a:rPr>
              <a:t> name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342675" y="3280150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Daily Activity: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0" y="4633950"/>
            <a:ext cx="9144000" cy="400200"/>
          </a:xfrm>
          <a:prstGeom prst="rect">
            <a:avLst/>
          </a:prstGeom>
          <a:solidFill>
            <a:srgbClr val="FFBB98"/>
          </a:solidFill>
          <a:ln cap="flat" cmpd="sng" w="9525">
            <a:solidFill>
              <a:srgbClr val="FFE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0" y="0"/>
            <a:ext cx="9144000" cy="523800"/>
          </a:xfrm>
          <a:prstGeom prst="rect">
            <a:avLst/>
          </a:prstGeom>
          <a:solidFill>
            <a:srgbClr val="E2C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126536" y="1181488"/>
            <a:ext cx="1089300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1686862" y="1195424"/>
            <a:ext cx="1089300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3588750" y="656475"/>
            <a:ext cx="19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pen Sans"/>
                <a:ea typeface="Open Sans"/>
                <a:cs typeface="Open Sans"/>
                <a:sym typeface="Open Sans"/>
              </a:rPr>
              <a:t>Meet our team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3247187" y="1195421"/>
            <a:ext cx="1089300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4807513" y="1195424"/>
            <a:ext cx="1089300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-20025" y="2337275"/>
            <a:ext cx="13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Arun Sabaratnam 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6367839" y="1195424"/>
            <a:ext cx="1089300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928165" y="1181488"/>
            <a:ext cx="1089300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1540300" y="2337275"/>
            <a:ext cx="13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Michael Haddad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3100625" y="2337275"/>
            <a:ext cx="13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Timothy Samoylov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4660950" y="2337275"/>
            <a:ext cx="13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Asad Ali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6221275" y="2337275"/>
            <a:ext cx="13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Hasan Jaber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7781600" y="2337275"/>
            <a:ext cx="13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Open Sans"/>
                <a:ea typeface="Open Sans"/>
                <a:cs typeface="Open Sans"/>
                <a:sym typeface="Open Sans"/>
              </a:rPr>
              <a:t>Mayoor Aithal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