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91" d="100"/>
          <a:sy n="91" d="100"/>
        </p:scale>
        <p:origin x="16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845" y="3130042"/>
            <a:ext cx="297230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663572"/>
            <a:ext cx="8195259" cy="387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olinebarriere.github.io/SEG3125-Module4-Service/" TargetMode="External"/><Relationship Id="rId5" Type="http://schemas.openxmlformats.org/officeDocument/2006/relationships/hyperlink" Target="https://github.com/carolinebarriere/carolinebarriere.github.io/tree/master/SEG3125-Module4-Service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%40sachinrekhi/don-normans-principles-of-interaction-design-51025a2c0f33" TargetMode="External"/><Relationship Id="rId5" Type="http://schemas.openxmlformats.org/officeDocument/2006/relationships/hyperlink" Target="https://www.w3schools.com/bootstrap4/default.asp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elier-velo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hairdynamic.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calfe-barber-shop.business.site/" TargetMode="External"/><Relationship Id="rId5" Type="http://schemas.openxmlformats.org/officeDocument/2006/relationships/hyperlink" Target="https://hairrepublic.ca/" TargetMode="External"/><Relationship Id="rId10" Type="http://schemas.openxmlformats.org/officeDocument/2006/relationships/hyperlink" Target="http://bikemobile.ca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cycosport.c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5671" y="226526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object 7"/>
            <p:cNvSpPr/>
            <p:nvPr/>
          </p:nvSpPr>
          <p:spPr>
            <a:xfrm>
              <a:off x="0" y="6662926"/>
              <a:ext cx="9143999" cy="195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37903" cy="6637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3268" y="2852927"/>
              <a:ext cx="7381240" cy="1617345"/>
            </a:xfrm>
            <a:custGeom>
              <a:avLst/>
              <a:gdLst/>
              <a:ahLst/>
              <a:cxnLst/>
              <a:rect l="l" t="t" r="r" b="b"/>
              <a:pathLst>
                <a:path w="7381240" h="1617345">
                  <a:moveTo>
                    <a:pt x="7380732" y="1295412"/>
                  </a:moveTo>
                  <a:lnTo>
                    <a:pt x="0" y="1295412"/>
                  </a:lnTo>
                  <a:lnTo>
                    <a:pt x="0" y="1616964"/>
                  </a:lnTo>
                  <a:lnTo>
                    <a:pt x="7380732" y="1616964"/>
                  </a:lnTo>
                  <a:lnTo>
                    <a:pt x="7380732" y="1295412"/>
                  </a:lnTo>
                  <a:close/>
                </a:path>
                <a:path w="7381240" h="1617345">
                  <a:moveTo>
                    <a:pt x="7380732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7380732" y="1223772"/>
                  </a:lnTo>
                  <a:lnTo>
                    <a:pt x="7380732" y="0"/>
                  </a:lnTo>
                  <a:close/>
                </a:path>
              </a:pathLst>
            </a:custGeom>
            <a:solidFill>
              <a:srgbClr val="3A37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51101" y="3046603"/>
            <a:ext cx="232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SEG3125: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1101" y="3614673"/>
            <a:ext cx="309562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TA Anisha 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88592" y="2852927"/>
            <a:ext cx="7198359" cy="3587750"/>
            <a:chOff x="1688592" y="2852927"/>
            <a:chExt cx="7198359" cy="3587750"/>
          </a:xfrm>
        </p:grpSpPr>
        <p:sp>
          <p:nvSpPr>
            <p:cNvPr id="13" name="object 13"/>
            <p:cNvSpPr/>
            <p:nvPr/>
          </p:nvSpPr>
          <p:spPr>
            <a:xfrm>
              <a:off x="1688592" y="2852927"/>
              <a:ext cx="78105" cy="1617345"/>
            </a:xfrm>
            <a:custGeom>
              <a:avLst/>
              <a:gdLst/>
              <a:ahLst/>
              <a:cxnLst/>
              <a:rect l="l" t="t" r="r" b="b"/>
              <a:pathLst>
                <a:path w="78105" h="1617345">
                  <a:moveTo>
                    <a:pt x="77724" y="1295412"/>
                  </a:moveTo>
                  <a:lnTo>
                    <a:pt x="0" y="1295412"/>
                  </a:lnTo>
                  <a:lnTo>
                    <a:pt x="0" y="1616964"/>
                  </a:lnTo>
                  <a:lnTo>
                    <a:pt x="77724" y="1616964"/>
                  </a:lnTo>
                  <a:lnTo>
                    <a:pt x="77724" y="1295412"/>
                  </a:lnTo>
                  <a:close/>
                </a:path>
                <a:path w="78105" h="1617345">
                  <a:moveTo>
                    <a:pt x="77724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77724" y="1223772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DE46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6327" y="5984748"/>
              <a:ext cx="1690116" cy="4556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8267" y="5786424"/>
            <a:ext cx="4395470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7055" algn="l"/>
              </a:tabLst>
            </a:pP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Faculté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 de</a:t>
            </a:r>
            <a:r>
              <a:rPr sz="145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génie	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|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Faculty of</a:t>
            </a:r>
            <a:r>
              <a:rPr sz="145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uOttawa.ca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" y="0"/>
            <a:ext cx="9137903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720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dirty="0"/>
              <a:t>a</a:t>
            </a:r>
            <a:r>
              <a:rPr spc="-10" dirty="0"/>
              <a:t>pp</a:t>
            </a:r>
            <a:r>
              <a:rPr spc="5" dirty="0"/>
              <a:t>i</a:t>
            </a:r>
            <a:r>
              <a:rPr spc="-10" dirty="0"/>
              <a:t>ng</a:t>
            </a:r>
          </a:p>
        </p:txBody>
      </p:sp>
      <p:sp>
        <p:nvSpPr>
          <p:cNvPr id="8" name="object 8"/>
          <p:cNvSpPr/>
          <p:nvPr/>
        </p:nvSpPr>
        <p:spPr>
          <a:xfrm>
            <a:off x="2090927" y="2295959"/>
            <a:ext cx="4029075" cy="2544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8295" y="199390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A69C94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31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Constraints</a:t>
            </a:r>
          </a:p>
        </p:txBody>
      </p:sp>
      <p:sp>
        <p:nvSpPr>
          <p:cNvPr id="8" name="object 8"/>
          <p:cNvSpPr/>
          <p:nvPr/>
        </p:nvSpPr>
        <p:spPr>
          <a:xfrm>
            <a:off x="1908048" y="1988820"/>
            <a:ext cx="1660002" cy="3746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CCF67D8-9BE5-384A-A304-EB00BACC5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46" y="2898432"/>
            <a:ext cx="29972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414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10" dirty="0"/>
              <a:t>sist</a:t>
            </a:r>
            <a:r>
              <a:rPr dirty="0"/>
              <a:t>e</a:t>
            </a:r>
            <a:r>
              <a:rPr spc="-10" dirty="0"/>
              <a:t>ncy</a:t>
            </a:r>
          </a:p>
        </p:txBody>
      </p:sp>
      <p:sp>
        <p:nvSpPr>
          <p:cNvPr id="8" name="object 8"/>
          <p:cNvSpPr/>
          <p:nvPr/>
        </p:nvSpPr>
        <p:spPr>
          <a:xfrm>
            <a:off x="1900427" y="2348483"/>
            <a:ext cx="4733925" cy="2458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3572"/>
            <a:ext cx="7068820" cy="46355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You have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use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Bootstrap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Users </a:t>
            </a:r>
            <a:r>
              <a:rPr sz="1800" spc="-5" dirty="0">
                <a:latin typeface="Carlito"/>
                <a:cs typeface="Carlito"/>
              </a:rPr>
              <a:t>can choose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dirty="0">
                <a:latin typeface="Carlito"/>
                <a:cs typeface="Carlito"/>
              </a:rPr>
              <a:t>and set the date and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time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User </a:t>
            </a:r>
            <a:r>
              <a:rPr sz="1800" spc="-5" dirty="0">
                <a:latin typeface="Carlito"/>
                <a:cs typeface="Carlito"/>
              </a:rPr>
              <a:t>should </a:t>
            </a:r>
            <a:r>
              <a:rPr sz="1800" dirty="0">
                <a:latin typeface="Carlito"/>
                <a:cs typeface="Carlito"/>
              </a:rPr>
              <a:t>be able </a:t>
            </a:r>
            <a:r>
              <a:rPr sz="1800" spc="-5" dirty="0">
                <a:latin typeface="Carlito"/>
                <a:cs typeface="Carlito"/>
              </a:rPr>
              <a:t>to provide personal information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book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Respect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following Design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Principles: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rlito"/>
                <a:cs typeface="Carlito"/>
              </a:rPr>
              <a:t>Visibility</a:t>
            </a:r>
            <a:endParaRPr sz="1800">
              <a:latin typeface="Carlito"/>
              <a:cs typeface="Carlito"/>
            </a:endParaRPr>
          </a:p>
          <a:p>
            <a:pPr marL="1155700" lvl="2" indent="-229870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Information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Logo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Shop’s </a:t>
            </a:r>
            <a:r>
              <a:rPr sz="1800" dirty="0">
                <a:latin typeface="Carlito"/>
                <a:cs typeface="Carlito"/>
              </a:rPr>
              <a:t>address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The services offered </a:t>
            </a:r>
            <a:r>
              <a:rPr sz="1800" dirty="0">
                <a:latin typeface="Carlito"/>
                <a:cs typeface="Carlito"/>
              </a:rPr>
              <a:t>and their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prices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staff that </a:t>
            </a:r>
            <a:r>
              <a:rPr sz="1800" spc="-5" dirty="0">
                <a:latin typeface="Carlito"/>
                <a:cs typeface="Carlito"/>
              </a:rPr>
              <a:t>provide </a:t>
            </a:r>
            <a:r>
              <a:rPr sz="1800" dirty="0">
                <a:latin typeface="Carlito"/>
                <a:cs typeface="Carlito"/>
              </a:rPr>
              <a:t>those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services</a:t>
            </a:r>
            <a:endParaRPr sz="1800">
              <a:latin typeface="Carlito"/>
              <a:cs typeface="Carlito"/>
            </a:endParaRPr>
          </a:p>
          <a:p>
            <a:pPr marL="1155700" lvl="2" indent="-229870">
              <a:lnSpc>
                <a:spcPct val="100000"/>
              </a:lnSpc>
              <a:spcBef>
                <a:spcPts val="434"/>
              </a:spcBef>
              <a:buChar char="•"/>
              <a:tabLst>
                <a:tab pos="1156335" algn="l"/>
              </a:tabLst>
            </a:pPr>
            <a:r>
              <a:rPr sz="1800" spc="-5" dirty="0">
                <a:latin typeface="Carlito"/>
                <a:cs typeface="Carlito"/>
              </a:rPr>
              <a:t>Actions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Selecting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Selecting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date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time</a:t>
            </a:r>
            <a:endParaRPr sz="18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Entering contact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information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3572"/>
            <a:ext cx="7380605" cy="38703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Affordance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standard </a:t>
            </a:r>
            <a:r>
              <a:rPr sz="1800" dirty="0">
                <a:latin typeface="Carlito"/>
                <a:cs typeface="Carlito"/>
              </a:rPr>
              <a:t>components </a:t>
            </a:r>
            <a:r>
              <a:rPr sz="1800" spc="-5" dirty="0">
                <a:latin typeface="Carlito"/>
                <a:cs typeface="Carlito"/>
              </a:rPr>
              <a:t>(buttons,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lists)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Add </a:t>
            </a:r>
            <a:r>
              <a:rPr sz="1800" spc="-5" dirty="0">
                <a:latin typeface="Carlito"/>
                <a:cs typeface="Carlito"/>
              </a:rPr>
              <a:t>"tooltip" for items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necessary (small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explanations)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rlito"/>
              <a:buChar char="–"/>
            </a:pPr>
            <a:endParaRPr sz="24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Mapping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photos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show short, </a:t>
            </a:r>
            <a:r>
              <a:rPr sz="1800" dirty="0">
                <a:latin typeface="Carlito"/>
                <a:cs typeface="Carlito"/>
              </a:rPr>
              <a:t>medium, </a:t>
            </a:r>
            <a:r>
              <a:rPr sz="1800" spc="-5" dirty="0">
                <a:latin typeface="Carlito"/>
                <a:cs typeface="Carlito"/>
              </a:rPr>
              <a:t>long, or hair color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cuts.</a:t>
            </a:r>
            <a:endParaRPr sz="1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photos showing </a:t>
            </a:r>
            <a:r>
              <a:rPr sz="1800" spc="-10" dirty="0">
                <a:latin typeface="Carlito"/>
                <a:cs typeface="Carlito"/>
              </a:rPr>
              <a:t>portions </a:t>
            </a:r>
            <a:r>
              <a:rPr sz="1800" spc="-5" dirty="0">
                <a:latin typeface="Carlito"/>
                <a:cs typeface="Carlito"/>
              </a:rPr>
              <a:t>of bikes supported </a:t>
            </a:r>
            <a:r>
              <a:rPr sz="1800" dirty="0">
                <a:latin typeface="Carlito"/>
                <a:cs typeface="Carlito"/>
              </a:rPr>
              <a:t>by each </a:t>
            </a:r>
            <a:r>
              <a:rPr sz="1800" spc="-5" dirty="0">
                <a:latin typeface="Carlito"/>
                <a:cs typeface="Carlito"/>
              </a:rPr>
              <a:t>service (brake  repair, puncture,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maintenance)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Consistency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aesthetic consistency: Fonts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colors…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Again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Bootstrap </a:t>
            </a:r>
            <a:r>
              <a:rPr sz="1800" spc="-5" dirty="0">
                <a:latin typeface="Carlito"/>
                <a:cs typeface="Carlito"/>
              </a:rPr>
              <a:t>components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its color choices for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different</a:t>
            </a:r>
            <a:endParaRPr sz="18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rlito"/>
                <a:cs typeface="Carlito"/>
              </a:rPr>
              <a:t>messages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dirty="0">
                <a:latin typeface="Carlito"/>
                <a:cs typeface="Carlito"/>
              </a:rPr>
              <a:t>they </a:t>
            </a:r>
            <a:r>
              <a:rPr sz="1800" spc="-5" dirty="0">
                <a:latin typeface="Carlito"/>
                <a:cs typeface="Carlito"/>
              </a:rPr>
              <a:t>work for </a:t>
            </a:r>
            <a:r>
              <a:rPr sz="1800" dirty="0">
                <a:latin typeface="Carlito"/>
                <a:cs typeface="Carlito"/>
              </a:rPr>
              <a:t>your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4632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Optional</a:t>
            </a:r>
            <a:r>
              <a:rPr spc="-2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18817"/>
            <a:ext cx="7310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Not much </a:t>
            </a:r>
            <a:r>
              <a:rPr sz="1800" spc="-5" dirty="0">
                <a:latin typeface="Carlito"/>
                <a:cs typeface="Carlito"/>
              </a:rPr>
              <a:t>for this lab, but if </a:t>
            </a:r>
            <a:r>
              <a:rPr sz="1800" dirty="0">
                <a:latin typeface="Carlito"/>
                <a:cs typeface="Carlito"/>
              </a:rPr>
              <a:t>want, you can make </a:t>
            </a:r>
            <a:r>
              <a:rPr sz="1800" spc="-5" dirty="0">
                <a:latin typeface="Carlito"/>
                <a:cs typeface="Carlito"/>
              </a:rPr>
              <a:t>both implementation,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Hair Salon </a:t>
            </a:r>
            <a:r>
              <a:rPr sz="1800" dirty="0">
                <a:latin typeface="Carlito"/>
                <a:cs typeface="Carlito"/>
              </a:rPr>
              <a:t>and the Bike Repair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Shop.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795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Starting</a:t>
            </a:r>
            <a:r>
              <a:rPr spc="-15" dirty="0"/>
              <a:t> </a:t>
            </a:r>
            <a:r>
              <a:rPr spc="-10" dirty="0"/>
              <a:t>point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9961"/>
            <a:ext cx="495427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Starting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point</a:t>
            </a:r>
            <a:r>
              <a:rPr sz="2000" u="sng" spc="-5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repository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Rendering </a:t>
            </a: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of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the </a:t>
            </a: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starting </a:t>
            </a: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point</a:t>
            </a:r>
            <a:r>
              <a:rPr sz="2000" u="sng" spc="-10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2000" u="sng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repo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382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7580" y="382524"/>
            <a:ext cx="1697735" cy="454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438" y="897381"/>
            <a:ext cx="28613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Submissions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792971" y="199390"/>
            <a:ext cx="2123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17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69" y="1683536"/>
            <a:ext cx="8318601" cy="411138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Verdana"/>
              </a:rPr>
              <a:t>Add a pdf document in the </a:t>
            </a:r>
            <a:r>
              <a:rPr lang="en-US" sz="2400" dirty="0" err="1">
                <a:cs typeface="Verdana"/>
              </a:rPr>
              <a:t>brightspace</a:t>
            </a:r>
            <a:r>
              <a:rPr lang="en-US" sz="2400" dirty="0">
                <a:cs typeface="Verdana"/>
              </a:rPr>
              <a:t> lab section link corresponding to the lab whose submission is due.</a:t>
            </a: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dirty="0"/>
              <a:t>In Brightspace, In the Lab  submission link. </a:t>
            </a:r>
          </a:p>
          <a:p>
            <a:pPr lvl="1"/>
            <a:r>
              <a:rPr lang="en-IN" sz="2400" dirty="0"/>
              <a:t>Submit a pdf document consisting of the following:</a:t>
            </a:r>
            <a:br>
              <a:rPr lang="en-IN" sz="2400" dirty="0"/>
            </a:br>
            <a:r>
              <a:rPr lang="en-IN" sz="2400" dirty="0"/>
              <a:t>1)Group number</a:t>
            </a:r>
            <a:br>
              <a:rPr lang="en-IN" sz="2400" dirty="0"/>
            </a:br>
            <a:r>
              <a:rPr lang="en-IN" sz="2400" dirty="0"/>
              <a:t>2)Group members</a:t>
            </a:r>
            <a:br>
              <a:rPr lang="en-IN" sz="2400" dirty="0"/>
            </a:br>
            <a:r>
              <a:rPr lang="en-IN" sz="2400" dirty="0"/>
              <a:t>3)Each members contribution. </a:t>
            </a:r>
          </a:p>
          <a:p>
            <a:pPr lvl="1"/>
            <a:r>
              <a:rPr lang="en-IN" sz="2400" dirty="0"/>
              <a:t>4)Link to the </a:t>
            </a:r>
            <a:r>
              <a:rPr lang="en-IN" sz="2400" dirty="0" err="1"/>
              <a:t>Github</a:t>
            </a:r>
            <a:r>
              <a:rPr lang="en-IN" sz="2400" dirty="0"/>
              <a:t> Repo. </a:t>
            </a:r>
          </a:p>
          <a:p>
            <a:pPr lvl="1"/>
            <a:r>
              <a:rPr lang="en-IN" sz="2400" dirty="0"/>
              <a:t>5)Snapshots of the website created</a:t>
            </a: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314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lang="en-IN" sz="2000" spc="-5" dirty="0">
                <a:latin typeface="Verdana"/>
                <a:cs typeface="Verdana"/>
              </a:rPr>
              <a:t> TAs</a:t>
            </a:r>
            <a:endParaRPr lang="en-US" sz="2000" spc="-5" dirty="0">
              <a:latin typeface="Verdana"/>
              <a:cs typeface="Verdana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85845" y="3130042"/>
            <a:ext cx="2538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5" dirty="0"/>
              <a:t> </a:t>
            </a:r>
            <a:r>
              <a:rPr spc="-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86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69961"/>
            <a:ext cx="7831430" cy="75469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deadline for </a:t>
            </a:r>
            <a:r>
              <a:rPr sz="2000" spc="-10" dirty="0">
                <a:latin typeface="Verdana"/>
                <a:cs typeface="Verdana"/>
              </a:rPr>
              <a:t>lab </a:t>
            </a:r>
            <a:r>
              <a:rPr sz="2000" dirty="0">
                <a:latin typeface="Verdana"/>
                <a:cs typeface="Verdana"/>
              </a:rPr>
              <a:t>4 is </a:t>
            </a:r>
            <a:r>
              <a:rPr lang="en-US" sz="2000" dirty="0">
                <a:latin typeface="Verdana"/>
                <a:cs typeface="Verdana"/>
              </a:rPr>
              <a:t>February 9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lang="en-US" sz="2000" spc="-5" dirty="0">
                <a:latin typeface="Verdana"/>
                <a:cs typeface="Verdana"/>
              </a:rPr>
              <a:t>11:59</a:t>
            </a:r>
            <a:r>
              <a:rPr sz="2000" spc="-5" dirty="0">
                <a:latin typeface="Verdana"/>
                <a:cs typeface="Verdana"/>
              </a:rPr>
              <a:t>PM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This lab is worth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3%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38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7580" y="382524"/>
            <a:ext cx="1697735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54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1688170"/>
            <a:ext cx="7151370" cy="32219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Verdana"/>
                <a:cs typeface="Verdana"/>
              </a:rPr>
              <a:t>This </a:t>
            </a:r>
            <a:r>
              <a:rPr sz="1600" spc="-15" dirty="0">
                <a:latin typeface="Verdana"/>
                <a:cs typeface="Verdana"/>
              </a:rPr>
              <a:t>lab, </a:t>
            </a:r>
            <a:r>
              <a:rPr sz="1600" spc="-5" dirty="0">
                <a:latin typeface="Verdana"/>
                <a:cs typeface="Verdana"/>
              </a:rPr>
              <a:t>we are going </a:t>
            </a:r>
            <a:r>
              <a:rPr sz="1600" spc="-10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focus on Don </a:t>
            </a:r>
            <a:r>
              <a:rPr sz="1600" spc="-15" dirty="0">
                <a:latin typeface="Verdana"/>
                <a:cs typeface="Verdana"/>
              </a:rPr>
              <a:t>Norman’s </a:t>
            </a:r>
            <a:r>
              <a:rPr sz="1600" spc="-10" dirty="0">
                <a:latin typeface="Verdana"/>
                <a:cs typeface="Verdana"/>
              </a:rPr>
              <a:t>Design</a:t>
            </a:r>
            <a:r>
              <a:rPr sz="1600" spc="2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Principles</a:t>
            </a:r>
            <a:endParaRPr sz="1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104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rlito"/>
                <a:cs typeface="Carlito"/>
              </a:rPr>
              <a:t>Visibility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Affordance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Carlito"/>
                <a:cs typeface="Carlito"/>
              </a:rPr>
              <a:t>Mapping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rlito"/>
                <a:cs typeface="Carlito"/>
              </a:rPr>
              <a:t>Consistency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Feedback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Carlito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rlito"/>
                <a:cs typeface="Carlito"/>
              </a:rPr>
              <a:t>Constraints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are </a:t>
            </a:r>
            <a:r>
              <a:rPr sz="1600" spc="-10" dirty="0">
                <a:latin typeface="Verdana"/>
                <a:cs typeface="Verdana"/>
              </a:rPr>
              <a:t>going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use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CSS Framework:</a:t>
            </a:r>
            <a:r>
              <a:rPr sz="1600" spc="1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58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Tuto</a:t>
            </a:r>
            <a:r>
              <a:rPr spc="5" dirty="0"/>
              <a:t>r</a:t>
            </a:r>
            <a:r>
              <a:rPr spc="-5" dirty="0"/>
              <a:t>i</a:t>
            </a:r>
            <a:r>
              <a:rPr spc="5" dirty="0"/>
              <a:t>a</a:t>
            </a:r>
            <a:r>
              <a:rPr spc="-5" dirty="0"/>
              <a:t>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2006320"/>
            <a:ext cx="7443470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Bootstrap </a:t>
            </a:r>
            <a:r>
              <a:rPr sz="2000" dirty="0">
                <a:latin typeface="Verdana"/>
                <a:cs typeface="Verdana"/>
              </a:rPr>
              <a:t>4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Tutorial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5"/>
              </a:rPr>
              <a:t>https://www.w3schools.com/bootstrap4/default.asp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Don </a:t>
            </a:r>
            <a:r>
              <a:rPr sz="2000" spc="-5" dirty="0">
                <a:latin typeface="Verdana"/>
                <a:cs typeface="Verdana"/>
              </a:rPr>
              <a:t>Norman Design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Principles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920" algn="l"/>
              </a:tabLst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https://medium.com/@sachinrekhi/don-normans-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0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Verdana"/>
                <a:cs typeface="Verdana"/>
                <a:hlinkClick r:id="rId6"/>
              </a:rPr>
              <a:t>principles-of-interaction-design-51025a2c0f33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75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Lab </a:t>
            </a:r>
            <a:r>
              <a:rPr spc="-5" dirty="0"/>
              <a:t>4</a:t>
            </a:r>
            <a:r>
              <a:rPr spc="-1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730705"/>
            <a:ext cx="7614284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this </a:t>
            </a:r>
            <a:r>
              <a:rPr sz="2000" dirty="0">
                <a:latin typeface="Verdana"/>
                <a:cs typeface="Verdana"/>
              </a:rPr>
              <a:t>you have the </a:t>
            </a:r>
            <a:r>
              <a:rPr sz="2000" spc="-5" dirty="0">
                <a:latin typeface="Verdana"/>
                <a:cs typeface="Verdana"/>
              </a:rPr>
              <a:t>option </a:t>
            </a:r>
            <a:r>
              <a:rPr sz="2000" dirty="0">
                <a:latin typeface="Verdana"/>
                <a:cs typeface="Verdana"/>
              </a:rPr>
              <a:t>to choose a service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company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from these two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options: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Hair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Salon/Barbershop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Bicycle Repair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Shop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Try to </a:t>
            </a:r>
            <a:r>
              <a:rPr sz="2000" dirty="0">
                <a:latin typeface="Verdana"/>
                <a:cs typeface="Verdana"/>
              </a:rPr>
              <a:t>do a </a:t>
            </a:r>
            <a:r>
              <a:rPr sz="2000" spc="-5" dirty="0">
                <a:latin typeface="Verdana"/>
                <a:cs typeface="Verdana"/>
              </a:rPr>
              <a:t>paper </a:t>
            </a:r>
            <a:r>
              <a:rPr sz="2000" dirty="0">
                <a:latin typeface="Verdana"/>
                <a:cs typeface="Verdana"/>
              </a:rPr>
              <a:t>sketch for your </a:t>
            </a:r>
            <a:r>
              <a:rPr sz="2000" spc="-5" dirty="0">
                <a:latin typeface="Verdana"/>
                <a:cs typeface="Verdana"/>
              </a:rPr>
              <a:t>design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first</a:t>
            </a:r>
            <a:endParaRPr sz="2000">
              <a:latin typeface="Verdana"/>
              <a:cs typeface="Verdana"/>
            </a:endParaRPr>
          </a:p>
          <a:p>
            <a:pPr marL="355600" marR="24892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Think </a:t>
            </a:r>
            <a:r>
              <a:rPr sz="2000" dirty="0">
                <a:latin typeface="Verdana"/>
                <a:cs typeface="Verdana"/>
              </a:rPr>
              <a:t>about your choice </a:t>
            </a:r>
            <a:r>
              <a:rPr sz="2000" spc="-5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fonts and colors </a:t>
            </a:r>
            <a:r>
              <a:rPr sz="2000" spc="-5" dirty="0">
                <a:latin typeface="Verdana"/>
                <a:cs typeface="Verdana"/>
              </a:rPr>
              <a:t>that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match  the image </a:t>
            </a:r>
            <a:r>
              <a:rPr sz="2000" dirty="0">
                <a:latin typeface="Verdana"/>
                <a:cs typeface="Verdana"/>
              </a:rPr>
              <a:t>you </a:t>
            </a:r>
            <a:r>
              <a:rPr sz="2000" spc="-5" dirty="0">
                <a:latin typeface="Verdana"/>
                <a:cs typeface="Verdana"/>
              </a:rPr>
              <a:t>want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project </a:t>
            </a:r>
            <a:r>
              <a:rPr sz="2000" dirty="0">
                <a:latin typeface="Verdana"/>
                <a:cs typeface="Verdana"/>
              </a:rPr>
              <a:t>for your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website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4949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Lab </a:t>
            </a:r>
            <a:r>
              <a:rPr spc="-5" dirty="0"/>
              <a:t>4 </a:t>
            </a:r>
            <a:r>
              <a:rPr spc="-10" dirty="0"/>
              <a:t>Design</a:t>
            </a:r>
            <a:r>
              <a:rPr spc="50" dirty="0"/>
              <a:t> </a:t>
            </a:r>
            <a:r>
              <a:rPr spc="-5" dirty="0"/>
              <a:t>Inspiration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83462"/>
            <a:ext cx="4855845" cy="2745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Hair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Salon/Barbershop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5"/>
              </a:rPr>
              <a:t>https://hairrepublic.ca/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6"/>
              </a:rPr>
              <a:t>https://metcalfe-barber-shop.business.site/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7"/>
              </a:rPr>
              <a:t>https://hairdynamic.ca/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Bike Repair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Shop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334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8"/>
              </a:rPr>
              <a:t>https://www.atelier-velo.com/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9"/>
              </a:rPr>
              <a:t>http://www.cycosport.ca/</a:t>
            </a:r>
            <a:endParaRPr sz="1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sng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arlito"/>
                <a:cs typeface="Carlito"/>
                <a:hlinkClick r:id="rId10"/>
              </a:rPr>
              <a:t>http://bikemobile.ca/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758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Visibility</a:t>
            </a:r>
          </a:p>
        </p:txBody>
      </p:sp>
      <p:sp>
        <p:nvSpPr>
          <p:cNvPr id="8" name="object 8"/>
          <p:cNvSpPr/>
          <p:nvPr/>
        </p:nvSpPr>
        <p:spPr>
          <a:xfrm>
            <a:off x="1400555" y="1700803"/>
            <a:ext cx="5762244" cy="4320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11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</a:t>
            </a:r>
            <a:r>
              <a:rPr spc="-10" dirty="0"/>
              <a:t>e</a:t>
            </a:r>
            <a:r>
              <a:rPr dirty="0"/>
              <a:t>e</a:t>
            </a:r>
            <a:r>
              <a:rPr spc="-10" dirty="0"/>
              <a:t>db</a:t>
            </a:r>
            <a:r>
              <a:rPr spc="5" dirty="0"/>
              <a:t>a</a:t>
            </a:r>
            <a:r>
              <a:rPr spc="-10" dirty="0"/>
              <a:t>ck</a:t>
            </a:r>
          </a:p>
        </p:txBody>
      </p:sp>
      <p:sp>
        <p:nvSpPr>
          <p:cNvPr id="8" name="object 8"/>
          <p:cNvSpPr/>
          <p:nvPr/>
        </p:nvSpPr>
        <p:spPr>
          <a:xfrm>
            <a:off x="1778507" y="1700801"/>
            <a:ext cx="5006340" cy="3753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662926"/>
            <a:ext cx="9143999" cy="19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20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Affor</a:t>
            </a:r>
            <a:r>
              <a:rPr dirty="0"/>
              <a:t>d</a:t>
            </a:r>
            <a:r>
              <a:rPr spc="-5" dirty="0"/>
              <a:t>a</a:t>
            </a:r>
            <a:r>
              <a:rPr dirty="0"/>
              <a:t>n</a:t>
            </a:r>
            <a:r>
              <a:rPr spc="-10" dirty="0"/>
              <a:t>ce</a:t>
            </a:r>
          </a:p>
        </p:txBody>
      </p:sp>
      <p:sp>
        <p:nvSpPr>
          <p:cNvPr id="8" name="object 8"/>
          <p:cNvSpPr/>
          <p:nvPr/>
        </p:nvSpPr>
        <p:spPr>
          <a:xfrm>
            <a:off x="1778507" y="1700801"/>
            <a:ext cx="5006340" cy="3753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510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Carlito</vt:lpstr>
      <vt:lpstr>Verdana</vt:lpstr>
      <vt:lpstr>Office Theme</vt:lpstr>
      <vt:lpstr>SEG3125: Lab 4</vt:lpstr>
      <vt:lpstr>Deadlines</vt:lpstr>
      <vt:lpstr>Introduction</vt:lpstr>
      <vt:lpstr>Tutorial</vt:lpstr>
      <vt:lpstr>Lab 4 Introduction</vt:lpstr>
      <vt:lpstr>Lab 4 Design Inspiration</vt:lpstr>
      <vt:lpstr>Visibility</vt:lpstr>
      <vt:lpstr>Feedback</vt:lpstr>
      <vt:lpstr>Affordance</vt:lpstr>
      <vt:lpstr>Mapping</vt:lpstr>
      <vt:lpstr>Constraints</vt:lpstr>
      <vt:lpstr>Consistency</vt:lpstr>
      <vt:lpstr>Requirements</vt:lpstr>
      <vt:lpstr>Requirements</vt:lpstr>
      <vt:lpstr>Optional Requirements</vt:lpstr>
      <vt:lpstr>Starting point</vt:lpstr>
      <vt:lpstr>Submissions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Gurdarshan Singh</cp:lastModifiedBy>
  <cp:revision>6</cp:revision>
  <dcterms:created xsi:type="dcterms:W3CDTF">2022-02-05T06:20:37Z</dcterms:created>
  <dcterms:modified xsi:type="dcterms:W3CDTF">2024-02-02T00:06:51Z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2022-02-05T00:00:00Z</vt:filetime>
  </property>
</Properties>
</file>