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5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3"/>
    <p:restoredTop sz="94655"/>
  </p:normalViewPr>
  <p:slideViewPr>
    <p:cSldViewPr>
      <p:cViewPr varScale="1">
        <p:scale>
          <a:sx n="67" d="100"/>
          <a:sy n="67" d="100"/>
        </p:scale>
        <p:origin x="137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9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9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9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85845" y="3130042"/>
            <a:ext cx="2972308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99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370" y="1663572"/>
            <a:ext cx="8195259" cy="2879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queryui.com/themeroller/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rolinebarriere.github.io/SEG3125-Module5-ValidatedService/#third" TargetMode="External"/><Relationship Id="rId5" Type="http://schemas.openxmlformats.org/officeDocument/2006/relationships/hyperlink" Target="https://github.com/carolinebarriere/carolinebarriere.github.io/tree/master/SEG3125-Module5-ValidatedService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%40sachinrekhi/don-normans-principles-of-interaction-design-51025a2c0f33" TargetMode="External"/><Relationship Id="rId5" Type="http://schemas.openxmlformats.org/officeDocument/2006/relationships/hyperlink" Target="https://www.w3schools.com/jquery/default.asp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05671" y="226526"/>
            <a:ext cx="8509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object 7"/>
            <p:cNvSpPr/>
            <p:nvPr/>
          </p:nvSpPr>
          <p:spPr>
            <a:xfrm>
              <a:off x="0" y="6662926"/>
              <a:ext cx="9143999" cy="1950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9143999" cy="68579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83080" y="2991611"/>
              <a:ext cx="7360920" cy="1694814"/>
            </a:xfrm>
            <a:custGeom>
              <a:avLst/>
              <a:gdLst/>
              <a:ahLst/>
              <a:cxnLst/>
              <a:rect l="l" t="t" r="r" b="b"/>
              <a:pathLst>
                <a:path w="7360920" h="1694814">
                  <a:moveTo>
                    <a:pt x="7360920" y="1357884"/>
                  </a:moveTo>
                  <a:lnTo>
                    <a:pt x="0" y="1357884"/>
                  </a:lnTo>
                  <a:lnTo>
                    <a:pt x="0" y="1694688"/>
                  </a:lnTo>
                  <a:lnTo>
                    <a:pt x="7360920" y="1694688"/>
                  </a:lnTo>
                  <a:lnTo>
                    <a:pt x="7360920" y="1357884"/>
                  </a:lnTo>
                  <a:close/>
                </a:path>
                <a:path w="7360920" h="1694814">
                  <a:moveTo>
                    <a:pt x="7360920" y="0"/>
                  </a:moveTo>
                  <a:lnTo>
                    <a:pt x="0" y="0"/>
                  </a:lnTo>
                  <a:lnTo>
                    <a:pt x="0" y="1283208"/>
                  </a:lnTo>
                  <a:lnTo>
                    <a:pt x="7360920" y="1283208"/>
                  </a:lnTo>
                  <a:lnTo>
                    <a:pt x="7360920" y="0"/>
                  </a:lnTo>
                  <a:close/>
                </a:path>
              </a:pathLst>
            </a:custGeom>
            <a:solidFill>
              <a:srgbClr val="3A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72182" y="3203524"/>
            <a:ext cx="2329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SEG3125: Lab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2182" y="3796410"/>
            <a:ext cx="3094990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Principles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Presented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lang="en-US" sz="1200" spc="-5" dirty="0">
                <a:solidFill>
                  <a:srgbClr val="FFFFFF"/>
                </a:solidFill>
                <a:latin typeface="Arial"/>
                <a:cs typeface="Arial"/>
              </a:rPr>
              <a:t>TA Gurdarshan and TA Anisha</a:t>
            </a:r>
            <a:r>
              <a:rPr sz="120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>
                <a:solidFill>
                  <a:srgbClr val="FFFFFF"/>
                </a:solidFill>
                <a:latin typeface="Arial"/>
                <a:cs typeface="Arial"/>
              </a:rPr>
              <a:t>202</a:t>
            </a:r>
            <a:r>
              <a:rPr lang="en-US" sz="12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200" spc="-5">
                <a:solidFill>
                  <a:srgbClr val="FFFFFF"/>
                </a:solidFill>
                <a:latin typeface="Arial"/>
                <a:cs typeface="Arial"/>
              </a:rPr>
              <a:t>-0</a:t>
            </a:r>
            <a:r>
              <a:rPr lang="en-US" sz="1200" spc="-5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-5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1200" spc="-5">
                <a:solidFill>
                  <a:srgbClr val="FFFFFF"/>
                </a:solidFill>
                <a:latin typeface="Arial"/>
                <a:cs typeface="Arial"/>
              </a:rPr>
              <a:t>09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06879" y="2991611"/>
            <a:ext cx="7279005" cy="3758565"/>
            <a:chOff x="1706879" y="2991611"/>
            <a:chExt cx="7279005" cy="3758565"/>
          </a:xfrm>
        </p:grpSpPr>
        <p:sp>
          <p:nvSpPr>
            <p:cNvPr id="13" name="object 13"/>
            <p:cNvSpPr/>
            <p:nvPr/>
          </p:nvSpPr>
          <p:spPr>
            <a:xfrm>
              <a:off x="1706880" y="2991611"/>
              <a:ext cx="79375" cy="1694814"/>
            </a:xfrm>
            <a:custGeom>
              <a:avLst/>
              <a:gdLst/>
              <a:ahLst/>
              <a:cxnLst/>
              <a:rect l="l" t="t" r="r" b="b"/>
              <a:pathLst>
                <a:path w="79375" h="1694814">
                  <a:moveTo>
                    <a:pt x="79248" y="1357884"/>
                  </a:moveTo>
                  <a:lnTo>
                    <a:pt x="0" y="1357884"/>
                  </a:lnTo>
                  <a:lnTo>
                    <a:pt x="0" y="1694688"/>
                  </a:lnTo>
                  <a:lnTo>
                    <a:pt x="79248" y="1694688"/>
                  </a:lnTo>
                  <a:lnTo>
                    <a:pt x="79248" y="1357884"/>
                  </a:lnTo>
                  <a:close/>
                </a:path>
                <a:path w="79375" h="1694814">
                  <a:moveTo>
                    <a:pt x="79248" y="0"/>
                  </a:moveTo>
                  <a:lnTo>
                    <a:pt x="0" y="0"/>
                  </a:lnTo>
                  <a:lnTo>
                    <a:pt x="0" y="1283208"/>
                  </a:lnTo>
                  <a:lnTo>
                    <a:pt x="79248" y="1283208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DE46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77100" y="6272782"/>
              <a:ext cx="1708403" cy="477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60400" y="6064402"/>
            <a:ext cx="4395470" cy="626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7055" algn="l"/>
              </a:tabLst>
            </a:pPr>
            <a:r>
              <a:rPr sz="1450" b="1" spc="-5" dirty="0">
                <a:solidFill>
                  <a:srgbClr val="FFFFFF"/>
                </a:solidFill>
                <a:latin typeface="Verdana"/>
                <a:cs typeface="Verdana"/>
              </a:rPr>
              <a:t>Faculté </a:t>
            </a:r>
            <a:r>
              <a:rPr sz="1450" b="1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450" b="1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50" b="1" spc="-5" dirty="0">
                <a:solidFill>
                  <a:srgbClr val="FFFFFF"/>
                </a:solidFill>
                <a:latin typeface="Verdana"/>
                <a:cs typeface="Verdana"/>
              </a:rPr>
              <a:t>génie	</a:t>
            </a:r>
            <a:r>
              <a:rPr sz="1450" b="1" dirty="0">
                <a:solidFill>
                  <a:srgbClr val="FFFFFF"/>
                </a:solidFill>
                <a:latin typeface="Verdana"/>
                <a:cs typeface="Verdana"/>
              </a:rPr>
              <a:t>| </a:t>
            </a:r>
            <a:r>
              <a:rPr sz="1450" b="1" spc="-5" dirty="0">
                <a:solidFill>
                  <a:srgbClr val="FFFFFF"/>
                </a:solidFill>
                <a:latin typeface="Verdana"/>
                <a:cs typeface="Verdana"/>
              </a:rPr>
              <a:t>Faculty of</a:t>
            </a:r>
            <a:r>
              <a:rPr sz="1450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50" b="1" spc="-5" dirty="0">
                <a:solidFill>
                  <a:srgbClr val="FFFFFF"/>
                </a:solidFill>
                <a:latin typeface="Verdana"/>
                <a:cs typeface="Verdana"/>
              </a:rPr>
              <a:t>Engineering</a:t>
            </a:r>
            <a:endParaRPr sz="1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Verdana"/>
                <a:cs typeface="Verdana"/>
              </a:rPr>
              <a:t>uOttawa.ca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96" y="1523"/>
            <a:ext cx="9137903" cy="4023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993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31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Constraints</a:t>
            </a:r>
          </a:p>
        </p:txBody>
      </p:sp>
      <p:sp>
        <p:nvSpPr>
          <p:cNvPr id="8" name="object 8"/>
          <p:cNvSpPr/>
          <p:nvPr/>
        </p:nvSpPr>
        <p:spPr>
          <a:xfrm>
            <a:off x="1908048" y="1988820"/>
            <a:ext cx="1660002" cy="37461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091F246-E076-5040-809D-4E9C8A9EDF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314" y="3276600"/>
            <a:ext cx="2355131" cy="13871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8295" y="199390"/>
            <a:ext cx="175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5" dirty="0">
                <a:solidFill>
                  <a:srgbClr val="A69C94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414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</a:t>
            </a:r>
            <a:r>
              <a:rPr dirty="0"/>
              <a:t>n</a:t>
            </a:r>
            <a:r>
              <a:rPr spc="-10" dirty="0"/>
              <a:t>sist</a:t>
            </a:r>
            <a:r>
              <a:rPr dirty="0"/>
              <a:t>e</a:t>
            </a:r>
            <a:r>
              <a:rPr spc="-10" dirty="0"/>
              <a:t>ncy</a:t>
            </a:r>
          </a:p>
        </p:txBody>
      </p:sp>
      <p:sp>
        <p:nvSpPr>
          <p:cNvPr id="8" name="object 8"/>
          <p:cNvSpPr/>
          <p:nvPr/>
        </p:nvSpPr>
        <p:spPr>
          <a:xfrm>
            <a:off x="1900427" y="2348483"/>
            <a:ext cx="4733925" cy="2458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993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814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Requirements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1663572"/>
            <a:ext cx="7283450" cy="33731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All </a:t>
            </a:r>
            <a:r>
              <a:rPr sz="1800" spc="-5" dirty="0">
                <a:latin typeface="Carlito"/>
                <a:cs typeface="Carlito"/>
              </a:rPr>
              <a:t>last </a:t>
            </a:r>
            <a:r>
              <a:rPr sz="1800" dirty="0">
                <a:latin typeface="Carlito"/>
                <a:cs typeface="Carlito"/>
              </a:rPr>
              <a:t>week's requirements</a:t>
            </a:r>
            <a:endParaRPr sz="1800">
              <a:latin typeface="Carlito"/>
              <a:cs typeface="Carlito"/>
            </a:endParaRPr>
          </a:p>
          <a:p>
            <a:pPr marL="355600" marR="706755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Allow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user </a:t>
            </a:r>
            <a:r>
              <a:rPr sz="180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choose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professional of </a:t>
            </a:r>
            <a:r>
              <a:rPr sz="1800" dirty="0">
                <a:latin typeface="Carlito"/>
                <a:cs typeface="Carlito"/>
              </a:rPr>
              <a:t>their </a:t>
            </a:r>
            <a:r>
              <a:rPr sz="1800" spc="-10" dirty="0">
                <a:latin typeface="Carlito"/>
                <a:cs typeface="Carlito"/>
              </a:rPr>
              <a:t>choice </a:t>
            </a:r>
            <a:r>
              <a:rPr sz="1800" spc="-5" dirty="0">
                <a:latin typeface="Carlito"/>
                <a:cs typeface="Carlito"/>
              </a:rPr>
              <a:t>during his  reservation</a:t>
            </a:r>
            <a:endParaRPr sz="1800">
              <a:latin typeface="Carlito"/>
              <a:cs typeface="Carlito"/>
            </a:endParaRPr>
          </a:p>
          <a:p>
            <a:pPr marL="355600" marR="493395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Add a payment </a:t>
            </a:r>
            <a:r>
              <a:rPr sz="1800" spc="-5" dirty="0">
                <a:latin typeface="Carlito"/>
                <a:cs typeface="Carlito"/>
              </a:rPr>
              <a:t>section </a:t>
            </a:r>
            <a:r>
              <a:rPr sz="1800" dirty="0">
                <a:latin typeface="Carlito"/>
                <a:cs typeface="Carlito"/>
              </a:rPr>
              <a:t>where the </a:t>
            </a:r>
            <a:r>
              <a:rPr sz="1800" spc="-5" dirty="0">
                <a:latin typeface="Carlito"/>
                <a:cs typeface="Carlito"/>
              </a:rPr>
              <a:t>user must provide </a:t>
            </a:r>
            <a:r>
              <a:rPr sz="1800" dirty="0">
                <a:latin typeface="Carlito"/>
                <a:cs typeface="Carlito"/>
              </a:rPr>
              <a:t>their </a:t>
            </a:r>
            <a:r>
              <a:rPr sz="1800" spc="-5" dirty="0">
                <a:latin typeface="Carlito"/>
                <a:cs typeface="Carlito"/>
              </a:rPr>
              <a:t>credit card  </a:t>
            </a:r>
            <a:r>
              <a:rPr sz="1800" spc="-10" dirty="0">
                <a:latin typeface="Carlito"/>
                <a:cs typeface="Carlito"/>
              </a:rPr>
              <a:t>information</a:t>
            </a:r>
            <a:endParaRPr sz="1800">
              <a:latin typeface="Carlito"/>
              <a:cs typeface="Carlito"/>
            </a:endParaRPr>
          </a:p>
          <a:p>
            <a:pPr marL="355600" marR="133985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Add a Navbar </a:t>
            </a:r>
            <a:r>
              <a:rPr sz="1800" spc="-5" dirty="0">
                <a:latin typeface="Carlito"/>
                <a:cs typeface="Carlito"/>
              </a:rPr>
              <a:t>to jump </a:t>
            </a:r>
            <a:r>
              <a:rPr sz="180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different sections in </a:t>
            </a:r>
            <a:r>
              <a:rPr sz="1800" dirty="0">
                <a:latin typeface="Carlito"/>
                <a:cs typeface="Carlito"/>
              </a:rPr>
              <a:t>your website </a:t>
            </a:r>
            <a:r>
              <a:rPr sz="1800" spc="-5" dirty="0">
                <a:latin typeface="Carlito"/>
                <a:cs typeface="Carlito"/>
              </a:rPr>
              <a:t>(Your </a:t>
            </a:r>
            <a:r>
              <a:rPr sz="1800" dirty="0">
                <a:latin typeface="Carlito"/>
                <a:cs typeface="Carlito"/>
              </a:rPr>
              <a:t>website  </a:t>
            </a:r>
            <a:r>
              <a:rPr sz="1800" spc="-5" dirty="0">
                <a:latin typeface="Carlito"/>
                <a:cs typeface="Carlito"/>
              </a:rPr>
              <a:t>should be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one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pager)</a:t>
            </a:r>
            <a:endParaRPr sz="1800">
              <a:latin typeface="Carlito"/>
              <a:cs typeface="Carlito"/>
            </a:endParaRPr>
          </a:p>
          <a:p>
            <a:pPr marL="756285" marR="5080" indent="-287020">
              <a:lnSpc>
                <a:spcPct val="100000"/>
              </a:lnSpc>
              <a:spcBef>
                <a:spcPts val="430"/>
              </a:spcBef>
              <a:tabLst>
                <a:tab pos="756285" algn="l"/>
              </a:tabLst>
            </a:pPr>
            <a:r>
              <a:rPr sz="1800" dirty="0">
                <a:latin typeface="Carlito"/>
                <a:cs typeface="Carlito"/>
              </a:rPr>
              <a:t>–	Avoid </a:t>
            </a:r>
            <a:r>
              <a:rPr sz="1800" spc="-5" dirty="0">
                <a:latin typeface="Carlito"/>
                <a:cs typeface="Carlito"/>
              </a:rPr>
              <a:t>having larger </a:t>
            </a:r>
            <a:r>
              <a:rPr sz="1800" dirty="0">
                <a:latin typeface="Carlito"/>
                <a:cs typeface="Carlito"/>
              </a:rPr>
              <a:t>menus and </a:t>
            </a:r>
            <a:r>
              <a:rPr sz="1800" spc="-5" dirty="0">
                <a:latin typeface="Carlito"/>
                <a:cs typeface="Carlito"/>
              </a:rPr>
              <a:t>try </a:t>
            </a:r>
            <a:r>
              <a:rPr sz="1800" dirty="0">
                <a:latin typeface="Carlito"/>
                <a:cs typeface="Carlito"/>
              </a:rPr>
              <a:t>to group them </a:t>
            </a:r>
            <a:r>
              <a:rPr sz="1800" spc="-5" dirty="0">
                <a:latin typeface="Carlito"/>
                <a:cs typeface="Carlito"/>
              </a:rPr>
              <a:t>by categories (If </a:t>
            </a:r>
            <a:r>
              <a:rPr sz="1800" dirty="0">
                <a:latin typeface="Carlito"/>
                <a:cs typeface="Carlito"/>
              </a:rPr>
              <a:t>you  </a:t>
            </a:r>
            <a:r>
              <a:rPr sz="1800" spc="-5" dirty="0">
                <a:latin typeface="Carlito"/>
                <a:cs typeface="Carlito"/>
              </a:rPr>
              <a:t>have </a:t>
            </a:r>
            <a:r>
              <a:rPr sz="1800" dirty="0">
                <a:latin typeface="Carlito"/>
                <a:cs typeface="Carlito"/>
              </a:rPr>
              <a:t>many)</a:t>
            </a:r>
            <a:endParaRPr sz="1800">
              <a:latin typeface="Carlito"/>
              <a:cs typeface="Carlito"/>
            </a:endParaRPr>
          </a:p>
          <a:p>
            <a:pPr marL="355600" marR="177165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Use </a:t>
            </a:r>
            <a:r>
              <a:rPr sz="1800" spc="-5" dirty="0">
                <a:latin typeface="Carlito"/>
                <a:cs typeface="Carlito"/>
              </a:rPr>
              <a:t>similar elements (same color, same icon), </a:t>
            </a:r>
            <a:r>
              <a:rPr sz="1800" dirty="0">
                <a:latin typeface="Carlito"/>
                <a:cs typeface="Carlito"/>
              </a:rPr>
              <a:t>make the </a:t>
            </a:r>
            <a:r>
              <a:rPr sz="1800" spc="-5" dirty="0">
                <a:latin typeface="Carlito"/>
                <a:cs typeface="Carlito"/>
              </a:rPr>
              <a:t>icons visible </a:t>
            </a:r>
            <a:r>
              <a:rPr sz="1800" dirty="0">
                <a:latin typeface="Carlito"/>
                <a:cs typeface="Carlito"/>
              </a:rPr>
              <a:t>and  </a:t>
            </a:r>
            <a:r>
              <a:rPr sz="1800" spc="-5" dirty="0">
                <a:latin typeface="Carlito"/>
                <a:cs typeface="Carlito"/>
              </a:rPr>
              <a:t>have highlighted section/elements in </a:t>
            </a:r>
            <a:r>
              <a:rPr sz="1800" dirty="0">
                <a:latin typeface="Carlito"/>
                <a:cs typeface="Carlito"/>
              </a:rPr>
              <a:t>your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website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993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814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Requirements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1663572"/>
            <a:ext cx="7014845" cy="19469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Add </a:t>
            </a:r>
            <a:r>
              <a:rPr sz="1800" spc="-5" dirty="0">
                <a:latin typeface="Carlito"/>
                <a:cs typeface="Carlito"/>
              </a:rPr>
              <a:t>icons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rlito"/>
                <a:cs typeface="Carlito"/>
              </a:rPr>
              <a:t>Services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rlito"/>
                <a:cs typeface="Carlito"/>
              </a:rPr>
              <a:t>Experts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rlito"/>
                <a:cs typeface="Carlito"/>
              </a:rPr>
              <a:t>Payment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rlito"/>
                <a:cs typeface="Carlito"/>
              </a:rPr>
              <a:t>Two other elements of </a:t>
            </a:r>
            <a:r>
              <a:rPr sz="1800" dirty="0">
                <a:latin typeface="Carlito"/>
                <a:cs typeface="Carlito"/>
              </a:rPr>
              <a:t>your </a:t>
            </a:r>
            <a:r>
              <a:rPr sz="1800" spc="-10" dirty="0">
                <a:latin typeface="Carlito"/>
                <a:cs typeface="Carlito"/>
              </a:rPr>
              <a:t>choice </a:t>
            </a:r>
            <a:r>
              <a:rPr sz="1800" spc="-5" dirty="0">
                <a:latin typeface="Carlito"/>
                <a:cs typeface="Carlito"/>
              </a:rPr>
              <a:t>(Make </a:t>
            </a:r>
            <a:r>
              <a:rPr sz="1800" dirty="0">
                <a:latin typeface="Carlito"/>
                <a:cs typeface="Carlito"/>
              </a:rPr>
              <a:t>sure to add them in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your</a:t>
            </a:r>
            <a:endParaRPr sz="18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README)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993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6394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Design </a:t>
            </a:r>
            <a:r>
              <a:rPr spc="-5" dirty="0"/>
              <a:t>Principles</a:t>
            </a:r>
            <a:r>
              <a:rPr spc="65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1663572"/>
            <a:ext cx="7548245" cy="375792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Visibility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Affordance</a:t>
            </a:r>
            <a:endParaRPr sz="1800">
              <a:latin typeface="Carlito"/>
              <a:cs typeface="Carlito"/>
            </a:endParaRPr>
          </a:p>
          <a:p>
            <a:pPr marL="756285" marR="26352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Carlito"/>
                <a:cs typeface="Carlito"/>
              </a:rPr>
              <a:t>Use </a:t>
            </a:r>
            <a:r>
              <a:rPr sz="1800" spc="-5" dirty="0">
                <a:latin typeface="Carlito"/>
                <a:cs typeface="Carlito"/>
              </a:rPr>
              <a:t>tooltips (help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user understand </a:t>
            </a:r>
            <a:r>
              <a:rPr sz="1800" dirty="0">
                <a:latin typeface="Carlito"/>
                <a:cs typeface="Carlito"/>
              </a:rPr>
              <a:t>what to </a:t>
            </a:r>
            <a:r>
              <a:rPr sz="1800" spc="-5" dirty="0">
                <a:latin typeface="Carlito"/>
                <a:cs typeface="Carlito"/>
              </a:rPr>
              <a:t>provide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10" dirty="0">
                <a:latin typeface="Carlito"/>
                <a:cs typeface="Carlito"/>
              </a:rPr>
              <a:t>information 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why)</a:t>
            </a:r>
            <a:endParaRPr sz="1800">
              <a:latin typeface="Carlito"/>
              <a:cs typeface="Carlito"/>
            </a:endParaRPr>
          </a:p>
          <a:p>
            <a:pPr marL="756285" marR="450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Carlito"/>
                <a:cs typeface="Carlito"/>
              </a:rPr>
              <a:t>Make the </a:t>
            </a:r>
            <a:r>
              <a:rPr sz="1800" spc="-5" dirty="0">
                <a:latin typeface="Carlito"/>
                <a:cs typeface="Carlito"/>
              </a:rPr>
              <a:t>input fields reactive </a:t>
            </a:r>
            <a:r>
              <a:rPr sz="1800" dirty="0">
                <a:latin typeface="Carlito"/>
                <a:cs typeface="Carlito"/>
              </a:rPr>
              <a:t>to </a:t>
            </a:r>
            <a:r>
              <a:rPr sz="1800" spc="-10" dirty="0">
                <a:latin typeface="Carlito"/>
                <a:cs typeface="Carlito"/>
              </a:rPr>
              <a:t>click </a:t>
            </a:r>
            <a:r>
              <a:rPr sz="1800" spc="-5" dirty="0">
                <a:latin typeface="Carlito"/>
                <a:cs typeface="Carlito"/>
              </a:rPr>
              <a:t>or hover actions (Change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color  </a:t>
            </a:r>
            <a:r>
              <a:rPr sz="1800" spc="-5" dirty="0">
                <a:latin typeface="Carlito"/>
                <a:cs typeface="Carlito"/>
              </a:rPr>
              <a:t>and/or </a:t>
            </a:r>
            <a:r>
              <a:rPr sz="1800" dirty="0">
                <a:latin typeface="Carlito"/>
                <a:cs typeface="Carlito"/>
              </a:rPr>
              <a:t>make the field </a:t>
            </a:r>
            <a:r>
              <a:rPr sz="1800" spc="-5" dirty="0">
                <a:latin typeface="Carlito"/>
                <a:cs typeface="Carlito"/>
              </a:rPr>
              <a:t>bigger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…)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Constraints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Carlito"/>
                <a:cs typeface="Carlito"/>
              </a:rPr>
              <a:t>Use regular </a:t>
            </a:r>
            <a:r>
              <a:rPr sz="1800" spc="-5" dirty="0">
                <a:latin typeface="Carlito"/>
                <a:cs typeface="Carlito"/>
              </a:rPr>
              <a:t>expressions </a:t>
            </a:r>
            <a:r>
              <a:rPr sz="1800" dirty="0">
                <a:latin typeface="Carlito"/>
                <a:cs typeface="Carlito"/>
              </a:rPr>
              <a:t>to regulate </a:t>
            </a:r>
            <a:r>
              <a:rPr sz="1800" spc="-5" dirty="0">
                <a:latin typeface="Carlito"/>
                <a:cs typeface="Carlito"/>
              </a:rPr>
              <a:t>input fields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for</a:t>
            </a:r>
            <a:endParaRPr sz="1800">
              <a:latin typeface="Carlito"/>
              <a:cs typeface="Carlito"/>
            </a:endParaRPr>
          </a:p>
          <a:p>
            <a:pPr marL="1155700" lvl="2" indent="-229870">
              <a:lnSpc>
                <a:spcPct val="100000"/>
              </a:lnSpc>
              <a:spcBef>
                <a:spcPts val="434"/>
              </a:spcBef>
              <a:buChar char="•"/>
              <a:tabLst>
                <a:tab pos="1156335" algn="l"/>
              </a:tabLst>
            </a:pPr>
            <a:r>
              <a:rPr sz="1800" spc="-5" dirty="0">
                <a:latin typeface="Carlito"/>
                <a:cs typeface="Carlito"/>
              </a:rPr>
              <a:t>Phone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Number</a:t>
            </a:r>
            <a:endParaRPr sz="1800">
              <a:latin typeface="Carlito"/>
              <a:cs typeface="Carlito"/>
            </a:endParaRPr>
          </a:p>
          <a:p>
            <a:pPr marL="1155700" lvl="2" indent="-229870">
              <a:lnSpc>
                <a:spcPct val="100000"/>
              </a:lnSpc>
              <a:spcBef>
                <a:spcPts val="430"/>
              </a:spcBef>
              <a:buChar char="•"/>
              <a:tabLst>
                <a:tab pos="1156335" algn="l"/>
              </a:tabLst>
            </a:pPr>
            <a:r>
              <a:rPr sz="1800" spc="-5" dirty="0">
                <a:latin typeface="Carlito"/>
                <a:cs typeface="Carlito"/>
              </a:rPr>
              <a:t>Credit Card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Information</a:t>
            </a:r>
            <a:endParaRPr sz="18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rlito"/>
                <a:cs typeface="Carlito"/>
              </a:rPr>
              <a:t>Hide days </a:t>
            </a:r>
            <a:r>
              <a:rPr sz="1800" dirty="0">
                <a:latin typeface="Carlito"/>
                <a:cs typeface="Carlito"/>
              </a:rPr>
              <a:t>that are </a:t>
            </a:r>
            <a:r>
              <a:rPr sz="1800" spc="-5" dirty="0">
                <a:latin typeface="Carlito"/>
                <a:cs typeface="Carlito"/>
              </a:rPr>
              <a:t>not available in </a:t>
            </a:r>
            <a:r>
              <a:rPr sz="1800" dirty="0">
                <a:latin typeface="Carlito"/>
                <a:cs typeface="Carlito"/>
              </a:rPr>
              <a:t>the calendar </a:t>
            </a:r>
            <a:r>
              <a:rPr sz="1800" spc="-5" dirty="0">
                <a:latin typeface="Carlito"/>
                <a:cs typeface="Carlito"/>
              </a:rPr>
              <a:t>depending on </a:t>
            </a:r>
            <a:r>
              <a:rPr sz="1800" dirty="0">
                <a:latin typeface="Carlito"/>
                <a:cs typeface="Carlito"/>
              </a:rPr>
              <a:t>the day  and the </a:t>
            </a:r>
            <a:r>
              <a:rPr sz="1800" spc="-5" dirty="0">
                <a:latin typeface="Carlito"/>
                <a:cs typeface="Carlito"/>
              </a:rPr>
              <a:t>professional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user choose (Weekends </a:t>
            </a:r>
            <a:r>
              <a:rPr sz="1800" dirty="0">
                <a:latin typeface="Carlito"/>
                <a:cs typeface="Carlito"/>
              </a:rPr>
              <a:t>are greyed </a:t>
            </a:r>
            <a:r>
              <a:rPr sz="1800" spc="-5" dirty="0">
                <a:latin typeface="Carlito"/>
                <a:cs typeface="Carlito"/>
              </a:rPr>
              <a:t>out, </a:t>
            </a:r>
            <a:r>
              <a:rPr sz="1800" dirty="0">
                <a:latin typeface="Carlito"/>
                <a:cs typeface="Carlito"/>
              </a:rPr>
              <a:t>and the  </a:t>
            </a:r>
            <a:r>
              <a:rPr sz="1800" spc="-5" dirty="0">
                <a:latin typeface="Carlito"/>
                <a:cs typeface="Carlito"/>
              </a:rPr>
              <a:t>professionals off-days </a:t>
            </a:r>
            <a:r>
              <a:rPr sz="1800" dirty="0">
                <a:latin typeface="Carlito"/>
                <a:cs typeface="Carlito"/>
              </a:rPr>
              <a:t>are also greyed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out)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993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6394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Design </a:t>
            </a:r>
            <a:r>
              <a:rPr spc="-5" dirty="0"/>
              <a:t>Principles</a:t>
            </a:r>
            <a:r>
              <a:rPr spc="65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1663572"/>
            <a:ext cx="7552055" cy="28797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Feedback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Carlito"/>
                <a:cs typeface="Carlito"/>
              </a:rPr>
              <a:t>Give </a:t>
            </a:r>
            <a:r>
              <a:rPr sz="1800" spc="-5" dirty="0">
                <a:latin typeface="Carlito"/>
                <a:cs typeface="Carlito"/>
              </a:rPr>
              <a:t>error </a:t>
            </a:r>
            <a:r>
              <a:rPr sz="1800" dirty="0">
                <a:latin typeface="Carlito"/>
                <a:cs typeface="Carlito"/>
              </a:rPr>
              <a:t>message </a:t>
            </a:r>
            <a:r>
              <a:rPr sz="1800" spc="-5" dirty="0">
                <a:latin typeface="Carlito"/>
                <a:cs typeface="Carlito"/>
              </a:rPr>
              <a:t>if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user </a:t>
            </a:r>
            <a:r>
              <a:rPr sz="1800" dirty="0">
                <a:latin typeface="Carlito"/>
                <a:cs typeface="Carlito"/>
              </a:rPr>
              <a:t>input </a:t>
            </a:r>
            <a:r>
              <a:rPr sz="1800" spc="-5" dirty="0">
                <a:latin typeface="Carlito"/>
                <a:cs typeface="Carlito"/>
              </a:rPr>
              <a:t>wrong information (Name field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can’t</a:t>
            </a:r>
            <a:endParaRPr sz="18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have number for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example..)</a:t>
            </a:r>
            <a:endParaRPr sz="1800">
              <a:latin typeface="Carlito"/>
              <a:cs typeface="Carlito"/>
            </a:endParaRPr>
          </a:p>
          <a:p>
            <a:pPr marL="756285" marR="60325" lvl="1" indent="-287020">
              <a:lnSpc>
                <a:spcPct val="101099"/>
              </a:lnSpc>
              <a:spcBef>
                <a:spcPts val="40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Carlito"/>
                <a:cs typeface="Carlito"/>
              </a:rPr>
              <a:t>Any </a:t>
            </a:r>
            <a:r>
              <a:rPr sz="1800" spc="-5" dirty="0">
                <a:latin typeface="Carlito"/>
                <a:cs typeface="Carlito"/>
              </a:rPr>
              <a:t>other feedback </a:t>
            </a:r>
            <a:r>
              <a:rPr sz="1800" dirty="0">
                <a:latin typeface="Carlito"/>
                <a:cs typeface="Carlito"/>
              </a:rPr>
              <a:t>you see </a:t>
            </a:r>
            <a:r>
              <a:rPr sz="1800" spc="-5" dirty="0">
                <a:latin typeface="Carlito"/>
                <a:cs typeface="Carlito"/>
              </a:rPr>
              <a:t>necessary to help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user understand </a:t>
            </a:r>
            <a:r>
              <a:rPr sz="1800" dirty="0">
                <a:latin typeface="Carlito"/>
                <a:cs typeface="Carlito"/>
              </a:rPr>
              <a:t>what  </a:t>
            </a:r>
            <a:r>
              <a:rPr sz="1800" spc="-5" dirty="0">
                <a:latin typeface="Carlito"/>
                <a:cs typeface="Carlito"/>
              </a:rPr>
              <a:t>happens </a:t>
            </a:r>
            <a:r>
              <a:rPr sz="1800" dirty="0">
                <a:latin typeface="Carlito"/>
                <a:cs typeface="Carlito"/>
              </a:rPr>
              <a:t>after </a:t>
            </a:r>
            <a:r>
              <a:rPr sz="1800" spc="-5" dirty="0">
                <a:latin typeface="Carlito"/>
                <a:cs typeface="Carlito"/>
              </a:rPr>
              <a:t>different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actions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Consistency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rlito"/>
                <a:cs typeface="Carlito"/>
              </a:rPr>
              <a:t>Choose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jQuery </a:t>
            </a:r>
            <a:r>
              <a:rPr sz="1800" dirty="0">
                <a:latin typeface="Carlito"/>
                <a:cs typeface="Carlito"/>
              </a:rPr>
              <a:t>theme </a:t>
            </a:r>
            <a:r>
              <a:rPr sz="1800" spc="-5" dirty="0">
                <a:latin typeface="Carlito"/>
                <a:cs typeface="Carlito"/>
              </a:rPr>
              <a:t>related </a:t>
            </a:r>
            <a:r>
              <a:rPr sz="1800" dirty="0">
                <a:latin typeface="Carlito"/>
                <a:cs typeface="Carlito"/>
              </a:rPr>
              <a:t>to the </a:t>
            </a:r>
            <a:r>
              <a:rPr sz="1800" spc="-5" dirty="0">
                <a:latin typeface="Carlito"/>
                <a:cs typeface="Carlito"/>
              </a:rPr>
              <a:t>look of </a:t>
            </a:r>
            <a:r>
              <a:rPr sz="1800" dirty="0">
                <a:latin typeface="Carlito"/>
                <a:cs typeface="Carlito"/>
              </a:rPr>
              <a:t>your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website</a:t>
            </a:r>
            <a:endParaRPr sz="1800">
              <a:latin typeface="Carlito"/>
              <a:cs typeface="Carlito"/>
            </a:endParaRPr>
          </a:p>
          <a:p>
            <a:pPr marL="1155700" lvl="2" indent="-22987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1156335" algn="l"/>
              </a:tabLst>
            </a:pPr>
            <a:r>
              <a:rPr sz="1800" u="sng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Carlito"/>
                <a:cs typeface="Carlito"/>
                <a:hlinkClick r:id="rId5"/>
              </a:rPr>
              <a:t>jQuery </a:t>
            </a:r>
            <a:r>
              <a:rPr sz="1800" u="sng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Carlito"/>
                <a:cs typeface="Carlito"/>
                <a:hlinkClick r:id="rId5"/>
              </a:rPr>
              <a:t>themes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rlito"/>
                <a:cs typeface="Carlito"/>
              </a:rPr>
              <a:t>Choose icons related </a:t>
            </a:r>
            <a:r>
              <a:rPr sz="1800" dirty="0">
                <a:latin typeface="Carlito"/>
                <a:cs typeface="Carlito"/>
              </a:rPr>
              <a:t>to your website feel and</a:t>
            </a:r>
            <a:r>
              <a:rPr sz="1800" spc="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aesthetics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993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4632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Optional</a:t>
            </a:r>
            <a:r>
              <a:rPr spc="-2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1718817"/>
            <a:ext cx="7572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Not much </a:t>
            </a:r>
            <a:r>
              <a:rPr sz="1800" spc="-5" dirty="0">
                <a:latin typeface="Carlito"/>
                <a:cs typeface="Carlito"/>
              </a:rPr>
              <a:t>for this lab, but if </a:t>
            </a:r>
            <a:r>
              <a:rPr sz="1800" dirty="0">
                <a:latin typeface="Carlito"/>
                <a:cs typeface="Carlito"/>
              </a:rPr>
              <a:t>want, you can </a:t>
            </a:r>
            <a:r>
              <a:rPr sz="1800" spc="-5" dirty="0">
                <a:latin typeface="Carlito"/>
                <a:cs typeface="Carlito"/>
              </a:rPr>
              <a:t>improve both implementation, </a:t>
            </a:r>
            <a:r>
              <a:rPr sz="1800" dirty="0">
                <a:latin typeface="Carlito"/>
                <a:cs typeface="Carlito"/>
              </a:rPr>
              <a:t>the  </a:t>
            </a:r>
            <a:r>
              <a:rPr sz="1800" spc="-5" dirty="0">
                <a:latin typeface="Carlito"/>
                <a:cs typeface="Carlito"/>
              </a:rPr>
              <a:t>Hair Salon </a:t>
            </a:r>
            <a:r>
              <a:rPr sz="1800" dirty="0">
                <a:latin typeface="Carlito"/>
                <a:cs typeface="Carlito"/>
              </a:rPr>
              <a:t>and the Bike Repair </a:t>
            </a:r>
            <a:r>
              <a:rPr sz="1800" spc="-5" dirty="0">
                <a:latin typeface="Carlito"/>
                <a:cs typeface="Carlito"/>
              </a:rPr>
              <a:t>Shop if </a:t>
            </a:r>
            <a:r>
              <a:rPr sz="1800" dirty="0">
                <a:latin typeface="Carlito"/>
                <a:cs typeface="Carlito"/>
              </a:rPr>
              <a:t>you </a:t>
            </a:r>
            <a:r>
              <a:rPr sz="1800" spc="-5" dirty="0">
                <a:latin typeface="Carlito"/>
                <a:cs typeface="Carlito"/>
              </a:rPr>
              <a:t>did both in </a:t>
            </a:r>
            <a:r>
              <a:rPr sz="1800" dirty="0">
                <a:latin typeface="Carlito"/>
                <a:cs typeface="Carlito"/>
              </a:rPr>
              <a:t>the last</a:t>
            </a:r>
            <a:r>
              <a:rPr sz="1800" spc="8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lab.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993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795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Starting</a:t>
            </a:r>
            <a:r>
              <a:rPr spc="-15" dirty="0"/>
              <a:t> </a:t>
            </a:r>
            <a:r>
              <a:rPr spc="-10" dirty="0"/>
              <a:t>point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1669961"/>
            <a:ext cx="4954270" cy="7581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u="sng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Verdana"/>
                <a:cs typeface="Verdana"/>
                <a:hlinkClick r:id="rId5"/>
              </a:rPr>
              <a:t>Starting </a:t>
            </a:r>
            <a:r>
              <a:rPr sz="2000" u="sng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Verdana"/>
                <a:cs typeface="Verdana"/>
                <a:hlinkClick r:id="rId5"/>
              </a:rPr>
              <a:t>point</a:t>
            </a:r>
            <a:r>
              <a:rPr sz="2000" u="sng" spc="-50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Verdana"/>
                <a:cs typeface="Verdana"/>
                <a:hlinkClick r:id="rId5"/>
              </a:rPr>
              <a:t> </a:t>
            </a:r>
            <a:r>
              <a:rPr sz="2000" u="sng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Verdana"/>
                <a:cs typeface="Verdana"/>
                <a:hlinkClick r:id="rId5"/>
              </a:rPr>
              <a:t>repository</a:t>
            </a:r>
            <a:endParaRPr sz="20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u="sng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Verdana"/>
                <a:cs typeface="Verdana"/>
                <a:hlinkClick r:id="rId6"/>
              </a:rPr>
              <a:t>Rendering </a:t>
            </a:r>
            <a:r>
              <a:rPr sz="2000" u="sng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Verdana"/>
                <a:cs typeface="Verdana"/>
                <a:hlinkClick r:id="rId6"/>
              </a:rPr>
              <a:t>of </a:t>
            </a:r>
            <a:r>
              <a:rPr sz="2000" u="sng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Verdana"/>
                <a:cs typeface="Verdana"/>
                <a:hlinkClick r:id="rId6"/>
              </a:rPr>
              <a:t>the </a:t>
            </a:r>
            <a:r>
              <a:rPr sz="2000" u="sng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Verdana"/>
                <a:cs typeface="Verdana"/>
                <a:hlinkClick r:id="rId6"/>
              </a:rPr>
              <a:t>starting </a:t>
            </a:r>
            <a:r>
              <a:rPr sz="2000" u="sng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Verdana"/>
                <a:cs typeface="Verdana"/>
                <a:hlinkClick r:id="rId6"/>
              </a:rPr>
              <a:t>point</a:t>
            </a:r>
            <a:r>
              <a:rPr sz="2000" u="sng" spc="-100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Verdana"/>
                <a:cs typeface="Verdana"/>
                <a:hlinkClick r:id="rId6"/>
              </a:rPr>
              <a:t> </a:t>
            </a:r>
            <a:r>
              <a:rPr sz="2000" u="sng" spc="-10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Verdana"/>
                <a:cs typeface="Verdana"/>
                <a:hlinkClick r:id="rId6"/>
              </a:rPr>
              <a:t>repo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3825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62926"/>
            <a:ext cx="9143999" cy="1950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07580" y="382524"/>
            <a:ext cx="1697735" cy="4541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1438" y="897381"/>
            <a:ext cx="28613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Submissions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8792971" y="199390"/>
            <a:ext cx="2123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solidFill>
                  <a:srgbClr val="A69C94"/>
                </a:solidFill>
                <a:latin typeface="Arial MT"/>
                <a:cs typeface="Arial MT"/>
              </a:rPr>
              <a:t>17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369" y="1683536"/>
            <a:ext cx="8318601" cy="4111382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6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cs typeface="Verdana"/>
              </a:rPr>
              <a:t>Add a pdf document in the </a:t>
            </a:r>
            <a:r>
              <a:rPr lang="en-US" sz="2400" dirty="0" err="1">
                <a:cs typeface="Verdana"/>
              </a:rPr>
              <a:t>brightspace</a:t>
            </a:r>
            <a:r>
              <a:rPr lang="en-US" sz="2400" dirty="0">
                <a:cs typeface="Verdana"/>
              </a:rPr>
              <a:t> lab section link corresponding to the lab whose submission is due.</a:t>
            </a:r>
          </a:p>
          <a:p>
            <a:pPr marL="355600" indent="-342900">
              <a:lnSpc>
                <a:spcPct val="100000"/>
              </a:lnSpc>
              <a:spcBef>
                <a:spcPts val="106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2400" dirty="0"/>
              <a:t>In Brightspace, In the Lab  submission link. </a:t>
            </a:r>
          </a:p>
          <a:p>
            <a:pPr lvl="1"/>
            <a:r>
              <a:rPr lang="en-IN" sz="2400" dirty="0"/>
              <a:t>Submit a pdf document consisting of the following:</a:t>
            </a:r>
            <a:br>
              <a:rPr lang="en-IN" sz="2400" dirty="0"/>
            </a:br>
            <a:r>
              <a:rPr lang="en-IN" sz="2400" dirty="0"/>
              <a:t>1)Group number</a:t>
            </a:r>
            <a:br>
              <a:rPr lang="en-IN" sz="2400" dirty="0"/>
            </a:br>
            <a:r>
              <a:rPr lang="en-IN" sz="2400" dirty="0"/>
              <a:t>2)Group members</a:t>
            </a:r>
            <a:br>
              <a:rPr lang="en-IN" sz="2400" dirty="0"/>
            </a:br>
            <a:r>
              <a:rPr lang="en-IN" sz="2400" dirty="0"/>
              <a:t>3)Link to the GitHub repository </a:t>
            </a:r>
          </a:p>
          <a:p>
            <a:pPr lvl="1"/>
            <a:r>
              <a:rPr lang="en-IN" sz="2400" dirty="0"/>
              <a:t>4)Each members contribution. </a:t>
            </a:r>
          </a:p>
          <a:p>
            <a:pPr lvl="1"/>
            <a:r>
              <a:rPr lang="en-IN" sz="2400" dirty="0"/>
              <a:t>5)Snapshots of the website created</a:t>
            </a:r>
          </a:p>
          <a:p>
            <a:pPr marL="355600" indent="-342900">
              <a:lnSpc>
                <a:spcPct val="100000"/>
              </a:lnSpc>
              <a:spcBef>
                <a:spcPts val="1060"/>
              </a:spcBef>
              <a:buChar char="•"/>
              <a:tabLst>
                <a:tab pos="354965" algn="l"/>
                <a:tab pos="355600" algn="l"/>
              </a:tabLst>
            </a:pPr>
            <a:endParaRPr sz="2400" dirty="0"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73141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99390"/>
            <a:ext cx="19621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 MT"/>
                <a:cs typeface="Arial MT"/>
              </a:rPr>
              <a:t>1</a:t>
            </a:r>
            <a:r>
              <a:rPr lang="en-US" sz="1200" spc="-5" dirty="0">
                <a:solidFill>
                  <a:srgbClr val="A69C94"/>
                </a:solidFill>
                <a:latin typeface="Arial MT"/>
                <a:cs typeface="Arial MT"/>
              </a:rPr>
              <a:t>8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7579" y="382524"/>
            <a:ext cx="1697735" cy="4541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62926"/>
            <a:ext cx="9143999" cy="19507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019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Qu</a:t>
            </a:r>
            <a:r>
              <a:rPr dirty="0"/>
              <a:t>e</a:t>
            </a:r>
            <a:r>
              <a:rPr spc="-10" dirty="0"/>
              <a:t>stio</a:t>
            </a:r>
            <a:r>
              <a:rPr dirty="0"/>
              <a:t>n</a:t>
            </a:r>
            <a:r>
              <a:rPr spc="-5" dirty="0"/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1671040"/>
            <a:ext cx="7432040" cy="106182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Any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questions???</a:t>
            </a:r>
            <a:endParaRPr sz="2000" dirty="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If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you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have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any</a:t>
            </a:r>
            <a:r>
              <a:rPr sz="2000" spc="-5" dirty="0">
                <a:latin typeface="Verdana"/>
                <a:cs typeface="Verdana"/>
              </a:rPr>
              <a:t> question,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you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can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send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email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to</a:t>
            </a:r>
            <a:r>
              <a:rPr lang="en-US" sz="2000" spc="-5" dirty="0">
                <a:latin typeface="Verdana"/>
                <a:cs typeface="Verdana"/>
              </a:rPr>
              <a:t> </a:t>
            </a:r>
            <a:r>
              <a:rPr lang="en-US" sz="2000" b="1" dirty="0"/>
              <a:t>TAs</a:t>
            </a:r>
            <a:endParaRPr lang="en-IN" sz="2000" b="1" dirty="0"/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BBB29A32-5DB1-1546-9190-911D921AD993}"/>
              </a:ext>
            </a:extLst>
          </p:cNvPr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171054F7-8374-CB4F-ABCE-3443DFFCAB10}"/>
                </a:ext>
              </a:extLst>
            </p:cNvPr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3428D0CD-42A2-8D4C-AF78-9748FC458262}"/>
                </a:ext>
              </a:extLst>
            </p:cNvPr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19869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Deadlines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1669961"/>
            <a:ext cx="6536690" cy="10624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deadline for </a:t>
            </a:r>
            <a:r>
              <a:rPr sz="2000" spc="-10" dirty="0">
                <a:latin typeface="Verdana"/>
                <a:cs typeface="Verdana"/>
              </a:rPr>
              <a:t>lab </a:t>
            </a:r>
            <a:r>
              <a:rPr sz="2000" dirty="0">
                <a:latin typeface="Verdana"/>
                <a:cs typeface="Verdana"/>
              </a:rPr>
              <a:t>5 </a:t>
            </a:r>
            <a:r>
              <a:rPr sz="2000" spc="-5" dirty="0">
                <a:latin typeface="Verdana"/>
                <a:cs typeface="Verdana"/>
              </a:rPr>
              <a:t>is </a:t>
            </a:r>
            <a:r>
              <a:rPr lang="en-US" sz="2000" spc="-5" dirty="0">
                <a:latin typeface="Verdana"/>
                <a:cs typeface="Verdana"/>
              </a:rPr>
              <a:t>February 16th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at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1</a:t>
            </a:r>
            <a:r>
              <a:rPr lang="en-US" sz="2000" spc="-5" dirty="0">
                <a:latin typeface="Verdana"/>
                <a:cs typeface="Verdana"/>
              </a:rPr>
              <a:t>1:59</a:t>
            </a:r>
            <a:r>
              <a:rPr sz="2000" spc="-5" dirty="0">
                <a:latin typeface="Verdana"/>
                <a:cs typeface="Verdana"/>
              </a:rPr>
              <a:t>PM</a:t>
            </a:r>
            <a:endParaRPr sz="20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Verdana"/>
                <a:cs typeface="Verdana"/>
              </a:rPr>
              <a:t>This lab is worth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3%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993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85845" y="3130042"/>
            <a:ext cx="2538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35" dirty="0"/>
              <a:t> </a:t>
            </a:r>
            <a:r>
              <a:rPr spc="-5" dirty="0"/>
              <a:t>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382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07580" y="382524"/>
            <a:ext cx="1697735" cy="454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546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370" y="1682347"/>
            <a:ext cx="7186295" cy="359346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6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Verdana"/>
                <a:cs typeface="Verdana"/>
              </a:rPr>
              <a:t>This </a:t>
            </a:r>
            <a:r>
              <a:rPr sz="1600" spc="-15" dirty="0">
                <a:latin typeface="Verdana"/>
                <a:cs typeface="Verdana"/>
              </a:rPr>
              <a:t>lab, </a:t>
            </a:r>
            <a:r>
              <a:rPr sz="1600" spc="-5" dirty="0">
                <a:latin typeface="Verdana"/>
                <a:cs typeface="Verdana"/>
              </a:rPr>
              <a:t>you are going </a:t>
            </a:r>
            <a:r>
              <a:rPr sz="1600" spc="-10" dirty="0">
                <a:latin typeface="Verdana"/>
                <a:cs typeface="Verdana"/>
              </a:rPr>
              <a:t>to improve </a:t>
            </a:r>
            <a:r>
              <a:rPr sz="1600" spc="-5" dirty="0">
                <a:latin typeface="Verdana"/>
                <a:cs typeface="Verdana"/>
              </a:rPr>
              <a:t>your </a:t>
            </a:r>
            <a:r>
              <a:rPr sz="1600" spc="-10" dirty="0">
                <a:latin typeface="Verdana"/>
                <a:cs typeface="Verdana"/>
              </a:rPr>
              <a:t>website </a:t>
            </a:r>
            <a:r>
              <a:rPr sz="1600" spc="-5" dirty="0">
                <a:latin typeface="Verdana"/>
                <a:cs typeface="Verdana"/>
              </a:rPr>
              <a:t>from </a:t>
            </a:r>
            <a:r>
              <a:rPr sz="1600" spc="-10" dirty="0">
                <a:latin typeface="Verdana"/>
                <a:cs typeface="Verdana"/>
              </a:rPr>
              <a:t>lab </a:t>
            </a:r>
            <a:r>
              <a:rPr sz="1600" spc="-5" dirty="0">
                <a:latin typeface="Verdana"/>
                <a:cs typeface="Verdana"/>
              </a:rPr>
              <a:t>4</a:t>
            </a:r>
            <a:r>
              <a:rPr sz="1600" spc="229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endParaRPr sz="16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965"/>
              </a:spcBef>
            </a:pPr>
            <a:r>
              <a:rPr sz="1600" spc="-10" dirty="0">
                <a:latin typeface="Verdana"/>
                <a:cs typeface="Verdana"/>
              </a:rPr>
              <a:t>continue </a:t>
            </a:r>
            <a:r>
              <a:rPr sz="1600" spc="-5" dirty="0">
                <a:latin typeface="Verdana"/>
                <a:cs typeface="Verdana"/>
              </a:rPr>
              <a:t>your </a:t>
            </a:r>
            <a:r>
              <a:rPr sz="1600" spc="-10" dirty="0">
                <a:latin typeface="Verdana"/>
                <a:cs typeface="Verdana"/>
              </a:rPr>
              <a:t>design in relation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spc="-10" dirty="0">
                <a:latin typeface="Verdana"/>
                <a:cs typeface="Verdana"/>
              </a:rPr>
              <a:t>Don </a:t>
            </a:r>
            <a:r>
              <a:rPr sz="1600" spc="-15" dirty="0">
                <a:latin typeface="Verdana"/>
                <a:cs typeface="Verdana"/>
              </a:rPr>
              <a:t>Norman’s </a:t>
            </a:r>
            <a:r>
              <a:rPr sz="1600" spc="-10" dirty="0">
                <a:latin typeface="Verdana"/>
                <a:cs typeface="Verdana"/>
              </a:rPr>
              <a:t>Design</a:t>
            </a:r>
            <a:r>
              <a:rPr sz="1600" spc="29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Principles</a:t>
            </a:r>
            <a:endParaRPr sz="16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1035"/>
              </a:spcBef>
              <a:buFont typeface="Carlito"/>
              <a:buChar char="–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Carlito"/>
                <a:cs typeface="Carlito"/>
              </a:rPr>
              <a:t>Visibility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Carlito"/>
              <a:buChar char="–"/>
              <a:tabLst>
                <a:tab pos="756285" algn="l"/>
                <a:tab pos="756920" algn="l"/>
              </a:tabLst>
            </a:pPr>
            <a:r>
              <a:rPr sz="1800" b="1" spc="-10" dirty="0">
                <a:latin typeface="Carlito"/>
                <a:cs typeface="Carlito"/>
              </a:rPr>
              <a:t>Affordance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Carlito"/>
              <a:buChar char="–"/>
              <a:tabLst>
                <a:tab pos="756285" algn="l"/>
                <a:tab pos="756920" algn="l"/>
              </a:tabLst>
            </a:pPr>
            <a:r>
              <a:rPr sz="1800" b="1" dirty="0">
                <a:latin typeface="Carlito"/>
                <a:cs typeface="Carlito"/>
              </a:rPr>
              <a:t>Mapping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Carlito"/>
              <a:buChar char="–"/>
              <a:tabLst>
                <a:tab pos="756285" algn="l"/>
                <a:tab pos="756920" algn="l"/>
              </a:tabLst>
            </a:pPr>
            <a:r>
              <a:rPr sz="1800" b="1" spc="-10" dirty="0">
                <a:latin typeface="Carlito"/>
                <a:cs typeface="Carlito"/>
              </a:rPr>
              <a:t>Consistency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Carlito"/>
              <a:buChar char="–"/>
              <a:tabLst>
                <a:tab pos="756285" algn="l"/>
                <a:tab pos="756920" algn="l"/>
              </a:tabLst>
            </a:pPr>
            <a:r>
              <a:rPr sz="1800" b="1" spc="-10" dirty="0">
                <a:latin typeface="Carlito"/>
                <a:cs typeface="Carlito"/>
              </a:rPr>
              <a:t>Feedback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Carlito"/>
              <a:buChar char="–"/>
              <a:tabLst>
                <a:tab pos="756285" algn="l"/>
                <a:tab pos="756920" algn="l"/>
              </a:tabLst>
            </a:pPr>
            <a:r>
              <a:rPr sz="1800" b="1" spc="-10" dirty="0">
                <a:latin typeface="Carlito"/>
                <a:cs typeface="Carlito"/>
              </a:rPr>
              <a:t>Constraints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35" dirty="0">
                <a:latin typeface="Verdana"/>
                <a:cs typeface="Verdana"/>
              </a:rPr>
              <a:t>You </a:t>
            </a:r>
            <a:r>
              <a:rPr sz="1600" spc="-5" dirty="0">
                <a:latin typeface="Verdana"/>
                <a:cs typeface="Verdana"/>
              </a:rPr>
              <a:t>are going </a:t>
            </a:r>
            <a:r>
              <a:rPr sz="1600" spc="-10" dirty="0">
                <a:latin typeface="Verdana"/>
                <a:cs typeface="Verdana"/>
              </a:rPr>
              <a:t>to </a:t>
            </a:r>
            <a:r>
              <a:rPr sz="1600" spc="-5" dirty="0">
                <a:latin typeface="Verdana"/>
                <a:cs typeface="Verdana"/>
              </a:rPr>
              <a:t>use a </a:t>
            </a:r>
            <a:r>
              <a:rPr sz="1600" spc="-10" dirty="0">
                <a:latin typeface="Verdana"/>
                <a:cs typeface="Verdana"/>
              </a:rPr>
              <a:t>JavaScript Library:</a:t>
            </a:r>
            <a:r>
              <a:rPr sz="1600" spc="1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jQuery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1586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Tuto</a:t>
            </a:r>
            <a:r>
              <a:rPr spc="5" dirty="0"/>
              <a:t>r</a:t>
            </a:r>
            <a:r>
              <a:rPr spc="-5" dirty="0"/>
              <a:t>i</a:t>
            </a:r>
            <a:r>
              <a:rPr spc="5" dirty="0"/>
              <a:t>a</a:t>
            </a:r>
            <a:r>
              <a:rPr spc="-5" dirty="0"/>
              <a:t>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2006320"/>
            <a:ext cx="7184390" cy="17938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Verdana"/>
                <a:cs typeface="Verdana"/>
              </a:rPr>
              <a:t>jQuery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Tutorial</a:t>
            </a:r>
            <a:endParaRPr sz="20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Char char="–"/>
              <a:tabLst>
                <a:tab pos="756920" algn="l"/>
              </a:tabLst>
            </a:pPr>
            <a:r>
              <a:rPr sz="2000" u="sng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Verdana"/>
                <a:cs typeface="Verdana"/>
                <a:hlinkClick r:id="rId5"/>
              </a:rPr>
              <a:t>https://www.w3schools.com/jquery/default.asp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Don </a:t>
            </a:r>
            <a:r>
              <a:rPr sz="2000" spc="-5" dirty="0">
                <a:latin typeface="Verdana"/>
                <a:cs typeface="Verdana"/>
              </a:rPr>
              <a:t>Norman </a:t>
            </a:r>
            <a:r>
              <a:rPr sz="2000" dirty="0">
                <a:latin typeface="Verdana"/>
                <a:cs typeface="Verdana"/>
              </a:rPr>
              <a:t>Design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Principles</a:t>
            </a:r>
            <a:endParaRPr sz="20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Char char="–"/>
              <a:tabLst>
                <a:tab pos="756920" algn="l"/>
              </a:tabLst>
            </a:pPr>
            <a:r>
              <a:rPr sz="2000" u="sng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Verdana"/>
                <a:cs typeface="Verdana"/>
                <a:hlinkClick r:id="rId6"/>
              </a:rPr>
              <a:t>https://medium.com/@sachinrekhi/don-normans-</a:t>
            </a:r>
            <a:endParaRPr sz="20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2000" u="sng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Verdana"/>
                <a:cs typeface="Verdana"/>
                <a:hlinkClick r:id="rId6"/>
              </a:rPr>
              <a:t>principles-of-interaction-design-51025a2c0f33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3759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Lab </a:t>
            </a:r>
            <a:r>
              <a:rPr spc="-5" dirty="0"/>
              <a:t>5 Introduction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1730705"/>
            <a:ext cx="7445375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this lab, </a:t>
            </a:r>
            <a:r>
              <a:rPr sz="2000" dirty="0">
                <a:latin typeface="Verdana"/>
                <a:cs typeface="Verdana"/>
              </a:rPr>
              <a:t>you must continue the </a:t>
            </a:r>
            <a:r>
              <a:rPr sz="2000" spc="-5" dirty="0">
                <a:latin typeface="Verdana"/>
                <a:cs typeface="Verdana"/>
              </a:rPr>
              <a:t>development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your  </a:t>
            </a:r>
            <a:r>
              <a:rPr sz="2000" spc="-5" dirty="0">
                <a:latin typeface="Verdana"/>
                <a:cs typeface="Verdana"/>
              </a:rPr>
              <a:t>service business website that </a:t>
            </a:r>
            <a:r>
              <a:rPr sz="2000" dirty="0">
                <a:latin typeface="Verdana"/>
                <a:cs typeface="Verdana"/>
              </a:rPr>
              <a:t>you started </a:t>
            </a:r>
            <a:r>
              <a:rPr sz="2000" spc="-5" dirty="0">
                <a:latin typeface="Verdana"/>
                <a:cs typeface="Verdana"/>
              </a:rPr>
              <a:t>last week,  either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hair </a:t>
            </a:r>
            <a:r>
              <a:rPr sz="2000" dirty="0">
                <a:latin typeface="Verdana"/>
                <a:cs typeface="Verdana"/>
              </a:rPr>
              <a:t>salon or a </a:t>
            </a:r>
            <a:r>
              <a:rPr sz="2000" spc="-5" dirty="0">
                <a:latin typeface="Verdana"/>
                <a:cs typeface="Verdana"/>
              </a:rPr>
              <a:t>bike repair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shop.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1758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Visibility</a:t>
            </a:r>
          </a:p>
        </p:txBody>
      </p:sp>
      <p:sp>
        <p:nvSpPr>
          <p:cNvPr id="8" name="object 8"/>
          <p:cNvSpPr/>
          <p:nvPr/>
        </p:nvSpPr>
        <p:spPr>
          <a:xfrm>
            <a:off x="1400555" y="1700803"/>
            <a:ext cx="5762244" cy="4320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1911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</a:t>
            </a:r>
            <a:r>
              <a:rPr spc="-10" dirty="0"/>
              <a:t>e</a:t>
            </a:r>
            <a:r>
              <a:rPr dirty="0"/>
              <a:t>e</a:t>
            </a:r>
            <a:r>
              <a:rPr spc="-10" dirty="0"/>
              <a:t>db</a:t>
            </a:r>
            <a:r>
              <a:rPr spc="5" dirty="0"/>
              <a:t>a</a:t>
            </a:r>
            <a:r>
              <a:rPr spc="-10" dirty="0"/>
              <a:t>ck</a:t>
            </a:r>
          </a:p>
        </p:txBody>
      </p:sp>
      <p:sp>
        <p:nvSpPr>
          <p:cNvPr id="8" name="object 8"/>
          <p:cNvSpPr/>
          <p:nvPr/>
        </p:nvSpPr>
        <p:spPr>
          <a:xfrm>
            <a:off x="1778507" y="1700801"/>
            <a:ext cx="5006340" cy="3753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205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Affor</a:t>
            </a:r>
            <a:r>
              <a:rPr dirty="0"/>
              <a:t>d</a:t>
            </a:r>
            <a:r>
              <a:rPr spc="-5" dirty="0"/>
              <a:t>a</a:t>
            </a:r>
            <a:r>
              <a:rPr dirty="0"/>
              <a:t>n</a:t>
            </a:r>
            <a:r>
              <a:rPr spc="-10" dirty="0"/>
              <a:t>ce</a:t>
            </a:r>
          </a:p>
        </p:txBody>
      </p:sp>
      <p:sp>
        <p:nvSpPr>
          <p:cNvPr id="8" name="object 8"/>
          <p:cNvSpPr/>
          <p:nvPr/>
        </p:nvSpPr>
        <p:spPr>
          <a:xfrm>
            <a:off x="1778507" y="1700801"/>
            <a:ext cx="5006340" cy="3753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1720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</a:t>
            </a:r>
            <a:r>
              <a:rPr dirty="0"/>
              <a:t>a</a:t>
            </a:r>
            <a:r>
              <a:rPr spc="-10" dirty="0"/>
              <a:t>pp</a:t>
            </a:r>
            <a:r>
              <a:rPr spc="5" dirty="0"/>
              <a:t>i</a:t>
            </a:r>
            <a:r>
              <a:rPr spc="-10" dirty="0"/>
              <a:t>ng</a:t>
            </a:r>
          </a:p>
        </p:txBody>
      </p:sp>
      <p:sp>
        <p:nvSpPr>
          <p:cNvPr id="8" name="object 8"/>
          <p:cNvSpPr/>
          <p:nvPr/>
        </p:nvSpPr>
        <p:spPr>
          <a:xfrm>
            <a:off x="2090927" y="2295959"/>
            <a:ext cx="4029075" cy="25442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</TotalTime>
  <Words>585</Words>
  <Application>Microsoft Office PowerPoint</Application>
  <PresentationFormat>On-screen Show (4:3)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MT</vt:lpstr>
      <vt:lpstr>Calibri</vt:lpstr>
      <vt:lpstr>Carlito</vt:lpstr>
      <vt:lpstr>Verdana</vt:lpstr>
      <vt:lpstr>Office Theme</vt:lpstr>
      <vt:lpstr>SEG3125: Lab 5</vt:lpstr>
      <vt:lpstr>Deadlines</vt:lpstr>
      <vt:lpstr>Introduction</vt:lpstr>
      <vt:lpstr>Tutorial</vt:lpstr>
      <vt:lpstr>Lab 5 Introduction</vt:lpstr>
      <vt:lpstr>Visibility</vt:lpstr>
      <vt:lpstr>Feedback</vt:lpstr>
      <vt:lpstr>Affordance</vt:lpstr>
      <vt:lpstr>Mapping</vt:lpstr>
      <vt:lpstr>Constraints</vt:lpstr>
      <vt:lpstr>Consistency</vt:lpstr>
      <vt:lpstr>Requirements</vt:lpstr>
      <vt:lpstr>Requirements</vt:lpstr>
      <vt:lpstr>Design Principles Requirements</vt:lpstr>
      <vt:lpstr>Design Principles Requirements</vt:lpstr>
      <vt:lpstr>Optional Requirements</vt:lpstr>
      <vt:lpstr>Starting point</vt:lpstr>
      <vt:lpstr>Submissions</vt:lpstr>
      <vt:lpstr>Questions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Farouk Ben nejma</dc:creator>
  <cp:lastModifiedBy>Gurdarshan Singh</cp:lastModifiedBy>
  <cp:revision>5</cp:revision>
  <dcterms:created xsi:type="dcterms:W3CDTF">2022-02-09T18:56:54Z</dcterms:created>
  <dcterms:modified xsi:type="dcterms:W3CDTF">2024-02-09T15:13:44Z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2022-02-09T00:00:00Z</vt:filetime>
  </property>
</Properties>
</file>