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hCTfnSmwqcAopI3Sjc7OZEuWvbk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94" y="9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6"/>
          <p:cNvSpPr txBox="1">
            <a:spLocks noGrp="1"/>
          </p:cNvSpPr>
          <p:nvPr>
            <p:ph type="title"/>
          </p:nvPr>
        </p:nvSpPr>
        <p:spPr>
          <a:xfrm>
            <a:off x="3085845" y="3130423"/>
            <a:ext cx="2972308" cy="4521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rgbClr val="99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6"/>
          <p:cNvSpPr txBox="1">
            <a:spLocks noGrp="1"/>
          </p:cNvSpPr>
          <p:nvPr>
            <p:ph type="body" idx="1"/>
          </p:nvPr>
        </p:nvSpPr>
        <p:spPr>
          <a:xfrm>
            <a:off x="474370" y="1664334"/>
            <a:ext cx="8195259" cy="167195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1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b="0" i="0" u="none" strike="noStrike" cap="non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3085845" y="3130423"/>
            <a:ext cx="2972308" cy="4521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rgbClr val="99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2"/>
        <p:cNvGrpSpPr/>
        <p:nvPr/>
      </p:nvGrpSpPr>
      <p:grpSpPr>
        <a:xfrm>
          <a:off x="0" y="0"/>
          <a:ext cx="0" cy="0"/>
          <a:chOff x="0" y="0"/>
          <a:chExt cx="0" cy="0"/>
        </a:xfrm>
      </p:grpSpPr>
      <p:sp>
        <p:nvSpPr>
          <p:cNvPr id="23" name="Google Shape;23;p18"/>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8"/>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3085845" y="3130423"/>
            <a:ext cx="2972308" cy="4521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rgbClr val="99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19"/>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19"/>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5"/>
        <p:cNvGrpSpPr/>
        <p:nvPr/>
      </p:nvGrpSpPr>
      <p:grpSpPr>
        <a:xfrm>
          <a:off x="0" y="0"/>
          <a:ext cx="0" cy="0"/>
          <a:chOff x="0" y="0"/>
          <a:chExt cx="0" cy="0"/>
        </a:xfrm>
      </p:grpSpPr>
      <p:sp>
        <p:nvSpPr>
          <p:cNvPr id="36" name="Google Shape;36;p20"/>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085845" y="3130423"/>
            <a:ext cx="2972308" cy="45212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800" b="1" i="0" u="none" strike="noStrike" cap="none">
                <a:solidFill>
                  <a:srgbClr val="99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474370" y="1664334"/>
            <a:ext cx="8195259" cy="167195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carolinebarriere.github.io/SEG3125-Module2-Grocery/"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github.com/carolinebarriere/carolinebarriere.github.io/tree/master/SEG3125-Module2-Grocery"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docs.google.com/forms/d/e/1FAIpQLSc9ZblJCT08wA-qogLWyioZCx6Xw3gLmPIbWXa-p_H4Kqt4TA/viewform?usp=sf_link"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w3schools.com/js/js_htmldom.as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w3schools.com/js/default.asp"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sp>
        <p:nvSpPr>
          <p:cNvPr id="43" name="Google Shape;43;p1"/>
          <p:cNvSpPr txBox="1"/>
          <p:nvPr/>
        </p:nvSpPr>
        <p:spPr>
          <a:xfrm>
            <a:off x="8805671" y="226526"/>
            <a:ext cx="85090" cy="170815"/>
          </a:xfrm>
          <a:prstGeom prst="rect">
            <a:avLst/>
          </a:prstGeom>
          <a:noFill/>
          <a:ln>
            <a:noFill/>
          </a:ln>
        </p:spPr>
        <p:txBody>
          <a:bodyPr spcFirstLastPara="1" wrap="square" lIns="0" tIns="0" rIns="0" bIns="0" anchor="t" anchorCtr="0">
            <a:spAutoFit/>
          </a:bodyPr>
          <a:lstStyle/>
          <a:p>
            <a:pPr marL="0" marR="0" lvl="0" indent="0" algn="l" rtl="0">
              <a:lnSpc>
                <a:spcPct val="110416"/>
              </a:lnSpc>
              <a:spcBef>
                <a:spcPts val="0"/>
              </a:spcBef>
              <a:spcAft>
                <a:spcPts val="0"/>
              </a:spcAft>
              <a:buNone/>
            </a:pPr>
            <a:r>
              <a:rPr lang="en-US" sz="1200" b="0" i="0" u="none" strike="noStrike" cap="none">
                <a:solidFill>
                  <a:srgbClr val="A69C94"/>
                </a:solidFill>
                <a:latin typeface="Arial"/>
                <a:ea typeface="Arial"/>
                <a:cs typeface="Arial"/>
                <a:sym typeface="Arial"/>
              </a:rPr>
              <a:t>1</a:t>
            </a:r>
            <a:endParaRPr sz="1200" b="0" i="0" u="none" strike="noStrike" cap="none">
              <a:solidFill>
                <a:schemeClr val="dk1"/>
              </a:solidFill>
              <a:latin typeface="Arial"/>
              <a:ea typeface="Arial"/>
              <a:cs typeface="Arial"/>
              <a:sym typeface="Arial"/>
            </a:endParaRPr>
          </a:p>
        </p:txBody>
      </p:sp>
      <p:grpSp>
        <p:nvGrpSpPr>
          <p:cNvPr id="44" name="Google Shape;44;p1"/>
          <p:cNvGrpSpPr/>
          <p:nvPr/>
        </p:nvGrpSpPr>
        <p:grpSpPr>
          <a:xfrm>
            <a:off x="0" y="0"/>
            <a:ext cx="9143999" cy="836675"/>
            <a:chOff x="0" y="0"/>
            <a:chExt cx="9143999" cy="836675"/>
          </a:xfrm>
        </p:grpSpPr>
        <p:pic>
          <p:nvPicPr>
            <p:cNvPr id="45" name="Google Shape;45;p1"/>
            <p:cNvPicPr preferRelativeResize="0"/>
            <p:nvPr/>
          </p:nvPicPr>
          <p:blipFill rotWithShape="1">
            <a:blip r:embed="rId3">
              <a:alphaModFix/>
            </a:blip>
            <a:srcRect/>
            <a:stretch/>
          </p:blipFill>
          <p:spPr>
            <a:xfrm>
              <a:off x="0" y="0"/>
              <a:ext cx="9143999" cy="382524"/>
            </a:xfrm>
            <a:prstGeom prst="rect">
              <a:avLst/>
            </a:prstGeom>
            <a:noFill/>
            <a:ln>
              <a:noFill/>
            </a:ln>
          </p:spPr>
        </p:pic>
        <p:pic>
          <p:nvPicPr>
            <p:cNvPr id="46" name="Google Shape;46;p1"/>
            <p:cNvPicPr preferRelativeResize="0"/>
            <p:nvPr/>
          </p:nvPicPr>
          <p:blipFill rotWithShape="1">
            <a:blip r:embed="rId4">
              <a:alphaModFix/>
            </a:blip>
            <a:srcRect/>
            <a:stretch/>
          </p:blipFill>
          <p:spPr>
            <a:xfrm>
              <a:off x="7307579" y="382524"/>
              <a:ext cx="1697735" cy="454151"/>
            </a:xfrm>
            <a:prstGeom prst="rect">
              <a:avLst/>
            </a:prstGeom>
            <a:noFill/>
            <a:ln>
              <a:noFill/>
            </a:ln>
          </p:spPr>
        </p:pic>
      </p:grpSp>
      <p:grpSp>
        <p:nvGrpSpPr>
          <p:cNvPr id="47" name="Google Shape;47;p1"/>
          <p:cNvGrpSpPr/>
          <p:nvPr/>
        </p:nvGrpSpPr>
        <p:grpSpPr>
          <a:xfrm>
            <a:off x="76200" y="0"/>
            <a:ext cx="9144508" cy="6857997"/>
            <a:chOff x="0" y="0"/>
            <a:chExt cx="9144508" cy="6857997"/>
          </a:xfrm>
        </p:grpSpPr>
        <p:pic>
          <p:nvPicPr>
            <p:cNvPr id="48" name="Google Shape;48;p1"/>
            <p:cNvPicPr preferRelativeResize="0"/>
            <p:nvPr/>
          </p:nvPicPr>
          <p:blipFill rotWithShape="1">
            <a:blip r:embed="rId5">
              <a:alphaModFix/>
            </a:blip>
            <a:srcRect/>
            <a:stretch/>
          </p:blipFill>
          <p:spPr>
            <a:xfrm>
              <a:off x="0" y="6662926"/>
              <a:ext cx="9143999" cy="195071"/>
            </a:xfrm>
            <a:prstGeom prst="rect">
              <a:avLst/>
            </a:prstGeom>
            <a:noFill/>
            <a:ln>
              <a:noFill/>
            </a:ln>
          </p:spPr>
        </p:pic>
        <p:pic>
          <p:nvPicPr>
            <p:cNvPr id="49" name="Google Shape;49;p1"/>
            <p:cNvPicPr preferRelativeResize="0"/>
            <p:nvPr/>
          </p:nvPicPr>
          <p:blipFill rotWithShape="1">
            <a:blip r:embed="rId6">
              <a:alphaModFix/>
            </a:blip>
            <a:srcRect/>
            <a:stretch/>
          </p:blipFill>
          <p:spPr>
            <a:xfrm>
              <a:off x="0" y="0"/>
              <a:ext cx="9137903" cy="6637020"/>
            </a:xfrm>
            <a:prstGeom prst="rect">
              <a:avLst/>
            </a:prstGeom>
            <a:noFill/>
            <a:ln>
              <a:noFill/>
            </a:ln>
          </p:spPr>
        </p:pic>
        <p:sp>
          <p:nvSpPr>
            <p:cNvPr id="50" name="Google Shape;50;p1"/>
            <p:cNvSpPr/>
            <p:nvPr/>
          </p:nvSpPr>
          <p:spPr>
            <a:xfrm>
              <a:off x="1763268" y="2852927"/>
              <a:ext cx="7381240" cy="1617345"/>
            </a:xfrm>
            <a:custGeom>
              <a:avLst/>
              <a:gdLst/>
              <a:ahLst/>
              <a:cxnLst/>
              <a:rect l="l" t="t" r="r" b="b"/>
              <a:pathLst>
                <a:path w="7381240" h="1617345" extrusionOk="0">
                  <a:moveTo>
                    <a:pt x="7380732" y="1295412"/>
                  </a:moveTo>
                  <a:lnTo>
                    <a:pt x="0" y="1295412"/>
                  </a:lnTo>
                  <a:lnTo>
                    <a:pt x="0" y="1616964"/>
                  </a:lnTo>
                  <a:lnTo>
                    <a:pt x="7380732" y="1616964"/>
                  </a:lnTo>
                  <a:lnTo>
                    <a:pt x="7380732" y="1295412"/>
                  </a:lnTo>
                  <a:close/>
                </a:path>
                <a:path w="7381240" h="1617345" extrusionOk="0">
                  <a:moveTo>
                    <a:pt x="7380732" y="0"/>
                  </a:moveTo>
                  <a:lnTo>
                    <a:pt x="0" y="0"/>
                  </a:lnTo>
                  <a:lnTo>
                    <a:pt x="0" y="1223772"/>
                  </a:lnTo>
                  <a:lnTo>
                    <a:pt x="7380732" y="1223772"/>
                  </a:lnTo>
                  <a:lnTo>
                    <a:pt x="7380732" y="0"/>
                  </a:lnTo>
                  <a:close/>
                </a:path>
              </a:pathLst>
            </a:custGeom>
            <a:solidFill>
              <a:srgbClr val="3A373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1" name="Google Shape;51;p1"/>
          <p:cNvSpPr txBox="1">
            <a:spLocks noGrp="1"/>
          </p:cNvSpPr>
          <p:nvPr>
            <p:ph type="title"/>
          </p:nvPr>
        </p:nvSpPr>
        <p:spPr>
          <a:xfrm>
            <a:off x="1951101" y="3046603"/>
            <a:ext cx="232981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solidFill>
                  <a:srgbClr val="FFFFFF"/>
                </a:solidFill>
                <a:latin typeface="Arial"/>
                <a:ea typeface="Arial"/>
                <a:cs typeface="Arial"/>
                <a:sym typeface="Arial"/>
              </a:rPr>
              <a:t>SEG3125: Lab 2</a:t>
            </a:r>
            <a:endParaRPr sz="2400">
              <a:latin typeface="Arial"/>
              <a:ea typeface="Arial"/>
              <a:cs typeface="Arial"/>
              <a:sym typeface="Arial"/>
            </a:endParaRPr>
          </a:p>
        </p:txBody>
      </p:sp>
      <p:sp>
        <p:nvSpPr>
          <p:cNvPr id="52" name="Google Shape;52;p1"/>
          <p:cNvSpPr txBox="1"/>
          <p:nvPr/>
        </p:nvSpPr>
        <p:spPr>
          <a:xfrm>
            <a:off x="1951101" y="3614673"/>
            <a:ext cx="3095700" cy="794433"/>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dirty="0">
                <a:solidFill>
                  <a:srgbClr val="FFFFFF"/>
                </a:solidFill>
                <a:latin typeface="Arial"/>
                <a:ea typeface="Arial"/>
                <a:cs typeface="Arial"/>
                <a:sym typeface="Arial"/>
              </a:rPr>
              <a:t>Online Grocery Website</a:t>
            </a:r>
            <a:endParaRPr sz="1600" dirty="0">
              <a:solidFill>
                <a:schemeClr val="dk1"/>
              </a:solidFill>
              <a:latin typeface="Arial"/>
              <a:ea typeface="Arial"/>
              <a:cs typeface="Arial"/>
              <a:sym typeface="Arial"/>
            </a:endParaRPr>
          </a:p>
          <a:p>
            <a:pPr marL="0" marR="0" lvl="0" indent="0" algn="l" rtl="0">
              <a:lnSpc>
                <a:spcPct val="100000"/>
              </a:lnSpc>
              <a:spcBef>
                <a:spcPts val="50"/>
              </a:spcBef>
              <a:spcAft>
                <a:spcPts val="0"/>
              </a:spcAft>
              <a:buNone/>
            </a:pPr>
            <a:endParaRPr sz="2200" dirty="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1200" dirty="0">
                <a:solidFill>
                  <a:srgbClr val="FFFFFF"/>
                </a:solidFill>
                <a:latin typeface="Arial"/>
                <a:ea typeface="Arial"/>
                <a:cs typeface="Arial"/>
                <a:sym typeface="Arial"/>
              </a:rPr>
              <a:t>Presented by </a:t>
            </a:r>
            <a:r>
              <a:rPr lang="en-US" sz="1200" dirty="0">
                <a:solidFill>
                  <a:srgbClr val="FFFFFF"/>
                </a:solidFill>
              </a:rPr>
              <a:t>TA Gurdarshan and TA Anisha</a:t>
            </a:r>
            <a:endParaRPr lang="en-US" sz="1200" dirty="0">
              <a:solidFill>
                <a:srgbClr val="FFFFFF"/>
              </a:solidFill>
              <a:latin typeface="Arial"/>
              <a:ea typeface="Arial"/>
              <a:cs typeface="Arial"/>
              <a:sym typeface="Arial"/>
            </a:endParaRPr>
          </a:p>
        </p:txBody>
      </p:sp>
      <p:grpSp>
        <p:nvGrpSpPr>
          <p:cNvPr id="53" name="Google Shape;53;p1"/>
          <p:cNvGrpSpPr/>
          <p:nvPr/>
        </p:nvGrpSpPr>
        <p:grpSpPr>
          <a:xfrm>
            <a:off x="1688592" y="2852927"/>
            <a:ext cx="7197851" cy="3587497"/>
            <a:chOff x="1688592" y="2852927"/>
            <a:chExt cx="7197851" cy="3587497"/>
          </a:xfrm>
        </p:grpSpPr>
        <p:sp>
          <p:nvSpPr>
            <p:cNvPr id="54" name="Google Shape;54;p1"/>
            <p:cNvSpPr/>
            <p:nvPr/>
          </p:nvSpPr>
          <p:spPr>
            <a:xfrm>
              <a:off x="1688592" y="2852927"/>
              <a:ext cx="78105" cy="1617345"/>
            </a:xfrm>
            <a:custGeom>
              <a:avLst/>
              <a:gdLst/>
              <a:ahLst/>
              <a:cxnLst/>
              <a:rect l="l" t="t" r="r" b="b"/>
              <a:pathLst>
                <a:path w="78105" h="1617345" extrusionOk="0">
                  <a:moveTo>
                    <a:pt x="77724" y="1295412"/>
                  </a:moveTo>
                  <a:lnTo>
                    <a:pt x="0" y="1295412"/>
                  </a:lnTo>
                  <a:lnTo>
                    <a:pt x="0" y="1616964"/>
                  </a:lnTo>
                  <a:lnTo>
                    <a:pt x="77724" y="1616964"/>
                  </a:lnTo>
                  <a:lnTo>
                    <a:pt x="77724" y="1295412"/>
                  </a:lnTo>
                  <a:close/>
                </a:path>
                <a:path w="78105" h="1617345" extrusionOk="0">
                  <a:moveTo>
                    <a:pt x="77724" y="0"/>
                  </a:moveTo>
                  <a:lnTo>
                    <a:pt x="0" y="0"/>
                  </a:lnTo>
                  <a:lnTo>
                    <a:pt x="0" y="1223772"/>
                  </a:lnTo>
                  <a:lnTo>
                    <a:pt x="77724" y="1223772"/>
                  </a:lnTo>
                  <a:lnTo>
                    <a:pt x="77724" y="0"/>
                  </a:lnTo>
                  <a:close/>
                </a:path>
              </a:pathLst>
            </a:custGeom>
            <a:solidFill>
              <a:srgbClr val="DE462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5" name="Google Shape;55;p1"/>
            <p:cNvPicPr preferRelativeResize="0"/>
            <p:nvPr/>
          </p:nvPicPr>
          <p:blipFill rotWithShape="1">
            <a:blip r:embed="rId7">
              <a:alphaModFix/>
            </a:blip>
            <a:srcRect/>
            <a:stretch/>
          </p:blipFill>
          <p:spPr>
            <a:xfrm>
              <a:off x="7196327" y="5984748"/>
              <a:ext cx="1690116" cy="455676"/>
            </a:xfrm>
            <a:prstGeom prst="rect">
              <a:avLst/>
            </a:prstGeom>
            <a:noFill/>
            <a:ln>
              <a:noFill/>
            </a:ln>
          </p:spPr>
        </p:pic>
      </p:grpSp>
      <p:sp>
        <p:nvSpPr>
          <p:cNvPr id="56" name="Google Shape;56;p1"/>
          <p:cNvSpPr txBox="1"/>
          <p:nvPr/>
        </p:nvSpPr>
        <p:spPr>
          <a:xfrm>
            <a:off x="258267" y="5786729"/>
            <a:ext cx="4395470" cy="6070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50" b="1">
                <a:solidFill>
                  <a:srgbClr val="FFFFFF"/>
                </a:solidFill>
                <a:latin typeface="Verdana"/>
                <a:ea typeface="Verdana"/>
                <a:cs typeface="Verdana"/>
                <a:sym typeface="Verdana"/>
              </a:rPr>
              <a:t>Faculté de génie	| Faculty of Engineering</a:t>
            </a:r>
            <a:endParaRPr sz="1450">
              <a:solidFill>
                <a:schemeClr val="dk1"/>
              </a:solidFill>
              <a:latin typeface="Verdana"/>
              <a:ea typeface="Verdana"/>
              <a:cs typeface="Verdana"/>
              <a:sym typeface="Verdana"/>
            </a:endParaRPr>
          </a:p>
          <a:p>
            <a:pPr marL="12700" marR="0" lvl="0" indent="0" algn="l" rtl="0">
              <a:lnSpc>
                <a:spcPct val="100000"/>
              </a:lnSpc>
              <a:spcBef>
                <a:spcPts val="1395"/>
              </a:spcBef>
              <a:spcAft>
                <a:spcPts val="0"/>
              </a:spcAft>
              <a:buNone/>
            </a:pPr>
            <a:r>
              <a:rPr lang="en-US" sz="1200" b="1">
                <a:solidFill>
                  <a:srgbClr val="FFFFFF"/>
                </a:solidFill>
                <a:latin typeface="Verdana"/>
                <a:ea typeface="Verdana"/>
                <a:cs typeface="Verdana"/>
                <a:sym typeface="Verdana"/>
              </a:rPr>
              <a:t>uOttawa.ca</a:t>
            </a:r>
            <a:endParaRPr sz="1200">
              <a:solidFill>
                <a:schemeClr val="dk1"/>
              </a:solidFill>
              <a:latin typeface="Verdana"/>
              <a:ea typeface="Verdana"/>
              <a:cs typeface="Verdana"/>
              <a:sym typeface="Verdana"/>
            </a:endParaRPr>
          </a:p>
        </p:txBody>
      </p:sp>
      <p:pic>
        <p:nvPicPr>
          <p:cNvPr id="57" name="Google Shape;57;p1"/>
          <p:cNvPicPr preferRelativeResize="0"/>
          <p:nvPr/>
        </p:nvPicPr>
        <p:blipFill rotWithShape="1">
          <a:blip r:embed="rId8">
            <a:alphaModFix/>
          </a:blip>
          <a:srcRect/>
          <a:stretch/>
        </p:blipFill>
        <p:spPr>
          <a:xfrm>
            <a:off x="6096" y="0"/>
            <a:ext cx="9137903" cy="38404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8"/>
        <p:cNvGrpSpPr/>
        <p:nvPr/>
      </p:nvGrpSpPr>
      <p:grpSpPr>
        <a:xfrm>
          <a:off x="0" y="0"/>
          <a:ext cx="0" cy="0"/>
          <a:chOff x="0" y="0"/>
          <a:chExt cx="0" cy="0"/>
        </a:xfrm>
      </p:grpSpPr>
      <p:sp>
        <p:nvSpPr>
          <p:cNvPr id="159" name="Google Shape;159;p11"/>
          <p:cNvSpPr txBox="1"/>
          <p:nvPr/>
        </p:nvSpPr>
        <p:spPr>
          <a:xfrm>
            <a:off x="8707628" y="199390"/>
            <a:ext cx="196215"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solidFill>
                  <a:srgbClr val="A69C94"/>
                </a:solidFill>
                <a:latin typeface="Arial"/>
                <a:ea typeface="Arial"/>
                <a:cs typeface="Arial"/>
                <a:sym typeface="Arial"/>
              </a:rPr>
              <a:t>10</a:t>
            </a:r>
            <a:endParaRPr sz="1200">
              <a:solidFill>
                <a:schemeClr val="dk1"/>
              </a:solidFill>
              <a:latin typeface="Arial"/>
              <a:ea typeface="Arial"/>
              <a:cs typeface="Arial"/>
              <a:sym typeface="Arial"/>
            </a:endParaRPr>
          </a:p>
        </p:txBody>
      </p:sp>
      <p:grpSp>
        <p:nvGrpSpPr>
          <p:cNvPr id="160" name="Google Shape;160;p11"/>
          <p:cNvGrpSpPr/>
          <p:nvPr/>
        </p:nvGrpSpPr>
        <p:grpSpPr>
          <a:xfrm>
            <a:off x="0" y="0"/>
            <a:ext cx="9143999" cy="836675"/>
            <a:chOff x="0" y="0"/>
            <a:chExt cx="9143999" cy="836675"/>
          </a:xfrm>
        </p:grpSpPr>
        <p:pic>
          <p:nvPicPr>
            <p:cNvPr id="161" name="Google Shape;161;p11"/>
            <p:cNvPicPr preferRelativeResize="0"/>
            <p:nvPr/>
          </p:nvPicPr>
          <p:blipFill rotWithShape="1">
            <a:blip r:embed="rId3">
              <a:alphaModFix/>
            </a:blip>
            <a:srcRect/>
            <a:stretch/>
          </p:blipFill>
          <p:spPr>
            <a:xfrm>
              <a:off x="0" y="0"/>
              <a:ext cx="9143999" cy="382524"/>
            </a:xfrm>
            <a:prstGeom prst="rect">
              <a:avLst/>
            </a:prstGeom>
            <a:noFill/>
            <a:ln>
              <a:noFill/>
            </a:ln>
          </p:spPr>
        </p:pic>
        <p:pic>
          <p:nvPicPr>
            <p:cNvPr id="162" name="Google Shape;162;p11"/>
            <p:cNvPicPr preferRelativeResize="0"/>
            <p:nvPr/>
          </p:nvPicPr>
          <p:blipFill rotWithShape="1">
            <a:blip r:embed="rId4">
              <a:alphaModFix/>
            </a:blip>
            <a:srcRect/>
            <a:stretch/>
          </p:blipFill>
          <p:spPr>
            <a:xfrm>
              <a:off x="7307579" y="382524"/>
              <a:ext cx="1697735" cy="454151"/>
            </a:xfrm>
            <a:prstGeom prst="rect">
              <a:avLst/>
            </a:prstGeom>
            <a:noFill/>
            <a:ln>
              <a:noFill/>
            </a:ln>
          </p:spPr>
        </p:pic>
      </p:grpSp>
      <p:pic>
        <p:nvPicPr>
          <p:cNvPr id="163" name="Google Shape;163;p11"/>
          <p:cNvPicPr preferRelativeResize="0"/>
          <p:nvPr/>
        </p:nvPicPr>
        <p:blipFill rotWithShape="1">
          <a:blip r:embed="rId5">
            <a:alphaModFix/>
          </a:blip>
          <a:srcRect/>
          <a:stretch/>
        </p:blipFill>
        <p:spPr>
          <a:xfrm>
            <a:off x="0" y="6662926"/>
            <a:ext cx="9143999" cy="195071"/>
          </a:xfrm>
          <a:prstGeom prst="rect">
            <a:avLst/>
          </a:prstGeom>
          <a:noFill/>
          <a:ln>
            <a:noFill/>
          </a:ln>
        </p:spPr>
      </p:pic>
      <p:sp>
        <p:nvSpPr>
          <p:cNvPr id="164" name="Google Shape;164;p11"/>
          <p:cNvSpPr txBox="1">
            <a:spLocks noGrp="1"/>
          </p:cNvSpPr>
          <p:nvPr>
            <p:ph type="title"/>
          </p:nvPr>
        </p:nvSpPr>
        <p:spPr>
          <a:xfrm>
            <a:off x="491439" y="897381"/>
            <a:ext cx="4632960" cy="45212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Optional Requirements</a:t>
            </a:r>
            <a:endParaRPr/>
          </a:p>
        </p:txBody>
      </p:sp>
      <p:sp>
        <p:nvSpPr>
          <p:cNvPr id="165" name="Google Shape;165;p11"/>
          <p:cNvSpPr txBox="1"/>
          <p:nvPr/>
        </p:nvSpPr>
        <p:spPr>
          <a:xfrm>
            <a:off x="474370" y="1664334"/>
            <a:ext cx="6099175" cy="1671955"/>
          </a:xfrm>
          <a:prstGeom prst="rect">
            <a:avLst/>
          </a:prstGeom>
          <a:noFill/>
          <a:ln>
            <a:noFill/>
          </a:ln>
        </p:spPr>
        <p:txBody>
          <a:bodyPr spcFirstLastPara="1" wrap="square" lIns="0" tIns="67300" rIns="0" bIns="0" anchor="t" anchorCtr="0">
            <a:spAutoFit/>
          </a:bodyPr>
          <a:lstStyle/>
          <a:p>
            <a:pPr marL="355600" marR="0" lvl="0" indent="-342900" algn="l" rtl="0">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Add user characteristics (e.g., diabetic, lactose intolerant)</a:t>
            </a:r>
            <a:endParaRPr sz="1800">
              <a:solidFill>
                <a:schemeClr val="dk1"/>
              </a:solidFill>
              <a:latin typeface="Calibri"/>
              <a:ea typeface="Calibri"/>
              <a:cs typeface="Calibri"/>
              <a:sym typeface="Calibri"/>
            </a:endParaRPr>
          </a:p>
          <a:p>
            <a:pPr marL="355600" marR="0" lvl="0" indent="-342900" algn="l" rtl="0">
              <a:lnSpc>
                <a:spcPct val="100000"/>
              </a:lnSpc>
              <a:spcBef>
                <a:spcPts val="434"/>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Use photos for products</a:t>
            </a:r>
            <a:endParaRPr sz="1800">
              <a:solidFill>
                <a:schemeClr val="dk1"/>
              </a:solidFill>
              <a:latin typeface="Calibri"/>
              <a:ea typeface="Calibri"/>
              <a:cs typeface="Calibri"/>
              <a:sym typeface="Calibri"/>
            </a:endParaRPr>
          </a:p>
          <a:p>
            <a:pPr marL="355600" marR="0" lvl="0" indent="-342900" algn="l" rtl="0">
              <a:lnSpc>
                <a:spcPct val="100000"/>
              </a:lnSpc>
              <a:spcBef>
                <a:spcPts val="43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Change the size of the characters for Lucie.</a:t>
            </a:r>
            <a:endParaRPr sz="1800">
              <a:solidFill>
                <a:schemeClr val="dk1"/>
              </a:solidFill>
              <a:latin typeface="Calibri"/>
              <a:ea typeface="Calibri"/>
              <a:cs typeface="Calibri"/>
              <a:sym typeface="Calibri"/>
            </a:endParaRPr>
          </a:p>
          <a:p>
            <a:pPr marL="355600" marR="0" lvl="0" indent="-342900" algn="l" rtl="0">
              <a:lnSpc>
                <a:spcPct val="100000"/>
              </a:lnSpc>
              <a:spcBef>
                <a:spcPts val="43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Allow the addition of quantities.</a:t>
            </a:r>
            <a:endParaRPr sz="1800">
              <a:solidFill>
                <a:schemeClr val="dk1"/>
              </a:solidFill>
              <a:latin typeface="Calibri"/>
              <a:ea typeface="Calibri"/>
              <a:cs typeface="Calibri"/>
              <a:sym typeface="Calibri"/>
            </a:endParaRPr>
          </a:p>
          <a:p>
            <a:pPr marL="355600" marR="0" lvl="0" indent="-342900" algn="l" rtl="0">
              <a:lnSpc>
                <a:spcPct val="100000"/>
              </a:lnSpc>
              <a:spcBef>
                <a:spcPts val="434"/>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Add any other HTML/CSS elements to improve site rendering.</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69"/>
        <p:cNvGrpSpPr/>
        <p:nvPr/>
      </p:nvGrpSpPr>
      <p:grpSpPr>
        <a:xfrm>
          <a:off x="0" y="0"/>
          <a:ext cx="0" cy="0"/>
          <a:chOff x="0" y="0"/>
          <a:chExt cx="0" cy="0"/>
        </a:xfrm>
      </p:grpSpPr>
      <p:sp>
        <p:nvSpPr>
          <p:cNvPr id="170" name="Google Shape;170;p12"/>
          <p:cNvSpPr txBox="1"/>
          <p:nvPr/>
        </p:nvSpPr>
        <p:spPr>
          <a:xfrm>
            <a:off x="8718295" y="199390"/>
            <a:ext cx="17526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solidFill>
                  <a:srgbClr val="A69C94"/>
                </a:solidFill>
                <a:latin typeface="Arial"/>
                <a:ea typeface="Arial"/>
                <a:cs typeface="Arial"/>
                <a:sym typeface="Arial"/>
              </a:rPr>
              <a:t>11</a:t>
            </a:r>
            <a:endParaRPr sz="1200">
              <a:solidFill>
                <a:schemeClr val="dk1"/>
              </a:solidFill>
              <a:latin typeface="Arial"/>
              <a:ea typeface="Arial"/>
              <a:cs typeface="Arial"/>
              <a:sym typeface="Arial"/>
            </a:endParaRPr>
          </a:p>
        </p:txBody>
      </p:sp>
      <p:grpSp>
        <p:nvGrpSpPr>
          <p:cNvPr id="171" name="Google Shape;171;p12"/>
          <p:cNvGrpSpPr/>
          <p:nvPr/>
        </p:nvGrpSpPr>
        <p:grpSpPr>
          <a:xfrm>
            <a:off x="0" y="0"/>
            <a:ext cx="9143999" cy="836675"/>
            <a:chOff x="0" y="0"/>
            <a:chExt cx="9143999" cy="836675"/>
          </a:xfrm>
        </p:grpSpPr>
        <p:pic>
          <p:nvPicPr>
            <p:cNvPr id="172" name="Google Shape;172;p12"/>
            <p:cNvPicPr preferRelativeResize="0"/>
            <p:nvPr/>
          </p:nvPicPr>
          <p:blipFill rotWithShape="1">
            <a:blip r:embed="rId3">
              <a:alphaModFix/>
            </a:blip>
            <a:srcRect/>
            <a:stretch/>
          </p:blipFill>
          <p:spPr>
            <a:xfrm>
              <a:off x="0" y="0"/>
              <a:ext cx="9143999" cy="382524"/>
            </a:xfrm>
            <a:prstGeom prst="rect">
              <a:avLst/>
            </a:prstGeom>
            <a:noFill/>
            <a:ln>
              <a:noFill/>
            </a:ln>
          </p:spPr>
        </p:pic>
        <p:pic>
          <p:nvPicPr>
            <p:cNvPr id="173" name="Google Shape;173;p12"/>
            <p:cNvPicPr preferRelativeResize="0"/>
            <p:nvPr/>
          </p:nvPicPr>
          <p:blipFill rotWithShape="1">
            <a:blip r:embed="rId4">
              <a:alphaModFix/>
            </a:blip>
            <a:srcRect/>
            <a:stretch/>
          </p:blipFill>
          <p:spPr>
            <a:xfrm>
              <a:off x="7307579" y="382524"/>
              <a:ext cx="1697735" cy="454151"/>
            </a:xfrm>
            <a:prstGeom prst="rect">
              <a:avLst/>
            </a:prstGeom>
            <a:noFill/>
            <a:ln>
              <a:noFill/>
            </a:ln>
          </p:spPr>
        </p:pic>
      </p:grpSp>
      <p:pic>
        <p:nvPicPr>
          <p:cNvPr id="174" name="Google Shape;174;p12"/>
          <p:cNvPicPr preferRelativeResize="0"/>
          <p:nvPr/>
        </p:nvPicPr>
        <p:blipFill rotWithShape="1">
          <a:blip r:embed="rId5">
            <a:alphaModFix/>
          </a:blip>
          <a:srcRect/>
          <a:stretch/>
        </p:blipFill>
        <p:spPr>
          <a:xfrm>
            <a:off x="0" y="6662926"/>
            <a:ext cx="9143999" cy="195071"/>
          </a:xfrm>
          <a:prstGeom prst="rect">
            <a:avLst/>
          </a:prstGeom>
          <a:noFill/>
          <a:ln>
            <a:noFill/>
          </a:ln>
        </p:spPr>
      </p:pic>
      <p:sp>
        <p:nvSpPr>
          <p:cNvPr id="175" name="Google Shape;175;p12"/>
          <p:cNvSpPr txBox="1">
            <a:spLocks noGrp="1"/>
          </p:cNvSpPr>
          <p:nvPr>
            <p:ph type="title"/>
          </p:nvPr>
        </p:nvSpPr>
        <p:spPr>
          <a:xfrm>
            <a:off x="491439" y="897381"/>
            <a:ext cx="2795270" cy="45212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Starting point</a:t>
            </a:r>
            <a:endParaRPr/>
          </a:p>
        </p:txBody>
      </p:sp>
      <p:sp>
        <p:nvSpPr>
          <p:cNvPr id="176" name="Google Shape;176;p12"/>
          <p:cNvSpPr txBox="1"/>
          <p:nvPr/>
        </p:nvSpPr>
        <p:spPr>
          <a:xfrm>
            <a:off x="474370" y="1731391"/>
            <a:ext cx="7597140" cy="1284605"/>
          </a:xfrm>
          <a:prstGeom prst="rect">
            <a:avLst/>
          </a:prstGeom>
          <a:noFill/>
          <a:ln>
            <a:noFill/>
          </a:ln>
        </p:spPr>
        <p:txBody>
          <a:bodyPr spcFirstLastPara="1" wrap="square" lIns="0" tIns="13325" rIns="0" bIns="0" anchor="t" anchorCtr="0">
            <a:spAutoFit/>
          </a:bodyPr>
          <a:lstStyle/>
          <a:p>
            <a:pPr marL="355600" marR="0" lvl="0" indent="-342900" algn="l" rtl="0">
              <a:lnSpc>
                <a:spcPct val="100000"/>
              </a:lnSpc>
              <a:spcBef>
                <a:spcPts val="0"/>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If you don’t know how to start, look at this repository as</a:t>
            </a:r>
            <a:endParaRPr sz="2000">
              <a:solidFill>
                <a:schemeClr val="dk1"/>
              </a:solidFill>
              <a:latin typeface="Verdana"/>
              <a:ea typeface="Verdana"/>
              <a:cs typeface="Verdana"/>
              <a:sym typeface="Verdana"/>
            </a:endParaRPr>
          </a:p>
          <a:p>
            <a:pPr marL="355600" marR="0" lvl="0" indent="0" algn="l" rtl="0">
              <a:lnSpc>
                <a:spcPct val="100000"/>
              </a:lnSpc>
              <a:spcBef>
                <a:spcPts val="0"/>
              </a:spcBef>
              <a:spcAft>
                <a:spcPts val="0"/>
              </a:spcAft>
              <a:buNone/>
            </a:pPr>
            <a:r>
              <a:rPr lang="en-US" sz="2000">
                <a:solidFill>
                  <a:schemeClr val="dk1"/>
                </a:solidFill>
                <a:latin typeface="Verdana"/>
                <a:ea typeface="Verdana"/>
                <a:cs typeface="Verdana"/>
                <a:sym typeface="Verdana"/>
              </a:rPr>
              <a:t>a starting point</a:t>
            </a:r>
            <a:endParaRPr sz="2000">
              <a:solidFill>
                <a:schemeClr val="dk1"/>
              </a:solidFill>
              <a:latin typeface="Verdana"/>
              <a:ea typeface="Verdana"/>
              <a:cs typeface="Verdana"/>
              <a:sym typeface="Verdana"/>
            </a:endParaRPr>
          </a:p>
          <a:p>
            <a:pPr marL="756285" marR="0" lvl="1" indent="-287019" algn="l" rtl="0">
              <a:lnSpc>
                <a:spcPct val="100000"/>
              </a:lnSpc>
              <a:spcBef>
                <a:spcPts val="330"/>
              </a:spcBef>
              <a:spcAft>
                <a:spcPts val="0"/>
              </a:spcAft>
              <a:buClr>
                <a:srgbClr val="000000"/>
              </a:buClr>
              <a:buSzPts val="1800"/>
              <a:buFont typeface="Calibri"/>
              <a:buChar char="–"/>
            </a:pPr>
            <a:r>
              <a:rPr lang="en-US" sz="1800" b="0" i="0" u="sng" strike="noStrike" cap="none">
                <a:solidFill>
                  <a:srgbClr val="CCCCFF"/>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SEG3125- Lab 2-Grocery</a:t>
            </a:r>
            <a:endParaRPr sz="1800" b="0" i="0" u="none" strike="noStrike" cap="none">
              <a:solidFill>
                <a:schemeClr val="dk1"/>
              </a:solidFill>
              <a:latin typeface="Calibri"/>
              <a:ea typeface="Calibri"/>
              <a:cs typeface="Calibri"/>
              <a:sym typeface="Calibri"/>
            </a:endParaRPr>
          </a:p>
          <a:p>
            <a:pPr marL="756285" marR="0" lvl="1" indent="-287019" algn="l" rtl="0">
              <a:lnSpc>
                <a:spcPct val="100000"/>
              </a:lnSpc>
              <a:spcBef>
                <a:spcPts val="455"/>
              </a:spcBef>
              <a:spcAft>
                <a:spcPts val="0"/>
              </a:spcAft>
              <a:buClr>
                <a:schemeClr val="dk1"/>
              </a:buClr>
              <a:buSzPts val="1800"/>
              <a:buFont typeface="Calibri"/>
              <a:buChar char="–"/>
            </a:pPr>
            <a:r>
              <a:rPr lang="en-US" sz="1800" b="0" i="1" u="none" strike="noStrike" cap="none">
                <a:solidFill>
                  <a:schemeClr val="dk1"/>
                </a:solidFill>
                <a:latin typeface="Calibri"/>
                <a:ea typeface="Calibri"/>
                <a:cs typeface="Calibri"/>
                <a:sym typeface="Calibri"/>
              </a:rPr>
              <a:t>You can see the rendering of this page</a:t>
            </a:r>
            <a:r>
              <a:rPr lang="en-US" sz="1800" b="0" i="1" u="none" strike="noStrike" cap="none">
                <a:solidFill>
                  <a:srgbClr val="CCCCFF"/>
                </a:solidFill>
                <a:latin typeface="Calibri"/>
                <a:ea typeface="Calibri"/>
                <a:cs typeface="Calibri"/>
                <a:sym typeface="Calibri"/>
              </a:rPr>
              <a:t> </a:t>
            </a:r>
            <a:r>
              <a:rPr lang="en-US" sz="1800" b="0" i="1" u="sng" strike="noStrike" cap="none">
                <a:solidFill>
                  <a:srgbClr val="CCCCFF"/>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here</a:t>
            </a: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3"/>
          <p:cNvSpPr txBox="1"/>
          <p:nvPr/>
        </p:nvSpPr>
        <p:spPr>
          <a:xfrm>
            <a:off x="8707628" y="199390"/>
            <a:ext cx="196215"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solidFill>
                  <a:srgbClr val="A69C94"/>
                </a:solidFill>
                <a:latin typeface="Arial"/>
                <a:ea typeface="Arial"/>
                <a:cs typeface="Arial"/>
                <a:sym typeface="Arial"/>
              </a:rPr>
              <a:t>13</a:t>
            </a:r>
            <a:endParaRPr sz="1200">
              <a:solidFill>
                <a:schemeClr val="dk1"/>
              </a:solidFill>
              <a:latin typeface="Arial"/>
              <a:ea typeface="Arial"/>
              <a:cs typeface="Arial"/>
              <a:sym typeface="Arial"/>
            </a:endParaRPr>
          </a:p>
        </p:txBody>
      </p:sp>
      <p:grpSp>
        <p:nvGrpSpPr>
          <p:cNvPr id="182" name="Google Shape;182;p13"/>
          <p:cNvGrpSpPr/>
          <p:nvPr/>
        </p:nvGrpSpPr>
        <p:grpSpPr>
          <a:xfrm>
            <a:off x="0" y="0"/>
            <a:ext cx="9143999" cy="836675"/>
            <a:chOff x="0" y="0"/>
            <a:chExt cx="9143999" cy="836675"/>
          </a:xfrm>
        </p:grpSpPr>
        <p:pic>
          <p:nvPicPr>
            <p:cNvPr id="183" name="Google Shape;183;p13"/>
            <p:cNvPicPr preferRelativeResize="0"/>
            <p:nvPr/>
          </p:nvPicPr>
          <p:blipFill rotWithShape="1">
            <a:blip r:embed="rId3">
              <a:alphaModFix/>
            </a:blip>
            <a:srcRect/>
            <a:stretch/>
          </p:blipFill>
          <p:spPr>
            <a:xfrm>
              <a:off x="0" y="0"/>
              <a:ext cx="9143999" cy="382524"/>
            </a:xfrm>
            <a:prstGeom prst="rect">
              <a:avLst/>
            </a:prstGeom>
            <a:noFill/>
            <a:ln>
              <a:noFill/>
            </a:ln>
          </p:spPr>
        </p:pic>
        <p:pic>
          <p:nvPicPr>
            <p:cNvPr id="184" name="Google Shape;184;p13"/>
            <p:cNvPicPr preferRelativeResize="0"/>
            <p:nvPr/>
          </p:nvPicPr>
          <p:blipFill rotWithShape="1">
            <a:blip r:embed="rId4">
              <a:alphaModFix/>
            </a:blip>
            <a:srcRect/>
            <a:stretch/>
          </p:blipFill>
          <p:spPr>
            <a:xfrm>
              <a:off x="7307579" y="382524"/>
              <a:ext cx="1697735" cy="454151"/>
            </a:xfrm>
            <a:prstGeom prst="rect">
              <a:avLst/>
            </a:prstGeom>
            <a:noFill/>
            <a:ln>
              <a:noFill/>
            </a:ln>
          </p:spPr>
        </p:pic>
      </p:grpSp>
      <p:pic>
        <p:nvPicPr>
          <p:cNvPr id="185" name="Google Shape;185;p13"/>
          <p:cNvPicPr preferRelativeResize="0"/>
          <p:nvPr/>
        </p:nvPicPr>
        <p:blipFill rotWithShape="1">
          <a:blip r:embed="rId5">
            <a:alphaModFix/>
          </a:blip>
          <a:srcRect/>
          <a:stretch/>
        </p:blipFill>
        <p:spPr>
          <a:xfrm>
            <a:off x="0" y="6662926"/>
            <a:ext cx="9143999" cy="195071"/>
          </a:xfrm>
          <a:prstGeom prst="rect">
            <a:avLst/>
          </a:prstGeom>
          <a:noFill/>
          <a:ln>
            <a:noFill/>
          </a:ln>
        </p:spPr>
      </p:pic>
      <p:sp>
        <p:nvSpPr>
          <p:cNvPr id="186" name="Google Shape;186;p13"/>
          <p:cNvSpPr txBox="1">
            <a:spLocks noGrp="1"/>
          </p:cNvSpPr>
          <p:nvPr>
            <p:ph type="title"/>
          </p:nvPr>
        </p:nvSpPr>
        <p:spPr>
          <a:xfrm>
            <a:off x="491439" y="897381"/>
            <a:ext cx="2019300" cy="45212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Questions</a:t>
            </a:r>
            <a:endParaRPr/>
          </a:p>
        </p:txBody>
      </p:sp>
      <p:sp>
        <p:nvSpPr>
          <p:cNvPr id="187" name="Google Shape;187;p13"/>
          <p:cNvSpPr txBox="1"/>
          <p:nvPr/>
        </p:nvSpPr>
        <p:spPr>
          <a:xfrm>
            <a:off x="474370" y="1671040"/>
            <a:ext cx="7431900" cy="1741492"/>
          </a:xfrm>
          <a:prstGeom prst="rect">
            <a:avLst/>
          </a:prstGeom>
          <a:noFill/>
          <a:ln>
            <a:noFill/>
          </a:ln>
        </p:spPr>
        <p:txBody>
          <a:bodyPr spcFirstLastPara="1" wrap="square" lIns="0" tIns="73650" rIns="0" bIns="0" anchor="t" anchorCtr="0">
            <a:spAutoFit/>
          </a:bodyPr>
          <a:lstStyle/>
          <a:p>
            <a:pPr marL="355600" marR="0" lvl="0" indent="-342900" algn="l" rtl="0">
              <a:lnSpc>
                <a:spcPct val="100000"/>
              </a:lnSpc>
              <a:spcBef>
                <a:spcPts val="0"/>
              </a:spcBef>
              <a:spcAft>
                <a:spcPts val="0"/>
              </a:spcAft>
              <a:buClr>
                <a:schemeClr val="dk1"/>
              </a:buClr>
              <a:buSzPts val="2000"/>
              <a:buFont typeface="Verdana"/>
              <a:buChar char="•"/>
            </a:pPr>
            <a:r>
              <a:rPr lang="en-US" sz="2000" dirty="0">
                <a:solidFill>
                  <a:schemeClr val="dk1"/>
                </a:solidFill>
                <a:latin typeface="Verdana"/>
                <a:ea typeface="Verdana"/>
                <a:cs typeface="Verdana"/>
                <a:sym typeface="Verdana"/>
              </a:rPr>
              <a:t>Any questions???</a:t>
            </a:r>
            <a:endParaRPr sz="2000" dirty="0">
              <a:solidFill>
                <a:schemeClr val="dk1"/>
              </a:solidFill>
              <a:latin typeface="Verdana"/>
              <a:ea typeface="Verdana"/>
              <a:cs typeface="Verdana"/>
              <a:sym typeface="Verdana"/>
            </a:endParaRPr>
          </a:p>
          <a:p>
            <a:pPr marL="355600" marR="5080" lvl="0" indent="-342900" algn="l" rtl="0">
              <a:lnSpc>
                <a:spcPct val="100000"/>
              </a:lnSpc>
              <a:spcBef>
                <a:spcPts val="480"/>
              </a:spcBef>
              <a:spcAft>
                <a:spcPts val="0"/>
              </a:spcAft>
              <a:buClr>
                <a:schemeClr val="dk1"/>
              </a:buClr>
              <a:buSzPts val="2000"/>
              <a:buFont typeface="Verdana"/>
              <a:buChar char="•"/>
            </a:pPr>
            <a:r>
              <a:rPr lang="en-US" sz="2000" dirty="0">
                <a:solidFill>
                  <a:schemeClr val="dk1"/>
                </a:solidFill>
                <a:latin typeface="Verdana"/>
                <a:ea typeface="Verdana"/>
                <a:cs typeface="Verdana"/>
                <a:sym typeface="Verdana"/>
              </a:rPr>
              <a:t>If you have any question, you can send email to both of </a:t>
            </a:r>
            <a:r>
              <a:rPr lang="en-US" sz="2000" dirty="0" err="1">
                <a:solidFill>
                  <a:schemeClr val="dk1"/>
                </a:solidFill>
                <a:latin typeface="Verdana"/>
                <a:ea typeface="Verdana"/>
                <a:cs typeface="Verdana"/>
                <a:sym typeface="Verdana"/>
              </a:rPr>
              <a:t>TAs.</a:t>
            </a:r>
            <a:r>
              <a:rPr lang="en-US" sz="2000" dirty="0">
                <a:solidFill>
                  <a:schemeClr val="dk1"/>
                </a:solidFill>
                <a:latin typeface="Verdana"/>
                <a:ea typeface="Verdana"/>
                <a:cs typeface="Verdana"/>
                <a:sym typeface="Verdana"/>
              </a:rPr>
              <a:t> (Emails are in the main page of the Labs and Tutorials)</a:t>
            </a:r>
            <a:endParaRPr sz="2000" dirty="0">
              <a:solidFill>
                <a:schemeClr val="dk1"/>
              </a:solidFill>
              <a:latin typeface="Verdana"/>
              <a:ea typeface="Verdana"/>
              <a:cs typeface="Verdana"/>
              <a:sym typeface="Verdana"/>
            </a:endParaRPr>
          </a:p>
          <a:p>
            <a:pPr marL="457200" marR="5080" lvl="0" indent="0" algn="l" rtl="0">
              <a:lnSpc>
                <a:spcPct val="100000"/>
              </a:lnSpc>
              <a:spcBef>
                <a:spcPts val="48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4"/>
          <p:cNvSpPr txBox="1"/>
          <p:nvPr/>
        </p:nvSpPr>
        <p:spPr>
          <a:xfrm>
            <a:off x="8707628" y="199390"/>
            <a:ext cx="196215"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solidFill>
                  <a:srgbClr val="A69C94"/>
                </a:solidFill>
                <a:latin typeface="Arial"/>
                <a:ea typeface="Arial"/>
                <a:cs typeface="Arial"/>
                <a:sym typeface="Arial"/>
              </a:rPr>
              <a:t>14</a:t>
            </a:r>
            <a:endParaRPr sz="1200">
              <a:solidFill>
                <a:schemeClr val="dk1"/>
              </a:solidFill>
              <a:latin typeface="Arial"/>
              <a:ea typeface="Arial"/>
              <a:cs typeface="Arial"/>
              <a:sym typeface="Arial"/>
            </a:endParaRPr>
          </a:p>
        </p:txBody>
      </p:sp>
      <p:grpSp>
        <p:nvGrpSpPr>
          <p:cNvPr id="193" name="Google Shape;193;p14"/>
          <p:cNvGrpSpPr/>
          <p:nvPr/>
        </p:nvGrpSpPr>
        <p:grpSpPr>
          <a:xfrm>
            <a:off x="0" y="0"/>
            <a:ext cx="9143999" cy="836675"/>
            <a:chOff x="0" y="0"/>
            <a:chExt cx="9143999" cy="836675"/>
          </a:xfrm>
        </p:grpSpPr>
        <p:pic>
          <p:nvPicPr>
            <p:cNvPr id="194" name="Google Shape;194;p14"/>
            <p:cNvPicPr preferRelativeResize="0"/>
            <p:nvPr/>
          </p:nvPicPr>
          <p:blipFill rotWithShape="1">
            <a:blip r:embed="rId3">
              <a:alphaModFix/>
            </a:blip>
            <a:srcRect/>
            <a:stretch/>
          </p:blipFill>
          <p:spPr>
            <a:xfrm>
              <a:off x="0" y="0"/>
              <a:ext cx="9143999" cy="382524"/>
            </a:xfrm>
            <a:prstGeom prst="rect">
              <a:avLst/>
            </a:prstGeom>
            <a:noFill/>
            <a:ln>
              <a:noFill/>
            </a:ln>
          </p:spPr>
        </p:pic>
        <p:pic>
          <p:nvPicPr>
            <p:cNvPr id="195" name="Google Shape;195;p14"/>
            <p:cNvPicPr preferRelativeResize="0"/>
            <p:nvPr/>
          </p:nvPicPr>
          <p:blipFill rotWithShape="1">
            <a:blip r:embed="rId4">
              <a:alphaModFix/>
            </a:blip>
            <a:srcRect/>
            <a:stretch/>
          </p:blipFill>
          <p:spPr>
            <a:xfrm>
              <a:off x="7307579" y="382524"/>
              <a:ext cx="1697735" cy="454151"/>
            </a:xfrm>
            <a:prstGeom prst="rect">
              <a:avLst/>
            </a:prstGeom>
            <a:noFill/>
            <a:ln>
              <a:noFill/>
            </a:ln>
          </p:spPr>
        </p:pic>
      </p:grpSp>
      <p:pic>
        <p:nvPicPr>
          <p:cNvPr id="196" name="Google Shape;196;p14"/>
          <p:cNvPicPr preferRelativeResize="0"/>
          <p:nvPr/>
        </p:nvPicPr>
        <p:blipFill rotWithShape="1">
          <a:blip r:embed="rId5">
            <a:alphaModFix/>
          </a:blip>
          <a:srcRect/>
          <a:stretch/>
        </p:blipFill>
        <p:spPr>
          <a:xfrm>
            <a:off x="0" y="6662926"/>
            <a:ext cx="9143999" cy="195071"/>
          </a:xfrm>
          <a:prstGeom prst="rect">
            <a:avLst/>
          </a:prstGeom>
          <a:noFill/>
          <a:ln>
            <a:noFill/>
          </a:ln>
        </p:spPr>
      </p:pic>
      <p:sp>
        <p:nvSpPr>
          <p:cNvPr id="197" name="Google Shape;197;p14"/>
          <p:cNvSpPr txBox="1">
            <a:spLocks noGrp="1"/>
          </p:cNvSpPr>
          <p:nvPr>
            <p:ph type="title"/>
          </p:nvPr>
        </p:nvSpPr>
        <p:spPr>
          <a:xfrm>
            <a:off x="3085845" y="3130423"/>
            <a:ext cx="2538095" cy="45212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1"/>
        <p:cNvGrpSpPr/>
        <p:nvPr/>
      </p:nvGrpSpPr>
      <p:grpSpPr>
        <a:xfrm>
          <a:off x="0" y="0"/>
          <a:ext cx="0" cy="0"/>
          <a:chOff x="0" y="0"/>
          <a:chExt cx="0" cy="0"/>
        </a:xfrm>
      </p:grpSpPr>
      <p:sp>
        <p:nvSpPr>
          <p:cNvPr id="62" name="Google Shape;62;p2"/>
          <p:cNvSpPr txBox="1"/>
          <p:nvPr/>
        </p:nvSpPr>
        <p:spPr>
          <a:xfrm>
            <a:off x="8792971" y="199390"/>
            <a:ext cx="110489"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solidFill>
                  <a:srgbClr val="A69C94"/>
                </a:solidFill>
                <a:latin typeface="Arial"/>
                <a:ea typeface="Arial"/>
                <a:cs typeface="Arial"/>
                <a:sym typeface="Arial"/>
              </a:rPr>
              <a:t>4</a:t>
            </a:r>
            <a:endParaRPr sz="1200">
              <a:solidFill>
                <a:schemeClr val="dk1"/>
              </a:solidFill>
              <a:latin typeface="Arial"/>
              <a:ea typeface="Arial"/>
              <a:cs typeface="Arial"/>
              <a:sym typeface="Arial"/>
            </a:endParaRPr>
          </a:p>
        </p:txBody>
      </p:sp>
      <p:grpSp>
        <p:nvGrpSpPr>
          <p:cNvPr id="63" name="Google Shape;63;p2"/>
          <p:cNvGrpSpPr/>
          <p:nvPr/>
        </p:nvGrpSpPr>
        <p:grpSpPr>
          <a:xfrm>
            <a:off x="0" y="0"/>
            <a:ext cx="9143999" cy="836675"/>
            <a:chOff x="0" y="0"/>
            <a:chExt cx="9143999" cy="836675"/>
          </a:xfrm>
        </p:grpSpPr>
        <p:pic>
          <p:nvPicPr>
            <p:cNvPr id="64" name="Google Shape;64;p2"/>
            <p:cNvPicPr preferRelativeResize="0"/>
            <p:nvPr/>
          </p:nvPicPr>
          <p:blipFill rotWithShape="1">
            <a:blip r:embed="rId3">
              <a:alphaModFix/>
            </a:blip>
            <a:srcRect/>
            <a:stretch/>
          </p:blipFill>
          <p:spPr>
            <a:xfrm>
              <a:off x="0" y="0"/>
              <a:ext cx="9143999" cy="382524"/>
            </a:xfrm>
            <a:prstGeom prst="rect">
              <a:avLst/>
            </a:prstGeom>
            <a:noFill/>
            <a:ln>
              <a:noFill/>
            </a:ln>
          </p:spPr>
        </p:pic>
        <p:pic>
          <p:nvPicPr>
            <p:cNvPr id="65" name="Google Shape;65;p2"/>
            <p:cNvPicPr preferRelativeResize="0"/>
            <p:nvPr/>
          </p:nvPicPr>
          <p:blipFill rotWithShape="1">
            <a:blip r:embed="rId4">
              <a:alphaModFix/>
            </a:blip>
            <a:srcRect/>
            <a:stretch/>
          </p:blipFill>
          <p:spPr>
            <a:xfrm>
              <a:off x="7307579" y="382524"/>
              <a:ext cx="1697735" cy="454151"/>
            </a:xfrm>
            <a:prstGeom prst="rect">
              <a:avLst/>
            </a:prstGeom>
            <a:noFill/>
            <a:ln>
              <a:noFill/>
            </a:ln>
          </p:spPr>
        </p:pic>
      </p:grpSp>
      <p:pic>
        <p:nvPicPr>
          <p:cNvPr id="66" name="Google Shape;66;p2"/>
          <p:cNvPicPr preferRelativeResize="0"/>
          <p:nvPr/>
        </p:nvPicPr>
        <p:blipFill rotWithShape="1">
          <a:blip r:embed="rId5">
            <a:alphaModFix/>
          </a:blip>
          <a:srcRect/>
          <a:stretch/>
        </p:blipFill>
        <p:spPr>
          <a:xfrm>
            <a:off x="0" y="6662926"/>
            <a:ext cx="9143999" cy="195071"/>
          </a:xfrm>
          <a:prstGeom prst="rect">
            <a:avLst/>
          </a:prstGeom>
          <a:noFill/>
          <a:ln>
            <a:noFill/>
          </a:ln>
        </p:spPr>
      </p:pic>
      <p:sp>
        <p:nvSpPr>
          <p:cNvPr id="67" name="Google Shape;67;p2"/>
          <p:cNvSpPr txBox="1">
            <a:spLocks noGrp="1"/>
          </p:cNvSpPr>
          <p:nvPr>
            <p:ph type="title"/>
          </p:nvPr>
        </p:nvSpPr>
        <p:spPr>
          <a:xfrm>
            <a:off x="491438" y="897381"/>
            <a:ext cx="3089961" cy="44307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IMPORTANT</a:t>
            </a:r>
            <a:endParaRPr/>
          </a:p>
        </p:txBody>
      </p:sp>
      <p:sp>
        <p:nvSpPr>
          <p:cNvPr id="68" name="Google Shape;68;p2"/>
          <p:cNvSpPr txBox="1"/>
          <p:nvPr/>
        </p:nvSpPr>
        <p:spPr>
          <a:xfrm>
            <a:off x="448970" y="1671040"/>
            <a:ext cx="8085430" cy="4383241"/>
          </a:xfrm>
          <a:prstGeom prst="rect">
            <a:avLst/>
          </a:prstGeom>
          <a:noFill/>
          <a:ln>
            <a:noFill/>
          </a:ln>
        </p:spPr>
        <p:txBody>
          <a:bodyPr spcFirstLastPara="1" wrap="square" lIns="0" tIns="73650" rIns="0" bIns="0" anchor="t" anchorCtr="0">
            <a:spAutoFit/>
          </a:bodyPr>
          <a:lstStyle/>
          <a:p>
            <a:pPr marL="381000" marR="0" lvl="0" indent="-342900" algn="l" rtl="0">
              <a:lnSpc>
                <a:spcPct val="100000"/>
              </a:lnSpc>
              <a:spcBef>
                <a:spcPts val="0"/>
              </a:spcBef>
              <a:spcAft>
                <a:spcPts val="0"/>
              </a:spcAft>
              <a:buClr>
                <a:schemeClr val="dk1"/>
              </a:buClr>
              <a:buSzPts val="2000"/>
              <a:buFont typeface="Verdana"/>
              <a:buChar char="•"/>
            </a:pPr>
            <a:r>
              <a:rPr lang="en-US" sz="2000" dirty="0">
                <a:solidFill>
                  <a:schemeClr val="dk1"/>
                </a:solidFill>
                <a:latin typeface="Verdana"/>
                <a:ea typeface="Verdana"/>
                <a:cs typeface="Verdana"/>
                <a:sym typeface="Verdana"/>
              </a:rPr>
              <a:t>Can host the website on GitHub pages using Public Repository</a:t>
            </a:r>
          </a:p>
          <a:p>
            <a:pPr marL="381000" marR="0" lvl="0" indent="-342900" algn="l" rtl="0">
              <a:lnSpc>
                <a:spcPct val="100000"/>
              </a:lnSpc>
              <a:spcBef>
                <a:spcPts val="0"/>
              </a:spcBef>
              <a:spcAft>
                <a:spcPts val="0"/>
              </a:spcAft>
              <a:buClr>
                <a:schemeClr val="dk1"/>
              </a:buClr>
              <a:buSzPts val="2000"/>
              <a:buFont typeface="Verdana"/>
              <a:buChar char="•"/>
            </a:pPr>
            <a:r>
              <a:rPr lang="en-US" sz="2000" dirty="0"/>
              <a:t>You need to fill the Google Form so that you can get into the GitHub Organization.</a:t>
            </a:r>
            <a:br>
              <a:rPr lang="en-US" sz="2000" dirty="0"/>
            </a:br>
            <a:r>
              <a:rPr lang="en-US" sz="2000" dirty="0">
                <a:hlinkClick r:id="rId6"/>
              </a:rPr>
              <a:t>https://docs.google.com/forms/d/e/1FAIpQLSc9ZblJCT08wA-qogLWyioZCx6Xw3gLmPIbWXa-p_H4Kqt4TA/viewform?usp=sf_link</a:t>
            </a:r>
            <a:br>
              <a:rPr lang="en-US" sz="2000" dirty="0"/>
            </a:br>
            <a:endParaRPr lang="en-US" sz="2000" dirty="0"/>
          </a:p>
          <a:p>
            <a:pPr marL="381000" marR="0" lvl="0" indent="-342900" algn="l" rtl="0">
              <a:lnSpc>
                <a:spcPct val="100000"/>
              </a:lnSpc>
              <a:spcBef>
                <a:spcPts val="0"/>
              </a:spcBef>
              <a:spcAft>
                <a:spcPts val="0"/>
              </a:spcAft>
              <a:buClr>
                <a:schemeClr val="dk1"/>
              </a:buClr>
              <a:buSzPts val="2000"/>
              <a:buFont typeface="Verdana"/>
              <a:buChar char="•"/>
            </a:pPr>
            <a:r>
              <a:rPr lang="en-US" sz="2000" dirty="0"/>
              <a:t>You Need to upload the work on the GitHub organization repository and do not forget to submit a pdf with all the required things (mentioned in the following slides) to the Brightspace.</a:t>
            </a:r>
            <a:br>
              <a:rPr lang="en-US" sz="2000" dirty="0"/>
            </a:br>
            <a:endParaRPr lang="en-US" sz="2000" dirty="0"/>
          </a:p>
          <a:p>
            <a:pPr marL="381000" marR="0" lvl="0" indent="-342900" algn="l" rtl="0">
              <a:lnSpc>
                <a:spcPct val="100000"/>
              </a:lnSpc>
              <a:spcBef>
                <a:spcPts val="0"/>
              </a:spcBef>
              <a:spcAft>
                <a:spcPts val="0"/>
              </a:spcAft>
              <a:buClr>
                <a:schemeClr val="dk1"/>
              </a:buClr>
              <a:buSzPts val="2000"/>
              <a:buFont typeface="Verdana"/>
              <a:buChar char="•"/>
            </a:pPr>
            <a:r>
              <a:rPr lang="en-US" sz="2000" b="1" dirty="0">
                <a:solidFill>
                  <a:srgbClr val="CD2026"/>
                </a:solidFill>
                <a:effectLst/>
              </a:rPr>
              <a:t>Please Note:</a:t>
            </a:r>
            <a:r>
              <a:rPr lang="en-US" sz="2000" dirty="0">
                <a:solidFill>
                  <a:srgbClr val="CD2026"/>
                </a:solidFill>
                <a:effectLst/>
              </a:rPr>
              <a:t> From now onwards you need not to add the TA to your repository. You just need to upload your work in your respective repository of the GitHub organization</a:t>
            </a:r>
            <a:r>
              <a:rPr lang="en-US" dirty="0">
                <a:solidFill>
                  <a:srgbClr val="CD2026"/>
                </a:solidFill>
                <a:effectLst/>
              </a:rPr>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txBox="1"/>
          <p:nvPr/>
        </p:nvSpPr>
        <p:spPr>
          <a:xfrm>
            <a:off x="8792971" y="199390"/>
            <a:ext cx="110489"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solidFill>
                  <a:srgbClr val="A69C94"/>
                </a:solidFill>
                <a:latin typeface="Arial"/>
                <a:ea typeface="Arial"/>
                <a:cs typeface="Arial"/>
                <a:sym typeface="Arial"/>
              </a:rPr>
              <a:t>4</a:t>
            </a:r>
            <a:endParaRPr sz="1200">
              <a:solidFill>
                <a:schemeClr val="dk1"/>
              </a:solidFill>
              <a:latin typeface="Arial"/>
              <a:ea typeface="Arial"/>
              <a:cs typeface="Arial"/>
              <a:sym typeface="Arial"/>
            </a:endParaRPr>
          </a:p>
        </p:txBody>
      </p:sp>
      <p:grpSp>
        <p:nvGrpSpPr>
          <p:cNvPr id="74" name="Google Shape;74;p3"/>
          <p:cNvGrpSpPr/>
          <p:nvPr/>
        </p:nvGrpSpPr>
        <p:grpSpPr>
          <a:xfrm>
            <a:off x="0" y="0"/>
            <a:ext cx="9143999" cy="836675"/>
            <a:chOff x="0" y="0"/>
            <a:chExt cx="9143999" cy="836675"/>
          </a:xfrm>
        </p:grpSpPr>
        <p:pic>
          <p:nvPicPr>
            <p:cNvPr id="75" name="Google Shape;75;p3"/>
            <p:cNvPicPr preferRelativeResize="0"/>
            <p:nvPr/>
          </p:nvPicPr>
          <p:blipFill rotWithShape="1">
            <a:blip r:embed="rId3">
              <a:alphaModFix/>
            </a:blip>
            <a:srcRect/>
            <a:stretch/>
          </p:blipFill>
          <p:spPr>
            <a:xfrm>
              <a:off x="0" y="0"/>
              <a:ext cx="9143999" cy="382524"/>
            </a:xfrm>
            <a:prstGeom prst="rect">
              <a:avLst/>
            </a:prstGeom>
            <a:noFill/>
            <a:ln>
              <a:noFill/>
            </a:ln>
          </p:spPr>
        </p:pic>
        <p:pic>
          <p:nvPicPr>
            <p:cNvPr id="76" name="Google Shape;76;p3"/>
            <p:cNvPicPr preferRelativeResize="0"/>
            <p:nvPr/>
          </p:nvPicPr>
          <p:blipFill rotWithShape="1">
            <a:blip r:embed="rId4">
              <a:alphaModFix/>
            </a:blip>
            <a:srcRect/>
            <a:stretch/>
          </p:blipFill>
          <p:spPr>
            <a:xfrm>
              <a:off x="7307579" y="382524"/>
              <a:ext cx="1697735" cy="454151"/>
            </a:xfrm>
            <a:prstGeom prst="rect">
              <a:avLst/>
            </a:prstGeom>
            <a:noFill/>
            <a:ln>
              <a:noFill/>
            </a:ln>
          </p:spPr>
        </p:pic>
      </p:grpSp>
      <p:pic>
        <p:nvPicPr>
          <p:cNvPr id="77" name="Google Shape;77;p3"/>
          <p:cNvPicPr preferRelativeResize="0"/>
          <p:nvPr/>
        </p:nvPicPr>
        <p:blipFill rotWithShape="1">
          <a:blip r:embed="rId5">
            <a:alphaModFix/>
          </a:blip>
          <a:srcRect/>
          <a:stretch/>
        </p:blipFill>
        <p:spPr>
          <a:xfrm>
            <a:off x="0" y="6662926"/>
            <a:ext cx="9143999" cy="195071"/>
          </a:xfrm>
          <a:prstGeom prst="rect">
            <a:avLst/>
          </a:prstGeom>
          <a:noFill/>
          <a:ln>
            <a:noFill/>
          </a:ln>
        </p:spPr>
      </p:pic>
      <p:sp>
        <p:nvSpPr>
          <p:cNvPr id="78" name="Google Shape;78;p3"/>
          <p:cNvSpPr txBox="1">
            <a:spLocks noGrp="1"/>
          </p:cNvSpPr>
          <p:nvPr>
            <p:ph type="title"/>
          </p:nvPr>
        </p:nvSpPr>
        <p:spPr>
          <a:xfrm>
            <a:off x="491439" y="897381"/>
            <a:ext cx="1986914" cy="45212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Deadlines</a:t>
            </a:r>
            <a:endParaRPr/>
          </a:p>
        </p:txBody>
      </p:sp>
      <p:sp>
        <p:nvSpPr>
          <p:cNvPr id="79" name="Google Shape;79;p3"/>
          <p:cNvSpPr txBox="1"/>
          <p:nvPr/>
        </p:nvSpPr>
        <p:spPr>
          <a:xfrm>
            <a:off x="448970" y="1671040"/>
            <a:ext cx="6885300" cy="1059600"/>
          </a:xfrm>
          <a:prstGeom prst="rect">
            <a:avLst/>
          </a:prstGeom>
          <a:noFill/>
          <a:ln>
            <a:noFill/>
          </a:ln>
        </p:spPr>
        <p:txBody>
          <a:bodyPr spcFirstLastPara="1" wrap="square" lIns="0" tIns="73650" rIns="0" bIns="0" anchor="t" anchorCtr="0">
            <a:spAutoFit/>
          </a:bodyPr>
          <a:lstStyle/>
          <a:p>
            <a:pPr marL="381000" marR="0" lvl="0" indent="-342900" algn="l" rtl="0">
              <a:lnSpc>
                <a:spcPct val="100000"/>
              </a:lnSpc>
              <a:spcBef>
                <a:spcPts val="0"/>
              </a:spcBef>
              <a:spcAft>
                <a:spcPts val="0"/>
              </a:spcAft>
              <a:buClr>
                <a:schemeClr val="dk1"/>
              </a:buClr>
              <a:buSzPts val="2000"/>
              <a:buFont typeface="Verdana"/>
              <a:buChar char="•"/>
            </a:pPr>
            <a:r>
              <a:rPr lang="en-US" sz="2000" dirty="0">
                <a:solidFill>
                  <a:schemeClr val="dk1"/>
                </a:solidFill>
                <a:latin typeface="Verdana"/>
                <a:ea typeface="Verdana"/>
                <a:cs typeface="Verdana"/>
                <a:sym typeface="Verdana"/>
              </a:rPr>
              <a:t>The deadline for lab 2 is January 26 2024</a:t>
            </a:r>
            <a:r>
              <a:rPr lang="en-US" sz="1950" baseline="30000" dirty="0">
                <a:solidFill>
                  <a:schemeClr val="dk1"/>
                </a:solidFill>
                <a:latin typeface="Verdana"/>
                <a:ea typeface="Verdana"/>
                <a:cs typeface="Verdana"/>
                <a:sym typeface="Verdana"/>
              </a:rPr>
              <a:t> </a:t>
            </a:r>
            <a:r>
              <a:rPr lang="en-US" sz="2000" dirty="0">
                <a:solidFill>
                  <a:schemeClr val="dk1"/>
                </a:solidFill>
                <a:latin typeface="Verdana"/>
                <a:ea typeface="Verdana"/>
                <a:cs typeface="Verdana"/>
                <a:sym typeface="Verdana"/>
              </a:rPr>
              <a:t>at 11:59 PM</a:t>
            </a:r>
            <a:endParaRPr sz="2000" dirty="0">
              <a:solidFill>
                <a:schemeClr val="dk1"/>
              </a:solidFill>
              <a:latin typeface="Verdana"/>
              <a:ea typeface="Verdana"/>
              <a:cs typeface="Verdana"/>
              <a:sym typeface="Verdana"/>
            </a:endParaRPr>
          </a:p>
          <a:p>
            <a:pPr marL="381000" marR="0" lvl="0" indent="-342900" algn="l" rtl="0">
              <a:lnSpc>
                <a:spcPct val="100000"/>
              </a:lnSpc>
              <a:spcBef>
                <a:spcPts val="480"/>
              </a:spcBef>
              <a:spcAft>
                <a:spcPts val="0"/>
              </a:spcAft>
              <a:buClr>
                <a:schemeClr val="dk1"/>
              </a:buClr>
              <a:buSzPts val="2000"/>
              <a:buFont typeface="Verdana"/>
              <a:buChar char="•"/>
            </a:pPr>
            <a:r>
              <a:rPr lang="en-US" sz="2000" dirty="0">
                <a:solidFill>
                  <a:schemeClr val="dk1"/>
                </a:solidFill>
                <a:latin typeface="Verdana"/>
                <a:ea typeface="Verdana"/>
                <a:cs typeface="Verdana"/>
                <a:sym typeface="Verdana"/>
              </a:rPr>
              <a:t>This lab is worth 3%</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4"/>
          <p:cNvPicPr preferRelativeResize="0"/>
          <p:nvPr/>
        </p:nvPicPr>
        <p:blipFill rotWithShape="1">
          <a:blip r:embed="rId3">
            <a:alphaModFix/>
          </a:blip>
          <a:srcRect/>
          <a:stretch/>
        </p:blipFill>
        <p:spPr>
          <a:xfrm>
            <a:off x="0" y="0"/>
            <a:ext cx="9143999" cy="382524"/>
          </a:xfrm>
          <a:prstGeom prst="rect">
            <a:avLst/>
          </a:prstGeom>
          <a:noFill/>
          <a:ln>
            <a:noFill/>
          </a:ln>
        </p:spPr>
      </p:pic>
      <p:pic>
        <p:nvPicPr>
          <p:cNvPr id="85" name="Google Shape;85;p4"/>
          <p:cNvPicPr preferRelativeResize="0"/>
          <p:nvPr/>
        </p:nvPicPr>
        <p:blipFill rotWithShape="1">
          <a:blip r:embed="rId4">
            <a:alphaModFix/>
          </a:blip>
          <a:srcRect/>
          <a:stretch/>
        </p:blipFill>
        <p:spPr>
          <a:xfrm>
            <a:off x="0" y="6662926"/>
            <a:ext cx="9143999" cy="195071"/>
          </a:xfrm>
          <a:prstGeom prst="rect">
            <a:avLst/>
          </a:prstGeom>
          <a:noFill/>
          <a:ln>
            <a:noFill/>
          </a:ln>
        </p:spPr>
      </p:pic>
      <p:pic>
        <p:nvPicPr>
          <p:cNvPr id="86" name="Google Shape;86;p4"/>
          <p:cNvPicPr preferRelativeResize="0"/>
          <p:nvPr/>
        </p:nvPicPr>
        <p:blipFill rotWithShape="1">
          <a:blip r:embed="rId5">
            <a:alphaModFix/>
          </a:blip>
          <a:srcRect/>
          <a:stretch/>
        </p:blipFill>
        <p:spPr>
          <a:xfrm>
            <a:off x="7307580" y="382524"/>
            <a:ext cx="1697735" cy="454151"/>
          </a:xfrm>
          <a:prstGeom prst="rect">
            <a:avLst/>
          </a:prstGeom>
          <a:noFill/>
          <a:ln>
            <a:noFill/>
          </a:ln>
        </p:spPr>
      </p:pic>
      <p:sp>
        <p:nvSpPr>
          <p:cNvPr id="87" name="Google Shape;87;p4"/>
          <p:cNvSpPr txBox="1">
            <a:spLocks noGrp="1"/>
          </p:cNvSpPr>
          <p:nvPr>
            <p:ph type="title"/>
          </p:nvPr>
        </p:nvSpPr>
        <p:spPr>
          <a:xfrm>
            <a:off x="491439" y="897381"/>
            <a:ext cx="2078989" cy="45212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Groups</a:t>
            </a:r>
            <a:endParaRPr/>
          </a:p>
        </p:txBody>
      </p:sp>
      <p:sp>
        <p:nvSpPr>
          <p:cNvPr id="88" name="Google Shape;88;p4"/>
          <p:cNvSpPr txBox="1"/>
          <p:nvPr/>
        </p:nvSpPr>
        <p:spPr>
          <a:xfrm>
            <a:off x="8792971" y="199390"/>
            <a:ext cx="110489"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solidFill>
                  <a:srgbClr val="A69C94"/>
                </a:solidFill>
                <a:latin typeface="Arial"/>
                <a:ea typeface="Arial"/>
                <a:cs typeface="Arial"/>
                <a:sym typeface="Arial"/>
              </a:rPr>
              <a:t>2</a:t>
            </a:r>
            <a:endParaRPr sz="1200">
              <a:solidFill>
                <a:schemeClr val="dk1"/>
              </a:solidFill>
              <a:latin typeface="Arial"/>
              <a:ea typeface="Arial"/>
              <a:cs typeface="Arial"/>
              <a:sym typeface="Arial"/>
            </a:endParaRPr>
          </a:p>
        </p:txBody>
      </p:sp>
      <p:sp>
        <p:nvSpPr>
          <p:cNvPr id="89" name="Google Shape;89;p4"/>
          <p:cNvSpPr txBox="1"/>
          <p:nvPr/>
        </p:nvSpPr>
        <p:spPr>
          <a:xfrm>
            <a:off x="474370" y="1683537"/>
            <a:ext cx="7512050" cy="3090270"/>
          </a:xfrm>
          <a:prstGeom prst="rect">
            <a:avLst/>
          </a:prstGeom>
          <a:noFill/>
          <a:ln>
            <a:noFill/>
          </a:ln>
        </p:spPr>
        <p:txBody>
          <a:bodyPr spcFirstLastPara="1" wrap="square" lIns="0" tIns="12700" rIns="0" bIns="0" anchor="t" anchorCtr="0">
            <a:spAutoFit/>
          </a:bodyPr>
          <a:lstStyle/>
          <a:p>
            <a:pPr marL="285750" marR="0" lvl="0" indent="-285750" algn="l" rtl="0">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Labs are to be done in groups of 3 to 4.</a:t>
            </a:r>
            <a:endParaRPr dirty="0"/>
          </a:p>
          <a:p>
            <a:pPr marL="285750" marR="0" lvl="0" indent="-285750" algn="l" rtl="0">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Only one submission per group.</a:t>
            </a:r>
            <a:endParaRPr dirty="0"/>
          </a:p>
          <a:p>
            <a:pPr marL="285750" marR="0" lvl="0" indent="-285750" algn="l" rtl="0">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Join the groups on Brightspace under the Groups section.</a:t>
            </a:r>
            <a:endParaRPr dirty="0"/>
          </a:p>
          <a:p>
            <a:pPr marL="285750" marR="0" lvl="0" indent="-285750" algn="l" rtl="0">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Every group member needs to contribute. (every lab will be peer evaluated and the member who will not contribute will get less marks).</a:t>
            </a:r>
            <a:endParaRPr dirty="0"/>
          </a:p>
          <a:p>
            <a:pPr marL="285750" marR="0" lvl="0" indent="-133350" algn="l" rtl="0">
              <a:spcBef>
                <a:spcPts val="0"/>
              </a:spcBef>
              <a:spcAft>
                <a:spcPts val="0"/>
              </a:spcAft>
              <a:buClr>
                <a:schemeClr val="dk1"/>
              </a:buClr>
              <a:buSzPts val="2400"/>
              <a:buFont typeface="Arial"/>
              <a:buNone/>
            </a:pPr>
            <a:endParaRPr sz="2400" dirty="0">
              <a:solidFill>
                <a:schemeClr val="dk1"/>
              </a:solidFill>
              <a:latin typeface="Calibri"/>
              <a:ea typeface="Calibri"/>
              <a:cs typeface="Calibri"/>
              <a:sym typeface="Calibri"/>
            </a:endParaRPr>
          </a:p>
          <a:p>
            <a:pPr marL="355600" marR="5080" lvl="0" indent="-190500" algn="l" rtl="0">
              <a:lnSpc>
                <a:spcPct val="150000"/>
              </a:lnSpc>
              <a:spcBef>
                <a:spcPts val="100"/>
              </a:spcBef>
              <a:spcAft>
                <a:spcPts val="0"/>
              </a:spcAft>
              <a:buClr>
                <a:schemeClr val="dk1"/>
              </a:buClr>
              <a:buSzPts val="2400"/>
              <a:buFont typeface="Calibri"/>
              <a:buNone/>
            </a:pPr>
            <a:endParaRPr sz="2400" dirty="0">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5"/>
          <p:cNvPicPr preferRelativeResize="0"/>
          <p:nvPr/>
        </p:nvPicPr>
        <p:blipFill rotWithShape="1">
          <a:blip r:embed="rId3">
            <a:alphaModFix/>
          </a:blip>
          <a:srcRect/>
          <a:stretch/>
        </p:blipFill>
        <p:spPr>
          <a:xfrm>
            <a:off x="0" y="0"/>
            <a:ext cx="9143999" cy="382524"/>
          </a:xfrm>
          <a:prstGeom prst="rect">
            <a:avLst/>
          </a:prstGeom>
          <a:noFill/>
          <a:ln>
            <a:noFill/>
          </a:ln>
        </p:spPr>
      </p:pic>
      <p:pic>
        <p:nvPicPr>
          <p:cNvPr id="95" name="Google Shape;95;p5"/>
          <p:cNvPicPr preferRelativeResize="0"/>
          <p:nvPr/>
        </p:nvPicPr>
        <p:blipFill rotWithShape="1">
          <a:blip r:embed="rId4">
            <a:alphaModFix/>
          </a:blip>
          <a:srcRect/>
          <a:stretch/>
        </p:blipFill>
        <p:spPr>
          <a:xfrm>
            <a:off x="0" y="6662926"/>
            <a:ext cx="9143999" cy="195071"/>
          </a:xfrm>
          <a:prstGeom prst="rect">
            <a:avLst/>
          </a:prstGeom>
          <a:noFill/>
          <a:ln>
            <a:noFill/>
          </a:ln>
        </p:spPr>
      </p:pic>
      <p:pic>
        <p:nvPicPr>
          <p:cNvPr id="96" name="Google Shape;96;p5"/>
          <p:cNvPicPr preferRelativeResize="0"/>
          <p:nvPr/>
        </p:nvPicPr>
        <p:blipFill rotWithShape="1">
          <a:blip r:embed="rId5">
            <a:alphaModFix/>
          </a:blip>
          <a:srcRect/>
          <a:stretch/>
        </p:blipFill>
        <p:spPr>
          <a:xfrm>
            <a:off x="7307580" y="382524"/>
            <a:ext cx="1697735" cy="454151"/>
          </a:xfrm>
          <a:prstGeom prst="rect">
            <a:avLst/>
          </a:prstGeom>
          <a:noFill/>
          <a:ln>
            <a:noFill/>
          </a:ln>
        </p:spPr>
      </p:pic>
      <p:sp>
        <p:nvSpPr>
          <p:cNvPr id="97" name="Google Shape;97;p5"/>
          <p:cNvSpPr txBox="1">
            <a:spLocks noGrp="1"/>
          </p:cNvSpPr>
          <p:nvPr>
            <p:ph type="title"/>
          </p:nvPr>
        </p:nvSpPr>
        <p:spPr>
          <a:xfrm>
            <a:off x="491438" y="897381"/>
            <a:ext cx="2861361" cy="44307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Submissions</a:t>
            </a:r>
            <a:endParaRPr/>
          </a:p>
        </p:txBody>
      </p:sp>
      <p:sp>
        <p:nvSpPr>
          <p:cNvPr id="98" name="Google Shape;98;p5"/>
          <p:cNvSpPr txBox="1"/>
          <p:nvPr/>
        </p:nvSpPr>
        <p:spPr>
          <a:xfrm>
            <a:off x="8792971" y="199390"/>
            <a:ext cx="110489"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solidFill>
                  <a:srgbClr val="A69C94"/>
                </a:solidFill>
                <a:latin typeface="Arial"/>
                <a:ea typeface="Arial"/>
                <a:cs typeface="Arial"/>
                <a:sym typeface="Arial"/>
              </a:rPr>
              <a:t>3</a:t>
            </a:r>
            <a:endParaRPr sz="1200">
              <a:solidFill>
                <a:schemeClr val="dk1"/>
              </a:solidFill>
              <a:latin typeface="Arial"/>
              <a:ea typeface="Arial"/>
              <a:cs typeface="Arial"/>
              <a:sym typeface="Arial"/>
            </a:endParaRPr>
          </a:p>
        </p:txBody>
      </p:sp>
      <p:sp>
        <p:nvSpPr>
          <p:cNvPr id="99" name="Google Shape;99;p5"/>
          <p:cNvSpPr txBox="1"/>
          <p:nvPr/>
        </p:nvSpPr>
        <p:spPr>
          <a:xfrm>
            <a:off x="474369" y="1683536"/>
            <a:ext cx="8318601" cy="4111362"/>
          </a:xfrm>
          <a:prstGeom prst="rect">
            <a:avLst/>
          </a:prstGeom>
          <a:noFill/>
          <a:ln>
            <a:noFill/>
          </a:ln>
        </p:spPr>
        <p:txBody>
          <a:bodyPr spcFirstLastPara="1" wrap="square" lIns="0" tIns="134600" rIns="0" bIns="0" anchor="t" anchorCtr="0">
            <a:spAutoFit/>
          </a:bodyPr>
          <a:lstStyle/>
          <a:p>
            <a:pPr marL="355600" marR="0" lvl="0" indent="-342900" algn="l" rtl="0">
              <a:lnSpc>
                <a:spcPct val="100000"/>
              </a:lnSpc>
              <a:spcBef>
                <a:spcPts val="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Add a pdf document in the </a:t>
            </a:r>
            <a:r>
              <a:rPr lang="en-US" sz="2400" dirty="0" err="1">
                <a:solidFill>
                  <a:schemeClr val="dk1"/>
                </a:solidFill>
                <a:latin typeface="Calibri"/>
                <a:ea typeface="Calibri"/>
                <a:cs typeface="Calibri"/>
                <a:sym typeface="Calibri"/>
              </a:rPr>
              <a:t>brightspace</a:t>
            </a:r>
            <a:r>
              <a:rPr lang="en-US" sz="2400" dirty="0">
                <a:solidFill>
                  <a:schemeClr val="dk1"/>
                </a:solidFill>
                <a:latin typeface="Calibri"/>
                <a:ea typeface="Calibri"/>
                <a:cs typeface="Calibri"/>
                <a:sym typeface="Calibri"/>
              </a:rPr>
              <a:t> lab section link corresponding to the lab whose submission is due.</a:t>
            </a:r>
            <a:endParaRPr dirty="0"/>
          </a:p>
          <a:p>
            <a:pPr marL="355600" marR="0" lvl="0" indent="-342900" algn="l" rtl="0">
              <a:lnSpc>
                <a:spcPct val="100000"/>
              </a:lnSpc>
              <a:spcBef>
                <a:spcPts val="106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In Brightspace, In the Lab  submission link. </a:t>
            </a:r>
            <a:endParaRPr dirty="0"/>
          </a:p>
          <a:p>
            <a:pPr marL="457200" marR="0" lvl="1" indent="0" algn="l" rtl="0">
              <a:spcBef>
                <a:spcPts val="0"/>
              </a:spcBef>
              <a:spcAft>
                <a:spcPts val="0"/>
              </a:spcAft>
              <a:buNone/>
            </a:pPr>
            <a:r>
              <a:rPr lang="en-US" sz="2400" b="0" i="0" u="none" strike="noStrike" cap="none" dirty="0">
                <a:solidFill>
                  <a:schemeClr val="dk1"/>
                </a:solidFill>
                <a:latin typeface="Calibri"/>
                <a:ea typeface="Calibri"/>
                <a:cs typeface="Calibri"/>
                <a:sym typeface="Calibri"/>
              </a:rPr>
              <a:t>Submit a pdf document consisting of the following:</a:t>
            </a:r>
            <a:br>
              <a:rPr lang="en-US" sz="2400" b="0" i="0" u="none" strike="noStrike" cap="none" dirty="0">
                <a:solidFill>
                  <a:schemeClr val="dk1"/>
                </a:solidFill>
                <a:latin typeface="Calibri"/>
                <a:ea typeface="Calibri"/>
                <a:cs typeface="Calibri"/>
                <a:sym typeface="Calibri"/>
              </a:rPr>
            </a:br>
            <a:r>
              <a:rPr lang="en-US" sz="2400" b="0" i="0" u="none" strike="noStrike" cap="none" dirty="0">
                <a:solidFill>
                  <a:schemeClr val="dk1"/>
                </a:solidFill>
                <a:latin typeface="Calibri"/>
                <a:ea typeface="Calibri"/>
                <a:cs typeface="Calibri"/>
                <a:sym typeface="Calibri"/>
              </a:rPr>
              <a:t>1)Group number</a:t>
            </a:r>
            <a:br>
              <a:rPr lang="en-US" sz="2400" b="0" i="0" u="none" strike="noStrike" cap="none" dirty="0">
                <a:solidFill>
                  <a:schemeClr val="dk1"/>
                </a:solidFill>
                <a:latin typeface="Calibri"/>
                <a:ea typeface="Calibri"/>
                <a:cs typeface="Calibri"/>
                <a:sym typeface="Calibri"/>
              </a:rPr>
            </a:br>
            <a:r>
              <a:rPr lang="en-US" sz="2400" b="0" i="0" u="none" strike="noStrike" cap="none" dirty="0">
                <a:solidFill>
                  <a:schemeClr val="dk1"/>
                </a:solidFill>
                <a:latin typeface="Calibri"/>
                <a:ea typeface="Calibri"/>
                <a:cs typeface="Calibri"/>
                <a:sym typeface="Calibri"/>
              </a:rPr>
              <a:t>2)Group members</a:t>
            </a:r>
            <a:br>
              <a:rPr lang="en-US" sz="2400" b="0" i="0" u="none" strike="noStrike" cap="none" dirty="0">
                <a:solidFill>
                  <a:schemeClr val="dk1"/>
                </a:solidFill>
                <a:latin typeface="Calibri"/>
                <a:ea typeface="Calibri"/>
                <a:cs typeface="Calibri"/>
                <a:sym typeface="Calibri"/>
              </a:rPr>
            </a:br>
            <a:r>
              <a:rPr lang="en-US" sz="2400" dirty="0">
                <a:solidFill>
                  <a:schemeClr val="dk1"/>
                </a:solidFill>
                <a:latin typeface="Calibri"/>
                <a:ea typeface="Calibri"/>
                <a:cs typeface="Calibri"/>
                <a:sym typeface="Calibri"/>
              </a:rPr>
              <a:t>3</a:t>
            </a:r>
            <a:r>
              <a:rPr lang="en-US" sz="2400" b="0" i="0" u="none" strike="noStrike" cap="none" dirty="0">
                <a:solidFill>
                  <a:schemeClr val="dk1"/>
                </a:solidFill>
                <a:latin typeface="Calibri"/>
                <a:ea typeface="Calibri"/>
                <a:cs typeface="Calibri"/>
                <a:sym typeface="Calibri"/>
              </a:rPr>
              <a:t>)Each members contribution. </a:t>
            </a:r>
            <a:endParaRPr dirty="0"/>
          </a:p>
          <a:p>
            <a:pPr marL="457200" marR="0" lvl="1" indent="0" algn="l" rtl="0">
              <a:spcBef>
                <a:spcPts val="0"/>
              </a:spcBef>
              <a:spcAft>
                <a:spcPts val="0"/>
              </a:spcAft>
              <a:buNone/>
            </a:pPr>
            <a:r>
              <a:rPr lang="en-US" sz="2400" dirty="0">
                <a:solidFill>
                  <a:schemeClr val="dk1"/>
                </a:solidFill>
                <a:latin typeface="Calibri"/>
                <a:ea typeface="Calibri"/>
                <a:cs typeface="Calibri"/>
                <a:sym typeface="Calibri"/>
              </a:rPr>
              <a:t>4</a:t>
            </a:r>
            <a:r>
              <a:rPr lang="en-US" sz="2400" b="0" i="0" u="none" strike="noStrike" cap="none" dirty="0">
                <a:solidFill>
                  <a:schemeClr val="dk1"/>
                </a:solidFill>
                <a:latin typeface="Calibri"/>
                <a:ea typeface="Calibri"/>
                <a:cs typeface="Calibri"/>
                <a:sym typeface="Calibri"/>
              </a:rPr>
              <a:t>)Link to the website. </a:t>
            </a:r>
            <a:endParaRPr dirty="0"/>
          </a:p>
          <a:p>
            <a:pPr marL="457200" marR="0" lvl="1" indent="0" algn="l" rtl="0">
              <a:spcBef>
                <a:spcPts val="0"/>
              </a:spcBef>
              <a:spcAft>
                <a:spcPts val="0"/>
              </a:spcAft>
              <a:buNone/>
            </a:pPr>
            <a:r>
              <a:rPr lang="en-US" sz="2400" dirty="0">
                <a:solidFill>
                  <a:schemeClr val="dk1"/>
                </a:solidFill>
                <a:latin typeface="Calibri"/>
                <a:ea typeface="Calibri"/>
                <a:cs typeface="Calibri"/>
                <a:sym typeface="Calibri"/>
              </a:rPr>
              <a:t>5</a:t>
            </a:r>
            <a:r>
              <a:rPr lang="en-US" sz="2400" b="0" i="0" u="none" strike="noStrike" cap="none" dirty="0">
                <a:solidFill>
                  <a:schemeClr val="dk1"/>
                </a:solidFill>
                <a:latin typeface="Calibri"/>
                <a:ea typeface="Calibri"/>
                <a:cs typeface="Calibri"/>
                <a:sym typeface="Calibri"/>
              </a:rPr>
              <a:t>)Snapshots of the website created</a:t>
            </a:r>
            <a:endParaRPr dirty="0"/>
          </a:p>
          <a:p>
            <a:pPr marL="355600" marR="0" lvl="0" indent="-190500" algn="l" rtl="0">
              <a:lnSpc>
                <a:spcPct val="100000"/>
              </a:lnSpc>
              <a:spcBef>
                <a:spcPts val="1060"/>
              </a:spcBef>
              <a:spcAft>
                <a:spcPts val="0"/>
              </a:spcAft>
              <a:buClr>
                <a:schemeClr val="dk1"/>
              </a:buClr>
              <a:buSzPts val="2400"/>
              <a:buFont typeface="Calibri"/>
              <a:buNone/>
            </a:pPr>
            <a:endParaRPr sz="24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3"/>
        <p:cNvGrpSpPr/>
        <p:nvPr/>
      </p:nvGrpSpPr>
      <p:grpSpPr>
        <a:xfrm>
          <a:off x="0" y="0"/>
          <a:ext cx="0" cy="0"/>
          <a:chOff x="0" y="0"/>
          <a:chExt cx="0" cy="0"/>
        </a:xfrm>
      </p:grpSpPr>
      <p:sp>
        <p:nvSpPr>
          <p:cNvPr id="104" name="Google Shape;104;p6"/>
          <p:cNvSpPr txBox="1"/>
          <p:nvPr/>
        </p:nvSpPr>
        <p:spPr>
          <a:xfrm>
            <a:off x="8792971" y="199390"/>
            <a:ext cx="110489"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solidFill>
                  <a:srgbClr val="A69C94"/>
                </a:solidFill>
                <a:latin typeface="Arial"/>
                <a:ea typeface="Arial"/>
                <a:cs typeface="Arial"/>
                <a:sym typeface="Arial"/>
              </a:rPr>
              <a:t>5</a:t>
            </a:r>
            <a:endParaRPr sz="1200">
              <a:solidFill>
                <a:schemeClr val="dk1"/>
              </a:solidFill>
              <a:latin typeface="Arial"/>
              <a:ea typeface="Arial"/>
              <a:cs typeface="Arial"/>
              <a:sym typeface="Arial"/>
            </a:endParaRPr>
          </a:p>
        </p:txBody>
      </p:sp>
      <p:grpSp>
        <p:nvGrpSpPr>
          <p:cNvPr id="105" name="Google Shape;105;p6"/>
          <p:cNvGrpSpPr/>
          <p:nvPr/>
        </p:nvGrpSpPr>
        <p:grpSpPr>
          <a:xfrm>
            <a:off x="0" y="0"/>
            <a:ext cx="9143999" cy="836675"/>
            <a:chOff x="0" y="0"/>
            <a:chExt cx="9143999" cy="836675"/>
          </a:xfrm>
        </p:grpSpPr>
        <p:pic>
          <p:nvPicPr>
            <p:cNvPr id="106" name="Google Shape;106;p6"/>
            <p:cNvPicPr preferRelativeResize="0"/>
            <p:nvPr/>
          </p:nvPicPr>
          <p:blipFill rotWithShape="1">
            <a:blip r:embed="rId3">
              <a:alphaModFix/>
            </a:blip>
            <a:srcRect/>
            <a:stretch/>
          </p:blipFill>
          <p:spPr>
            <a:xfrm>
              <a:off x="0" y="0"/>
              <a:ext cx="9143999" cy="382524"/>
            </a:xfrm>
            <a:prstGeom prst="rect">
              <a:avLst/>
            </a:prstGeom>
            <a:noFill/>
            <a:ln>
              <a:noFill/>
            </a:ln>
          </p:spPr>
        </p:pic>
        <p:pic>
          <p:nvPicPr>
            <p:cNvPr id="107" name="Google Shape;107;p6"/>
            <p:cNvPicPr preferRelativeResize="0"/>
            <p:nvPr/>
          </p:nvPicPr>
          <p:blipFill rotWithShape="1">
            <a:blip r:embed="rId4">
              <a:alphaModFix/>
            </a:blip>
            <a:srcRect/>
            <a:stretch/>
          </p:blipFill>
          <p:spPr>
            <a:xfrm>
              <a:off x="7307579" y="382524"/>
              <a:ext cx="1697735" cy="454151"/>
            </a:xfrm>
            <a:prstGeom prst="rect">
              <a:avLst/>
            </a:prstGeom>
            <a:noFill/>
            <a:ln>
              <a:noFill/>
            </a:ln>
          </p:spPr>
        </p:pic>
      </p:grpSp>
      <p:pic>
        <p:nvPicPr>
          <p:cNvPr id="108" name="Google Shape;108;p6"/>
          <p:cNvPicPr preferRelativeResize="0"/>
          <p:nvPr/>
        </p:nvPicPr>
        <p:blipFill rotWithShape="1">
          <a:blip r:embed="rId5">
            <a:alphaModFix/>
          </a:blip>
          <a:srcRect/>
          <a:stretch/>
        </p:blipFill>
        <p:spPr>
          <a:xfrm>
            <a:off x="0" y="6662926"/>
            <a:ext cx="9143999" cy="195071"/>
          </a:xfrm>
          <a:prstGeom prst="rect">
            <a:avLst/>
          </a:prstGeom>
          <a:noFill/>
          <a:ln>
            <a:noFill/>
          </a:ln>
        </p:spPr>
      </p:pic>
      <p:sp>
        <p:nvSpPr>
          <p:cNvPr id="109" name="Google Shape;109;p6"/>
          <p:cNvSpPr txBox="1">
            <a:spLocks noGrp="1"/>
          </p:cNvSpPr>
          <p:nvPr>
            <p:ph type="title"/>
          </p:nvPr>
        </p:nvSpPr>
        <p:spPr>
          <a:xfrm>
            <a:off x="491439" y="897381"/>
            <a:ext cx="2099310" cy="45212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JavaScript</a:t>
            </a:r>
            <a:endParaRPr/>
          </a:p>
        </p:txBody>
      </p:sp>
      <p:sp>
        <p:nvSpPr>
          <p:cNvPr id="110" name="Google Shape;110;p6"/>
          <p:cNvSpPr txBox="1"/>
          <p:nvPr/>
        </p:nvSpPr>
        <p:spPr>
          <a:xfrm>
            <a:off x="474370" y="2006320"/>
            <a:ext cx="6918959" cy="1489075"/>
          </a:xfrm>
          <a:prstGeom prst="rect">
            <a:avLst/>
          </a:prstGeom>
          <a:noFill/>
          <a:ln>
            <a:noFill/>
          </a:ln>
        </p:spPr>
        <p:txBody>
          <a:bodyPr spcFirstLastPara="1" wrap="square" lIns="0" tIns="73650" rIns="0" bIns="0" anchor="t" anchorCtr="0">
            <a:spAutoFit/>
          </a:bodyPr>
          <a:lstStyle/>
          <a:p>
            <a:pPr marL="355600" marR="0" lvl="0" indent="-342900" algn="l" rtl="0">
              <a:lnSpc>
                <a:spcPct val="100000"/>
              </a:lnSpc>
              <a:spcBef>
                <a:spcPts val="0"/>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Get familiar with JS</a:t>
            </a:r>
            <a:endParaRPr/>
          </a:p>
          <a:p>
            <a:pPr marL="756285" marR="0" lvl="1" indent="-287019" algn="l" rtl="0">
              <a:lnSpc>
                <a:spcPct val="100000"/>
              </a:lnSpc>
              <a:spcBef>
                <a:spcPts val="480"/>
              </a:spcBef>
              <a:spcAft>
                <a:spcPts val="0"/>
              </a:spcAft>
              <a:buClr>
                <a:srgbClr val="000000"/>
              </a:buClr>
              <a:buSzPts val="2000"/>
              <a:buFont typeface="Verdana"/>
              <a:buChar char="–"/>
            </a:pPr>
            <a:r>
              <a:rPr lang="en-US" sz="2000" b="0" i="0" u="sng" strike="noStrike" cap="none">
                <a:solidFill>
                  <a:srgbClr val="CCCCFF"/>
                </a:solidFill>
                <a:latin typeface="Verdana"/>
                <a:ea typeface="Verdana"/>
                <a:cs typeface="Verdana"/>
                <a:sym typeface="Verdana"/>
                <a:hlinkClick r:id="rId6">
                  <a:extLst>
                    <a:ext uri="{A12FA001-AC4F-418D-AE19-62706E023703}">
                      <ahyp:hlinkClr xmlns:ahyp="http://schemas.microsoft.com/office/drawing/2018/hyperlinkcolor" val="tx"/>
                    </a:ext>
                  </a:extLst>
                </a:hlinkClick>
              </a:rPr>
              <a:t>https://www.w3schools.com/js/default.asp</a:t>
            </a:r>
            <a:endParaRPr sz="2000" b="0" i="0" u="none" strike="noStrike" cap="none">
              <a:solidFill>
                <a:schemeClr val="dk1"/>
              </a:solidFill>
              <a:latin typeface="Verdana"/>
              <a:ea typeface="Verdana"/>
              <a:cs typeface="Verdana"/>
              <a:sym typeface="Verdana"/>
            </a:endParaRPr>
          </a:p>
          <a:p>
            <a:pPr marL="355600" marR="0" lvl="0" indent="-342900" algn="l" rtl="0">
              <a:lnSpc>
                <a:spcPct val="100000"/>
              </a:lnSpc>
              <a:spcBef>
                <a:spcPts val="480"/>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Get familiar with HTML DOM</a:t>
            </a:r>
            <a:endParaRPr/>
          </a:p>
          <a:p>
            <a:pPr marL="756285" marR="0" lvl="1" indent="-287019" algn="l" rtl="0">
              <a:lnSpc>
                <a:spcPct val="100000"/>
              </a:lnSpc>
              <a:spcBef>
                <a:spcPts val="480"/>
              </a:spcBef>
              <a:spcAft>
                <a:spcPts val="0"/>
              </a:spcAft>
              <a:buClr>
                <a:srgbClr val="000000"/>
              </a:buClr>
              <a:buSzPts val="2000"/>
              <a:buFont typeface="Verdana"/>
              <a:buChar char="–"/>
            </a:pPr>
            <a:r>
              <a:rPr lang="en-US" sz="2000" b="0" i="0" u="sng" strike="noStrike" cap="none">
                <a:solidFill>
                  <a:srgbClr val="CCCCFF"/>
                </a:solidFill>
                <a:latin typeface="Verdana"/>
                <a:ea typeface="Verdana"/>
                <a:cs typeface="Verdana"/>
                <a:sym typeface="Verdana"/>
                <a:hlinkClick r:id="rId7">
                  <a:extLst>
                    <a:ext uri="{A12FA001-AC4F-418D-AE19-62706E023703}">
                      <ahyp:hlinkClr xmlns:ahyp="http://schemas.microsoft.com/office/drawing/2018/hyperlinkcolor" val="tx"/>
                    </a:ext>
                  </a:extLst>
                </a:hlinkClick>
              </a:rPr>
              <a:t>https://www.w3schools.com/js/js_htmldom.asp</a:t>
            </a:r>
            <a:endParaRPr sz="2000" b="0" i="0" u="none" strike="noStrike" cap="none">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7"/>
          <p:cNvSpPr txBox="1"/>
          <p:nvPr/>
        </p:nvSpPr>
        <p:spPr>
          <a:xfrm>
            <a:off x="8792971" y="199390"/>
            <a:ext cx="110489"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solidFill>
                  <a:srgbClr val="A69C94"/>
                </a:solidFill>
                <a:latin typeface="Arial"/>
                <a:ea typeface="Arial"/>
                <a:cs typeface="Arial"/>
                <a:sym typeface="Arial"/>
              </a:rPr>
              <a:t>6</a:t>
            </a:r>
            <a:endParaRPr sz="1200">
              <a:solidFill>
                <a:schemeClr val="dk1"/>
              </a:solidFill>
              <a:latin typeface="Arial"/>
              <a:ea typeface="Arial"/>
              <a:cs typeface="Arial"/>
              <a:sym typeface="Arial"/>
            </a:endParaRPr>
          </a:p>
        </p:txBody>
      </p:sp>
      <p:grpSp>
        <p:nvGrpSpPr>
          <p:cNvPr id="116" name="Google Shape;116;p7"/>
          <p:cNvGrpSpPr/>
          <p:nvPr/>
        </p:nvGrpSpPr>
        <p:grpSpPr>
          <a:xfrm>
            <a:off x="0" y="0"/>
            <a:ext cx="9143999" cy="836675"/>
            <a:chOff x="0" y="0"/>
            <a:chExt cx="9143999" cy="836675"/>
          </a:xfrm>
        </p:grpSpPr>
        <p:pic>
          <p:nvPicPr>
            <p:cNvPr id="117" name="Google Shape;117;p7"/>
            <p:cNvPicPr preferRelativeResize="0"/>
            <p:nvPr/>
          </p:nvPicPr>
          <p:blipFill rotWithShape="1">
            <a:blip r:embed="rId3">
              <a:alphaModFix/>
            </a:blip>
            <a:srcRect/>
            <a:stretch/>
          </p:blipFill>
          <p:spPr>
            <a:xfrm>
              <a:off x="0" y="0"/>
              <a:ext cx="9143999" cy="382524"/>
            </a:xfrm>
            <a:prstGeom prst="rect">
              <a:avLst/>
            </a:prstGeom>
            <a:noFill/>
            <a:ln>
              <a:noFill/>
            </a:ln>
          </p:spPr>
        </p:pic>
        <p:pic>
          <p:nvPicPr>
            <p:cNvPr id="118" name="Google Shape;118;p7"/>
            <p:cNvPicPr preferRelativeResize="0"/>
            <p:nvPr/>
          </p:nvPicPr>
          <p:blipFill rotWithShape="1">
            <a:blip r:embed="rId4">
              <a:alphaModFix/>
            </a:blip>
            <a:srcRect/>
            <a:stretch/>
          </p:blipFill>
          <p:spPr>
            <a:xfrm>
              <a:off x="7307579" y="382524"/>
              <a:ext cx="1697735" cy="454151"/>
            </a:xfrm>
            <a:prstGeom prst="rect">
              <a:avLst/>
            </a:prstGeom>
            <a:noFill/>
            <a:ln>
              <a:noFill/>
            </a:ln>
          </p:spPr>
        </p:pic>
      </p:grpSp>
      <p:pic>
        <p:nvPicPr>
          <p:cNvPr id="119" name="Google Shape;119;p7"/>
          <p:cNvPicPr preferRelativeResize="0"/>
          <p:nvPr/>
        </p:nvPicPr>
        <p:blipFill rotWithShape="1">
          <a:blip r:embed="rId5">
            <a:alphaModFix/>
          </a:blip>
          <a:srcRect/>
          <a:stretch/>
        </p:blipFill>
        <p:spPr>
          <a:xfrm>
            <a:off x="0" y="6662926"/>
            <a:ext cx="9143999" cy="195071"/>
          </a:xfrm>
          <a:prstGeom prst="rect">
            <a:avLst/>
          </a:prstGeom>
          <a:noFill/>
          <a:ln>
            <a:noFill/>
          </a:ln>
        </p:spPr>
      </p:pic>
      <p:sp>
        <p:nvSpPr>
          <p:cNvPr id="120" name="Google Shape;120;p7"/>
          <p:cNvSpPr txBox="1">
            <a:spLocks noGrp="1"/>
          </p:cNvSpPr>
          <p:nvPr>
            <p:ph type="title"/>
          </p:nvPr>
        </p:nvSpPr>
        <p:spPr>
          <a:xfrm>
            <a:off x="491439" y="897381"/>
            <a:ext cx="3756660" cy="45212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Lab 2 Introduction</a:t>
            </a:r>
            <a:endParaRPr/>
          </a:p>
        </p:txBody>
      </p:sp>
      <p:sp>
        <p:nvSpPr>
          <p:cNvPr id="121" name="Google Shape;121;p7"/>
          <p:cNvSpPr txBox="1"/>
          <p:nvPr/>
        </p:nvSpPr>
        <p:spPr>
          <a:xfrm>
            <a:off x="474370" y="1671040"/>
            <a:ext cx="6484620" cy="3989070"/>
          </a:xfrm>
          <a:prstGeom prst="rect">
            <a:avLst/>
          </a:prstGeom>
          <a:noFill/>
          <a:ln>
            <a:noFill/>
          </a:ln>
        </p:spPr>
        <p:txBody>
          <a:bodyPr spcFirstLastPara="1" wrap="square" lIns="0" tIns="73650" rIns="0" bIns="0" anchor="t" anchorCtr="0">
            <a:spAutoFit/>
          </a:bodyPr>
          <a:lstStyle/>
          <a:p>
            <a:pPr marL="355600" marR="0" lvl="0" indent="-342900" algn="l" rtl="0">
              <a:lnSpc>
                <a:spcPct val="100000"/>
              </a:lnSpc>
              <a:spcBef>
                <a:spcPts val="0"/>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Create an online grocery store where you can:</a:t>
            </a:r>
            <a:endParaRPr sz="2000">
              <a:solidFill>
                <a:schemeClr val="dk1"/>
              </a:solidFill>
              <a:latin typeface="Verdana"/>
              <a:ea typeface="Verdana"/>
              <a:cs typeface="Verdana"/>
              <a:sym typeface="Verdana"/>
            </a:endParaRPr>
          </a:p>
          <a:p>
            <a:pPr marL="756285" marR="0" lvl="1" indent="-287019" algn="l" rtl="0">
              <a:lnSpc>
                <a:spcPct val="100000"/>
              </a:lnSpc>
              <a:spcBef>
                <a:spcPts val="480"/>
              </a:spcBef>
              <a:spcAft>
                <a:spcPts val="0"/>
              </a:spcAft>
              <a:buClr>
                <a:schemeClr val="dk1"/>
              </a:buClr>
              <a:buSzPts val="2000"/>
              <a:buFont typeface="Verdana"/>
              <a:buChar char="–"/>
            </a:pPr>
            <a:r>
              <a:rPr lang="en-US" sz="2000" b="0" i="0" u="none" strike="noStrike" cap="none">
                <a:solidFill>
                  <a:schemeClr val="dk1"/>
                </a:solidFill>
                <a:latin typeface="Verdana"/>
                <a:ea typeface="Verdana"/>
                <a:cs typeface="Verdana"/>
                <a:sym typeface="Verdana"/>
              </a:rPr>
              <a:t>Get user information</a:t>
            </a:r>
            <a:endParaRPr sz="2000" b="0" i="0" u="none" strike="noStrike" cap="none">
              <a:solidFill>
                <a:schemeClr val="dk1"/>
              </a:solidFill>
              <a:latin typeface="Verdana"/>
              <a:ea typeface="Verdana"/>
              <a:cs typeface="Verdana"/>
              <a:sym typeface="Verdana"/>
            </a:endParaRPr>
          </a:p>
          <a:p>
            <a:pPr marL="756285" marR="0" lvl="1" indent="-287019" algn="l" rtl="0">
              <a:lnSpc>
                <a:spcPct val="100000"/>
              </a:lnSpc>
              <a:spcBef>
                <a:spcPts val="480"/>
              </a:spcBef>
              <a:spcAft>
                <a:spcPts val="0"/>
              </a:spcAft>
              <a:buClr>
                <a:schemeClr val="dk1"/>
              </a:buClr>
              <a:buSzPts val="2000"/>
              <a:buFont typeface="Verdana"/>
              <a:buChar char="–"/>
            </a:pPr>
            <a:r>
              <a:rPr lang="en-US" sz="2000" b="0" i="0" u="none" strike="noStrike" cap="none">
                <a:solidFill>
                  <a:schemeClr val="dk1"/>
                </a:solidFill>
                <a:latin typeface="Verdana"/>
                <a:ea typeface="Verdana"/>
                <a:cs typeface="Verdana"/>
                <a:sym typeface="Verdana"/>
              </a:rPr>
              <a:t>Choose from a set of products to buy</a:t>
            </a:r>
            <a:endParaRPr sz="2000" b="0" i="0" u="none" strike="noStrike" cap="none">
              <a:solidFill>
                <a:schemeClr val="dk1"/>
              </a:solidFill>
              <a:latin typeface="Verdana"/>
              <a:ea typeface="Verdana"/>
              <a:cs typeface="Verdana"/>
              <a:sym typeface="Verdana"/>
            </a:endParaRPr>
          </a:p>
          <a:p>
            <a:pPr marL="756285" marR="0" lvl="1" indent="-287019" algn="l" rtl="0">
              <a:lnSpc>
                <a:spcPct val="100000"/>
              </a:lnSpc>
              <a:spcBef>
                <a:spcPts val="480"/>
              </a:spcBef>
              <a:spcAft>
                <a:spcPts val="0"/>
              </a:spcAft>
              <a:buClr>
                <a:schemeClr val="dk1"/>
              </a:buClr>
              <a:buSzPts val="2000"/>
              <a:buFont typeface="Verdana"/>
              <a:buChar char="–"/>
            </a:pPr>
            <a:r>
              <a:rPr lang="en-US" sz="2000" b="0" i="0" u="none" strike="noStrike" cap="none">
                <a:solidFill>
                  <a:schemeClr val="dk1"/>
                </a:solidFill>
                <a:latin typeface="Verdana"/>
                <a:ea typeface="Verdana"/>
                <a:cs typeface="Verdana"/>
                <a:sym typeface="Verdana"/>
              </a:rPr>
              <a:t>Show the chosen items in a cart</a:t>
            </a:r>
            <a:endParaRPr sz="2000" b="0" i="0" u="none" strike="noStrike" cap="none">
              <a:solidFill>
                <a:schemeClr val="dk1"/>
              </a:solidFill>
              <a:latin typeface="Verdana"/>
              <a:ea typeface="Verdana"/>
              <a:cs typeface="Verdana"/>
              <a:sym typeface="Verdana"/>
            </a:endParaRPr>
          </a:p>
          <a:p>
            <a:pPr marL="355600" marR="0" lvl="0" indent="-342900" algn="l" rtl="0">
              <a:lnSpc>
                <a:spcPct val="100000"/>
              </a:lnSpc>
              <a:spcBef>
                <a:spcPts val="480"/>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This lab we are going to use JavaScript</a:t>
            </a:r>
            <a:endParaRPr sz="2000">
              <a:solidFill>
                <a:schemeClr val="dk1"/>
              </a:solidFill>
              <a:latin typeface="Verdana"/>
              <a:ea typeface="Verdana"/>
              <a:cs typeface="Verdana"/>
              <a:sym typeface="Verdana"/>
            </a:endParaRPr>
          </a:p>
          <a:p>
            <a:pPr marL="355600" marR="0" lvl="0" indent="-342900" algn="l" rtl="0">
              <a:lnSpc>
                <a:spcPct val="100000"/>
              </a:lnSpc>
              <a:spcBef>
                <a:spcPts val="480"/>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Your website needs to have 3 sections</a:t>
            </a:r>
            <a:endParaRPr sz="2000">
              <a:solidFill>
                <a:schemeClr val="dk1"/>
              </a:solidFill>
              <a:latin typeface="Verdana"/>
              <a:ea typeface="Verdana"/>
              <a:cs typeface="Verdana"/>
              <a:sym typeface="Verdana"/>
            </a:endParaRPr>
          </a:p>
          <a:p>
            <a:pPr marL="756285" marR="0" lvl="1" indent="-287019" algn="l" rtl="0">
              <a:lnSpc>
                <a:spcPct val="100000"/>
              </a:lnSpc>
              <a:spcBef>
                <a:spcPts val="480"/>
              </a:spcBef>
              <a:spcAft>
                <a:spcPts val="0"/>
              </a:spcAft>
              <a:buClr>
                <a:schemeClr val="dk1"/>
              </a:buClr>
              <a:buSzPts val="2000"/>
              <a:buFont typeface="Verdana"/>
              <a:buChar char="–"/>
            </a:pPr>
            <a:r>
              <a:rPr lang="en-US" sz="2000" b="0" i="0" u="none" strike="noStrike" cap="none">
                <a:solidFill>
                  <a:schemeClr val="dk1"/>
                </a:solidFill>
                <a:latin typeface="Verdana"/>
                <a:ea typeface="Verdana"/>
                <a:cs typeface="Verdana"/>
                <a:sym typeface="Verdana"/>
              </a:rPr>
              <a:t>Customer Page</a:t>
            </a:r>
            <a:endParaRPr sz="2000" b="0" i="0" u="none" strike="noStrike" cap="none">
              <a:solidFill>
                <a:schemeClr val="dk1"/>
              </a:solidFill>
              <a:latin typeface="Verdana"/>
              <a:ea typeface="Verdana"/>
              <a:cs typeface="Verdana"/>
              <a:sym typeface="Verdana"/>
            </a:endParaRPr>
          </a:p>
          <a:p>
            <a:pPr marL="756285" marR="0" lvl="1" indent="-287019" algn="l" rtl="0">
              <a:lnSpc>
                <a:spcPct val="100000"/>
              </a:lnSpc>
              <a:spcBef>
                <a:spcPts val="484"/>
              </a:spcBef>
              <a:spcAft>
                <a:spcPts val="0"/>
              </a:spcAft>
              <a:buClr>
                <a:schemeClr val="dk1"/>
              </a:buClr>
              <a:buSzPts val="2000"/>
              <a:buFont typeface="Verdana"/>
              <a:buChar char="–"/>
            </a:pPr>
            <a:r>
              <a:rPr lang="en-US" sz="2000" b="0" i="0" u="none" strike="noStrike" cap="none">
                <a:solidFill>
                  <a:schemeClr val="dk1"/>
                </a:solidFill>
                <a:latin typeface="Verdana"/>
                <a:ea typeface="Verdana"/>
                <a:cs typeface="Verdana"/>
                <a:sym typeface="Verdana"/>
              </a:rPr>
              <a:t>Products Page</a:t>
            </a:r>
            <a:endParaRPr sz="2000" b="0" i="0" u="none" strike="noStrike" cap="none">
              <a:solidFill>
                <a:schemeClr val="dk1"/>
              </a:solidFill>
              <a:latin typeface="Verdana"/>
              <a:ea typeface="Verdana"/>
              <a:cs typeface="Verdana"/>
              <a:sym typeface="Verdana"/>
            </a:endParaRPr>
          </a:p>
          <a:p>
            <a:pPr marL="756285" marR="0" lvl="1" indent="-287019" algn="l" rtl="0">
              <a:lnSpc>
                <a:spcPct val="100000"/>
              </a:lnSpc>
              <a:spcBef>
                <a:spcPts val="480"/>
              </a:spcBef>
              <a:spcAft>
                <a:spcPts val="0"/>
              </a:spcAft>
              <a:buClr>
                <a:schemeClr val="dk1"/>
              </a:buClr>
              <a:buSzPts val="2000"/>
              <a:buFont typeface="Verdana"/>
              <a:buChar char="–"/>
            </a:pPr>
            <a:r>
              <a:rPr lang="en-US" sz="2000" b="0" i="0" u="none" strike="noStrike" cap="none">
                <a:solidFill>
                  <a:schemeClr val="dk1"/>
                </a:solidFill>
                <a:latin typeface="Verdana"/>
                <a:ea typeface="Verdana"/>
                <a:cs typeface="Verdana"/>
                <a:sym typeface="Verdana"/>
              </a:rPr>
              <a:t>Cart page</a:t>
            </a:r>
            <a:endParaRPr sz="2000" b="0" i="0" u="none" strike="noStrike" cap="none">
              <a:solidFill>
                <a:schemeClr val="dk1"/>
              </a:solidFill>
              <a:latin typeface="Verdana"/>
              <a:ea typeface="Verdana"/>
              <a:cs typeface="Verdana"/>
              <a:sym typeface="Verdana"/>
            </a:endParaRPr>
          </a:p>
          <a:p>
            <a:pPr marL="355600" marR="0" lvl="0" indent="-342900" algn="l" rtl="0">
              <a:lnSpc>
                <a:spcPct val="100000"/>
              </a:lnSpc>
              <a:spcBef>
                <a:spcPts val="480"/>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The user needs to be able to move between the</a:t>
            </a:r>
            <a:endParaRPr sz="2000">
              <a:solidFill>
                <a:schemeClr val="dk1"/>
              </a:solidFill>
              <a:latin typeface="Verdana"/>
              <a:ea typeface="Verdana"/>
              <a:cs typeface="Verdana"/>
              <a:sym typeface="Verdana"/>
            </a:endParaRPr>
          </a:p>
          <a:p>
            <a:pPr marL="355600" marR="0" lvl="0" indent="0" algn="l" rtl="0">
              <a:lnSpc>
                <a:spcPct val="100000"/>
              </a:lnSpc>
              <a:spcBef>
                <a:spcPts val="0"/>
              </a:spcBef>
              <a:spcAft>
                <a:spcPts val="0"/>
              </a:spcAft>
              <a:buNone/>
            </a:pPr>
            <a:r>
              <a:rPr lang="en-US" sz="2000">
                <a:solidFill>
                  <a:schemeClr val="dk1"/>
                </a:solidFill>
                <a:latin typeface="Verdana"/>
                <a:ea typeface="Verdana"/>
                <a:cs typeface="Verdana"/>
                <a:sym typeface="Verdana"/>
              </a:rPr>
              <a:t>different sections</a:t>
            </a:r>
            <a:endParaRPr sz="2000">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9"/>
          <p:cNvSpPr txBox="1"/>
          <p:nvPr/>
        </p:nvSpPr>
        <p:spPr>
          <a:xfrm>
            <a:off x="8792971" y="199390"/>
            <a:ext cx="110489"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solidFill>
                  <a:srgbClr val="A69C94"/>
                </a:solidFill>
                <a:latin typeface="Arial"/>
                <a:ea typeface="Arial"/>
                <a:cs typeface="Arial"/>
                <a:sym typeface="Arial"/>
              </a:rPr>
              <a:t>8</a:t>
            </a:r>
            <a:endParaRPr sz="1200">
              <a:solidFill>
                <a:schemeClr val="dk1"/>
              </a:solidFill>
              <a:latin typeface="Arial"/>
              <a:ea typeface="Arial"/>
              <a:cs typeface="Arial"/>
              <a:sym typeface="Arial"/>
            </a:endParaRPr>
          </a:p>
        </p:txBody>
      </p:sp>
      <p:grpSp>
        <p:nvGrpSpPr>
          <p:cNvPr id="138" name="Google Shape;138;p9"/>
          <p:cNvGrpSpPr/>
          <p:nvPr/>
        </p:nvGrpSpPr>
        <p:grpSpPr>
          <a:xfrm>
            <a:off x="0" y="0"/>
            <a:ext cx="9143999" cy="836675"/>
            <a:chOff x="0" y="0"/>
            <a:chExt cx="9143999" cy="836675"/>
          </a:xfrm>
        </p:grpSpPr>
        <p:pic>
          <p:nvPicPr>
            <p:cNvPr id="139" name="Google Shape;139;p9"/>
            <p:cNvPicPr preferRelativeResize="0"/>
            <p:nvPr/>
          </p:nvPicPr>
          <p:blipFill rotWithShape="1">
            <a:blip r:embed="rId3">
              <a:alphaModFix/>
            </a:blip>
            <a:srcRect/>
            <a:stretch/>
          </p:blipFill>
          <p:spPr>
            <a:xfrm>
              <a:off x="0" y="0"/>
              <a:ext cx="9143999" cy="382524"/>
            </a:xfrm>
            <a:prstGeom prst="rect">
              <a:avLst/>
            </a:prstGeom>
            <a:noFill/>
            <a:ln>
              <a:noFill/>
            </a:ln>
          </p:spPr>
        </p:pic>
        <p:pic>
          <p:nvPicPr>
            <p:cNvPr id="140" name="Google Shape;140;p9"/>
            <p:cNvPicPr preferRelativeResize="0"/>
            <p:nvPr/>
          </p:nvPicPr>
          <p:blipFill rotWithShape="1">
            <a:blip r:embed="rId4">
              <a:alphaModFix/>
            </a:blip>
            <a:srcRect/>
            <a:stretch/>
          </p:blipFill>
          <p:spPr>
            <a:xfrm>
              <a:off x="7307579" y="382524"/>
              <a:ext cx="1697735" cy="454151"/>
            </a:xfrm>
            <a:prstGeom prst="rect">
              <a:avLst/>
            </a:prstGeom>
            <a:noFill/>
            <a:ln>
              <a:noFill/>
            </a:ln>
          </p:spPr>
        </p:pic>
      </p:grpSp>
      <p:pic>
        <p:nvPicPr>
          <p:cNvPr id="141" name="Google Shape;141;p9"/>
          <p:cNvPicPr preferRelativeResize="0"/>
          <p:nvPr/>
        </p:nvPicPr>
        <p:blipFill rotWithShape="1">
          <a:blip r:embed="rId5">
            <a:alphaModFix/>
          </a:blip>
          <a:srcRect/>
          <a:stretch/>
        </p:blipFill>
        <p:spPr>
          <a:xfrm>
            <a:off x="0" y="6662926"/>
            <a:ext cx="9143999" cy="195071"/>
          </a:xfrm>
          <a:prstGeom prst="rect">
            <a:avLst/>
          </a:prstGeom>
          <a:noFill/>
          <a:ln>
            <a:noFill/>
          </a:ln>
        </p:spPr>
      </p:pic>
      <p:sp>
        <p:nvSpPr>
          <p:cNvPr id="142" name="Google Shape;142;p9"/>
          <p:cNvSpPr txBox="1">
            <a:spLocks noGrp="1"/>
          </p:cNvSpPr>
          <p:nvPr>
            <p:ph type="title"/>
          </p:nvPr>
        </p:nvSpPr>
        <p:spPr>
          <a:xfrm>
            <a:off x="491439" y="897381"/>
            <a:ext cx="2814320" cy="45212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Requirements</a:t>
            </a:r>
            <a:endParaRPr/>
          </a:p>
        </p:txBody>
      </p:sp>
      <p:sp>
        <p:nvSpPr>
          <p:cNvPr id="143" name="Google Shape;143;p9"/>
          <p:cNvSpPr txBox="1"/>
          <p:nvPr/>
        </p:nvSpPr>
        <p:spPr>
          <a:xfrm>
            <a:off x="474370" y="1664334"/>
            <a:ext cx="7493634" cy="3263265"/>
          </a:xfrm>
          <a:prstGeom prst="rect">
            <a:avLst/>
          </a:prstGeom>
          <a:noFill/>
          <a:ln>
            <a:noFill/>
          </a:ln>
        </p:spPr>
        <p:txBody>
          <a:bodyPr spcFirstLastPara="1" wrap="square" lIns="0" tIns="67300" rIns="0" bIns="0" anchor="t" anchorCtr="0">
            <a:spAutoFit/>
          </a:bodyPr>
          <a:lstStyle/>
          <a:p>
            <a:pPr marL="355600" marR="0" lvl="0" indent="-342900" algn="l" rtl="0">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Grocery store name.</a:t>
            </a:r>
            <a:endParaRPr sz="1800">
              <a:solidFill>
                <a:schemeClr val="dk1"/>
              </a:solidFill>
              <a:latin typeface="Calibri"/>
              <a:ea typeface="Calibri"/>
              <a:cs typeface="Calibri"/>
              <a:sym typeface="Calibri"/>
            </a:endParaRPr>
          </a:p>
          <a:p>
            <a:pPr marL="355600" marR="0" lvl="0" indent="-342900" algn="l" rtl="0">
              <a:lnSpc>
                <a:spcPct val="100000"/>
              </a:lnSpc>
              <a:spcBef>
                <a:spcPts val="434"/>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At least 10 products in the product list.</a:t>
            </a:r>
            <a:endParaRPr sz="1800">
              <a:solidFill>
                <a:schemeClr val="dk1"/>
              </a:solidFill>
              <a:latin typeface="Calibri"/>
              <a:ea typeface="Calibri"/>
              <a:cs typeface="Calibri"/>
              <a:sym typeface="Calibri"/>
            </a:endParaRPr>
          </a:p>
          <a:p>
            <a:pPr marL="355600" marR="0" lvl="0" indent="-342900" algn="l" rtl="0">
              <a:lnSpc>
                <a:spcPct val="100000"/>
              </a:lnSpc>
              <a:spcBef>
                <a:spcPts val="43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Navigation between two or three zones depending on your information</a:t>
            </a:r>
            <a:endParaRPr sz="1800">
              <a:solidFill>
                <a:schemeClr val="dk1"/>
              </a:solidFill>
              <a:latin typeface="Calibri"/>
              <a:ea typeface="Calibri"/>
              <a:cs typeface="Calibri"/>
              <a:sym typeface="Calibri"/>
            </a:endParaRPr>
          </a:p>
          <a:p>
            <a:pPr marL="3556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pooling.</a:t>
            </a:r>
            <a:endParaRPr sz="1800">
              <a:solidFill>
                <a:schemeClr val="dk1"/>
              </a:solidFill>
              <a:latin typeface="Calibri"/>
              <a:ea typeface="Calibri"/>
              <a:cs typeface="Calibri"/>
              <a:sym typeface="Calibri"/>
            </a:endParaRPr>
          </a:p>
          <a:p>
            <a:pPr marL="355600" marR="0" lvl="0" indent="-342900" algn="l" rtl="0">
              <a:lnSpc>
                <a:spcPct val="100000"/>
              </a:lnSpc>
              <a:spcBef>
                <a:spcPts val="36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Customer Page</a:t>
            </a:r>
            <a:endParaRPr sz="1800">
              <a:solidFill>
                <a:schemeClr val="dk1"/>
              </a:solidFill>
              <a:latin typeface="Calibri"/>
              <a:ea typeface="Calibri"/>
              <a:cs typeface="Calibri"/>
              <a:sym typeface="Calibri"/>
            </a:endParaRPr>
          </a:p>
          <a:p>
            <a:pPr marL="756285" marR="0" lvl="1" indent="-287019" algn="l" rtl="0">
              <a:lnSpc>
                <a:spcPct val="100000"/>
              </a:lnSpc>
              <a:spcBef>
                <a:spcPts val="505"/>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Each user may be vegetarian and/or allergic to gluten.</a:t>
            </a:r>
            <a:endParaRPr sz="1800" b="0" i="0" u="none" strike="noStrike" cap="none">
              <a:solidFill>
                <a:schemeClr val="dk1"/>
              </a:solidFill>
              <a:latin typeface="Calibri"/>
              <a:ea typeface="Calibri"/>
              <a:cs typeface="Calibri"/>
              <a:sym typeface="Calibri"/>
            </a:endParaRPr>
          </a:p>
          <a:p>
            <a:pPr marL="756285" marR="0" lvl="1" indent="-287019" algn="l" rtl="0">
              <a:lnSpc>
                <a:spcPct val="100000"/>
              </a:lnSpc>
              <a:spcBef>
                <a:spcPts val="434"/>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Each user can indicate a preference for organic or non-organic products.</a:t>
            </a:r>
            <a:endParaRPr sz="1800" b="0" i="0" u="none" strike="noStrike" cap="none">
              <a:solidFill>
                <a:schemeClr val="dk1"/>
              </a:solidFill>
              <a:latin typeface="Calibri"/>
              <a:ea typeface="Calibri"/>
              <a:cs typeface="Calibri"/>
              <a:sym typeface="Calibri"/>
            </a:endParaRPr>
          </a:p>
          <a:p>
            <a:pPr marL="355600" marR="0" lvl="0" indent="-342900" algn="l" rtl="0">
              <a:lnSpc>
                <a:spcPct val="100000"/>
              </a:lnSpc>
              <a:spcBef>
                <a:spcPts val="36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Product page</a:t>
            </a:r>
            <a:endParaRPr sz="1800">
              <a:solidFill>
                <a:schemeClr val="dk1"/>
              </a:solidFill>
              <a:latin typeface="Calibri"/>
              <a:ea typeface="Calibri"/>
              <a:cs typeface="Calibri"/>
              <a:sym typeface="Calibri"/>
            </a:endParaRPr>
          </a:p>
          <a:p>
            <a:pPr marL="756285" marR="0" lvl="1" indent="-287019" algn="l" rtl="0">
              <a:lnSpc>
                <a:spcPct val="100000"/>
              </a:lnSpc>
              <a:spcBef>
                <a:spcPts val="505"/>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Items should be priced. </a:t>
            </a:r>
            <a:r>
              <a:rPr lang="en-US" sz="1800" b="0" i="1" u="none" strike="noStrike" cap="none">
                <a:solidFill>
                  <a:schemeClr val="dk1"/>
                </a:solidFill>
                <a:latin typeface="Calibri"/>
                <a:ea typeface="Calibri"/>
                <a:cs typeface="Calibri"/>
                <a:sym typeface="Calibri"/>
              </a:rPr>
              <a:t>(to </a:t>
            </a:r>
            <a:r>
              <a:rPr lang="en-US" sz="1800" b="0" i="0" u="none" strike="noStrike" cap="none">
                <a:solidFill>
                  <a:schemeClr val="dk1"/>
                </a:solidFill>
                <a:latin typeface="Calibri"/>
                <a:ea typeface="Calibri"/>
                <a:cs typeface="Calibri"/>
                <a:sym typeface="Calibri"/>
              </a:rPr>
              <a:t>add </a:t>
            </a:r>
            <a:r>
              <a:rPr lang="en-US" sz="1800" b="0" i="1" u="none" strike="noStrike" cap="none">
                <a:solidFill>
                  <a:schemeClr val="dk1"/>
                </a:solidFill>
                <a:latin typeface="Calibri"/>
                <a:ea typeface="Calibri"/>
                <a:cs typeface="Calibri"/>
                <a:sym typeface="Calibri"/>
              </a:rPr>
              <a:t>to the code provided)</a:t>
            </a:r>
            <a:endParaRPr sz="1800" b="0" i="0" u="none" strike="noStrike" cap="none">
              <a:solidFill>
                <a:schemeClr val="dk1"/>
              </a:solidFill>
              <a:latin typeface="Calibri"/>
              <a:ea typeface="Calibri"/>
              <a:cs typeface="Calibri"/>
              <a:sym typeface="Calibri"/>
            </a:endParaRPr>
          </a:p>
          <a:p>
            <a:pPr marL="756285" marR="0" lvl="1" indent="-287019" algn="l" rtl="0">
              <a:lnSpc>
                <a:spcPct val="100000"/>
              </a:lnSpc>
              <a:spcBef>
                <a:spcPts val="43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Items should be in sorted by price. </a:t>
            </a:r>
            <a:r>
              <a:rPr lang="en-US" sz="1800" b="0" i="1" u="none" strike="noStrike" cap="none">
                <a:solidFill>
                  <a:schemeClr val="dk1"/>
                </a:solidFill>
                <a:latin typeface="Calibri"/>
                <a:ea typeface="Calibri"/>
                <a:cs typeface="Calibri"/>
                <a:sym typeface="Calibri"/>
              </a:rPr>
              <a:t>(to </a:t>
            </a:r>
            <a:r>
              <a:rPr lang="en-US" sz="1800" b="0" i="0" u="none" strike="noStrike" cap="none">
                <a:solidFill>
                  <a:schemeClr val="dk1"/>
                </a:solidFill>
                <a:latin typeface="Calibri"/>
                <a:ea typeface="Calibri"/>
                <a:cs typeface="Calibri"/>
                <a:sym typeface="Calibri"/>
              </a:rPr>
              <a:t>add </a:t>
            </a:r>
            <a:r>
              <a:rPr lang="en-US" sz="1800" b="0" i="1" u="none" strike="noStrike" cap="none">
                <a:solidFill>
                  <a:schemeClr val="dk1"/>
                </a:solidFill>
                <a:latin typeface="Calibri"/>
                <a:ea typeface="Calibri"/>
                <a:cs typeface="Calibri"/>
                <a:sym typeface="Calibri"/>
              </a:rPr>
              <a:t>to the code provided)</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47"/>
        <p:cNvGrpSpPr/>
        <p:nvPr/>
      </p:nvGrpSpPr>
      <p:grpSpPr>
        <a:xfrm>
          <a:off x="0" y="0"/>
          <a:ext cx="0" cy="0"/>
          <a:chOff x="0" y="0"/>
          <a:chExt cx="0" cy="0"/>
        </a:xfrm>
      </p:grpSpPr>
      <p:sp>
        <p:nvSpPr>
          <p:cNvPr id="148" name="Google Shape;148;p10"/>
          <p:cNvSpPr txBox="1"/>
          <p:nvPr/>
        </p:nvSpPr>
        <p:spPr>
          <a:xfrm>
            <a:off x="8792971" y="199390"/>
            <a:ext cx="110489"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solidFill>
                  <a:srgbClr val="A69C94"/>
                </a:solidFill>
                <a:latin typeface="Arial"/>
                <a:ea typeface="Arial"/>
                <a:cs typeface="Arial"/>
                <a:sym typeface="Arial"/>
              </a:rPr>
              <a:t>9</a:t>
            </a:r>
            <a:endParaRPr sz="1200">
              <a:solidFill>
                <a:schemeClr val="dk1"/>
              </a:solidFill>
              <a:latin typeface="Arial"/>
              <a:ea typeface="Arial"/>
              <a:cs typeface="Arial"/>
              <a:sym typeface="Arial"/>
            </a:endParaRPr>
          </a:p>
        </p:txBody>
      </p:sp>
      <p:grpSp>
        <p:nvGrpSpPr>
          <p:cNvPr id="149" name="Google Shape;149;p10"/>
          <p:cNvGrpSpPr/>
          <p:nvPr/>
        </p:nvGrpSpPr>
        <p:grpSpPr>
          <a:xfrm>
            <a:off x="0" y="0"/>
            <a:ext cx="9143999" cy="836675"/>
            <a:chOff x="0" y="0"/>
            <a:chExt cx="9143999" cy="836675"/>
          </a:xfrm>
        </p:grpSpPr>
        <p:pic>
          <p:nvPicPr>
            <p:cNvPr id="150" name="Google Shape;150;p10"/>
            <p:cNvPicPr preferRelativeResize="0"/>
            <p:nvPr/>
          </p:nvPicPr>
          <p:blipFill rotWithShape="1">
            <a:blip r:embed="rId3">
              <a:alphaModFix/>
            </a:blip>
            <a:srcRect/>
            <a:stretch/>
          </p:blipFill>
          <p:spPr>
            <a:xfrm>
              <a:off x="0" y="0"/>
              <a:ext cx="9143999" cy="382524"/>
            </a:xfrm>
            <a:prstGeom prst="rect">
              <a:avLst/>
            </a:prstGeom>
            <a:noFill/>
            <a:ln>
              <a:noFill/>
            </a:ln>
          </p:spPr>
        </p:pic>
        <p:pic>
          <p:nvPicPr>
            <p:cNvPr id="151" name="Google Shape;151;p10"/>
            <p:cNvPicPr preferRelativeResize="0"/>
            <p:nvPr/>
          </p:nvPicPr>
          <p:blipFill rotWithShape="1">
            <a:blip r:embed="rId4">
              <a:alphaModFix/>
            </a:blip>
            <a:srcRect/>
            <a:stretch/>
          </p:blipFill>
          <p:spPr>
            <a:xfrm>
              <a:off x="7307579" y="382524"/>
              <a:ext cx="1697735" cy="454151"/>
            </a:xfrm>
            <a:prstGeom prst="rect">
              <a:avLst/>
            </a:prstGeom>
            <a:noFill/>
            <a:ln>
              <a:noFill/>
            </a:ln>
          </p:spPr>
        </p:pic>
      </p:grpSp>
      <p:pic>
        <p:nvPicPr>
          <p:cNvPr id="152" name="Google Shape;152;p10"/>
          <p:cNvPicPr preferRelativeResize="0"/>
          <p:nvPr/>
        </p:nvPicPr>
        <p:blipFill rotWithShape="1">
          <a:blip r:embed="rId5">
            <a:alphaModFix/>
          </a:blip>
          <a:srcRect/>
          <a:stretch/>
        </p:blipFill>
        <p:spPr>
          <a:xfrm>
            <a:off x="0" y="6662926"/>
            <a:ext cx="9143999" cy="195071"/>
          </a:xfrm>
          <a:prstGeom prst="rect">
            <a:avLst/>
          </a:prstGeom>
          <a:noFill/>
          <a:ln>
            <a:noFill/>
          </a:ln>
        </p:spPr>
      </p:pic>
      <p:sp>
        <p:nvSpPr>
          <p:cNvPr id="153" name="Google Shape;153;p10"/>
          <p:cNvSpPr txBox="1">
            <a:spLocks noGrp="1"/>
          </p:cNvSpPr>
          <p:nvPr>
            <p:ph type="title"/>
          </p:nvPr>
        </p:nvSpPr>
        <p:spPr>
          <a:xfrm>
            <a:off x="491439" y="897381"/>
            <a:ext cx="2814320" cy="45212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Requirements</a:t>
            </a:r>
            <a:endParaRPr/>
          </a:p>
        </p:txBody>
      </p:sp>
      <p:sp>
        <p:nvSpPr>
          <p:cNvPr id="154" name="Google Shape;154;p10"/>
          <p:cNvSpPr txBox="1"/>
          <p:nvPr/>
        </p:nvSpPr>
        <p:spPr>
          <a:xfrm>
            <a:off x="474370" y="1646046"/>
            <a:ext cx="7403465" cy="2567940"/>
          </a:xfrm>
          <a:prstGeom prst="rect">
            <a:avLst/>
          </a:prstGeom>
          <a:noFill/>
          <a:ln>
            <a:noFill/>
          </a:ln>
        </p:spPr>
        <p:txBody>
          <a:bodyPr spcFirstLastPara="1" wrap="square" lIns="0" tIns="76825" rIns="0" bIns="0" anchor="t" anchorCtr="0">
            <a:spAutoFit/>
          </a:bodyPr>
          <a:lstStyle/>
          <a:p>
            <a:pPr marL="355600" marR="0" lvl="0" indent="-342900" algn="l" rtl="0">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Cart page</a:t>
            </a:r>
            <a:endParaRPr sz="1800">
              <a:solidFill>
                <a:schemeClr val="dk1"/>
              </a:solidFill>
              <a:latin typeface="Calibri"/>
              <a:ea typeface="Calibri"/>
              <a:cs typeface="Calibri"/>
              <a:sym typeface="Calibri"/>
            </a:endParaRPr>
          </a:p>
          <a:p>
            <a:pPr marL="756285" marR="0" lvl="1" indent="-287019" algn="l" rtl="0">
              <a:lnSpc>
                <a:spcPct val="100000"/>
              </a:lnSpc>
              <a:spcBef>
                <a:spcPts val="50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The contents of the cart and the total.</a:t>
            </a:r>
            <a:endParaRPr sz="1800" b="0" i="0" u="none" strike="noStrike" cap="none">
              <a:solidFill>
                <a:schemeClr val="dk1"/>
              </a:solidFill>
              <a:latin typeface="Calibri"/>
              <a:ea typeface="Calibri"/>
              <a:cs typeface="Calibri"/>
              <a:sym typeface="Calibri"/>
            </a:endParaRPr>
          </a:p>
          <a:p>
            <a:pPr marL="355600" marR="0" lvl="0" indent="-342900" algn="l" rtl="0">
              <a:lnSpc>
                <a:spcPct val="100000"/>
              </a:lnSpc>
              <a:spcBef>
                <a:spcPts val="434"/>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Your signature </a:t>
            </a:r>
            <a:r>
              <a:rPr lang="en-US" sz="1800" i="1">
                <a:solidFill>
                  <a:schemeClr val="dk1"/>
                </a:solidFill>
                <a:latin typeface="Calibri"/>
                <a:ea typeface="Calibri"/>
                <a:cs typeface="Calibri"/>
                <a:sym typeface="Calibri"/>
              </a:rPr>
              <a:t>(Website designed by ...) </a:t>
            </a:r>
            <a:r>
              <a:rPr lang="en-US" sz="1800">
                <a:solidFill>
                  <a:schemeClr val="dk1"/>
                </a:solidFill>
                <a:latin typeface="Calibri"/>
                <a:ea typeface="Calibri"/>
                <a:cs typeface="Calibri"/>
                <a:sym typeface="Calibri"/>
              </a:rPr>
              <a:t>at the bottom of the page.</a:t>
            </a:r>
            <a:endParaRPr sz="1800">
              <a:solidFill>
                <a:schemeClr val="dk1"/>
              </a:solidFill>
              <a:latin typeface="Calibri"/>
              <a:ea typeface="Calibri"/>
              <a:cs typeface="Calibri"/>
              <a:sym typeface="Calibri"/>
            </a:endParaRPr>
          </a:p>
          <a:p>
            <a:pPr marL="355600" marR="5080" lvl="0" indent="-342900" algn="l" rtl="0">
              <a:lnSpc>
                <a:spcPct val="100000"/>
              </a:lnSpc>
              <a:spcBef>
                <a:spcPts val="43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use of external CSS (separate file) to set styles for titles, divisions, your  signature at the bottom of the site. Explore font changes, colors, alignment,  etc., to make the site a little prettier.</a:t>
            </a:r>
            <a:endParaRPr sz="1800">
              <a:solidFill>
                <a:schemeClr val="dk1"/>
              </a:solidFill>
              <a:latin typeface="Calibri"/>
              <a:ea typeface="Calibri"/>
              <a:cs typeface="Calibri"/>
              <a:sym typeface="Calibri"/>
            </a:endParaRPr>
          </a:p>
          <a:p>
            <a:pPr marL="756285" marR="0" lvl="1" indent="-287019" algn="l" rtl="0">
              <a:lnSpc>
                <a:spcPct val="100000"/>
              </a:lnSpc>
              <a:spcBef>
                <a:spcPts val="434"/>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Don't waste too much time here for this lab.</a:t>
            </a:r>
            <a:endParaRPr sz="1800" b="0" i="0" u="none" strike="noStrike" cap="none">
              <a:solidFill>
                <a:schemeClr val="dk1"/>
              </a:solidFill>
              <a:latin typeface="Calibri"/>
              <a:ea typeface="Calibri"/>
              <a:cs typeface="Calibri"/>
              <a:sym typeface="Calibri"/>
            </a:endParaRPr>
          </a:p>
          <a:p>
            <a:pPr marL="355600" marR="0" lvl="0" indent="-342900" algn="l" rtl="0">
              <a:lnSpc>
                <a:spcPct val="100000"/>
              </a:lnSpc>
              <a:spcBef>
                <a:spcPts val="43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Use JavaScript (separate files) to contain the script associated with the site.</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CCC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696</Words>
  <Application>Microsoft Office PowerPoint</Application>
  <PresentationFormat>On-screen Show (4:3)</PresentationFormat>
  <Paragraphs>88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Verdana</vt:lpstr>
      <vt:lpstr>Office Theme</vt:lpstr>
      <vt:lpstr>SEG3125: Lab 2</vt:lpstr>
      <vt:lpstr>IMPORTANT</vt:lpstr>
      <vt:lpstr>Deadlines</vt:lpstr>
      <vt:lpstr>Groups</vt:lpstr>
      <vt:lpstr>Submissions</vt:lpstr>
      <vt:lpstr>JavaScript</vt:lpstr>
      <vt:lpstr>Lab 2 Introduction</vt:lpstr>
      <vt:lpstr>Requirements</vt:lpstr>
      <vt:lpstr>Requirements</vt:lpstr>
      <vt:lpstr>Optional Requirements</vt:lpstr>
      <vt:lpstr>Starting point</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SEG3125: Lab 2</dc:title>
  <dc:creator>Farouk Ben nejma</dc:creator>
  <cp:lastModifiedBy>Gurdarshan Singh</cp:lastModifiedBy>
  <cp:revision>4</cp:revision>
  <dcterms:created xsi:type="dcterms:W3CDTF">2022-01-09T01:03:51Z</dcterms:created>
  <dcterms:modified xsi:type="dcterms:W3CDTF">2024-01-18T22:36:00Z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2021-02-03T00:00:00Z</vt:filetime>
  </property>
  <property fmtid="{D5CDD505-2E9C-101B-9397-08002B2CF9AE}" pid="3" name="Creator">
    <vt:lpwstr>Microsoft® PowerPoint® for Microsoft 365</vt:lpwstr>
  </property>
  <property fmtid="{D5CDD505-2E9C-101B-9397-08002B2CF9AE}" pid="4" name="LastSaved">
    <vt:filetime>2022-01-09T00:00:00Z</vt:filetime>
  </property>
</Properties>
</file>