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75" r:id="rId2"/>
    <p:sldId id="276" r:id="rId3"/>
    <p:sldId id="268" r:id="rId4"/>
    <p:sldId id="278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279" r:id="rId26"/>
    <p:sldId id="281" r:id="rId27"/>
    <p:sldId id="282" r:id="rId28"/>
    <p:sldId id="283" r:id="rId29"/>
    <p:sldId id="277" r:id="rId30"/>
    <p:sldId id="288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1521"/>
    <a:srgbClr val="DE462F"/>
    <a:srgbClr val="E85C31"/>
    <a:srgbClr val="DF4526"/>
    <a:srgbClr val="F38A00"/>
    <a:srgbClr val="009D93"/>
    <a:srgbClr val="2F1A45"/>
    <a:srgbClr val="F5F5F5"/>
    <a:srgbClr val="3B3734"/>
    <a:srgbClr val="D1B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28"/>
    <p:restoredTop sz="96054" autoAdjust="0"/>
  </p:normalViewPr>
  <p:slideViewPr>
    <p:cSldViewPr>
      <p:cViewPr varScale="1">
        <p:scale>
          <a:sx n="62" d="100"/>
          <a:sy n="62" d="100"/>
        </p:scale>
        <p:origin x="1652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91BB15-DE40-F842-8059-510BF077C15F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442AD-E810-5C4F-BBB9-F00611DA0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211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0BA96726-B0E5-5C4D-84CE-D535101983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910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11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op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pic>
        <p:nvPicPr>
          <p:cNvPr id="11" name="Picture 10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82439"/>
            <a:ext cx="1697566" cy="454040"/>
          </a:xfrm>
          <a:prstGeom prst="rect">
            <a:avLst/>
          </a:prstGeom>
        </p:spPr>
      </p:pic>
      <p:pic>
        <p:nvPicPr>
          <p:cNvPr id="2" name="Picture 1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2" y="6662560"/>
            <a:ext cx="9145501" cy="21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191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pic>
        <p:nvPicPr>
          <p:cNvPr id="13" name="Picture 12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2" y="6662560"/>
            <a:ext cx="9145501" cy="212400"/>
          </a:xfrm>
          <a:prstGeom prst="rect">
            <a:avLst/>
          </a:prstGeom>
        </p:spPr>
      </p:pic>
      <p:pic>
        <p:nvPicPr>
          <p:cNvPr id="8" name="Picture 7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82439"/>
            <a:ext cx="1697566" cy="4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92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029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029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pic>
        <p:nvPicPr>
          <p:cNvPr id="12" name="Picture 11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2" y="6662560"/>
            <a:ext cx="9145501" cy="21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269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2750" y="692696"/>
            <a:ext cx="7774632" cy="864096"/>
          </a:xfrm>
        </p:spPr>
        <p:txBody>
          <a:bodyPr/>
          <a:lstStyle/>
          <a:p>
            <a:r>
              <a:rPr lang="en-US" b="1"/>
              <a:t>Click to edit Master title style</a:t>
            </a:r>
            <a:endParaRPr lang="en-US" b="1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95536" y="1700808"/>
            <a:ext cx="7772400" cy="3753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4" name="Picture 13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pic>
        <p:nvPicPr>
          <p:cNvPr id="9" name="Picture 8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2" y="6662560"/>
            <a:ext cx="9145501" cy="212400"/>
          </a:xfrm>
          <a:prstGeom prst="rect">
            <a:avLst/>
          </a:prstGeom>
        </p:spPr>
      </p:pic>
      <p:pic>
        <p:nvPicPr>
          <p:cNvPr id="8" name="Picture 7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82439"/>
            <a:ext cx="1697566" cy="4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645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281115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80928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pic>
        <p:nvPicPr>
          <p:cNvPr id="13" name="Picture 12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2" y="6662560"/>
            <a:ext cx="9145501" cy="212400"/>
          </a:xfrm>
          <a:prstGeom prst="rect">
            <a:avLst/>
          </a:prstGeom>
        </p:spPr>
      </p:pic>
      <p:pic>
        <p:nvPicPr>
          <p:cNvPr id="8" name="Picture 7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82439"/>
            <a:ext cx="1697566" cy="4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314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pic>
        <p:nvPicPr>
          <p:cNvPr id="14" name="Picture 13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2" y="6662560"/>
            <a:ext cx="9145501" cy="212400"/>
          </a:xfrm>
          <a:prstGeom prst="rect">
            <a:avLst/>
          </a:prstGeom>
        </p:spPr>
      </p:pic>
      <p:pic>
        <p:nvPicPr>
          <p:cNvPr id="9" name="Picture 8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82439"/>
            <a:ext cx="1697566" cy="4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733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pic>
        <p:nvPicPr>
          <p:cNvPr id="16" name="Picture 15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2" y="6662560"/>
            <a:ext cx="9145501" cy="212400"/>
          </a:xfrm>
          <a:prstGeom prst="rect">
            <a:avLst/>
          </a:prstGeom>
        </p:spPr>
      </p:pic>
      <p:pic>
        <p:nvPicPr>
          <p:cNvPr id="11" name="Picture 10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82439"/>
            <a:ext cx="1697566" cy="4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345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5" name="Picture 4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pic>
        <p:nvPicPr>
          <p:cNvPr id="12" name="Picture 11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2" y="6662560"/>
            <a:ext cx="9145501" cy="212400"/>
          </a:xfrm>
          <a:prstGeom prst="rect">
            <a:avLst/>
          </a:prstGeom>
        </p:spPr>
      </p:pic>
      <p:pic>
        <p:nvPicPr>
          <p:cNvPr id="7" name="Picture 6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82439"/>
            <a:ext cx="1697566" cy="4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01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pic>
        <p:nvPicPr>
          <p:cNvPr id="11" name="Picture 10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2" y="6662560"/>
            <a:ext cx="9145501" cy="212400"/>
          </a:xfrm>
          <a:prstGeom prst="rect">
            <a:avLst/>
          </a:prstGeom>
        </p:spPr>
      </p:pic>
      <p:pic>
        <p:nvPicPr>
          <p:cNvPr id="6" name="Picture 5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82439"/>
            <a:ext cx="1697566" cy="4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743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04665"/>
            <a:ext cx="5111750" cy="547260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72817"/>
            <a:ext cx="3008313" cy="41044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pic>
        <p:nvPicPr>
          <p:cNvPr id="14" name="Picture 13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2" y="6662560"/>
            <a:ext cx="9145501" cy="212400"/>
          </a:xfrm>
          <a:prstGeom prst="rect">
            <a:avLst/>
          </a:prstGeom>
        </p:spPr>
      </p:pic>
      <p:pic>
        <p:nvPicPr>
          <p:cNvPr id="9" name="Picture 8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82439"/>
            <a:ext cx="1697566" cy="4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238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302422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5363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86916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pic>
        <p:nvPicPr>
          <p:cNvPr id="14" name="Picture 13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2" y="6662560"/>
            <a:ext cx="9145501" cy="212400"/>
          </a:xfrm>
          <a:prstGeom prst="rect">
            <a:avLst/>
          </a:prstGeom>
        </p:spPr>
      </p:pic>
      <p:pic>
        <p:nvPicPr>
          <p:cNvPr id="9" name="Picture 8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82439"/>
            <a:ext cx="1697566" cy="4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005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6553200" cy="914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A" dirty="0"/>
              <a:t>Click to </a:t>
            </a:r>
            <a:r>
              <a:rPr lang="fr-CA" dirty="0" err="1"/>
              <a:t>add</a:t>
            </a:r>
            <a:r>
              <a:rPr lang="fr-CA" dirty="0"/>
              <a:t> </a:t>
            </a:r>
            <a:r>
              <a:rPr lang="fr-CA" dirty="0" err="1"/>
              <a:t>title</a:t>
            </a:r>
            <a:r>
              <a:rPr lang="fr-CA" dirty="0"/>
              <a:t> </a:t>
            </a:r>
            <a:r>
              <a:rPr lang="fr-CA" dirty="0" err="1"/>
              <a:t>here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3886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 dirty="0"/>
              <a:t>Click to </a:t>
            </a:r>
            <a:r>
              <a:rPr lang="fr-CA" dirty="0" err="1"/>
              <a:t>add</a:t>
            </a:r>
            <a:r>
              <a:rPr lang="fr-CA" dirty="0"/>
              <a:t> content </a:t>
            </a:r>
            <a:r>
              <a:rPr lang="fr-CA" dirty="0" err="1"/>
              <a:t>here</a:t>
            </a:r>
            <a:endParaRPr lang="en-US" dirty="0"/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636AA398-4A61-D346-8C8C-72BE831B3C63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t>‹#›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990000"/>
          </a:solidFill>
          <a:latin typeface="Verdana"/>
          <a:ea typeface="ＭＳ Ｐゴシック" charset="0"/>
          <a:cs typeface="Verdan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Verdana"/>
          <a:ea typeface="ＭＳ Ｐゴシック" charset="0"/>
          <a:cs typeface="Verdana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790" y="1539"/>
            <a:ext cx="9245730" cy="7027861"/>
            <a:chOff x="6642" y="0"/>
            <a:chExt cx="9144002" cy="6706004"/>
          </a:xfrm>
        </p:grpSpPr>
        <p:pic>
          <p:nvPicPr>
            <p:cNvPr id="13" name="Picture 12" descr="PPT_BKG2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4" y="36644"/>
              <a:ext cx="9144000" cy="666936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 bwMode="auto">
            <a:xfrm>
              <a:off x="1763688" y="2852936"/>
              <a:ext cx="7380312" cy="1224136"/>
            </a:xfrm>
            <a:prstGeom prst="rect">
              <a:avLst/>
            </a:prstGeom>
            <a:solidFill>
              <a:srgbClr val="3B3734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1763688" y="4149080"/>
              <a:ext cx="7380312" cy="321320"/>
            </a:xfrm>
            <a:prstGeom prst="rect">
              <a:avLst/>
            </a:prstGeom>
            <a:solidFill>
              <a:srgbClr val="3B3734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endParaRPr>
            </a:p>
          </p:txBody>
        </p:sp>
        <p:sp>
          <p:nvSpPr>
            <p:cNvPr id="19" name="Title 1"/>
            <p:cNvSpPr txBox="1">
              <a:spLocks/>
            </p:cNvSpPr>
            <p:nvPr/>
          </p:nvSpPr>
          <p:spPr bwMode="auto">
            <a:xfrm>
              <a:off x="1872208" y="2852936"/>
              <a:ext cx="7164288" cy="792088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a14="http://schemas.microsoft.com/office/mac/drawingml/2011/main" val="1"/>
              </a:ex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990000"/>
                  </a:solidFill>
                  <a:latin typeface="Verdana"/>
                  <a:ea typeface="ＭＳ Ｐゴシック" charset="0"/>
                  <a:cs typeface="Verdana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990000"/>
                  </a:solidFill>
                  <a:latin typeface="Verdana" charset="0"/>
                  <a:ea typeface="ＭＳ Ｐゴシック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990000"/>
                  </a:solidFill>
                  <a:latin typeface="Verdana" charset="0"/>
                  <a:ea typeface="ＭＳ Ｐゴシック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990000"/>
                  </a:solidFill>
                  <a:latin typeface="Verdana" charset="0"/>
                  <a:ea typeface="ＭＳ Ｐゴシック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990000"/>
                  </a:solidFill>
                  <a:latin typeface="Verdana" charset="0"/>
                  <a:ea typeface="ＭＳ Ｐゴシック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990000"/>
                  </a:solidFill>
                  <a:latin typeface="Arial Black" pitchFamily="-110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990000"/>
                  </a:solidFill>
                  <a:latin typeface="Arial Black" pitchFamily="-110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990000"/>
                  </a:solidFill>
                  <a:latin typeface="Arial Black" pitchFamily="-110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990000"/>
                  </a:solidFill>
                  <a:latin typeface="Arial Black" pitchFamily="-110" charset="0"/>
                </a:defRPr>
              </a:lvl9pPr>
            </a:lstStyle>
            <a:p>
              <a:r>
                <a:rPr lang="en-US" sz="2400" dirty="0">
                  <a:solidFill>
                    <a:schemeClr val="bg1"/>
                  </a:solidFill>
                  <a:latin typeface="Arial"/>
                  <a:cs typeface="Arial"/>
                </a:rPr>
                <a:t>SEG3125: Lab 7</a:t>
              </a:r>
            </a:p>
          </p:txBody>
        </p:sp>
        <p:sp>
          <p:nvSpPr>
            <p:cNvPr id="20" name="Text Placeholder 2"/>
            <p:cNvSpPr txBox="1">
              <a:spLocks/>
            </p:cNvSpPr>
            <p:nvPr/>
          </p:nvSpPr>
          <p:spPr bwMode="auto">
            <a:xfrm>
              <a:off x="1872208" y="3573016"/>
              <a:ext cx="7164288" cy="360040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a14="http://schemas.microsoft.com/office/mac/drawingml/2011/main" val="1"/>
              </a:ex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Verdana"/>
                  <a:ea typeface="ＭＳ Ｐゴシック" charset="0"/>
                  <a:cs typeface="Verdana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Verdana"/>
                  <a:ea typeface="ＭＳ Ｐゴシック" pitchFamily="-110" charset="-128"/>
                  <a:cs typeface="Verdana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Verdana"/>
                  <a:ea typeface="ＭＳ Ｐゴシック" pitchFamily="-110" charset="-128"/>
                  <a:cs typeface="Verdana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Verdana"/>
                  <a:ea typeface="ＭＳ Ｐゴシック" pitchFamily="-110" charset="-128"/>
                  <a:cs typeface="Verdana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/>
                  <a:ea typeface="ＭＳ Ｐゴシック" pitchFamily="-110" charset="-128"/>
                  <a:cs typeface="Verdana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ＭＳ Ｐゴシック" pitchFamily="-110" charset="-128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ＭＳ Ｐゴシック" pitchFamily="-110" charset="-128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ＭＳ Ｐゴシック" pitchFamily="-110" charset="-128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ＭＳ Ｐゴシック" pitchFamily="-110" charset="-128"/>
                </a:defRPr>
              </a:lvl9pPr>
            </a:lstStyle>
            <a:p>
              <a:pPr marL="0" indent="0">
                <a:buNone/>
              </a:pPr>
              <a:r>
                <a:rPr lang="en-US" sz="1600" dirty="0">
                  <a:solidFill>
                    <a:schemeClr val="bg1"/>
                  </a:solidFill>
                  <a:latin typeface="Arial"/>
                  <a:cs typeface="Arial"/>
                </a:rPr>
                <a:t>Designing a website of your choice – Part 1</a:t>
              </a:r>
            </a:p>
          </p:txBody>
        </p:sp>
        <p:sp>
          <p:nvSpPr>
            <p:cNvPr id="21" name="Text Placeholder 2"/>
            <p:cNvSpPr txBox="1">
              <a:spLocks/>
            </p:cNvSpPr>
            <p:nvPr/>
          </p:nvSpPr>
          <p:spPr bwMode="auto">
            <a:xfrm>
              <a:off x="1872208" y="4149080"/>
              <a:ext cx="7164288" cy="288032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a14="http://schemas.microsoft.com/office/mac/drawingml/2011/main" val="1"/>
              </a:ex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Verdana"/>
                  <a:ea typeface="ＭＳ Ｐゴシック" charset="0"/>
                  <a:cs typeface="Verdana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Verdana"/>
                  <a:ea typeface="ＭＳ Ｐゴシック" pitchFamily="-110" charset="-128"/>
                  <a:cs typeface="Verdana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Verdana"/>
                  <a:ea typeface="ＭＳ Ｐゴシック" pitchFamily="-110" charset="-128"/>
                  <a:cs typeface="Verdana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Verdana"/>
                  <a:ea typeface="ＭＳ Ｐゴシック" pitchFamily="-110" charset="-128"/>
                  <a:cs typeface="Verdana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/>
                  <a:ea typeface="ＭＳ Ｐゴシック" pitchFamily="-110" charset="-128"/>
                  <a:cs typeface="Verdana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ＭＳ Ｐゴシック" pitchFamily="-110" charset="-128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ＭＳ Ｐゴシック" pitchFamily="-110" charset="-128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ＭＳ Ｐゴシック" pitchFamily="-110" charset="-128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ＭＳ Ｐゴシック" pitchFamily="-110" charset="-128"/>
                </a:defRPr>
              </a:lvl9pPr>
            </a:lstStyle>
            <a:p>
              <a:pPr marL="0" indent="0">
                <a:buNone/>
              </a:pPr>
              <a:r>
                <a:rPr lang="en-US" sz="1200" dirty="0">
                  <a:solidFill>
                    <a:schemeClr val="bg1"/>
                  </a:solidFill>
                  <a:latin typeface="Arial"/>
                  <a:cs typeface="Arial"/>
                </a:rPr>
                <a:t>Presented by TA Gurdarshan</a:t>
              </a:r>
            </a:p>
          </p:txBody>
        </p:sp>
        <p:sp>
          <p:nvSpPr>
            <p:cNvPr id="28" name="Footer Placeholder 6"/>
            <p:cNvSpPr txBox="1">
              <a:spLocks noChangeArrowheads="1"/>
            </p:cNvSpPr>
            <p:nvPr/>
          </p:nvSpPr>
          <p:spPr bwMode="auto">
            <a:xfrm>
              <a:off x="179512" y="5753851"/>
              <a:ext cx="6408712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A69C95"/>
                  </a:solidFill>
                  <a:latin typeface="Verdana" charset="0"/>
                  <a:ea typeface="ＭＳ Ｐゴシック" charset="0"/>
                  <a:cs typeface="Verdana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l"/>
              <a:r>
                <a:rPr lang="en-US" sz="1450" dirty="0" err="1">
                  <a:solidFill>
                    <a:schemeClr val="bg1"/>
                  </a:solidFill>
                </a:rPr>
                <a:t>Faculté</a:t>
              </a:r>
              <a:r>
                <a:rPr lang="en-US" sz="1450" dirty="0">
                  <a:solidFill>
                    <a:schemeClr val="bg1"/>
                  </a:solidFill>
                </a:rPr>
                <a:t> de </a:t>
              </a:r>
              <a:r>
                <a:rPr lang="en-US" sz="1450" dirty="0" err="1">
                  <a:solidFill>
                    <a:schemeClr val="bg1"/>
                  </a:solidFill>
                </a:rPr>
                <a:t>génie</a:t>
              </a:r>
              <a:r>
                <a:rPr lang="en-US" sz="1450" dirty="0">
                  <a:solidFill>
                    <a:schemeClr val="bg1"/>
                  </a:solidFill>
                </a:rPr>
                <a:t>  |  Faculty of Engineering</a:t>
              </a: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1688352" y="2852936"/>
              <a:ext cx="78511" cy="1224136"/>
            </a:xfrm>
            <a:prstGeom prst="rect">
              <a:avLst/>
            </a:prstGeom>
            <a:solidFill>
              <a:srgbClr val="DE462F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A69C95"/>
                </a:solidFill>
                <a:effectLst/>
                <a:latin typeface="Times" pitchFamily="-110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1688353" y="4149080"/>
              <a:ext cx="78510" cy="321320"/>
            </a:xfrm>
            <a:prstGeom prst="rect">
              <a:avLst/>
            </a:prstGeom>
            <a:solidFill>
              <a:srgbClr val="DE462F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A69C95"/>
                  </a:solidFill>
                  <a:effectLst/>
                  <a:latin typeface="Times" pitchFamily="-110" charset="0"/>
                </a:rPr>
                <a:t> </a:t>
              </a:r>
            </a:p>
          </p:txBody>
        </p:sp>
        <p:pic>
          <p:nvPicPr>
            <p:cNvPr id="18" name="Picture 17" descr="uOttawa_HOR_WHIT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6597" y="5984331"/>
              <a:ext cx="1689401" cy="455590"/>
            </a:xfrm>
            <a:prstGeom prst="rect">
              <a:avLst/>
            </a:prstGeom>
          </p:spPr>
        </p:pic>
        <p:sp>
          <p:nvSpPr>
            <p:cNvPr id="36" name="Footer Placeholder 6"/>
            <p:cNvSpPr txBox="1">
              <a:spLocks noChangeArrowheads="1"/>
            </p:cNvSpPr>
            <p:nvPr/>
          </p:nvSpPr>
          <p:spPr bwMode="auto">
            <a:xfrm>
              <a:off x="179512" y="6152115"/>
              <a:ext cx="4525821" cy="362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A69C95"/>
                  </a:solidFill>
                  <a:latin typeface="Verdana" charset="0"/>
                  <a:ea typeface="ＭＳ Ｐゴシック" charset="0"/>
                  <a:cs typeface="Verdana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l"/>
              <a:r>
                <a:rPr lang="en-US" dirty="0" err="1">
                  <a:solidFill>
                    <a:schemeClr val="bg1"/>
                  </a:solidFill>
                </a:rPr>
                <a:t>uOttawa.ca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37" name="Picture 36" descr="top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2" y="0"/>
              <a:ext cx="9144002" cy="3843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9243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489BA-FF1C-4CAF-8910-52A5F7E60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6553200" cy="9144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Heuristic Evaluation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70D130-BD69-4E8E-9A08-0C8B603F88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Flexibility</a:t>
            </a:r>
          </a:p>
          <a:p>
            <a:r>
              <a:rPr lang="en-US" sz="2000" dirty="0"/>
              <a:t>Shortcuts for expert user but menus for new users</a:t>
            </a:r>
          </a:p>
          <a:p>
            <a:r>
              <a:rPr lang="en-US" sz="2000" dirty="0"/>
              <a:t>Different ways to get to certain part of the website</a:t>
            </a:r>
          </a:p>
          <a:p>
            <a:endParaRPr lang="en-US" sz="2800" dirty="0"/>
          </a:p>
          <a:p>
            <a:endParaRPr lang="en-CA" dirty="0"/>
          </a:p>
        </p:txBody>
      </p:sp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F0629584-29D7-4C3B-829B-187DC92DE9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37771" r="31416"/>
          <a:stretch/>
        </p:blipFill>
        <p:spPr bwMode="auto">
          <a:xfrm>
            <a:off x="5501776" y="2067622"/>
            <a:ext cx="2102847" cy="2798956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3108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489BA-FF1C-4CAF-8910-52A5F7E60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6553200" cy="9144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Heuristic Evaluation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70D130-BD69-4E8E-9A08-0C8B603F88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Recognition over recall</a:t>
            </a:r>
          </a:p>
          <a:p>
            <a:r>
              <a:rPr lang="en-US" sz="2000" dirty="0"/>
              <a:t>Avoid abbreviations</a:t>
            </a:r>
          </a:p>
          <a:p>
            <a:r>
              <a:rPr lang="en-US" sz="2000" dirty="0"/>
              <a:t>Don't assume people will remember the options (reminder), but make sure the functions and options are clear (recognition) on the screen.</a:t>
            </a:r>
            <a:endParaRPr lang="en-US" sz="2800" dirty="0"/>
          </a:p>
          <a:p>
            <a:endParaRPr lang="en-CA" dirty="0"/>
          </a:p>
        </p:txBody>
      </p:sp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F0629584-29D7-4C3B-829B-187DC92DE9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37771" r="31416"/>
          <a:stretch/>
        </p:blipFill>
        <p:spPr bwMode="auto">
          <a:xfrm>
            <a:off x="5501776" y="2067622"/>
            <a:ext cx="2102847" cy="2798956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9515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489BA-FF1C-4CAF-8910-52A5F7E60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6553200" cy="9144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Heuristic Evaluation</a:t>
            </a:r>
            <a:endParaRPr lang="en-CA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9D5A934-0DF1-4B13-9F35-DDCDFC89EE1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67591" r="-5332"/>
          <a:stretch/>
        </p:blipFill>
        <p:spPr>
          <a:xfrm>
            <a:off x="1115616" y="2060848"/>
            <a:ext cx="2734072" cy="2971119"/>
          </a:xfr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CB63D78-4F7A-438B-B0DF-9F58B8B0E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38862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Clear Status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When you go to a page, does it clearly show what option (or what </a:t>
            </a:r>
            <a:r>
              <a:rPr lang="en-CA" sz="1800" b="0" i="0" u="none" strike="noStrike" baseline="0" dirty="0">
                <a:latin typeface="ArialMT"/>
              </a:rPr>
              <a:t>step) you're in?</a:t>
            </a:r>
          </a:p>
          <a:p>
            <a:pPr algn="l"/>
            <a:r>
              <a:rPr lang="en-US" sz="1800" dirty="0"/>
              <a:t>What is the next step?</a:t>
            </a:r>
          </a:p>
          <a:p>
            <a:pPr algn="l"/>
            <a:r>
              <a:rPr lang="en-US" sz="1800" dirty="0"/>
              <a:t>Completion of the process: show the user that he is done his task (Order completed message)</a:t>
            </a:r>
          </a:p>
        </p:txBody>
      </p:sp>
    </p:spTree>
    <p:extLst>
      <p:ext uri="{BB962C8B-B14F-4D97-AF65-F5344CB8AC3E}">
        <p14:creationId xmlns:p14="http://schemas.microsoft.com/office/powerpoint/2010/main" val="230649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489BA-FF1C-4CAF-8910-52A5F7E60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6553200" cy="9144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Heuristic Evaluation</a:t>
            </a:r>
            <a:endParaRPr lang="en-CA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9D5A934-0DF1-4B13-9F35-DDCDFC89EE1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67591" r="-5332"/>
          <a:stretch/>
        </p:blipFill>
        <p:spPr>
          <a:xfrm>
            <a:off x="1115616" y="2060848"/>
            <a:ext cx="2734072" cy="2971119"/>
          </a:xfr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CB63D78-4F7A-438B-B0DF-9F58B8B0E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49728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Error Prevention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What's going to happen?</a:t>
            </a:r>
          </a:p>
          <a:p>
            <a:pPr lvl="1"/>
            <a:r>
              <a:rPr lang="en-US" sz="1400" b="0" i="0" u="none" strike="noStrike" baseline="0" dirty="0">
                <a:latin typeface="ArialMT"/>
              </a:rPr>
              <a:t>Use feedback messages to alert users of the possible consequences of their actions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Oh ... I don't want to continue... how can I get out of here?</a:t>
            </a:r>
          </a:p>
          <a:p>
            <a:pPr lvl="1"/>
            <a:r>
              <a:rPr lang="en-US" sz="1400" b="0" i="0" u="none" strike="noStrike" baseline="0" dirty="0">
                <a:latin typeface="ArialMT"/>
              </a:rPr>
              <a:t>Provide exit (undo / go back)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How can I enter this information?</a:t>
            </a:r>
          </a:p>
          <a:p>
            <a:pPr lvl="1"/>
            <a:r>
              <a:rPr lang="en-US" sz="1400" b="0" i="0" u="none" strike="noStrike" baseline="0" dirty="0">
                <a:latin typeface="ArialMT"/>
              </a:rPr>
              <a:t>Add input constraints</a:t>
            </a:r>
          </a:p>
          <a:p>
            <a:r>
              <a:rPr lang="en-US" sz="1800" b="0" i="0" u="none" strike="noStrike" baseline="0" dirty="0">
                <a:latin typeface="ArialMT"/>
              </a:rPr>
              <a:t>Am I going to lose my progress?</a:t>
            </a:r>
          </a:p>
          <a:p>
            <a:pPr lvl="1"/>
            <a:r>
              <a:rPr lang="en-US" sz="1400" b="0" i="0" u="none" strike="noStrike" baseline="0" dirty="0">
                <a:latin typeface="ArialMT"/>
              </a:rPr>
              <a:t>Use a state save (auto save)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20976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489BA-FF1C-4CAF-8910-52A5F7E60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6553200" cy="9144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Heuristic Evaluation</a:t>
            </a:r>
            <a:endParaRPr lang="en-CA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9D5A934-0DF1-4B13-9F35-DDCDFC89EE1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67591" r="-5332"/>
          <a:stretch/>
        </p:blipFill>
        <p:spPr>
          <a:xfrm>
            <a:off x="1115616" y="2060848"/>
            <a:ext cx="2734072" cy="2971119"/>
          </a:xfr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CB63D78-4F7A-438B-B0DF-9F58B8B0E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38862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Error recovery</a:t>
            </a:r>
          </a:p>
          <a:p>
            <a:pPr algn="l"/>
            <a:endParaRPr lang="en-US" sz="1800" b="0" i="0" u="none" strike="noStrike" baseline="0" dirty="0">
              <a:latin typeface="ArialMT"/>
            </a:endParaRPr>
          </a:p>
          <a:p>
            <a:pPr algn="l"/>
            <a:r>
              <a:rPr lang="en-US" sz="1800" b="0" i="0" u="none" strike="noStrike" baseline="0" dirty="0">
                <a:latin typeface="ArialMT"/>
              </a:rPr>
              <a:t>Make you as your error message sounds like if it had been written by a human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Make you as your error message can be easily seen.</a:t>
            </a:r>
          </a:p>
          <a:p>
            <a:pPr algn="l"/>
            <a:r>
              <a:rPr lang="en-US" sz="1800" dirty="0">
                <a:latin typeface="ArialMT"/>
                <a:ea typeface="Verdana" panose="020B0604030504040204" pitchFamily="34" charset="0"/>
              </a:rPr>
              <a:t>Make you as your error  message explains clearly what happened, that it is neither encrypted nor too vague.</a:t>
            </a:r>
          </a:p>
        </p:txBody>
      </p:sp>
    </p:spTree>
    <p:extLst>
      <p:ext uri="{BB962C8B-B14F-4D97-AF65-F5344CB8AC3E}">
        <p14:creationId xmlns:p14="http://schemas.microsoft.com/office/powerpoint/2010/main" val="3155362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489BA-FF1C-4CAF-8910-52A5F7E60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6553200" cy="9144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Heuristic Evaluation</a:t>
            </a:r>
            <a:endParaRPr lang="en-CA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9D5A934-0DF1-4B13-9F35-DDCDFC89EE1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67591" r="-5332"/>
          <a:stretch/>
        </p:blipFill>
        <p:spPr>
          <a:xfrm>
            <a:off x="1115616" y="2060848"/>
            <a:ext cx="2734072" cy="2971119"/>
          </a:xfr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CB63D78-4F7A-438B-B0DF-9F58B8B0E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38862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Help</a:t>
            </a:r>
          </a:p>
          <a:p>
            <a:pPr algn="l"/>
            <a:endParaRPr lang="en-US" sz="1800" b="0" i="0" u="none" strike="noStrike" baseline="0" dirty="0">
              <a:latin typeface="ArialMT"/>
            </a:endParaRPr>
          </a:p>
          <a:p>
            <a:pPr algn="l"/>
            <a:r>
              <a:rPr lang="en-US" sz="1800" b="0" i="0" u="none" strike="noStrike" baseline="0" dirty="0">
                <a:latin typeface="ArialMT"/>
              </a:rPr>
              <a:t>Help at different levels</a:t>
            </a:r>
          </a:p>
          <a:p>
            <a:pPr lvl="1"/>
            <a:r>
              <a:rPr lang="en-US" sz="1400" b="0" i="0" u="none" strike="noStrike" baseline="0" dirty="0">
                <a:latin typeface="ArialMT"/>
              </a:rPr>
              <a:t>Global help (global process)</a:t>
            </a:r>
          </a:p>
          <a:p>
            <a:pPr lvl="1"/>
            <a:r>
              <a:rPr lang="en-US" sz="1400" b="0" i="0" u="none" strike="noStrike" baseline="0" dirty="0">
                <a:latin typeface="ArialMT"/>
              </a:rPr>
              <a:t>Contextual help (on buttons)</a:t>
            </a:r>
          </a:p>
          <a:p>
            <a:r>
              <a:rPr lang="en-US" sz="1800" b="0" i="0" u="none" strike="noStrike" baseline="0" dirty="0">
                <a:latin typeface="ArialMT"/>
              </a:rPr>
              <a:t>Provide tutorials, except if it’s a "walk up and use" application that should be clear without additional documentation</a:t>
            </a:r>
          </a:p>
          <a:p>
            <a:r>
              <a:rPr lang="en-US" sz="1800" b="0" i="0" u="none" strike="noStrike" baseline="0" dirty="0">
                <a:latin typeface="ArialMT"/>
              </a:rPr>
              <a:t>Make access easy for beginners</a:t>
            </a:r>
          </a:p>
          <a:p>
            <a:pPr lvl="1"/>
            <a:r>
              <a:rPr lang="en-US" sz="1400" b="0" i="0" u="none" strike="noStrike" baseline="0" dirty="0">
                <a:latin typeface="ArialMT"/>
              </a:rPr>
              <a:t>Provide an introduction (guided tour) of the software for first time users</a:t>
            </a:r>
            <a:endParaRPr lang="en-US" sz="1400" dirty="0">
              <a:latin typeface="ArialMT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719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489BA-FF1C-4CAF-8910-52A5F7E60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Interactive Processes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1DF577-C22D-4ED5-A550-937C0F787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Following instructions</a:t>
            </a:r>
          </a:p>
          <a:p>
            <a:r>
              <a:rPr lang="en-CA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Absorb information</a:t>
            </a:r>
          </a:p>
          <a:p>
            <a:r>
              <a:rPr lang="en-CA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Monitored activity</a:t>
            </a:r>
          </a:p>
          <a:p>
            <a:r>
              <a:rPr lang="en-CA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Exploring</a:t>
            </a:r>
          </a:p>
          <a:p>
            <a:r>
              <a:rPr lang="en-CA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Analyzing results</a:t>
            </a:r>
          </a:p>
          <a:p>
            <a:r>
              <a:rPr lang="en-CA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Production/Design</a:t>
            </a:r>
          </a:p>
          <a:p>
            <a:r>
              <a:rPr lang="en-CA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Communicating</a:t>
            </a:r>
          </a:p>
          <a:p>
            <a:r>
              <a:rPr lang="en-CA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Planning</a:t>
            </a:r>
          </a:p>
          <a:p>
            <a:endParaRPr lang="en-CA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91904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CC6A3-29E4-42A0-91DD-52687D4E0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Following instructions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977A70-991A-4720-84F5-A8AD58C570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2223" y="1700213"/>
            <a:ext cx="6438530" cy="3754437"/>
          </a:xfrm>
        </p:spPr>
      </p:pic>
    </p:spTree>
    <p:extLst>
      <p:ext uri="{BB962C8B-B14F-4D97-AF65-F5344CB8AC3E}">
        <p14:creationId xmlns:p14="http://schemas.microsoft.com/office/powerpoint/2010/main" val="3704494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CC6A3-29E4-42A0-91DD-52687D4E0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Absorb information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B64DE58-D64E-4767-89A5-2BF803F760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627" y="1700213"/>
            <a:ext cx="6275722" cy="3754437"/>
          </a:xfrm>
        </p:spPr>
      </p:pic>
    </p:spTree>
    <p:extLst>
      <p:ext uri="{BB962C8B-B14F-4D97-AF65-F5344CB8AC3E}">
        <p14:creationId xmlns:p14="http://schemas.microsoft.com/office/powerpoint/2010/main" val="300550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CC6A3-29E4-42A0-91DD-52687D4E0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Monitored activity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838B4A3-BCD1-432A-A704-DBA0230BEF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0779" y="1700213"/>
            <a:ext cx="6221418" cy="3754437"/>
          </a:xfrm>
        </p:spPr>
      </p:pic>
    </p:spTree>
    <p:extLst>
      <p:ext uri="{BB962C8B-B14F-4D97-AF65-F5344CB8AC3E}">
        <p14:creationId xmlns:p14="http://schemas.microsoft.com/office/powerpoint/2010/main" val="4256531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DD730-A8C8-4714-A1E9-D500FE676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Deadlines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D8AE6-268C-4A18-8BC4-80C7A79BE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deadline for lab 7 is March 10th at 11:59PM</a:t>
            </a:r>
          </a:p>
          <a:p>
            <a:r>
              <a:rPr lang="en-CA" dirty="0"/>
              <a:t>This lab is worth 3%</a:t>
            </a:r>
          </a:p>
        </p:txBody>
      </p:sp>
    </p:spTree>
    <p:extLst>
      <p:ext uri="{BB962C8B-B14F-4D97-AF65-F5344CB8AC3E}">
        <p14:creationId xmlns:p14="http://schemas.microsoft.com/office/powerpoint/2010/main" val="28762747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CC6A3-29E4-42A0-91DD-52687D4E0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6553200" cy="914400"/>
          </a:xfrm>
        </p:spPr>
        <p:txBody>
          <a:bodyPr wrap="square" anchor="ctr">
            <a:normAutofit/>
          </a:bodyPr>
          <a:lstStyle/>
          <a:p>
            <a:r>
              <a:rPr lang="en-CA" dirty="0"/>
              <a:t>Exploring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751B1DF-C4A7-4B98-BC86-D9F9208185A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5800" y="2533650"/>
            <a:ext cx="3810000" cy="1866900"/>
          </a:xfrm>
          <a:noFill/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F60190D-1E2A-4756-99E0-9DE4230989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8200" y="2163068"/>
            <a:ext cx="3810000" cy="2608063"/>
          </a:xfrm>
        </p:spPr>
      </p:pic>
    </p:spTree>
    <p:extLst>
      <p:ext uri="{BB962C8B-B14F-4D97-AF65-F5344CB8AC3E}">
        <p14:creationId xmlns:p14="http://schemas.microsoft.com/office/powerpoint/2010/main" val="2713009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CC6A3-29E4-42A0-91DD-52687D4E0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Analyzing results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8BBCD7D-5909-463F-B646-F66F14350F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2228" y="1700213"/>
            <a:ext cx="6398519" cy="3754437"/>
          </a:xfrm>
        </p:spPr>
      </p:pic>
    </p:spTree>
    <p:extLst>
      <p:ext uri="{BB962C8B-B14F-4D97-AF65-F5344CB8AC3E}">
        <p14:creationId xmlns:p14="http://schemas.microsoft.com/office/powerpoint/2010/main" val="355230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CC6A3-29E4-42A0-91DD-52687D4E0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Production/Design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0E50BF4-F7D6-4695-9D39-9AA60FF737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6341" y="1700213"/>
            <a:ext cx="6490293" cy="3754437"/>
          </a:xfrm>
        </p:spPr>
      </p:pic>
    </p:spTree>
    <p:extLst>
      <p:ext uri="{BB962C8B-B14F-4D97-AF65-F5344CB8AC3E}">
        <p14:creationId xmlns:p14="http://schemas.microsoft.com/office/powerpoint/2010/main" val="379977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CC6A3-29E4-42A0-91DD-52687D4E0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Communicating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AA11B0E-533E-4306-B683-C88C13995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7396" y="1700213"/>
            <a:ext cx="6568183" cy="3754437"/>
          </a:xfrm>
        </p:spPr>
      </p:pic>
    </p:spTree>
    <p:extLst>
      <p:ext uri="{BB962C8B-B14F-4D97-AF65-F5344CB8AC3E}">
        <p14:creationId xmlns:p14="http://schemas.microsoft.com/office/powerpoint/2010/main" val="1090302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CC6A3-29E4-42A0-91DD-52687D4E0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Planning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D182FDB-F75B-4054-B19F-29DD45DC41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9839" y="1700213"/>
            <a:ext cx="6783297" cy="3754437"/>
          </a:xfrm>
        </p:spPr>
      </p:pic>
    </p:spTree>
    <p:extLst>
      <p:ext uri="{BB962C8B-B14F-4D97-AF65-F5344CB8AC3E}">
        <p14:creationId xmlns:p14="http://schemas.microsoft.com/office/powerpoint/2010/main" val="3968872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489BA-FF1C-4CAF-8910-52A5F7E60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91EB9-C348-4731-9158-CAE0790B0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700808"/>
            <a:ext cx="7772400" cy="4248472"/>
          </a:xfrm>
        </p:spPr>
        <p:txBody>
          <a:bodyPr/>
          <a:lstStyle/>
          <a:p>
            <a:r>
              <a:rPr lang="en-US" dirty="0"/>
              <a:t>Choose a name for your website</a:t>
            </a:r>
          </a:p>
          <a:p>
            <a:r>
              <a:rPr lang="en-US" dirty="0"/>
              <a:t>Choose a domain/service for your website</a:t>
            </a:r>
          </a:p>
          <a:p>
            <a:r>
              <a:rPr lang="en-US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Make a sketch/prototype for each process. Name these so you can refer to them in your report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92630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327E2-7519-4F79-8EC5-5DBEF91F4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Report’s Requirements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2222A-20B6-4AC6-A894-20DF5E8B6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Description of your website’s purpose</a:t>
            </a:r>
          </a:p>
          <a:p>
            <a:r>
              <a:rPr lang="en-US" sz="1800" dirty="0"/>
              <a:t>Present a semantic network and how you are going to present the different concepts in your website</a:t>
            </a:r>
          </a:p>
          <a:p>
            <a:r>
              <a:rPr lang="en-US" sz="1800" dirty="0"/>
              <a:t>Explain which human interactive processes will be put forward (at least 3).</a:t>
            </a:r>
            <a:endParaRPr lang="en-US" sz="1800" b="0" i="0" u="none" strike="noStrike" baseline="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For each usability heuristic (10 heuristics): Explain what design element of a sketch/prototype is related to this heuristic.</a:t>
            </a: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7428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F8006-564F-48FE-9602-C83B41E4C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point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2C8A0-3F89-44CA-B993-D0959F8AB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starting point</a:t>
            </a:r>
          </a:p>
        </p:txBody>
      </p:sp>
    </p:spTree>
    <p:extLst>
      <p:ext uri="{BB962C8B-B14F-4D97-AF65-F5344CB8AC3E}">
        <p14:creationId xmlns:p14="http://schemas.microsoft.com/office/powerpoint/2010/main" val="2838595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B091C-C14B-43D4-A2AC-33C142399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BEE19-9F17-4A03-8278-0BCBB4A40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need to submit :</a:t>
            </a:r>
          </a:p>
          <a:p>
            <a:pPr lvl="1"/>
            <a:r>
              <a:rPr lang="en-US" dirty="0"/>
              <a:t>Your report (including prototypes)</a:t>
            </a:r>
          </a:p>
        </p:txBody>
      </p:sp>
    </p:spTree>
    <p:extLst>
      <p:ext uri="{BB962C8B-B14F-4D97-AF65-F5344CB8AC3E}">
        <p14:creationId xmlns:p14="http://schemas.microsoft.com/office/powerpoint/2010/main" val="39868111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99390"/>
            <a:ext cx="196215" cy="39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A69C94"/>
                </a:solidFill>
                <a:latin typeface="Arial MT"/>
                <a:cs typeface="Arial MT"/>
              </a:rPr>
              <a:t>1</a:t>
            </a:r>
            <a:r>
              <a:rPr lang="en-US" sz="1200" spc="-5" dirty="0">
                <a:solidFill>
                  <a:srgbClr val="A69C94"/>
                </a:solidFill>
                <a:latin typeface="Arial MT"/>
                <a:cs typeface="Arial MT"/>
              </a:rPr>
              <a:t>8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200" dirty="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07579" y="382524"/>
            <a:ext cx="1697735" cy="45415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662926"/>
            <a:ext cx="9143999" cy="19507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91439" y="897381"/>
            <a:ext cx="20193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Qu</a:t>
            </a:r>
            <a:r>
              <a:rPr dirty="0"/>
              <a:t>e</a:t>
            </a:r>
            <a:r>
              <a:rPr spc="-10" dirty="0"/>
              <a:t>stio</a:t>
            </a:r>
            <a:r>
              <a:rPr dirty="0"/>
              <a:t>n</a:t>
            </a:r>
            <a:r>
              <a:rPr spc="-5" dirty="0"/>
              <a:t>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74370" y="1671040"/>
            <a:ext cx="7432040" cy="1061829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Verdana"/>
                <a:cs typeface="Verdana"/>
              </a:rPr>
              <a:t>Any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questions???</a:t>
            </a:r>
            <a:endParaRPr sz="2000" dirty="0">
              <a:latin typeface="Verdana"/>
              <a:cs typeface="Verdana"/>
            </a:endParaRPr>
          </a:p>
          <a:p>
            <a:pPr marL="355600" marR="508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Verdana"/>
                <a:cs typeface="Verdana"/>
              </a:rPr>
              <a:t>If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you</a:t>
            </a:r>
            <a:r>
              <a:rPr sz="2000" spc="-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have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any</a:t>
            </a:r>
            <a:r>
              <a:rPr sz="2000" spc="-5" dirty="0">
                <a:latin typeface="Verdana"/>
                <a:cs typeface="Verdana"/>
              </a:rPr>
              <a:t> question,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you</a:t>
            </a:r>
            <a:r>
              <a:rPr sz="2000" spc="-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can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send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me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an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email</a:t>
            </a:r>
            <a:r>
              <a:rPr sz="2000" spc="1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to</a:t>
            </a:r>
            <a:r>
              <a:rPr lang="en-CA" sz="2000" spc="-5" dirty="0">
                <a:latin typeface="Verdana"/>
                <a:cs typeface="Verdana"/>
              </a:rPr>
              <a:t> TAs</a:t>
            </a:r>
            <a:endParaRPr lang="en-US" sz="2000" spc="-5" dirty="0">
              <a:latin typeface="Verdana"/>
              <a:cs typeface="Verdana"/>
            </a:endParaRPr>
          </a:p>
        </p:txBody>
      </p:sp>
      <p:grpSp>
        <p:nvGrpSpPr>
          <p:cNvPr id="9" name="object 3">
            <a:extLst>
              <a:ext uri="{FF2B5EF4-FFF2-40B4-BE49-F238E27FC236}">
                <a16:creationId xmlns:a16="http://schemas.microsoft.com/office/drawing/2014/main" id="{BBB29A32-5DB1-1546-9190-911D921AD993}"/>
              </a:ext>
            </a:extLst>
          </p:cNvPr>
          <p:cNvGrpSpPr/>
          <p:nvPr/>
        </p:nvGrpSpPr>
        <p:grpSpPr>
          <a:xfrm>
            <a:off x="0" y="0"/>
            <a:ext cx="9144000" cy="836930"/>
            <a:chOff x="0" y="0"/>
            <a:chExt cx="9144000" cy="836930"/>
          </a:xfrm>
        </p:grpSpPr>
        <p:sp>
          <p:nvSpPr>
            <p:cNvPr id="10" name="object 4">
              <a:extLst>
                <a:ext uri="{FF2B5EF4-FFF2-40B4-BE49-F238E27FC236}">
                  <a16:creationId xmlns:a16="http://schemas.microsoft.com/office/drawing/2014/main" id="{171054F7-8374-CB4F-ABCE-3443DFFCAB10}"/>
                </a:ext>
              </a:extLst>
            </p:cNvPr>
            <p:cNvSpPr/>
            <p:nvPr/>
          </p:nvSpPr>
          <p:spPr>
            <a:xfrm>
              <a:off x="0" y="0"/>
              <a:ext cx="9143999" cy="3825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5">
              <a:extLst>
                <a:ext uri="{FF2B5EF4-FFF2-40B4-BE49-F238E27FC236}">
                  <a16:creationId xmlns:a16="http://schemas.microsoft.com/office/drawing/2014/main" id="{3428D0CD-42A2-8D4C-AF78-9748FC458262}"/>
                </a:ext>
              </a:extLst>
            </p:cNvPr>
            <p:cNvSpPr/>
            <p:nvPr/>
          </p:nvSpPr>
          <p:spPr>
            <a:xfrm>
              <a:off x="7307579" y="382524"/>
              <a:ext cx="1697735" cy="4541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3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29E141E-D2A1-4E18-A69A-B7F2AD939D32}"/>
              </a:ext>
            </a:extLst>
          </p:cNvPr>
          <p:cNvSpPr txBox="1">
            <a:spLocks/>
          </p:cNvSpPr>
          <p:nvPr/>
        </p:nvSpPr>
        <p:spPr bwMode="auto">
          <a:xfrm>
            <a:off x="395536" y="1700808"/>
            <a:ext cx="7772400" cy="375354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charset="0"/>
                <a:cs typeface="Verdan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pPr defTabSz="180000">
              <a:lnSpc>
                <a:spcPct val="150000"/>
              </a:lnSpc>
              <a:spcBef>
                <a:spcPts val="0"/>
              </a:spcBef>
              <a:buSzPct val="100000"/>
              <a:defRPr sz="1360"/>
            </a:pPr>
            <a:r>
              <a:rPr lang="en-US" sz="1600" dirty="0"/>
              <a:t>This lab, you are going to design a website of your choice</a:t>
            </a:r>
          </a:p>
          <a:p>
            <a:pPr defTabSz="180000">
              <a:lnSpc>
                <a:spcPct val="150000"/>
              </a:lnSpc>
              <a:spcBef>
                <a:spcPts val="0"/>
              </a:spcBef>
              <a:buSzPct val="100000"/>
              <a:defRPr sz="1360"/>
            </a:pPr>
            <a:r>
              <a:rPr lang="en-US" sz="1600" dirty="0"/>
              <a:t>You are going to focus on Heuristic Evaluation</a:t>
            </a:r>
          </a:p>
          <a:p>
            <a:pPr defTabSz="180000">
              <a:lnSpc>
                <a:spcPct val="150000"/>
              </a:lnSpc>
              <a:spcBef>
                <a:spcPts val="0"/>
              </a:spcBef>
              <a:buSzPct val="100000"/>
              <a:defRPr sz="1360"/>
            </a:pPr>
            <a:r>
              <a:rPr lang="en-US" sz="1600" dirty="0"/>
              <a:t>You are also going to think about Human Interactive Processes</a:t>
            </a:r>
          </a:p>
          <a:p>
            <a:pPr defTabSz="180000">
              <a:lnSpc>
                <a:spcPct val="150000"/>
              </a:lnSpc>
              <a:spcBef>
                <a:spcPts val="0"/>
              </a:spcBef>
              <a:buSzPct val="100000"/>
              <a:defRPr sz="1360"/>
            </a:pPr>
            <a:r>
              <a:rPr lang="en-US" sz="1600" dirty="0"/>
              <a:t>No actual coding in this lab</a:t>
            </a:r>
          </a:p>
          <a:p>
            <a:pPr defTabSz="180000">
              <a:lnSpc>
                <a:spcPct val="150000"/>
              </a:lnSpc>
              <a:spcBef>
                <a:spcPts val="0"/>
              </a:spcBef>
              <a:buSzPct val="100000"/>
              <a:defRPr sz="1360"/>
            </a:pPr>
            <a:r>
              <a:rPr lang="en-US" sz="1600" dirty="0"/>
              <a:t>This lab if the part 1 of three labs (Lab 8 and 9) where you are going to be working on the same website.</a:t>
            </a:r>
          </a:p>
          <a:p>
            <a:pPr marL="0" indent="0" defTabSz="180000">
              <a:spcBef>
                <a:spcPts val="0"/>
              </a:spcBef>
              <a:buSzPct val="100000"/>
              <a:buNone/>
              <a:defRPr sz="1360"/>
            </a:pP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41506721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3635F-5A07-4BE9-B4DB-EE40A60BE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2924944"/>
            <a:ext cx="7774632" cy="864096"/>
          </a:xfrm>
        </p:spPr>
        <p:txBody>
          <a:bodyPr/>
          <a:lstStyle/>
          <a:p>
            <a:pPr algn="ctr"/>
            <a:r>
              <a:rPr lang="en-CA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85088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5153C-C1EC-47F7-A429-51D570852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7 Introduction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7D3F6-5466-4D74-B656-3A107831D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700808"/>
            <a:ext cx="7772400" cy="4320480"/>
          </a:xfrm>
        </p:spPr>
        <p:txBody>
          <a:bodyPr/>
          <a:lstStyle/>
          <a:p>
            <a:r>
              <a:rPr lang="en-US" dirty="0"/>
              <a:t>This laboratory is different from the previous ones</a:t>
            </a:r>
            <a:endParaRPr lang="en-CA" dirty="0"/>
          </a:p>
          <a:p>
            <a:r>
              <a:rPr lang="en-CA" dirty="0"/>
              <a:t>You are going to create a website of your choice that reflect what you learned so far.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49633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489BA-FF1C-4CAF-8910-52A5F7E60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 Evaluation</a:t>
            </a:r>
            <a:endParaRPr lang="en-CA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ECC106A-6840-44EC-ACFE-5C1FD138B5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5776" y="1346209"/>
            <a:ext cx="4176463" cy="539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707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489BA-FF1C-4CAF-8910-52A5F7E60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6553200" cy="9144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Heuristic Evaluation</a:t>
            </a:r>
            <a:endParaRPr lang="en-CA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9D5A934-0DF1-4B13-9F35-DDCDFC89EE1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62259"/>
          <a:stretch/>
        </p:blipFill>
        <p:spPr>
          <a:xfrm>
            <a:off x="755576" y="1943440"/>
            <a:ext cx="2734072" cy="2971119"/>
          </a:xfr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CB63D78-4F7A-438B-B0DF-9F58B8B0E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38862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Consistency</a:t>
            </a:r>
          </a:p>
          <a:p>
            <a:r>
              <a:rPr lang="en-US" sz="2000" dirty="0"/>
              <a:t>Consistency in colors and fonts</a:t>
            </a:r>
          </a:p>
          <a:p>
            <a:r>
              <a:rPr lang="en-US" sz="2000" dirty="0"/>
              <a:t>Standard icons</a:t>
            </a:r>
          </a:p>
        </p:txBody>
      </p:sp>
    </p:spTree>
    <p:extLst>
      <p:ext uri="{BB962C8B-B14F-4D97-AF65-F5344CB8AC3E}">
        <p14:creationId xmlns:p14="http://schemas.microsoft.com/office/powerpoint/2010/main" val="3056575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489BA-FF1C-4CAF-8910-52A5F7E60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6553200" cy="9144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Heuristic Evaluation</a:t>
            </a:r>
            <a:endParaRPr lang="en-CA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9D5A934-0DF1-4B13-9F35-DDCDFC89EE1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62259"/>
          <a:stretch/>
        </p:blipFill>
        <p:spPr>
          <a:xfrm>
            <a:off x="755576" y="1943440"/>
            <a:ext cx="2734072" cy="2971119"/>
          </a:xfr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CB63D78-4F7A-438B-B0DF-9F58B8B0E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38862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Familiar language and metaphors</a:t>
            </a:r>
          </a:p>
          <a:p>
            <a:r>
              <a:rPr lang="en-US" sz="2000" dirty="0"/>
              <a:t>Are the icons self explanatory ?</a:t>
            </a:r>
          </a:p>
          <a:p>
            <a:r>
              <a:rPr lang="en-US" sz="2000" dirty="0"/>
              <a:t>Is the wording understandable to most user ?</a:t>
            </a:r>
          </a:p>
        </p:txBody>
      </p:sp>
    </p:spTree>
    <p:extLst>
      <p:ext uri="{BB962C8B-B14F-4D97-AF65-F5344CB8AC3E}">
        <p14:creationId xmlns:p14="http://schemas.microsoft.com/office/powerpoint/2010/main" val="1442296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489BA-FF1C-4CAF-8910-52A5F7E60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6553200" cy="9144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Heuristic Evaluation</a:t>
            </a:r>
            <a:endParaRPr lang="en-CA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9D5A934-0DF1-4B13-9F35-DDCDFC89EE1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62259"/>
          <a:stretch/>
        </p:blipFill>
        <p:spPr>
          <a:xfrm>
            <a:off x="755576" y="1943440"/>
            <a:ext cx="2734072" cy="2971119"/>
          </a:xfr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CB63D78-4F7A-438B-B0DF-9F58B8B0E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38862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Simple, aesthetic and functional design</a:t>
            </a:r>
          </a:p>
          <a:p>
            <a:r>
              <a:rPr lang="en-US" sz="2000" dirty="0"/>
              <a:t>Think about:</a:t>
            </a:r>
          </a:p>
          <a:p>
            <a:pPr lvl="1"/>
            <a:r>
              <a:rPr lang="en-US" sz="1600" dirty="0"/>
              <a:t>Simplicity</a:t>
            </a:r>
          </a:p>
          <a:p>
            <a:pPr lvl="1"/>
            <a:r>
              <a:rPr lang="en-US" sz="1600" dirty="0"/>
              <a:t>Colors</a:t>
            </a:r>
          </a:p>
          <a:p>
            <a:pPr lvl="1"/>
            <a:r>
              <a:rPr lang="en-US" sz="1600" dirty="0"/>
              <a:t>Screen real estate</a:t>
            </a:r>
          </a:p>
          <a:p>
            <a:pPr lvl="1"/>
            <a:r>
              <a:rPr lang="en-US" sz="1600" dirty="0"/>
              <a:t>Font-size</a:t>
            </a:r>
          </a:p>
          <a:p>
            <a:r>
              <a:rPr lang="en-US" sz="2000" dirty="0"/>
              <a:t>How does the website attract the user's attention?</a:t>
            </a:r>
          </a:p>
        </p:txBody>
      </p:sp>
    </p:spTree>
    <p:extLst>
      <p:ext uri="{BB962C8B-B14F-4D97-AF65-F5344CB8AC3E}">
        <p14:creationId xmlns:p14="http://schemas.microsoft.com/office/powerpoint/2010/main" val="3196923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489BA-FF1C-4CAF-8910-52A5F7E60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6553200" cy="9144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Heuristic Evaluation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70D130-BD69-4E8E-9A08-0C8B603F88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Freedom and control</a:t>
            </a:r>
          </a:p>
          <a:p>
            <a:r>
              <a:rPr lang="en-US" sz="2000" dirty="0"/>
              <a:t>Are you free to do actions and cancel them?</a:t>
            </a:r>
          </a:p>
          <a:p>
            <a:r>
              <a:rPr lang="en-US" sz="2000" dirty="0"/>
              <a:t>The user has to feel in control</a:t>
            </a:r>
          </a:p>
          <a:p>
            <a:endParaRPr lang="en-US" sz="2800" dirty="0"/>
          </a:p>
          <a:p>
            <a:endParaRPr lang="en-CA" dirty="0"/>
          </a:p>
        </p:txBody>
      </p:sp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F0629584-29D7-4C3B-829B-187DC92DE9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37771" r="31416"/>
          <a:stretch/>
        </p:blipFill>
        <p:spPr bwMode="auto">
          <a:xfrm>
            <a:off x="5501776" y="2067622"/>
            <a:ext cx="2102847" cy="2798956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8430915"/>
      </p:ext>
    </p:extLst>
  </p:cSld>
  <p:clrMapOvr>
    <a:masterClrMapping/>
  </p:clrMapOvr>
</p:sld>
</file>

<file path=ppt/theme/theme1.xml><?xml version="1.0" encoding="utf-8"?>
<a:theme xmlns:a="http://schemas.openxmlformats.org/drawingml/2006/main" name="uOttawa-powerpoint-template">
  <a:themeElements>
    <a:clrScheme name="Garne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arnet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10" charset="0"/>
          </a:defRPr>
        </a:defPPr>
      </a:lstStyle>
    </a:lnDef>
    <a:txDef>
      <a:spPr>
        <a:noFill/>
      </a:spPr>
      <a:bodyPr wrap="square" rtlCol="0">
        <a:normAutofit/>
      </a:bodyPr>
      <a:lstStyle>
        <a:defPPr marL="342900" indent="-342900">
          <a:buFont typeface="Arial" charset="0"/>
          <a:buChar char="•"/>
          <a:defRPr dirty="0">
            <a:latin typeface="+mn-lt"/>
          </a:defRPr>
        </a:defPPr>
      </a:lstStyle>
    </a:txDef>
  </a:objectDefaults>
  <a:extraClrSchemeLst>
    <a:extraClrScheme>
      <a:clrScheme name="Garne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rne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6B7FA59F-9EF5-B04F-840A-32AF69A41BF3}" vid="{83DD011A-3D8D-5149-BBD5-5505207456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UO_Engineering</Template>
  <TotalTime>372</TotalTime>
  <Words>677</Words>
  <Application>Microsoft Office PowerPoint</Application>
  <PresentationFormat>On-screen Show (4:3)</PresentationFormat>
  <Paragraphs>116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Arial Black</vt:lpstr>
      <vt:lpstr>Arial MT</vt:lpstr>
      <vt:lpstr>ArialMT</vt:lpstr>
      <vt:lpstr>Calibri</vt:lpstr>
      <vt:lpstr>Times</vt:lpstr>
      <vt:lpstr>Verdana</vt:lpstr>
      <vt:lpstr>uOttawa-powerpoint-template</vt:lpstr>
      <vt:lpstr>PowerPoint Presentation</vt:lpstr>
      <vt:lpstr>Deadlines</vt:lpstr>
      <vt:lpstr>Introduction</vt:lpstr>
      <vt:lpstr>Lab 7 Introduction</vt:lpstr>
      <vt:lpstr>Heuristic Evaluation</vt:lpstr>
      <vt:lpstr>Heuristic Evaluation</vt:lpstr>
      <vt:lpstr>Heuristic Evaluation</vt:lpstr>
      <vt:lpstr>Heuristic Evaluation</vt:lpstr>
      <vt:lpstr>Heuristic Evaluation</vt:lpstr>
      <vt:lpstr>Heuristic Evaluation</vt:lpstr>
      <vt:lpstr>Heuristic Evaluation</vt:lpstr>
      <vt:lpstr>Heuristic Evaluation</vt:lpstr>
      <vt:lpstr>Heuristic Evaluation</vt:lpstr>
      <vt:lpstr>Heuristic Evaluation</vt:lpstr>
      <vt:lpstr>Heuristic Evaluation</vt:lpstr>
      <vt:lpstr>Human Interactive Processes</vt:lpstr>
      <vt:lpstr>Following instructions</vt:lpstr>
      <vt:lpstr>Absorb information</vt:lpstr>
      <vt:lpstr>Monitored activity</vt:lpstr>
      <vt:lpstr>Exploring</vt:lpstr>
      <vt:lpstr>Analyzing results</vt:lpstr>
      <vt:lpstr>Production/Design</vt:lpstr>
      <vt:lpstr>Communicating</vt:lpstr>
      <vt:lpstr>Planning</vt:lpstr>
      <vt:lpstr>Requirements</vt:lpstr>
      <vt:lpstr>Report’s Requirements</vt:lpstr>
      <vt:lpstr>Starting point</vt:lpstr>
      <vt:lpstr>Submission</vt:lpstr>
      <vt:lpstr>Questions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Farouk Ben nejma</dc:creator>
  <cp:lastModifiedBy>Feyi Adesanya</cp:lastModifiedBy>
  <cp:revision>43</cp:revision>
  <cp:lastPrinted>2013-11-28T21:12:25Z</cp:lastPrinted>
  <dcterms:created xsi:type="dcterms:W3CDTF">2021-01-27T17:03:02Z</dcterms:created>
  <dcterms:modified xsi:type="dcterms:W3CDTF">2024-03-08T16:01:50Z</dcterms:modified>
</cp:coreProperties>
</file>