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9144000"/>
  <p:notesSz cx="6858000" cy="9144000"/>
  <p:embeddedFontLst>
    <p:embeddedFont>
      <p:font typeface="Arial Black"/>
      <p:regular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ArialBlack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7" name="Google Shape;11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5.png"/><Relationship Id="rId4" Type="http://schemas.openxmlformats.org/officeDocument/2006/relationships/image" Target="../media/image12.png"/><Relationship Id="rId5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bg>
      <p:bgPr>
        <a:blipFill>
          <a:blip r:embed="rId2">
            <a:alphaModFix amt="0"/>
          </a:blip>
          <a:stretch>
            <a:fillRect/>
          </a:stretch>
        </a:blip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.png" id="14" name="Google Shape;1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-1866"/>
            <a:ext cx="9144002" cy="38430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/>
          <p:nvPr/>
        </p:nvSpPr>
        <p:spPr>
          <a:xfrm>
            <a:off x="0" y="5768214"/>
            <a:ext cx="9144000" cy="88671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endParaRPr/>
          </a:p>
        </p:txBody>
      </p:sp>
      <p:pic>
        <p:nvPicPr>
          <p:cNvPr descr="uOttawa_HOR_WG7.png" id="16" name="Google Shape;16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08304" y="382439"/>
            <a:ext cx="1697566" cy="454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1502" y="6662560"/>
            <a:ext cx="9145501" cy="21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 txBox="1"/>
          <p:nvPr>
            <p:ph type="title"/>
          </p:nvPr>
        </p:nvSpPr>
        <p:spPr>
          <a:xfrm>
            <a:off x="685800" y="381000"/>
            <a:ext cx="6553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" type="body"/>
          </p:nvPr>
        </p:nvSpPr>
        <p:spPr>
          <a:xfrm rot="5400000">
            <a:off x="2628900" y="-419100"/>
            <a:ext cx="38862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pic>
        <p:nvPicPr>
          <p:cNvPr descr="top.png" id="80" name="Google Shape;80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-1866"/>
            <a:ext cx="9144002" cy="38430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1"/>
          <p:cNvSpPr/>
          <p:nvPr/>
        </p:nvSpPr>
        <p:spPr>
          <a:xfrm>
            <a:off x="0" y="5768214"/>
            <a:ext cx="9144000" cy="88671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endParaRPr/>
          </a:p>
        </p:txBody>
      </p:sp>
      <p:pic>
        <p:nvPicPr>
          <p:cNvPr id="82" name="Google Shape;8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502" y="6662560"/>
            <a:ext cx="9145501" cy="212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Ottawa_HOR_WG7.png" id="83" name="Google Shape;83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08304" y="382439"/>
            <a:ext cx="1697566" cy="454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/>
          <p:nvPr>
            <p:ph type="title"/>
          </p:nvPr>
        </p:nvSpPr>
        <p:spPr>
          <a:xfrm rot="5400000">
            <a:off x="4972050" y="1924050"/>
            <a:ext cx="50292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2"/>
          <p:cNvSpPr txBox="1"/>
          <p:nvPr>
            <p:ph idx="1" type="body"/>
          </p:nvPr>
        </p:nvSpPr>
        <p:spPr>
          <a:xfrm rot="5400000">
            <a:off x="1009650" y="57150"/>
            <a:ext cx="5029200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pic>
        <p:nvPicPr>
          <p:cNvPr descr="top.png" id="87" name="Google Shape;87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-1866"/>
            <a:ext cx="9144002" cy="38430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2"/>
          <p:cNvSpPr/>
          <p:nvPr/>
        </p:nvSpPr>
        <p:spPr>
          <a:xfrm>
            <a:off x="0" y="5768214"/>
            <a:ext cx="9144000" cy="88671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endParaRPr/>
          </a:p>
        </p:txBody>
      </p:sp>
      <p:pic>
        <p:nvPicPr>
          <p:cNvPr descr="uOttawa_HOR_WG7.png" id="89" name="Google Shape;8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09367" y="5947834"/>
            <a:ext cx="1697566" cy="454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502" y="6662560"/>
            <a:ext cx="9145501" cy="21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412750" y="692696"/>
            <a:ext cx="7774632" cy="8640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" type="body"/>
          </p:nvPr>
        </p:nvSpPr>
        <p:spPr>
          <a:xfrm>
            <a:off x="395536" y="1700808"/>
            <a:ext cx="7772400" cy="3753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pic>
        <p:nvPicPr>
          <p:cNvPr descr="top.png" id="21" name="Google Shape;21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-1866"/>
            <a:ext cx="9144002" cy="384305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3"/>
          <p:cNvSpPr/>
          <p:nvPr/>
        </p:nvSpPr>
        <p:spPr>
          <a:xfrm>
            <a:off x="0" y="5768214"/>
            <a:ext cx="9144000" cy="88671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endParaRPr/>
          </a:p>
        </p:txBody>
      </p:sp>
      <p:pic>
        <p:nvPicPr>
          <p:cNvPr id="23" name="Google Shape;2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502" y="6662560"/>
            <a:ext cx="9145501" cy="212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Ottawa_HOR_WG7.png" id="24" name="Google Shape;24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08304" y="382439"/>
            <a:ext cx="1697566" cy="454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722313" y="4281115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722313" y="2780928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pic>
        <p:nvPicPr>
          <p:cNvPr descr="top.png" id="28" name="Google Shape;28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-1866"/>
            <a:ext cx="9144002" cy="384305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4"/>
          <p:cNvSpPr/>
          <p:nvPr/>
        </p:nvSpPr>
        <p:spPr>
          <a:xfrm>
            <a:off x="0" y="5768214"/>
            <a:ext cx="9144000" cy="88671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endParaRPr/>
          </a:p>
        </p:txBody>
      </p:sp>
      <p:pic>
        <p:nvPicPr>
          <p:cNvPr id="30" name="Google Shape;3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502" y="6662560"/>
            <a:ext cx="9145501" cy="212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Ottawa_HOR_WG7.png" id="31" name="Google Shape;31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08304" y="382439"/>
            <a:ext cx="1697566" cy="454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685800" y="381000"/>
            <a:ext cx="6553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685800" y="1524000"/>
            <a:ext cx="38100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35" name="Google Shape;35;p5"/>
          <p:cNvSpPr txBox="1"/>
          <p:nvPr>
            <p:ph idx="2" type="body"/>
          </p:nvPr>
        </p:nvSpPr>
        <p:spPr>
          <a:xfrm>
            <a:off x="4648200" y="1524000"/>
            <a:ext cx="38100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pic>
        <p:nvPicPr>
          <p:cNvPr descr="top.png" id="36" name="Google Shape;36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-1866"/>
            <a:ext cx="9144002" cy="38430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5"/>
          <p:cNvSpPr/>
          <p:nvPr/>
        </p:nvSpPr>
        <p:spPr>
          <a:xfrm>
            <a:off x="0" y="5768214"/>
            <a:ext cx="9144000" cy="88671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endParaRPr/>
          </a:p>
        </p:txBody>
      </p:sp>
      <p:pic>
        <p:nvPicPr>
          <p:cNvPr id="38" name="Google Shape;3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502" y="6662560"/>
            <a:ext cx="9145501" cy="212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Ottawa_HOR_WG7.png" id="39" name="Google Shape;39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08304" y="382439"/>
            <a:ext cx="1697566" cy="454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pic>
        <p:nvPicPr>
          <p:cNvPr descr="top.png" id="46" name="Google Shape;46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-1866"/>
            <a:ext cx="9144002" cy="384305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6"/>
          <p:cNvSpPr/>
          <p:nvPr/>
        </p:nvSpPr>
        <p:spPr>
          <a:xfrm>
            <a:off x="0" y="5768214"/>
            <a:ext cx="9144000" cy="88671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endParaRPr/>
          </a:p>
        </p:txBody>
      </p:sp>
      <p:pic>
        <p:nvPicPr>
          <p:cNvPr id="48" name="Google Shape;4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502" y="6662560"/>
            <a:ext cx="9145501" cy="212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Ottawa_HOR_WG7.png" id="49" name="Google Shape;49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08304" y="382439"/>
            <a:ext cx="1697566" cy="454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/>
          <p:nvPr>
            <p:ph type="title"/>
          </p:nvPr>
        </p:nvSpPr>
        <p:spPr>
          <a:xfrm>
            <a:off x="685800" y="381000"/>
            <a:ext cx="6553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descr="top.png" id="52" name="Google Shape;52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-1866"/>
            <a:ext cx="9144002" cy="384305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7"/>
          <p:cNvSpPr/>
          <p:nvPr/>
        </p:nvSpPr>
        <p:spPr>
          <a:xfrm>
            <a:off x="0" y="5768214"/>
            <a:ext cx="9144000" cy="88671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endParaRPr/>
          </a:p>
        </p:txBody>
      </p:sp>
      <p:pic>
        <p:nvPicPr>
          <p:cNvPr id="54" name="Google Shape;5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502" y="6662560"/>
            <a:ext cx="9145501" cy="212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Ottawa_HOR_WG7.png" id="55" name="Google Shape;55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08304" y="382439"/>
            <a:ext cx="1697566" cy="454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.png" id="57" name="Google Shape;57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-1866"/>
            <a:ext cx="9144002" cy="38430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8"/>
          <p:cNvSpPr/>
          <p:nvPr/>
        </p:nvSpPr>
        <p:spPr>
          <a:xfrm>
            <a:off x="0" y="5768214"/>
            <a:ext cx="9144000" cy="88671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endParaRPr/>
          </a:p>
        </p:txBody>
      </p:sp>
      <p:pic>
        <p:nvPicPr>
          <p:cNvPr id="59" name="Google Shape;5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502" y="6662560"/>
            <a:ext cx="9145501" cy="212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Ottawa_HOR_WG7.png" id="60" name="Google Shape;60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08304" y="382439"/>
            <a:ext cx="1697566" cy="454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/>
          <p:nvPr>
            <p:ph type="title"/>
          </p:nvPr>
        </p:nvSpPr>
        <p:spPr>
          <a:xfrm>
            <a:off x="457200" y="404664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" type="body"/>
          </p:nvPr>
        </p:nvSpPr>
        <p:spPr>
          <a:xfrm>
            <a:off x="3575050" y="404665"/>
            <a:ext cx="5111750" cy="54726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erdana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57200" y="1772817"/>
            <a:ext cx="3008313" cy="41044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pic>
        <p:nvPicPr>
          <p:cNvPr descr="top.png" id="65" name="Google Shape;65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-1866"/>
            <a:ext cx="9144002" cy="38430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9"/>
          <p:cNvSpPr/>
          <p:nvPr/>
        </p:nvSpPr>
        <p:spPr>
          <a:xfrm>
            <a:off x="0" y="5768214"/>
            <a:ext cx="9144000" cy="88671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endParaRPr/>
          </a:p>
        </p:txBody>
      </p:sp>
      <p:pic>
        <p:nvPicPr>
          <p:cNvPr id="67" name="Google Shape;6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502" y="6662560"/>
            <a:ext cx="9145501" cy="212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Ottawa_HOR_WG7.png" id="68" name="Google Shape;68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08304" y="382439"/>
            <a:ext cx="1697566" cy="454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/>
          <p:nvPr>
            <p:ph type="title"/>
          </p:nvPr>
        </p:nvSpPr>
        <p:spPr>
          <a:xfrm>
            <a:off x="1792288" y="4302422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/>
          <p:nvPr>
            <p:ph idx="2" type="pic"/>
          </p:nvPr>
        </p:nvSpPr>
        <p:spPr>
          <a:xfrm>
            <a:off x="1792288" y="612775"/>
            <a:ext cx="5486400" cy="3536305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10"/>
          <p:cNvSpPr txBox="1"/>
          <p:nvPr>
            <p:ph idx="1" type="body"/>
          </p:nvPr>
        </p:nvSpPr>
        <p:spPr>
          <a:xfrm>
            <a:off x="1792288" y="4869160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pic>
        <p:nvPicPr>
          <p:cNvPr descr="top.png" id="73" name="Google Shape;73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-1866"/>
            <a:ext cx="9144002" cy="38430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0"/>
          <p:cNvSpPr/>
          <p:nvPr/>
        </p:nvSpPr>
        <p:spPr>
          <a:xfrm>
            <a:off x="0" y="5768214"/>
            <a:ext cx="9144000" cy="88671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endParaRPr/>
          </a:p>
        </p:txBody>
      </p:sp>
      <p:pic>
        <p:nvPicPr>
          <p:cNvPr id="75" name="Google Shape;7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502" y="6662560"/>
            <a:ext cx="9145501" cy="212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Ottawa_HOR_WG7.png" id="76" name="Google Shape;76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08304" y="382439"/>
            <a:ext cx="1697566" cy="454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 amt="0"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85800" y="381000"/>
            <a:ext cx="6553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99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99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99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99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99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99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99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99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99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85800" y="1524000"/>
            <a:ext cx="7772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–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–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6849071" y="170837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A69C9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A69C9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jpg"/><Relationship Id="rId4" Type="http://schemas.openxmlformats.org/officeDocument/2006/relationships/image" Target="../media/image13.png"/><Relationship Id="rId5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Relationship Id="rId4" Type="http://schemas.openxmlformats.org/officeDocument/2006/relationships/image" Target="../media/image7.png"/><Relationship Id="rId5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youtube.com/playlist?list=PL4cUxeGkcC9ij8CfkAY2RAGb-tmkNwQHG" TargetMode="External"/><Relationship Id="rId4" Type="http://schemas.openxmlformats.org/officeDocument/2006/relationships/hyperlink" Target="https://www.youtube.com/playlist?list=PL4cUxeGkcC9ixPU-QkScoRBVxtPPzVjrQ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13"/>
          <p:cNvGrpSpPr/>
          <p:nvPr/>
        </p:nvGrpSpPr>
        <p:grpSpPr>
          <a:xfrm>
            <a:off x="-66200" y="-8275"/>
            <a:ext cx="9318720" cy="6989458"/>
            <a:chOff x="-65545" y="-9365"/>
            <a:chExt cx="9216189" cy="6669360"/>
          </a:xfrm>
        </p:grpSpPr>
        <p:pic>
          <p:nvPicPr>
            <p:cNvPr descr="PPT_BKG2.jpg" id="97" name="Google Shape;97;p1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65545" y="-9365"/>
              <a:ext cx="9144000" cy="66693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8" name="Google Shape;98;p13"/>
            <p:cNvSpPr/>
            <p:nvPr/>
          </p:nvSpPr>
          <p:spPr>
            <a:xfrm>
              <a:off x="1763688" y="2852936"/>
              <a:ext cx="7380312" cy="1224136"/>
            </a:xfrm>
            <a:prstGeom prst="rect">
              <a:avLst/>
            </a:prstGeom>
            <a:solidFill>
              <a:srgbClr val="3B373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99" name="Google Shape;99;p13"/>
            <p:cNvSpPr/>
            <p:nvPr/>
          </p:nvSpPr>
          <p:spPr>
            <a:xfrm>
              <a:off x="1763688" y="4149080"/>
              <a:ext cx="7380312" cy="321320"/>
            </a:xfrm>
            <a:prstGeom prst="rect">
              <a:avLst/>
            </a:prstGeom>
            <a:solidFill>
              <a:srgbClr val="3B373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100" name="Google Shape;100;p13"/>
            <p:cNvSpPr txBox="1"/>
            <p:nvPr/>
          </p:nvSpPr>
          <p:spPr>
            <a:xfrm>
              <a:off x="1872208" y="2852936"/>
              <a:ext cx="7164288" cy="7920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SEG3125: Lab 8</a:t>
              </a:r>
              <a:endParaRPr/>
            </a:p>
          </p:txBody>
        </p:sp>
        <p:sp>
          <p:nvSpPr>
            <p:cNvPr id="101" name="Google Shape;101;p13"/>
            <p:cNvSpPr txBox="1"/>
            <p:nvPr/>
          </p:nvSpPr>
          <p:spPr>
            <a:xfrm>
              <a:off x="1872208" y="3573016"/>
              <a:ext cx="7164288" cy="3600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Designing a website of your choice – Part 2</a:t>
              </a:r>
              <a:endParaRPr/>
            </a:p>
          </p:txBody>
        </p:sp>
        <p:sp>
          <p:nvSpPr>
            <p:cNvPr id="102" name="Google Shape;102;p13"/>
            <p:cNvSpPr txBox="1"/>
            <p:nvPr/>
          </p:nvSpPr>
          <p:spPr>
            <a:xfrm>
              <a:off x="1872208" y="4149080"/>
              <a:ext cx="7164288" cy="2880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Presented by TA Gurdarshan and TA Anisha</a:t>
              </a:r>
              <a:endParaRPr/>
            </a:p>
          </p:txBody>
        </p:sp>
        <p:sp>
          <p:nvSpPr>
            <p:cNvPr id="103" name="Google Shape;103;p13"/>
            <p:cNvSpPr txBox="1"/>
            <p:nvPr/>
          </p:nvSpPr>
          <p:spPr>
            <a:xfrm>
              <a:off x="179512" y="5753851"/>
              <a:ext cx="6408712" cy="3600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450" u="none" cap="none" strike="noStrik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Faculté de génie  |  Faculty of Engineering</a:t>
              </a:r>
              <a:endParaRPr/>
            </a:p>
          </p:txBody>
        </p:sp>
        <p:sp>
          <p:nvSpPr>
            <p:cNvPr id="104" name="Google Shape;104;p13"/>
            <p:cNvSpPr/>
            <p:nvPr/>
          </p:nvSpPr>
          <p:spPr>
            <a:xfrm>
              <a:off x="1688352" y="2852936"/>
              <a:ext cx="78511" cy="1224136"/>
            </a:xfrm>
            <a:prstGeom prst="rect">
              <a:avLst/>
            </a:prstGeom>
            <a:solidFill>
              <a:srgbClr val="DE462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"/>
                <a:buNone/>
              </a:pPr>
              <a:r>
                <a:t/>
              </a:r>
              <a:endParaRPr b="0" i="0" sz="2400" u="none" cap="none" strike="noStrike">
                <a:solidFill>
                  <a:srgbClr val="A69C95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105" name="Google Shape;105;p13"/>
            <p:cNvSpPr/>
            <p:nvPr/>
          </p:nvSpPr>
          <p:spPr>
            <a:xfrm>
              <a:off x="1688353" y="4149080"/>
              <a:ext cx="78510" cy="321320"/>
            </a:xfrm>
            <a:prstGeom prst="rect">
              <a:avLst/>
            </a:prstGeom>
            <a:solidFill>
              <a:srgbClr val="DE462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69C95"/>
                </a:buClr>
                <a:buSzPts val="2400"/>
                <a:buFont typeface="Times"/>
                <a:buNone/>
              </a:pPr>
              <a:r>
                <a:rPr b="0" i="0" lang="en-US" sz="2400" u="none" cap="none" strike="noStrike">
                  <a:solidFill>
                    <a:srgbClr val="A69C95"/>
                  </a:solidFill>
                  <a:latin typeface="Times"/>
                  <a:ea typeface="Times"/>
                  <a:cs typeface="Times"/>
                  <a:sym typeface="Times"/>
                </a:rPr>
                <a:t> </a:t>
              </a:r>
              <a:endParaRPr/>
            </a:p>
          </p:txBody>
        </p:sp>
        <p:pic>
          <p:nvPicPr>
            <p:cNvPr descr="uOttawa_HOR_WHITE.png" id="106" name="Google Shape;106;p1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196597" y="5984331"/>
              <a:ext cx="1689401" cy="45559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7" name="Google Shape;107;p13"/>
            <p:cNvSpPr txBox="1"/>
            <p:nvPr/>
          </p:nvSpPr>
          <p:spPr>
            <a:xfrm>
              <a:off x="179512" y="6152115"/>
              <a:ext cx="4525821" cy="3621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200" u="none" cap="none" strike="noStrik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uOttawa.ca</a:t>
              </a:r>
              <a:endParaRPr b="1" i="0" sz="1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pic>
          <p:nvPicPr>
            <p:cNvPr descr="top.png" id="108" name="Google Shape;108;p1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642" y="0"/>
              <a:ext cx="9144002" cy="38430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2"/>
          <p:cNvSpPr txBox="1"/>
          <p:nvPr>
            <p:ph type="title"/>
          </p:nvPr>
        </p:nvSpPr>
        <p:spPr>
          <a:xfrm>
            <a:off x="412750" y="692696"/>
            <a:ext cx="7774632" cy="8640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Starting point</a:t>
            </a:r>
            <a:endParaRPr/>
          </a:p>
        </p:txBody>
      </p:sp>
      <p:sp>
        <p:nvSpPr>
          <p:cNvPr id="164" name="Google Shape;164;p22"/>
          <p:cNvSpPr txBox="1"/>
          <p:nvPr>
            <p:ph idx="1" type="body"/>
          </p:nvPr>
        </p:nvSpPr>
        <p:spPr>
          <a:xfrm>
            <a:off x="395536" y="1700808"/>
            <a:ext cx="7772400" cy="3753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•"/>
            </a:pPr>
            <a:r>
              <a:rPr lang="en-US"/>
              <a:t>No starting point, follow your lab 7 design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/>
          <p:nvPr>
            <p:ph type="title"/>
          </p:nvPr>
        </p:nvSpPr>
        <p:spPr>
          <a:xfrm>
            <a:off x="412750" y="692696"/>
            <a:ext cx="7774632" cy="8640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Requirements for lab 9</a:t>
            </a:r>
            <a:endParaRPr/>
          </a:p>
        </p:txBody>
      </p:sp>
      <p:sp>
        <p:nvSpPr>
          <p:cNvPr id="170" name="Google Shape;170;p23"/>
          <p:cNvSpPr txBox="1"/>
          <p:nvPr>
            <p:ph idx="1" type="body"/>
          </p:nvPr>
        </p:nvSpPr>
        <p:spPr>
          <a:xfrm>
            <a:off x="395536" y="1700808"/>
            <a:ext cx="7772400" cy="3753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•"/>
            </a:pPr>
            <a:r>
              <a:rPr lang="en-US" sz="1800"/>
              <a:t>Complete implementation of your website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Char char="•"/>
            </a:pPr>
            <a:r>
              <a:rPr b="0" i="0" lang="en-US" sz="1800" u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Incorporate Bo</a:t>
            </a:r>
            <a:r>
              <a:rPr lang="en-US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otstrap or other libraries to make your site appealing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Char char="•"/>
            </a:pPr>
            <a:r>
              <a:rPr b="0" i="0" lang="en-US" sz="1800" u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Make sure </a:t>
            </a:r>
            <a:r>
              <a:rPr lang="en-US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your site is in tune with the usability heuristics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Char char="•"/>
            </a:pPr>
            <a:r>
              <a:rPr b="0" i="0" lang="en-US" sz="1800" u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You are going to make your website bilingual (whatever other language you choose)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Char char="–"/>
            </a:pPr>
            <a:r>
              <a:rPr lang="en-US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Add a select a language option 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Char char="–"/>
            </a:pPr>
            <a:r>
              <a:rPr b="0" i="0" lang="en-US" sz="1800" u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Translate your site to that language (you can use Google Translate)</a:t>
            </a:r>
            <a:endParaRPr/>
          </a:p>
          <a:p>
            <a:pPr indent="-2286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t/>
            </a:r>
            <a:endParaRPr b="0" i="0" sz="1800" u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4"/>
          <p:cNvSpPr txBox="1"/>
          <p:nvPr/>
        </p:nvSpPr>
        <p:spPr>
          <a:xfrm>
            <a:off x="8707628" y="199390"/>
            <a:ext cx="196215" cy="3949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A69C94"/>
                </a:solidFill>
                <a:latin typeface="Arial"/>
                <a:ea typeface="Arial"/>
                <a:cs typeface="Arial"/>
                <a:sym typeface="Arial"/>
              </a:rPr>
              <a:t>18</a:t>
            </a:r>
            <a:endParaRPr/>
          </a:p>
          <a:p>
            <a:pPr indent="0" lvl="0" marL="127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6" name="Google Shape;176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07579" y="382524"/>
            <a:ext cx="1697735" cy="454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6662926"/>
            <a:ext cx="9143999" cy="195071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4"/>
          <p:cNvSpPr txBox="1"/>
          <p:nvPr>
            <p:ph type="title"/>
          </p:nvPr>
        </p:nvSpPr>
        <p:spPr>
          <a:xfrm>
            <a:off x="491439" y="897381"/>
            <a:ext cx="2019300" cy="452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Questions</a:t>
            </a:r>
            <a:endParaRPr/>
          </a:p>
        </p:txBody>
      </p:sp>
      <p:sp>
        <p:nvSpPr>
          <p:cNvPr id="179" name="Google Shape;179;p24"/>
          <p:cNvSpPr txBox="1"/>
          <p:nvPr/>
        </p:nvSpPr>
        <p:spPr>
          <a:xfrm>
            <a:off x="474370" y="1671040"/>
            <a:ext cx="7432040" cy="10618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3650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Any questions???</a:t>
            </a:r>
            <a:endParaRPr b="0" i="0" sz="20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55600" marR="508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If you have any question, you can send me an email to TAs</a:t>
            </a:r>
            <a:endParaRPr b="0" i="0" sz="20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180" name="Google Shape;180;p24"/>
          <p:cNvGrpSpPr/>
          <p:nvPr/>
        </p:nvGrpSpPr>
        <p:grpSpPr>
          <a:xfrm>
            <a:off x="0" y="0"/>
            <a:ext cx="9143999" cy="836675"/>
            <a:chOff x="0" y="0"/>
            <a:chExt cx="9143999" cy="836675"/>
          </a:xfrm>
        </p:grpSpPr>
        <p:sp>
          <p:nvSpPr>
            <p:cNvPr id="181" name="Google Shape;181;p24"/>
            <p:cNvSpPr/>
            <p:nvPr/>
          </p:nvSpPr>
          <p:spPr>
            <a:xfrm>
              <a:off x="0" y="0"/>
              <a:ext cx="9143999" cy="382524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182" name="Google Shape;182;p24"/>
            <p:cNvSpPr/>
            <p:nvPr/>
          </p:nvSpPr>
          <p:spPr>
            <a:xfrm>
              <a:off x="7307579" y="382524"/>
              <a:ext cx="1697735" cy="454151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5"/>
          <p:cNvSpPr txBox="1"/>
          <p:nvPr>
            <p:ph type="title"/>
          </p:nvPr>
        </p:nvSpPr>
        <p:spPr>
          <a:xfrm>
            <a:off x="467544" y="2924944"/>
            <a:ext cx="7774632" cy="8640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4"/>
          <p:cNvSpPr txBox="1"/>
          <p:nvPr>
            <p:ph type="title"/>
          </p:nvPr>
        </p:nvSpPr>
        <p:spPr>
          <a:xfrm>
            <a:off x="412750" y="692696"/>
            <a:ext cx="7774632" cy="8640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Deadlines</a:t>
            </a:r>
            <a:endParaRPr/>
          </a:p>
        </p:txBody>
      </p:sp>
      <p:sp>
        <p:nvSpPr>
          <p:cNvPr id="114" name="Google Shape;114;p14"/>
          <p:cNvSpPr txBox="1"/>
          <p:nvPr>
            <p:ph idx="1" type="body"/>
          </p:nvPr>
        </p:nvSpPr>
        <p:spPr>
          <a:xfrm>
            <a:off x="395536" y="1700808"/>
            <a:ext cx="7772400" cy="3753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•"/>
            </a:pPr>
            <a:r>
              <a:rPr lang="en-US"/>
              <a:t>The deadline for lab 8 is March 17th at 11:59PM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•"/>
            </a:pPr>
            <a:r>
              <a:rPr lang="en-US"/>
              <a:t>This lab is worth 3%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"/>
          <p:cNvSpPr txBox="1"/>
          <p:nvPr>
            <p:ph type="title"/>
          </p:nvPr>
        </p:nvSpPr>
        <p:spPr>
          <a:xfrm>
            <a:off x="412750" y="692696"/>
            <a:ext cx="7774632" cy="8640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21" name="Google Shape;121;p15"/>
          <p:cNvSpPr txBox="1"/>
          <p:nvPr/>
        </p:nvSpPr>
        <p:spPr>
          <a:xfrm>
            <a:off x="6849071" y="170837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A69C9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A69C9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5"/>
          <p:cNvSpPr txBox="1"/>
          <p:nvPr/>
        </p:nvSpPr>
        <p:spPr>
          <a:xfrm>
            <a:off x="395536" y="1700808"/>
            <a:ext cx="7772400" cy="3753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This lab, you are going to start implementing the website you designed in lab 7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This lab is the part 2 of three labs, in Lab 9 you are going to be completing the website.</a:t>
            </a:r>
            <a:endParaRPr/>
          </a:p>
          <a:p>
            <a:pPr indent="-2413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"/>
          <p:cNvSpPr txBox="1"/>
          <p:nvPr>
            <p:ph type="title"/>
          </p:nvPr>
        </p:nvSpPr>
        <p:spPr>
          <a:xfrm>
            <a:off x="412750" y="692696"/>
            <a:ext cx="7774632" cy="8640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Lab 8 Introduction</a:t>
            </a:r>
            <a:endParaRPr/>
          </a:p>
        </p:txBody>
      </p:sp>
      <p:sp>
        <p:nvSpPr>
          <p:cNvPr id="128" name="Google Shape;128;p16"/>
          <p:cNvSpPr txBox="1"/>
          <p:nvPr>
            <p:ph idx="1" type="body"/>
          </p:nvPr>
        </p:nvSpPr>
        <p:spPr>
          <a:xfrm>
            <a:off x="395536" y="1700808"/>
            <a:ext cx="7772400" cy="4320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•"/>
            </a:pPr>
            <a:r>
              <a:rPr lang="en-US"/>
              <a:t>You have two options: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–"/>
            </a:pPr>
            <a:r>
              <a:rPr lang="en-US"/>
              <a:t>Web app with React 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–"/>
            </a:pPr>
            <a:r>
              <a:rPr lang="en-US"/>
              <a:t>Mobile app with React Native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•"/>
            </a:pPr>
            <a:r>
              <a:rPr lang="en-US"/>
              <a:t>You are going to create the website that reflects your lab 7 design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7"/>
          <p:cNvSpPr txBox="1"/>
          <p:nvPr>
            <p:ph type="title"/>
          </p:nvPr>
        </p:nvSpPr>
        <p:spPr>
          <a:xfrm>
            <a:off x="412750" y="692696"/>
            <a:ext cx="7774632" cy="8640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Tutorials</a:t>
            </a:r>
            <a:endParaRPr/>
          </a:p>
        </p:txBody>
      </p:sp>
      <p:sp>
        <p:nvSpPr>
          <p:cNvPr id="134" name="Google Shape;134;p17"/>
          <p:cNvSpPr txBox="1"/>
          <p:nvPr>
            <p:ph idx="1" type="body"/>
          </p:nvPr>
        </p:nvSpPr>
        <p:spPr>
          <a:xfrm>
            <a:off x="395536" y="1700808"/>
            <a:ext cx="7772400" cy="4320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React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–"/>
            </a:pPr>
            <a:r>
              <a:rPr b="0" i="0" lang="en-US" u="sng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Complete React and Redux Introduction 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React native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</a:pPr>
            <a:r>
              <a:rPr lang="en-US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React Native Tutorial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"/>
          <p:cNvSpPr txBox="1"/>
          <p:nvPr>
            <p:ph type="title"/>
          </p:nvPr>
        </p:nvSpPr>
        <p:spPr>
          <a:xfrm>
            <a:off x="412750" y="692696"/>
            <a:ext cx="7774632" cy="8640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Heuristic Evaluation</a:t>
            </a:r>
            <a:endParaRPr/>
          </a:p>
        </p:txBody>
      </p:sp>
      <p:pic>
        <p:nvPicPr>
          <p:cNvPr id="140" name="Google Shape;140;p1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55776" y="1346209"/>
            <a:ext cx="4176463" cy="53998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/>
          <p:nvPr>
            <p:ph type="title"/>
          </p:nvPr>
        </p:nvSpPr>
        <p:spPr>
          <a:xfrm>
            <a:off x="412750" y="692696"/>
            <a:ext cx="7774632" cy="8640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Human Interactive Processes</a:t>
            </a:r>
            <a:endParaRPr/>
          </a:p>
        </p:txBody>
      </p:sp>
      <p:sp>
        <p:nvSpPr>
          <p:cNvPr id="146" name="Google Shape;146;p19"/>
          <p:cNvSpPr txBox="1"/>
          <p:nvPr>
            <p:ph idx="1" type="body"/>
          </p:nvPr>
        </p:nvSpPr>
        <p:spPr>
          <a:xfrm>
            <a:off x="395536" y="1700808"/>
            <a:ext cx="7772400" cy="3753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•"/>
            </a:pPr>
            <a:r>
              <a:rPr b="0" i="0" lang="en-US" sz="1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Following instructions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•"/>
            </a:pPr>
            <a:r>
              <a:rPr b="0" i="0" lang="en-US" sz="1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Absorb information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•"/>
            </a:pPr>
            <a:r>
              <a:rPr b="0" i="0" lang="en-US" sz="1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Monitored activity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•"/>
            </a:pPr>
            <a:r>
              <a:rPr b="0" i="0" lang="en-US" sz="1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Exploring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•"/>
            </a:pPr>
            <a:r>
              <a:rPr b="0" i="0" lang="en-US" sz="1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Analyzing results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•"/>
            </a:pPr>
            <a:r>
              <a:rPr b="0" i="0" lang="en-US" sz="1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Production/Design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•"/>
            </a:pPr>
            <a:r>
              <a:rPr b="0" i="0" lang="en-US" sz="1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Communicating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•"/>
            </a:pPr>
            <a:r>
              <a:rPr b="0" i="0" lang="en-US" sz="1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Planning</a:t>
            </a:r>
            <a:endParaRPr/>
          </a:p>
          <a:p>
            <a:pPr indent="-2286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t/>
            </a:r>
            <a:endParaRPr b="0" i="0" sz="1800" u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"/>
          <p:cNvSpPr txBox="1"/>
          <p:nvPr>
            <p:ph type="title"/>
          </p:nvPr>
        </p:nvSpPr>
        <p:spPr>
          <a:xfrm>
            <a:off x="412750" y="692696"/>
            <a:ext cx="7774632" cy="8640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Requirements</a:t>
            </a:r>
            <a:endParaRPr/>
          </a:p>
        </p:txBody>
      </p:sp>
      <p:sp>
        <p:nvSpPr>
          <p:cNvPr id="152" name="Google Shape;152;p20"/>
          <p:cNvSpPr txBox="1"/>
          <p:nvPr>
            <p:ph idx="1" type="body"/>
          </p:nvPr>
        </p:nvSpPr>
        <p:spPr>
          <a:xfrm>
            <a:off x="395536" y="1700808"/>
            <a:ext cx="7772400" cy="4248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•"/>
            </a:pPr>
            <a:r>
              <a:rPr lang="en-US"/>
              <a:t>You need to use either React or React Native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Verdana"/>
              <a:buChar char="•"/>
            </a:pPr>
            <a:r>
              <a:rPr b="0" i="0" lang="en-US" u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You need to reflect your lab 7 design, if </a:t>
            </a:r>
            <a:r>
              <a:rPr lang="en-US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you make changes make sure you mention them in the video submission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Verdana"/>
              <a:buChar char="•"/>
            </a:pPr>
            <a:r>
              <a:rPr b="0" i="0" lang="en-US" u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Focus on the 3 Processes </a:t>
            </a:r>
            <a:r>
              <a:rPr lang="en-US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you choose in lab 7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Verdana"/>
              <a:buChar char="•"/>
            </a:pPr>
            <a:r>
              <a:rPr b="0" i="0" lang="en-US" u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Have a minimally function web app or mobile app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1"/>
          <p:cNvSpPr txBox="1"/>
          <p:nvPr>
            <p:ph type="title"/>
          </p:nvPr>
        </p:nvSpPr>
        <p:spPr>
          <a:xfrm>
            <a:off x="412750" y="692696"/>
            <a:ext cx="7774632" cy="8640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Submission</a:t>
            </a:r>
            <a:endParaRPr/>
          </a:p>
        </p:txBody>
      </p:sp>
      <p:sp>
        <p:nvSpPr>
          <p:cNvPr id="158" name="Google Shape;158;p21"/>
          <p:cNvSpPr txBox="1"/>
          <p:nvPr>
            <p:ph idx="1" type="body"/>
          </p:nvPr>
        </p:nvSpPr>
        <p:spPr>
          <a:xfrm>
            <a:off x="395536" y="1700808"/>
            <a:ext cx="7772400" cy="3753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•"/>
            </a:pPr>
            <a:r>
              <a:rPr lang="en-US"/>
              <a:t>You will need to submit :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–"/>
            </a:pPr>
            <a:r>
              <a:rPr lang="en-US"/>
              <a:t>A video showing your progress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•"/>
            </a:pPr>
            <a:r>
              <a:rPr lang="en-US"/>
              <a:t>No more than 10 minutes</a:t>
            </a:r>
            <a:endParaRPr/>
          </a:p>
          <a:p>
            <a:pPr indent="0" lvl="3" marL="1257300" rtl="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1. Mention why you chose the web app or mobile app. </a:t>
            </a:r>
            <a:endParaRPr/>
          </a:p>
          <a:p>
            <a:pPr indent="0" lvl="3" marL="1257300" rtl="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2. Mention what you are doing to learn React/React Native</a:t>
            </a:r>
            <a:endParaRPr/>
          </a:p>
          <a:p>
            <a:pPr indent="0" lvl="3" marL="1257300" rtl="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3. Mention the changes to your Lab 7 design. </a:t>
            </a:r>
            <a:endParaRPr/>
          </a:p>
          <a:p>
            <a:pPr indent="0" lvl="3" marL="1257300" rtl="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4. Show the connections between your Lab 7 interactive 	processes and the React/Native components you’ve started. </a:t>
            </a:r>
            <a:endParaRPr/>
          </a:p>
          <a:p>
            <a:pPr indent="0" lvl="3" marL="1257300" rtl="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5. Show how the components you have created so far work. </a:t>
            </a:r>
            <a:endParaRPr/>
          </a:p>
          <a:p>
            <a:pPr indent="-2286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t/>
            </a:r>
            <a:endParaRPr b="0" i="0" sz="1800" u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1600" lvl="2" marL="1143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uOttawa-powerpoint-template">
  <a:themeElements>
    <a:clrScheme name="Garne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