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handoutMasterIdLst>
    <p:handoutMasterId r:id="rId17"/>
  </p:handoutMasterIdLst>
  <p:sldIdLst>
    <p:sldId id="275" r:id="rId2"/>
    <p:sldId id="276" r:id="rId3"/>
    <p:sldId id="268" r:id="rId4"/>
    <p:sldId id="278" r:id="rId5"/>
    <p:sldId id="310" r:id="rId6"/>
    <p:sldId id="298" r:id="rId7"/>
    <p:sldId id="281" r:id="rId8"/>
    <p:sldId id="313" r:id="rId9"/>
    <p:sldId id="282" r:id="rId10"/>
    <p:sldId id="283" r:id="rId11"/>
    <p:sldId id="311" r:id="rId12"/>
    <p:sldId id="312" r:id="rId13"/>
    <p:sldId id="277" r:id="rId14"/>
    <p:sldId id="288"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1521"/>
    <a:srgbClr val="DE462F"/>
    <a:srgbClr val="E85C31"/>
    <a:srgbClr val="DF4526"/>
    <a:srgbClr val="F38A00"/>
    <a:srgbClr val="009D93"/>
    <a:srgbClr val="2F1A45"/>
    <a:srgbClr val="F5F5F5"/>
    <a:srgbClr val="3B3734"/>
    <a:srgbClr val="D1B4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2"/>
    <p:restoredTop sz="95771" autoAdjust="0"/>
  </p:normalViewPr>
  <p:slideViewPr>
    <p:cSldViewPr>
      <p:cViewPr varScale="1">
        <p:scale>
          <a:sx n="147" d="100"/>
          <a:sy n="147" d="100"/>
        </p:scale>
        <p:origin x="240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91BB15-DE40-F842-8059-510BF077C15F}" type="datetimeFigureOut">
              <a:rPr lang="en-US" smtClean="0"/>
              <a:t>3/13/24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442AD-E810-5C4F-BBB9-F00611DA0A64}" type="slidenum">
              <a:rPr lang="en-US" smtClean="0"/>
              <a:t>‹#›</a:t>
            </a:fld>
            <a:endParaRPr lang="en-US"/>
          </a:p>
        </p:txBody>
      </p:sp>
    </p:spTree>
    <p:extLst>
      <p:ext uri="{BB962C8B-B14F-4D97-AF65-F5344CB8AC3E}">
        <p14:creationId xmlns:p14="http://schemas.microsoft.com/office/powerpoint/2010/main" val="2169621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BA96726-B0E5-5C4D-84CE-D53510198312}" type="slidenum">
              <a:rPr lang="en-US"/>
              <a:pPr/>
              <a:t>‹#›</a:t>
            </a:fld>
            <a:endParaRPr lang="en-US"/>
          </a:p>
        </p:txBody>
      </p:sp>
    </p:spTree>
    <p:extLst>
      <p:ext uri="{BB962C8B-B14F-4D97-AF65-F5344CB8AC3E}">
        <p14:creationId xmlns:p14="http://schemas.microsoft.com/office/powerpoint/2010/main" val="2996191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0"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96726-B0E5-5C4D-84CE-D53510198312}" type="slidenum">
              <a:rPr lang="en-US" smtClean="0"/>
              <a:pPr/>
              <a:t>1</a:t>
            </a:fld>
            <a:endParaRPr lang="en-US"/>
          </a:p>
        </p:txBody>
      </p:sp>
    </p:spTree>
    <p:extLst>
      <p:ext uri="{BB962C8B-B14F-4D97-AF65-F5344CB8AC3E}">
        <p14:creationId xmlns:p14="http://schemas.microsoft.com/office/powerpoint/2010/main" val="349381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96726-B0E5-5C4D-84CE-D53510198312}" type="slidenum">
              <a:rPr lang="en-US" smtClean="0"/>
              <a:pPr/>
              <a:t>3</a:t>
            </a:fld>
            <a:endParaRPr lang="en-US"/>
          </a:p>
        </p:txBody>
      </p:sp>
    </p:spTree>
    <p:extLst>
      <p:ext uri="{BB962C8B-B14F-4D97-AF65-F5344CB8AC3E}">
        <p14:creationId xmlns:p14="http://schemas.microsoft.com/office/powerpoint/2010/main" val="3091229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0"/>
          </a:blip>
          <a:srcRect/>
          <a:stretch>
            <a:fillRect/>
          </a:stretch>
        </a:blipFill>
        <a:effectLst/>
      </p:bgPr>
    </p:bg>
    <p:spTree>
      <p:nvGrpSpPr>
        <p:cNvPr id="1" name=""/>
        <p:cNvGrpSpPr/>
        <p:nvPr/>
      </p:nvGrpSpPr>
      <p:grpSpPr>
        <a:xfrm>
          <a:off x="0" y="0"/>
          <a:ext cx="0" cy="0"/>
          <a:chOff x="0" y="0"/>
          <a:chExt cx="0" cy="0"/>
        </a:xfrm>
      </p:grpSpPr>
      <p:pic>
        <p:nvPicPr>
          <p:cNvPr id="5" name="Picture 4"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9" name="Rectangle 8"/>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1" name="Picture 10"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pic>
        <p:nvPicPr>
          <p:cNvPr id="2" name="Picture 1"/>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spTree>
    <p:extLst>
      <p:ext uri="{BB962C8B-B14F-4D97-AF65-F5344CB8AC3E}">
        <p14:creationId xmlns:p14="http://schemas.microsoft.com/office/powerpoint/2010/main" val="352519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Rectangle 9"/>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3" name="Picture 12"/>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spTree>
    <p:extLst>
      <p:ext uri="{BB962C8B-B14F-4D97-AF65-F5344CB8AC3E}">
        <p14:creationId xmlns:p14="http://schemas.microsoft.com/office/powerpoint/2010/main" val="34439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Rectangle 9"/>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2" name="Picture 11" descr="uOttawa_HOR_WG7.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pic>
        <p:nvPicPr>
          <p:cNvPr id="13" name="Picture 12"/>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spTree>
    <p:extLst>
      <p:ext uri="{BB962C8B-B14F-4D97-AF65-F5344CB8AC3E}">
        <p14:creationId xmlns:p14="http://schemas.microsoft.com/office/powerpoint/2010/main" val="134826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412750" y="692696"/>
            <a:ext cx="7774632" cy="864096"/>
          </a:xfrm>
        </p:spPr>
        <p:txBody>
          <a:bodyPr/>
          <a:lstStyle/>
          <a:p>
            <a:r>
              <a:rPr lang="en-US" b="1"/>
              <a:t>Click to edit Master title style</a:t>
            </a:r>
            <a:endParaRPr lang="en-US" b="1" dirty="0"/>
          </a:p>
        </p:txBody>
      </p:sp>
      <p:sp>
        <p:nvSpPr>
          <p:cNvPr id="11" name="Content Placeholder 2"/>
          <p:cNvSpPr>
            <a:spLocks noGrp="1"/>
          </p:cNvSpPr>
          <p:nvPr>
            <p:ph idx="1"/>
          </p:nvPr>
        </p:nvSpPr>
        <p:spPr>
          <a:xfrm>
            <a:off x="395536" y="1700808"/>
            <a:ext cx="7772400" cy="3753544"/>
          </a:xfrm>
        </p:spPr>
        <p:txBody>
          <a:bodyPr/>
          <a:lstStyle/>
          <a:p>
            <a:pPr lvl="0"/>
            <a:r>
              <a:rPr lang="en-US"/>
              <a:t>Click to edit Master text styles</a:t>
            </a:r>
          </a:p>
        </p:txBody>
      </p:sp>
      <p:pic>
        <p:nvPicPr>
          <p:cNvPr id="14" name="Picture 13"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3" name="Rectangle 12"/>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9" name="Picture 8"/>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spTree>
    <p:extLst>
      <p:ext uri="{BB962C8B-B14F-4D97-AF65-F5344CB8AC3E}">
        <p14:creationId xmlns:p14="http://schemas.microsoft.com/office/powerpoint/2010/main" val="303664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281115"/>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78092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5"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Rectangle 9"/>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3" name="Picture 12"/>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spTree>
    <p:extLst>
      <p:ext uri="{BB962C8B-B14F-4D97-AF65-F5344CB8AC3E}">
        <p14:creationId xmlns:p14="http://schemas.microsoft.com/office/powerpoint/2010/main" val="413731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1" name="Rectangle 10"/>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4" name="Picture 13"/>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spTree>
    <p:extLst>
      <p:ext uri="{BB962C8B-B14F-4D97-AF65-F5344CB8AC3E}">
        <p14:creationId xmlns:p14="http://schemas.microsoft.com/office/powerpoint/2010/main" val="180573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3" name="Rectangle 12"/>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6" name="Picture 15"/>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pic>
        <p:nvPicPr>
          <p:cNvPr id="11" name="Picture 10"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spTree>
    <p:extLst>
      <p:ext uri="{BB962C8B-B14F-4D97-AF65-F5344CB8AC3E}">
        <p14:creationId xmlns:p14="http://schemas.microsoft.com/office/powerpoint/2010/main" val="39723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9" name="Rectangle 8"/>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2" name="Picture 11"/>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pic>
        <p:nvPicPr>
          <p:cNvPr id="7" name="Picture 6"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spTree>
    <p:extLst>
      <p:ext uri="{BB962C8B-B14F-4D97-AF65-F5344CB8AC3E}">
        <p14:creationId xmlns:p14="http://schemas.microsoft.com/office/powerpoint/2010/main" val="22900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Rectangle 7"/>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1" name="Picture 10"/>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pic>
        <p:nvPicPr>
          <p:cNvPr id="6" name="Picture 5"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spTree>
    <p:extLst>
      <p:ext uri="{BB962C8B-B14F-4D97-AF65-F5344CB8AC3E}">
        <p14:creationId xmlns:p14="http://schemas.microsoft.com/office/powerpoint/2010/main" val="34937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404665"/>
            <a:ext cx="5111750" cy="547260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772817"/>
            <a:ext cx="3008313" cy="41044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7" name="Picture 6"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1" name="Rectangle 10"/>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4" name="Picture 13"/>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spTree>
    <p:extLst>
      <p:ext uri="{BB962C8B-B14F-4D97-AF65-F5344CB8AC3E}">
        <p14:creationId xmlns:p14="http://schemas.microsoft.com/office/powerpoint/2010/main" val="67423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302422"/>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35363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86916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7" name="Picture 6" descr="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1" name="Rectangle 10"/>
          <p:cNvSpPr/>
          <p:nvPr userDrawn="1"/>
        </p:nvSpPr>
        <p:spPr bwMode="auto">
          <a:xfrm>
            <a:off x="0" y="5768214"/>
            <a:ext cx="9144000"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pitchFamily="-110" charset="0"/>
              </a:rPr>
              <a:t> </a:t>
            </a:r>
          </a:p>
        </p:txBody>
      </p:sp>
      <p:pic>
        <p:nvPicPr>
          <p:cNvPr id="14" name="Picture 13"/>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502" y="6662560"/>
            <a:ext cx="9145501" cy="212400"/>
          </a:xfrm>
          <a:prstGeom prst="rect">
            <a:avLst/>
          </a:prstGeom>
        </p:spPr>
      </p:pic>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08304" y="382439"/>
            <a:ext cx="1697566" cy="454040"/>
          </a:xfrm>
          <a:prstGeom prst="rect">
            <a:avLst/>
          </a:prstGeom>
        </p:spPr>
      </p:pic>
    </p:spTree>
    <p:extLst>
      <p:ext uri="{BB962C8B-B14F-4D97-AF65-F5344CB8AC3E}">
        <p14:creationId xmlns:p14="http://schemas.microsoft.com/office/powerpoint/2010/main" val="50200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CA" dirty="0"/>
              <a:t>Click to </a:t>
            </a:r>
            <a:r>
              <a:rPr lang="fr-CA" dirty="0" err="1"/>
              <a:t>add</a:t>
            </a:r>
            <a:r>
              <a:rPr lang="fr-CA" dirty="0"/>
              <a:t> </a:t>
            </a:r>
            <a:r>
              <a:rPr lang="fr-CA" dirty="0" err="1"/>
              <a:t>title</a:t>
            </a:r>
            <a:r>
              <a:rPr lang="fr-CA" dirty="0"/>
              <a:t> </a:t>
            </a:r>
            <a:r>
              <a:rPr lang="fr-CA" dirty="0" err="1"/>
              <a:t>here</a:t>
            </a:r>
            <a:endParaRPr lang="en-US" dirty="0"/>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CA" dirty="0"/>
              <a:t>Click to </a:t>
            </a:r>
            <a:r>
              <a:rPr lang="fr-CA" dirty="0" err="1"/>
              <a:t>add</a:t>
            </a:r>
            <a:r>
              <a:rPr lang="fr-CA" dirty="0"/>
              <a:t> content </a:t>
            </a:r>
            <a:r>
              <a:rPr lang="fr-CA" dirty="0" err="1"/>
              <a:t>here</a:t>
            </a:r>
            <a:endParaRPr lang="en-US" dirty="0"/>
          </a:p>
        </p:txBody>
      </p:sp>
      <p:sp>
        <p:nvSpPr>
          <p:cNvPr id="4" name="Slide Number Placeholder 3"/>
          <p:cNvSpPr txBox="1">
            <a:spLocks/>
          </p:cNvSpPr>
          <p:nvPr userDrawn="1"/>
        </p:nvSpPr>
        <p:spPr>
          <a:xfrm>
            <a:off x="6849071" y="170837"/>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r"/>
            <a:fld id="{636AA398-4A61-D346-8C8C-72BE831B3C63}" type="slidenum">
              <a:rPr lang="en-US" sz="1200" smtClean="0">
                <a:solidFill>
                  <a:srgbClr val="A69C95"/>
                </a:solidFill>
                <a:latin typeface="Arial"/>
                <a:cs typeface="Arial"/>
              </a:rPr>
              <a:t>‹#›</a:t>
            </a:fld>
            <a:endParaRPr lang="en-US" sz="1200" dirty="0">
              <a:solidFill>
                <a:srgbClr val="A69C95"/>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rtl="0" eaLnBrk="1" fontAlgn="base" hangingPunct="1">
        <a:spcBef>
          <a:spcPct val="0"/>
        </a:spcBef>
        <a:spcAft>
          <a:spcPct val="0"/>
        </a:spcAft>
        <a:defRPr sz="2800" b="1">
          <a:solidFill>
            <a:srgbClr val="990000"/>
          </a:solidFill>
          <a:latin typeface="Verdana"/>
          <a:ea typeface="ＭＳ Ｐゴシック" charset="0"/>
          <a:cs typeface="Verdana"/>
        </a:defRPr>
      </a:lvl1pPr>
      <a:lvl2pPr algn="l" rtl="0" eaLnBrk="1" fontAlgn="base" hangingPunct="1">
        <a:spcBef>
          <a:spcPct val="0"/>
        </a:spcBef>
        <a:spcAft>
          <a:spcPct val="0"/>
        </a:spcAft>
        <a:defRPr sz="2800">
          <a:solidFill>
            <a:srgbClr val="990000"/>
          </a:solidFill>
          <a:latin typeface="Verdana" charset="0"/>
          <a:ea typeface="ＭＳ Ｐゴシック" charset="0"/>
        </a:defRPr>
      </a:lvl2pPr>
      <a:lvl3pPr algn="l" rtl="0" eaLnBrk="1" fontAlgn="base" hangingPunct="1">
        <a:spcBef>
          <a:spcPct val="0"/>
        </a:spcBef>
        <a:spcAft>
          <a:spcPct val="0"/>
        </a:spcAft>
        <a:defRPr sz="2800">
          <a:solidFill>
            <a:srgbClr val="990000"/>
          </a:solidFill>
          <a:latin typeface="Verdana" charset="0"/>
          <a:ea typeface="ＭＳ Ｐゴシック" charset="0"/>
        </a:defRPr>
      </a:lvl3pPr>
      <a:lvl4pPr algn="l" rtl="0" eaLnBrk="1" fontAlgn="base" hangingPunct="1">
        <a:spcBef>
          <a:spcPct val="0"/>
        </a:spcBef>
        <a:spcAft>
          <a:spcPct val="0"/>
        </a:spcAft>
        <a:defRPr sz="2800">
          <a:solidFill>
            <a:srgbClr val="990000"/>
          </a:solidFill>
          <a:latin typeface="Verdana" charset="0"/>
          <a:ea typeface="ＭＳ Ｐゴシック" charset="0"/>
        </a:defRPr>
      </a:lvl4pPr>
      <a:lvl5pPr algn="l" rtl="0" eaLnBrk="1" fontAlgn="base" hangingPunct="1">
        <a:spcBef>
          <a:spcPct val="0"/>
        </a:spcBef>
        <a:spcAft>
          <a:spcPct val="0"/>
        </a:spcAft>
        <a:defRPr sz="2800">
          <a:solidFill>
            <a:srgbClr val="990000"/>
          </a:solidFill>
          <a:latin typeface="Verdana" charset="0"/>
          <a:ea typeface="ＭＳ Ｐゴシック"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p:titleStyle>
    <p:bodyStyle>
      <a:lvl1pPr marL="342900" indent="-342900" algn="l" rtl="0" eaLnBrk="1" fontAlgn="base" hangingPunct="1">
        <a:spcBef>
          <a:spcPct val="20000"/>
        </a:spcBef>
        <a:spcAft>
          <a:spcPct val="0"/>
        </a:spcAft>
        <a:buChar char="•"/>
        <a:defRPr sz="2000">
          <a:solidFill>
            <a:schemeClr val="tx1"/>
          </a:solidFill>
          <a:latin typeface="Verdana"/>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playlist?list=PL4cUxeGkcC9ixPU-QkScoRBVxtPPzVjrQ" TargetMode="External"/><Relationship Id="rId2" Type="http://schemas.openxmlformats.org/officeDocument/2006/relationships/hyperlink" Target="https://www.youtube.com/playlist?list=PL4cUxeGkcC9ij8CfkAY2RAGb-tmkNwQH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6200" y="-8275"/>
            <a:ext cx="9318720" cy="6989458"/>
            <a:chOff x="-65545" y="-9365"/>
            <a:chExt cx="9216189" cy="6669360"/>
          </a:xfrm>
        </p:grpSpPr>
        <p:pic>
          <p:nvPicPr>
            <p:cNvPr id="13" name="Picture 12" descr="PPT_BKG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5" y="-9365"/>
              <a:ext cx="9144000" cy="6669360"/>
            </a:xfrm>
            <a:prstGeom prst="rect">
              <a:avLst/>
            </a:prstGeom>
          </p:spPr>
        </p:pic>
        <p:sp>
          <p:nvSpPr>
            <p:cNvPr id="16" name="Rectangle 15"/>
            <p:cNvSpPr/>
            <p:nvPr/>
          </p:nvSpPr>
          <p:spPr bwMode="auto">
            <a:xfrm>
              <a:off x="1763688" y="2852936"/>
              <a:ext cx="7380312" cy="1224136"/>
            </a:xfrm>
            <a:prstGeom prst="rect">
              <a:avLst/>
            </a:prstGeom>
            <a:solidFill>
              <a:srgbClr val="3B3734"/>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
          <p:nvSpPr>
            <p:cNvPr id="17" name="Rectangle 16"/>
            <p:cNvSpPr/>
            <p:nvPr/>
          </p:nvSpPr>
          <p:spPr bwMode="auto">
            <a:xfrm>
              <a:off x="1763688" y="4149080"/>
              <a:ext cx="7380312" cy="321320"/>
            </a:xfrm>
            <a:prstGeom prst="rect">
              <a:avLst/>
            </a:prstGeom>
            <a:solidFill>
              <a:srgbClr val="3B3734"/>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10" charset="0"/>
              </a:endParaRPr>
            </a:p>
          </p:txBody>
        </p:sp>
        <p:sp>
          <p:nvSpPr>
            <p:cNvPr id="19" name="Title 1"/>
            <p:cNvSpPr txBox="1">
              <a:spLocks/>
            </p:cNvSpPr>
            <p:nvPr/>
          </p:nvSpPr>
          <p:spPr bwMode="auto">
            <a:xfrm>
              <a:off x="1872208" y="2852936"/>
              <a:ext cx="7164288" cy="79208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rgbClr val="990000"/>
                  </a:solidFill>
                  <a:latin typeface="Verdana"/>
                  <a:ea typeface="ＭＳ Ｐゴシック" charset="0"/>
                  <a:cs typeface="Verdana"/>
                </a:defRPr>
              </a:lvl1pPr>
              <a:lvl2pPr algn="l" rtl="0" eaLnBrk="1" fontAlgn="base" hangingPunct="1">
                <a:spcBef>
                  <a:spcPct val="0"/>
                </a:spcBef>
                <a:spcAft>
                  <a:spcPct val="0"/>
                </a:spcAft>
                <a:defRPr sz="2800">
                  <a:solidFill>
                    <a:srgbClr val="990000"/>
                  </a:solidFill>
                  <a:latin typeface="Verdana" charset="0"/>
                  <a:ea typeface="ＭＳ Ｐゴシック" charset="0"/>
                </a:defRPr>
              </a:lvl2pPr>
              <a:lvl3pPr algn="l" rtl="0" eaLnBrk="1" fontAlgn="base" hangingPunct="1">
                <a:spcBef>
                  <a:spcPct val="0"/>
                </a:spcBef>
                <a:spcAft>
                  <a:spcPct val="0"/>
                </a:spcAft>
                <a:defRPr sz="2800">
                  <a:solidFill>
                    <a:srgbClr val="990000"/>
                  </a:solidFill>
                  <a:latin typeface="Verdana" charset="0"/>
                  <a:ea typeface="ＭＳ Ｐゴシック" charset="0"/>
                </a:defRPr>
              </a:lvl3pPr>
              <a:lvl4pPr algn="l" rtl="0" eaLnBrk="1" fontAlgn="base" hangingPunct="1">
                <a:spcBef>
                  <a:spcPct val="0"/>
                </a:spcBef>
                <a:spcAft>
                  <a:spcPct val="0"/>
                </a:spcAft>
                <a:defRPr sz="2800">
                  <a:solidFill>
                    <a:srgbClr val="990000"/>
                  </a:solidFill>
                  <a:latin typeface="Verdana" charset="0"/>
                  <a:ea typeface="ＭＳ Ｐゴシック" charset="0"/>
                </a:defRPr>
              </a:lvl4pPr>
              <a:lvl5pPr algn="l" rtl="0" eaLnBrk="1" fontAlgn="base" hangingPunct="1">
                <a:spcBef>
                  <a:spcPct val="0"/>
                </a:spcBef>
                <a:spcAft>
                  <a:spcPct val="0"/>
                </a:spcAft>
                <a:defRPr sz="2800">
                  <a:solidFill>
                    <a:srgbClr val="990000"/>
                  </a:solidFill>
                  <a:latin typeface="Verdana" charset="0"/>
                  <a:ea typeface="ＭＳ Ｐゴシック"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dirty="0">
                  <a:solidFill>
                    <a:schemeClr val="bg1"/>
                  </a:solidFill>
                  <a:latin typeface="Arial"/>
                  <a:cs typeface="Arial"/>
                </a:rPr>
                <a:t>SEG3125: Lab 9</a:t>
              </a:r>
            </a:p>
          </p:txBody>
        </p:sp>
        <p:sp>
          <p:nvSpPr>
            <p:cNvPr id="20" name="Text Placeholder 2"/>
            <p:cNvSpPr txBox="1">
              <a:spLocks/>
            </p:cNvSpPr>
            <p:nvPr/>
          </p:nvSpPr>
          <p:spPr bwMode="auto">
            <a:xfrm>
              <a:off x="1872208" y="3573016"/>
              <a:ext cx="7164288" cy="36004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Verdana"/>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a:lstStyle>
            <a:p>
              <a:pPr marL="0" indent="0">
                <a:buNone/>
              </a:pPr>
              <a:r>
                <a:rPr lang="en-US" sz="1600" dirty="0">
                  <a:solidFill>
                    <a:schemeClr val="bg1"/>
                  </a:solidFill>
                  <a:latin typeface="Arial"/>
                  <a:cs typeface="Arial"/>
                </a:rPr>
                <a:t>Designing a website of your choice – Part 3</a:t>
              </a:r>
            </a:p>
          </p:txBody>
        </p:sp>
        <p:sp>
          <p:nvSpPr>
            <p:cNvPr id="21" name="Text Placeholder 2"/>
            <p:cNvSpPr txBox="1">
              <a:spLocks/>
            </p:cNvSpPr>
            <p:nvPr/>
          </p:nvSpPr>
          <p:spPr bwMode="auto">
            <a:xfrm>
              <a:off x="1872208" y="4149080"/>
              <a:ext cx="7164288" cy="28803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Verdana"/>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a:lstStyle>
            <a:p>
              <a:pPr marL="0" indent="0">
                <a:buNone/>
              </a:pPr>
              <a:r>
                <a:rPr lang="en-US" sz="1200" dirty="0">
                  <a:solidFill>
                    <a:schemeClr val="bg1"/>
                  </a:solidFill>
                  <a:latin typeface="Arial"/>
                  <a:cs typeface="Arial"/>
                </a:rPr>
                <a:t>Presented by TA Gurdarshan and TA Anisha</a:t>
              </a:r>
            </a:p>
          </p:txBody>
        </p:sp>
        <p:sp>
          <p:nvSpPr>
            <p:cNvPr id="28" name="Footer Placeholder 6"/>
            <p:cNvSpPr txBox="1">
              <a:spLocks noChangeArrowheads="1"/>
            </p:cNvSpPr>
            <p:nvPr/>
          </p:nvSpPr>
          <p:spPr bwMode="auto">
            <a:xfrm>
              <a:off x="179512" y="5753851"/>
              <a:ext cx="6408712"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sz="1450" dirty="0" err="1">
                  <a:solidFill>
                    <a:schemeClr val="bg1"/>
                  </a:solidFill>
                </a:rPr>
                <a:t>Faculté</a:t>
              </a:r>
              <a:r>
                <a:rPr lang="en-US" sz="1450" dirty="0">
                  <a:solidFill>
                    <a:schemeClr val="bg1"/>
                  </a:solidFill>
                </a:rPr>
                <a:t> de </a:t>
              </a:r>
              <a:r>
                <a:rPr lang="en-US" sz="1450" dirty="0" err="1">
                  <a:solidFill>
                    <a:schemeClr val="bg1"/>
                  </a:solidFill>
                </a:rPr>
                <a:t>génie</a:t>
              </a:r>
              <a:r>
                <a:rPr lang="en-US" sz="1450" dirty="0">
                  <a:solidFill>
                    <a:schemeClr val="bg1"/>
                  </a:solidFill>
                </a:rPr>
                <a:t>  |  Faculty of Engineering</a:t>
              </a:r>
            </a:p>
          </p:txBody>
        </p:sp>
        <p:sp>
          <p:nvSpPr>
            <p:cNvPr id="29" name="Rectangle 28"/>
            <p:cNvSpPr/>
            <p:nvPr/>
          </p:nvSpPr>
          <p:spPr bwMode="auto">
            <a:xfrm>
              <a:off x="1688352" y="2852936"/>
              <a:ext cx="78511" cy="1224136"/>
            </a:xfrm>
            <a:prstGeom prst="rect">
              <a:avLst/>
            </a:prstGeom>
            <a:solidFill>
              <a:srgbClr val="DE462F"/>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A69C95"/>
                </a:solidFill>
                <a:effectLst/>
                <a:latin typeface="Times" pitchFamily="-110" charset="0"/>
              </a:endParaRPr>
            </a:p>
          </p:txBody>
        </p:sp>
        <p:sp>
          <p:nvSpPr>
            <p:cNvPr id="30" name="Rectangle 29"/>
            <p:cNvSpPr/>
            <p:nvPr/>
          </p:nvSpPr>
          <p:spPr bwMode="auto">
            <a:xfrm>
              <a:off x="1688353" y="4149080"/>
              <a:ext cx="78510" cy="321320"/>
            </a:xfrm>
            <a:prstGeom prst="rect">
              <a:avLst/>
            </a:prstGeom>
            <a:solidFill>
              <a:srgbClr val="DE462F"/>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A69C95"/>
                  </a:solidFill>
                  <a:effectLst/>
                  <a:latin typeface="Times" pitchFamily="-110" charset="0"/>
                </a:rPr>
                <a:t> </a:t>
              </a:r>
            </a:p>
          </p:txBody>
        </p:sp>
        <p:pic>
          <p:nvPicPr>
            <p:cNvPr id="18" name="Picture 17" descr="uOttawa_HOR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597" y="5984331"/>
              <a:ext cx="1689401" cy="455590"/>
            </a:xfrm>
            <a:prstGeom prst="rect">
              <a:avLst/>
            </a:prstGeom>
          </p:spPr>
        </p:pic>
        <p:sp>
          <p:nvSpPr>
            <p:cNvPr id="36" name="Footer Placeholder 6"/>
            <p:cNvSpPr txBox="1">
              <a:spLocks noChangeArrowheads="1"/>
            </p:cNvSpPr>
            <p:nvPr/>
          </p:nvSpPr>
          <p:spPr bwMode="auto">
            <a:xfrm>
              <a:off x="179512" y="6152115"/>
              <a:ext cx="4525821" cy="36216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dirty="0" err="1">
                  <a:solidFill>
                    <a:schemeClr val="bg1"/>
                  </a:solidFill>
                </a:rPr>
                <a:t>uOttawa.ca</a:t>
              </a:r>
              <a:endParaRPr lang="en-US" dirty="0">
                <a:solidFill>
                  <a:schemeClr val="bg1"/>
                </a:solidFill>
              </a:endParaRPr>
            </a:p>
          </p:txBody>
        </p:sp>
        <p:pic>
          <p:nvPicPr>
            <p:cNvPr id="37" name="Picture 36" descr="to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2" y="0"/>
              <a:ext cx="9144002" cy="384305"/>
            </a:xfrm>
            <a:prstGeom prst="rect">
              <a:avLst/>
            </a:prstGeom>
          </p:spPr>
        </p:pic>
      </p:grpSp>
    </p:spTree>
    <p:extLst>
      <p:ext uri="{BB962C8B-B14F-4D97-AF65-F5344CB8AC3E}">
        <p14:creationId xmlns:p14="http://schemas.microsoft.com/office/powerpoint/2010/main" val="345924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091C-C14B-43D4-A2AC-33C1423990B8}"/>
              </a:ext>
            </a:extLst>
          </p:cNvPr>
          <p:cNvSpPr>
            <a:spLocks noGrp="1"/>
          </p:cNvSpPr>
          <p:nvPr>
            <p:ph type="title"/>
          </p:nvPr>
        </p:nvSpPr>
        <p:spPr/>
        <p:txBody>
          <a:bodyPr/>
          <a:lstStyle/>
          <a:p>
            <a:r>
              <a:rPr lang="en-US" dirty="0"/>
              <a:t>Submission</a:t>
            </a:r>
            <a:endParaRPr lang="en-CA" dirty="0"/>
          </a:p>
        </p:txBody>
      </p:sp>
      <p:sp>
        <p:nvSpPr>
          <p:cNvPr id="3" name="Content Placeholder 2">
            <a:extLst>
              <a:ext uri="{FF2B5EF4-FFF2-40B4-BE49-F238E27FC236}">
                <a16:creationId xmlns:a16="http://schemas.microsoft.com/office/drawing/2014/main" id="{5C4BEE19-9F17-4A03-8278-0BCBB4A4001D}"/>
              </a:ext>
            </a:extLst>
          </p:cNvPr>
          <p:cNvSpPr>
            <a:spLocks noGrp="1"/>
          </p:cNvSpPr>
          <p:nvPr>
            <p:ph idx="1"/>
          </p:nvPr>
        </p:nvSpPr>
        <p:spPr/>
        <p:txBody>
          <a:bodyPr/>
          <a:lstStyle/>
          <a:p>
            <a:r>
              <a:rPr lang="en-US" dirty="0"/>
              <a:t>You will need to submit :</a:t>
            </a:r>
          </a:p>
          <a:p>
            <a:pPr lvl="1"/>
            <a:r>
              <a:rPr lang="en-US" dirty="0"/>
              <a:t>a link to your GitHub repo that contains your app's code.</a:t>
            </a:r>
          </a:p>
          <a:p>
            <a:pPr lvl="1"/>
            <a:r>
              <a:rPr lang="en-US" dirty="0"/>
              <a:t>a link to a video demonstrating your app and especially explaining how it contains UI elements for each heuristic.</a:t>
            </a:r>
            <a:endParaRPr lang="en-CA" sz="1800" b="0" i="0" u="none" strike="noStrike" baseline="0" dirty="0">
              <a:solidFill>
                <a:srgbClr val="000000"/>
              </a:solidFill>
              <a:latin typeface="Calibri" panose="020F0502020204030204" pitchFamily="34" charset="0"/>
            </a:endParaRPr>
          </a:p>
          <a:p>
            <a:pPr lvl="2"/>
            <a:endParaRPr lang="en-US" dirty="0"/>
          </a:p>
        </p:txBody>
      </p:sp>
    </p:spTree>
    <p:extLst>
      <p:ext uri="{BB962C8B-B14F-4D97-AF65-F5344CB8AC3E}">
        <p14:creationId xmlns:p14="http://schemas.microsoft.com/office/powerpoint/2010/main" val="398681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091C-C14B-43D4-A2AC-33C1423990B8}"/>
              </a:ext>
            </a:extLst>
          </p:cNvPr>
          <p:cNvSpPr>
            <a:spLocks noGrp="1"/>
          </p:cNvSpPr>
          <p:nvPr>
            <p:ph type="title"/>
          </p:nvPr>
        </p:nvSpPr>
        <p:spPr/>
        <p:txBody>
          <a:bodyPr/>
          <a:lstStyle/>
          <a:p>
            <a:r>
              <a:rPr lang="en-US" dirty="0"/>
              <a:t>Video Submission</a:t>
            </a:r>
            <a:endParaRPr lang="en-CA" dirty="0"/>
          </a:p>
        </p:txBody>
      </p:sp>
      <p:sp>
        <p:nvSpPr>
          <p:cNvPr id="3" name="Content Placeholder 2">
            <a:extLst>
              <a:ext uri="{FF2B5EF4-FFF2-40B4-BE49-F238E27FC236}">
                <a16:creationId xmlns:a16="http://schemas.microsoft.com/office/drawing/2014/main" id="{5C4BEE19-9F17-4A03-8278-0BCBB4A4001D}"/>
              </a:ext>
            </a:extLst>
          </p:cNvPr>
          <p:cNvSpPr>
            <a:spLocks noGrp="1"/>
          </p:cNvSpPr>
          <p:nvPr>
            <p:ph idx="1"/>
          </p:nvPr>
        </p:nvSpPr>
        <p:spPr/>
        <p:txBody>
          <a:bodyPr/>
          <a:lstStyle/>
          <a:p>
            <a:r>
              <a:rPr lang="en-US" dirty="0"/>
              <a:t>Be precise and concise. Your video should be between 10 to 15 minutes.</a:t>
            </a:r>
          </a:p>
          <a:p>
            <a:r>
              <a:rPr lang="en-US" dirty="0"/>
              <a:t>In your video:</a:t>
            </a:r>
          </a:p>
          <a:p>
            <a:pPr lvl="1"/>
            <a:r>
              <a:rPr lang="en-US" dirty="0"/>
              <a:t>First, take a look around your website/app, like a guided tour.</a:t>
            </a:r>
          </a:p>
          <a:p>
            <a:pPr lvl="1"/>
            <a:r>
              <a:rPr lang="en-US" dirty="0"/>
              <a:t>Next, show the bilingualism of your application (language selection method – elements of the UI in both languages).</a:t>
            </a:r>
          </a:p>
          <a:p>
            <a:pPr lvl="1"/>
            <a:r>
              <a:rPr lang="en-US" dirty="0"/>
              <a:t>Finally, go through the 10 heuristics. For each heuristic, say (and show) what you did</a:t>
            </a:r>
          </a:p>
        </p:txBody>
      </p:sp>
    </p:spTree>
    <p:extLst>
      <p:ext uri="{BB962C8B-B14F-4D97-AF65-F5344CB8AC3E}">
        <p14:creationId xmlns:p14="http://schemas.microsoft.com/office/powerpoint/2010/main" val="264146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091C-C14B-43D4-A2AC-33C1423990B8}"/>
              </a:ext>
            </a:extLst>
          </p:cNvPr>
          <p:cNvSpPr>
            <a:spLocks noGrp="1"/>
          </p:cNvSpPr>
          <p:nvPr>
            <p:ph type="title"/>
          </p:nvPr>
        </p:nvSpPr>
        <p:spPr/>
        <p:txBody>
          <a:bodyPr/>
          <a:lstStyle/>
          <a:p>
            <a:r>
              <a:rPr lang="en-US" dirty="0"/>
              <a:t>IMPORTANT</a:t>
            </a:r>
            <a:endParaRPr lang="en-CA" dirty="0"/>
          </a:p>
        </p:txBody>
      </p:sp>
      <p:sp>
        <p:nvSpPr>
          <p:cNvPr id="3" name="Content Placeholder 2">
            <a:extLst>
              <a:ext uri="{FF2B5EF4-FFF2-40B4-BE49-F238E27FC236}">
                <a16:creationId xmlns:a16="http://schemas.microsoft.com/office/drawing/2014/main" id="{5C4BEE19-9F17-4A03-8278-0BCBB4A4001D}"/>
              </a:ext>
            </a:extLst>
          </p:cNvPr>
          <p:cNvSpPr>
            <a:spLocks noGrp="1"/>
          </p:cNvSpPr>
          <p:nvPr>
            <p:ph idx="1"/>
          </p:nvPr>
        </p:nvSpPr>
        <p:spPr/>
        <p:txBody>
          <a:bodyPr/>
          <a:lstStyle/>
          <a:p>
            <a:r>
              <a:rPr lang="en-US" dirty="0"/>
              <a:t>You have to speak during the video and explain what you are doing, what screen you are on, your design decisions and for every heuristic show the UI elements that are in tune with that heuristic and explain why you implemented them in that way and how they satisfy that heuristic.</a:t>
            </a:r>
          </a:p>
        </p:txBody>
      </p:sp>
    </p:spTree>
    <p:extLst>
      <p:ext uri="{BB962C8B-B14F-4D97-AF65-F5344CB8AC3E}">
        <p14:creationId xmlns:p14="http://schemas.microsoft.com/office/powerpoint/2010/main" val="366167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07628" y="199390"/>
            <a:ext cx="196215" cy="39498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A69C94"/>
                </a:solidFill>
                <a:latin typeface="Arial MT"/>
                <a:cs typeface="Arial MT"/>
              </a:rPr>
              <a:t>1</a:t>
            </a:r>
            <a:r>
              <a:rPr lang="en-US" sz="1200" spc="-5" dirty="0">
                <a:solidFill>
                  <a:srgbClr val="A69C94"/>
                </a:solidFill>
                <a:latin typeface="Arial MT"/>
                <a:cs typeface="Arial MT"/>
              </a:rPr>
              <a:t>8</a:t>
            </a:r>
          </a:p>
          <a:p>
            <a:pPr marL="12700">
              <a:lnSpc>
                <a:spcPct val="100000"/>
              </a:lnSpc>
              <a:spcBef>
                <a:spcPts val="100"/>
              </a:spcBef>
            </a:pPr>
            <a:endParaRPr sz="1200" dirty="0">
              <a:latin typeface="Arial MT"/>
              <a:cs typeface="Arial MT"/>
            </a:endParaRPr>
          </a:p>
        </p:txBody>
      </p:sp>
      <p:pic>
        <p:nvPicPr>
          <p:cNvPr id="5" name="object 5"/>
          <p:cNvPicPr/>
          <p:nvPr/>
        </p:nvPicPr>
        <p:blipFill>
          <a:blip r:embed="rId2" cstate="print"/>
          <a:stretch>
            <a:fillRect/>
          </a:stretch>
        </p:blipFill>
        <p:spPr>
          <a:xfrm>
            <a:off x="7307579" y="382524"/>
            <a:ext cx="1697735" cy="454151"/>
          </a:xfrm>
          <a:prstGeom prst="rect">
            <a:avLst/>
          </a:prstGeom>
        </p:spPr>
      </p:pic>
      <p:pic>
        <p:nvPicPr>
          <p:cNvPr id="6" name="object 6"/>
          <p:cNvPicPr/>
          <p:nvPr/>
        </p:nvPicPr>
        <p:blipFill>
          <a:blip r:embed="rId3" cstate="print"/>
          <a:stretch>
            <a:fillRect/>
          </a:stretch>
        </p:blipFill>
        <p:spPr>
          <a:xfrm>
            <a:off x="0" y="6662926"/>
            <a:ext cx="9143999" cy="195071"/>
          </a:xfrm>
          <a:prstGeom prst="rect">
            <a:avLst/>
          </a:prstGeom>
        </p:spPr>
      </p:pic>
      <p:sp>
        <p:nvSpPr>
          <p:cNvPr id="7" name="object 7"/>
          <p:cNvSpPr txBox="1">
            <a:spLocks noGrp="1"/>
          </p:cNvSpPr>
          <p:nvPr>
            <p:ph type="title"/>
          </p:nvPr>
        </p:nvSpPr>
        <p:spPr>
          <a:xfrm>
            <a:off x="491439" y="897381"/>
            <a:ext cx="2019300" cy="452120"/>
          </a:xfrm>
          <a:prstGeom prst="rect">
            <a:avLst/>
          </a:prstGeom>
        </p:spPr>
        <p:txBody>
          <a:bodyPr vert="horz" wrap="square" lIns="0" tIns="12065" rIns="0" bIns="0" rtlCol="0">
            <a:spAutoFit/>
          </a:bodyPr>
          <a:lstStyle/>
          <a:p>
            <a:pPr marL="12700">
              <a:lnSpc>
                <a:spcPct val="100000"/>
              </a:lnSpc>
              <a:spcBef>
                <a:spcPts val="95"/>
              </a:spcBef>
            </a:pPr>
            <a:r>
              <a:rPr spc="-10" dirty="0"/>
              <a:t>Qu</a:t>
            </a:r>
            <a:r>
              <a:rPr dirty="0"/>
              <a:t>e</a:t>
            </a:r>
            <a:r>
              <a:rPr spc="-10" dirty="0"/>
              <a:t>stio</a:t>
            </a:r>
            <a:r>
              <a:rPr dirty="0"/>
              <a:t>n</a:t>
            </a:r>
            <a:r>
              <a:rPr spc="-5" dirty="0"/>
              <a:t>s</a:t>
            </a:r>
          </a:p>
        </p:txBody>
      </p:sp>
      <p:sp>
        <p:nvSpPr>
          <p:cNvPr id="8" name="object 8"/>
          <p:cNvSpPr txBox="1"/>
          <p:nvPr/>
        </p:nvSpPr>
        <p:spPr>
          <a:xfrm>
            <a:off x="474370" y="1671040"/>
            <a:ext cx="7432040" cy="1061829"/>
          </a:xfrm>
          <a:prstGeom prst="rect">
            <a:avLst/>
          </a:prstGeom>
        </p:spPr>
        <p:txBody>
          <a:bodyPr vert="horz" wrap="square" lIns="0" tIns="73660" rIns="0" bIns="0" rtlCol="0">
            <a:spAutoFit/>
          </a:bodyPr>
          <a:lstStyle/>
          <a:p>
            <a:pPr marL="355600" indent="-342900">
              <a:lnSpc>
                <a:spcPct val="100000"/>
              </a:lnSpc>
              <a:spcBef>
                <a:spcPts val="580"/>
              </a:spcBef>
              <a:buChar char="•"/>
              <a:tabLst>
                <a:tab pos="354965" algn="l"/>
                <a:tab pos="355600" algn="l"/>
              </a:tabLst>
            </a:pPr>
            <a:r>
              <a:rPr sz="2000" dirty="0">
                <a:latin typeface="Verdana"/>
                <a:cs typeface="Verdana"/>
              </a:rPr>
              <a:t>Any</a:t>
            </a:r>
            <a:r>
              <a:rPr sz="2000" spc="-45" dirty="0">
                <a:latin typeface="Verdana"/>
                <a:cs typeface="Verdana"/>
              </a:rPr>
              <a:t> </a:t>
            </a:r>
            <a:r>
              <a:rPr sz="2000" spc="-5" dirty="0">
                <a:latin typeface="Verdana"/>
                <a:cs typeface="Verdana"/>
              </a:rPr>
              <a:t>questions???</a:t>
            </a:r>
            <a:endParaRPr sz="2000" dirty="0">
              <a:latin typeface="Verdana"/>
              <a:cs typeface="Verdana"/>
            </a:endParaRPr>
          </a:p>
          <a:p>
            <a:pPr marL="355600" marR="5080" indent="-342900">
              <a:lnSpc>
                <a:spcPct val="100000"/>
              </a:lnSpc>
              <a:spcBef>
                <a:spcPts val="480"/>
              </a:spcBef>
              <a:buChar char="•"/>
              <a:tabLst>
                <a:tab pos="354965" algn="l"/>
                <a:tab pos="355600" algn="l"/>
              </a:tabLst>
            </a:pPr>
            <a:r>
              <a:rPr sz="2000" dirty="0">
                <a:latin typeface="Verdana"/>
                <a:cs typeface="Verdana"/>
              </a:rPr>
              <a:t>If</a:t>
            </a:r>
            <a:r>
              <a:rPr sz="2000" spc="-20" dirty="0">
                <a:latin typeface="Verdana"/>
                <a:cs typeface="Verdana"/>
              </a:rPr>
              <a:t> </a:t>
            </a:r>
            <a:r>
              <a:rPr sz="2000" dirty="0">
                <a:latin typeface="Verdana"/>
                <a:cs typeface="Verdana"/>
              </a:rPr>
              <a:t>you</a:t>
            </a:r>
            <a:r>
              <a:rPr sz="2000" spc="-5" dirty="0">
                <a:latin typeface="Verdana"/>
                <a:cs typeface="Verdana"/>
              </a:rPr>
              <a:t> </a:t>
            </a:r>
            <a:r>
              <a:rPr sz="2000" dirty="0">
                <a:latin typeface="Verdana"/>
                <a:cs typeface="Verdana"/>
              </a:rPr>
              <a:t>have</a:t>
            </a:r>
            <a:r>
              <a:rPr sz="2000" spc="-25" dirty="0">
                <a:latin typeface="Verdana"/>
                <a:cs typeface="Verdana"/>
              </a:rPr>
              <a:t> </a:t>
            </a:r>
            <a:r>
              <a:rPr sz="2000" dirty="0">
                <a:latin typeface="Verdana"/>
                <a:cs typeface="Verdana"/>
              </a:rPr>
              <a:t>any</a:t>
            </a:r>
            <a:r>
              <a:rPr sz="2000" spc="-5" dirty="0">
                <a:latin typeface="Verdana"/>
                <a:cs typeface="Verdana"/>
              </a:rPr>
              <a:t> question,</a:t>
            </a:r>
            <a:r>
              <a:rPr sz="2000" spc="-35" dirty="0">
                <a:latin typeface="Verdana"/>
                <a:cs typeface="Verdana"/>
              </a:rPr>
              <a:t> </a:t>
            </a:r>
            <a:r>
              <a:rPr sz="2000" dirty="0">
                <a:latin typeface="Verdana"/>
                <a:cs typeface="Verdana"/>
              </a:rPr>
              <a:t>you</a:t>
            </a:r>
            <a:r>
              <a:rPr sz="2000" spc="-5" dirty="0">
                <a:latin typeface="Verdana"/>
                <a:cs typeface="Verdana"/>
              </a:rPr>
              <a:t> </a:t>
            </a:r>
            <a:r>
              <a:rPr sz="2000" dirty="0">
                <a:latin typeface="Verdana"/>
                <a:cs typeface="Verdana"/>
              </a:rPr>
              <a:t>can</a:t>
            </a:r>
            <a:r>
              <a:rPr sz="2000" spc="-15" dirty="0">
                <a:latin typeface="Verdana"/>
                <a:cs typeface="Verdana"/>
              </a:rPr>
              <a:t> </a:t>
            </a:r>
            <a:r>
              <a:rPr sz="2000" spc="-5" dirty="0">
                <a:latin typeface="Verdana"/>
                <a:cs typeface="Verdana"/>
              </a:rPr>
              <a:t>send</a:t>
            </a:r>
            <a:r>
              <a:rPr sz="2000" spc="-15" dirty="0">
                <a:latin typeface="Verdana"/>
                <a:cs typeface="Verdana"/>
              </a:rPr>
              <a:t> </a:t>
            </a:r>
            <a:r>
              <a:rPr sz="2000" dirty="0">
                <a:latin typeface="Verdana"/>
                <a:cs typeface="Verdana"/>
              </a:rPr>
              <a:t>me</a:t>
            </a:r>
            <a:r>
              <a:rPr sz="2000" spc="-10" dirty="0">
                <a:latin typeface="Verdana"/>
                <a:cs typeface="Verdana"/>
              </a:rPr>
              <a:t> </a:t>
            </a:r>
            <a:r>
              <a:rPr sz="2000" dirty="0">
                <a:latin typeface="Verdana"/>
                <a:cs typeface="Verdana"/>
              </a:rPr>
              <a:t>an</a:t>
            </a:r>
            <a:r>
              <a:rPr sz="2000" spc="-20" dirty="0">
                <a:latin typeface="Verdana"/>
                <a:cs typeface="Verdana"/>
              </a:rPr>
              <a:t> </a:t>
            </a:r>
            <a:r>
              <a:rPr sz="2000" spc="-5" dirty="0">
                <a:latin typeface="Verdana"/>
                <a:cs typeface="Verdana"/>
              </a:rPr>
              <a:t>email</a:t>
            </a:r>
            <a:r>
              <a:rPr sz="2000" spc="15" dirty="0">
                <a:latin typeface="Verdana"/>
                <a:cs typeface="Verdana"/>
              </a:rPr>
              <a:t> </a:t>
            </a:r>
            <a:r>
              <a:rPr sz="2000" spc="-5" dirty="0">
                <a:latin typeface="Verdana"/>
                <a:cs typeface="Verdana"/>
              </a:rPr>
              <a:t>to</a:t>
            </a:r>
            <a:r>
              <a:rPr lang="en-CA" sz="2000" spc="-5" dirty="0">
                <a:latin typeface="Verdana"/>
                <a:cs typeface="Verdana"/>
              </a:rPr>
              <a:t> TAs</a:t>
            </a:r>
            <a:endParaRPr lang="en-US" sz="2000" spc="-5" dirty="0">
              <a:latin typeface="Verdana"/>
              <a:cs typeface="Verdana"/>
            </a:endParaRPr>
          </a:p>
        </p:txBody>
      </p:sp>
      <p:grpSp>
        <p:nvGrpSpPr>
          <p:cNvPr id="9" name="object 3">
            <a:extLst>
              <a:ext uri="{FF2B5EF4-FFF2-40B4-BE49-F238E27FC236}">
                <a16:creationId xmlns:a16="http://schemas.microsoft.com/office/drawing/2014/main" id="{BBB29A32-5DB1-1546-9190-911D921AD993}"/>
              </a:ext>
            </a:extLst>
          </p:cNvPr>
          <p:cNvGrpSpPr/>
          <p:nvPr/>
        </p:nvGrpSpPr>
        <p:grpSpPr>
          <a:xfrm>
            <a:off x="0" y="0"/>
            <a:ext cx="9144000" cy="836930"/>
            <a:chOff x="0" y="0"/>
            <a:chExt cx="9144000" cy="836930"/>
          </a:xfrm>
        </p:grpSpPr>
        <p:sp>
          <p:nvSpPr>
            <p:cNvPr id="10" name="object 4">
              <a:extLst>
                <a:ext uri="{FF2B5EF4-FFF2-40B4-BE49-F238E27FC236}">
                  <a16:creationId xmlns:a16="http://schemas.microsoft.com/office/drawing/2014/main" id="{171054F7-8374-CB4F-ABCE-3443DFFCAB10}"/>
                </a:ext>
              </a:extLst>
            </p:cNvPr>
            <p:cNvSpPr/>
            <p:nvPr/>
          </p:nvSpPr>
          <p:spPr>
            <a:xfrm>
              <a:off x="0" y="0"/>
              <a:ext cx="9143999" cy="382524"/>
            </a:xfrm>
            <a:prstGeom prst="rect">
              <a:avLst/>
            </a:prstGeom>
            <a:blipFill>
              <a:blip r:embed="rId4" cstate="print"/>
              <a:stretch>
                <a:fillRect/>
              </a:stretch>
            </a:blipFill>
          </p:spPr>
          <p:txBody>
            <a:bodyPr wrap="square" lIns="0" tIns="0" rIns="0" bIns="0" rtlCol="0"/>
            <a:lstStyle/>
            <a:p>
              <a:endParaRPr/>
            </a:p>
          </p:txBody>
        </p:sp>
        <p:sp>
          <p:nvSpPr>
            <p:cNvPr id="11" name="object 5">
              <a:extLst>
                <a:ext uri="{FF2B5EF4-FFF2-40B4-BE49-F238E27FC236}">
                  <a16:creationId xmlns:a16="http://schemas.microsoft.com/office/drawing/2014/main" id="{3428D0CD-42A2-8D4C-AF78-9748FC458262}"/>
                </a:ext>
              </a:extLst>
            </p:cNvPr>
            <p:cNvSpPr/>
            <p:nvPr/>
          </p:nvSpPr>
          <p:spPr>
            <a:xfrm>
              <a:off x="7307579" y="382524"/>
              <a:ext cx="1697735" cy="454151"/>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635F-5A07-4BE9-B4DB-EE40A60BECE3}"/>
              </a:ext>
            </a:extLst>
          </p:cNvPr>
          <p:cNvSpPr>
            <a:spLocks noGrp="1"/>
          </p:cNvSpPr>
          <p:nvPr>
            <p:ph type="title"/>
          </p:nvPr>
        </p:nvSpPr>
        <p:spPr>
          <a:xfrm>
            <a:off x="467544" y="2924944"/>
            <a:ext cx="7774632" cy="864096"/>
          </a:xfrm>
        </p:spPr>
        <p:txBody>
          <a:bodyPr/>
          <a:lstStyle/>
          <a:p>
            <a:pPr algn="ctr"/>
            <a:r>
              <a:rPr lang="en-CA" dirty="0"/>
              <a:t>THANK YOU!</a:t>
            </a:r>
          </a:p>
        </p:txBody>
      </p:sp>
    </p:spTree>
    <p:extLst>
      <p:ext uri="{BB962C8B-B14F-4D97-AF65-F5344CB8AC3E}">
        <p14:creationId xmlns:p14="http://schemas.microsoft.com/office/powerpoint/2010/main" val="28508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D730-A8C8-4714-A1E9-D500FE6769DF}"/>
              </a:ext>
            </a:extLst>
          </p:cNvPr>
          <p:cNvSpPr>
            <a:spLocks noGrp="1"/>
          </p:cNvSpPr>
          <p:nvPr>
            <p:ph type="title"/>
          </p:nvPr>
        </p:nvSpPr>
        <p:spPr/>
        <p:txBody>
          <a:bodyPr/>
          <a:lstStyle/>
          <a:p>
            <a:r>
              <a:rPr lang="en-US" dirty="0"/>
              <a:t>Deadlines</a:t>
            </a:r>
            <a:endParaRPr lang="en-CA" dirty="0"/>
          </a:p>
        </p:txBody>
      </p:sp>
      <p:sp>
        <p:nvSpPr>
          <p:cNvPr id="3" name="Content Placeholder 2">
            <a:extLst>
              <a:ext uri="{FF2B5EF4-FFF2-40B4-BE49-F238E27FC236}">
                <a16:creationId xmlns:a16="http://schemas.microsoft.com/office/drawing/2014/main" id="{4C3D8AE6-268C-4A18-8BC4-80C7A79BEC0B}"/>
              </a:ext>
            </a:extLst>
          </p:cNvPr>
          <p:cNvSpPr>
            <a:spLocks noGrp="1"/>
          </p:cNvSpPr>
          <p:nvPr>
            <p:ph idx="1"/>
          </p:nvPr>
        </p:nvSpPr>
        <p:spPr/>
        <p:txBody>
          <a:bodyPr/>
          <a:lstStyle/>
          <a:p>
            <a:r>
              <a:rPr lang="en-US" dirty="0"/>
              <a:t>The deadline for lab 9 is March 24</a:t>
            </a:r>
            <a:r>
              <a:rPr lang="en-US" baseline="30000" dirty="0"/>
              <a:t>th</a:t>
            </a:r>
            <a:r>
              <a:rPr lang="en-US" dirty="0"/>
              <a:t> at 11:59PM</a:t>
            </a:r>
          </a:p>
          <a:p>
            <a:r>
              <a:rPr lang="en-CA" dirty="0"/>
              <a:t>This lab is worth </a:t>
            </a:r>
            <a:r>
              <a:rPr lang="en-CA" b="1" dirty="0"/>
              <a:t>3 %</a:t>
            </a:r>
          </a:p>
        </p:txBody>
      </p:sp>
    </p:spTree>
    <p:extLst>
      <p:ext uri="{BB962C8B-B14F-4D97-AF65-F5344CB8AC3E}">
        <p14:creationId xmlns:p14="http://schemas.microsoft.com/office/powerpoint/2010/main" val="287627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Slide Number Placeholder 3"/>
          <p:cNvSpPr txBox="1">
            <a:spLocks/>
          </p:cNvSpPr>
          <p:nvPr/>
        </p:nvSpPr>
        <p:spPr>
          <a:xfrm>
            <a:off x="6849071" y="170837"/>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r"/>
            <a:fld id="{41412A11-ED37-C246-9B22-5C3108A6995A}" type="slidenum">
              <a:rPr lang="en-US" sz="1200" smtClean="0">
                <a:solidFill>
                  <a:srgbClr val="A69C95"/>
                </a:solidFill>
                <a:latin typeface="Arial"/>
                <a:cs typeface="Arial"/>
              </a:rPr>
              <a:pPr algn="r"/>
              <a:t>3</a:t>
            </a:fld>
            <a:endParaRPr lang="en-US" sz="1200" dirty="0">
              <a:solidFill>
                <a:srgbClr val="A69C95"/>
              </a:solidFill>
              <a:latin typeface="Arial"/>
              <a:cs typeface="Arial"/>
            </a:endParaRPr>
          </a:p>
        </p:txBody>
      </p:sp>
      <p:sp>
        <p:nvSpPr>
          <p:cNvPr id="6" name="Content Placeholder 2">
            <a:extLst>
              <a:ext uri="{FF2B5EF4-FFF2-40B4-BE49-F238E27FC236}">
                <a16:creationId xmlns:a16="http://schemas.microsoft.com/office/drawing/2014/main" id="{429E141E-D2A1-4E18-A69A-B7F2AD939D32}"/>
              </a:ext>
            </a:extLst>
          </p:cNvPr>
          <p:cNvSpPr txBox="1">
            <a:spLocks/>
          </p:cNvSpPr>
          <p:nvPr/>
        </p:nvSpPr>
        <p:spPr bwMode="auto">
          <a:xfrm>
            <a:off x="395536" y="1700808"/>
            <a:ext cx="7772400" cy="3753544"/>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Verdana"/>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a:lstStyle>
          <a:p>
            <a:pPr defTabSz="180000">
              <a:lnSpc>
                <a:spcPct val="150000"/>
              </a:lnSpc>
              <a:spcBef>
                <a:spcPts val="0"/>
              </a:spcBef>
              <a:buSzPct val="100000"/>
              <a:defRPr sz="1360"/>
            </a:pPr>
            <a:r>
              <a:rPr lang="en-US" sz="1600" dirty="0"/>
              <a:t>This lab, you are going to finish implementing the website you started in lab 8</a:t>
            </a:r>
          </a:p>
          <a:p>
            <a:pPr defTabSz="180000">
              <a:lnSpc>
                <a:spcPct val="150000"/>
              </a:lnSpc>
              <a:spcBef>
                <a:spcPts val="0"/>
              </a:spcBef>
              <a:buSzPct val="100000"/>
              <a:defRPr sz="1360"/>
            </a:pPr>
            <a:endParaRPr lang="en-US" sz="1600" dirty="0"/>
          </a:p>
          <a:p>
            <a:pPr marL="0" indent="0" defTabSz="180000">
              <a:spcBef>
                <a:spcPts val="0"/>
              </a:spcBef>
              <a:buSzPct val="100000"/>
              <a:buNone/>
              <a:defRPr sz="1360"/>
            </a:pPr>
            <a:endParaRPr lang="en-CA" sz="1600" dirty="0"/>
          </a:p>
        </p:txBody>
      </p:sp>
    </p:spTree>
    <p:extLst>
      <p:ext uri="{BB962C8B-B14F-4D97-AF65-F5344CB8AC3E}">
        <p14:creationId xmlns:p14="http://schemas.microsoft.com/office/powerpoint/2010/main" val="415067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153C-C1EC-47F7-A429-51D570852927}"/>
              </a:ext>
            </a:extLst>
          </p:cNvPr>
          <p:cNvSpPr>
            <a:spLocks noGrp="1"/>
          </p:cNvSpPr>
          <p:nvPr>
            <p:ph type="title"/>
          </p:nvPr>
        </p:nvSpPr>
        <p:spPr/>
        <p:txBody>
          <a:bodyPr/>
          <a:lstStyle/>
          <a:p>
            <a:r>
              <a:rPr lang="en-US" dirty="0"/>
              <a:t>Lab 9 Introduction</a:t>
            </a:r>
            <a:endParaRPr lang="en-CA" dirty="0"/>
          </a:p>
        </p:txBody>
      </p:sp>
      <p:sp>
        <p:nvSpPr>
          <p:cNvPr id="3" name="Content Placeholder 2">
            <a:extLst>
              <a:ext uri="{FF2B5EF4-FFF2-40B4-BE49-F238E27FC236}">
                <a16:creationId xmlns:a16="http://schemas.microsoft.com/office/drawing/2014/main" id="{4467D3F6-5466-4D74-B656-3A107831DEC0}"/>
              </a:ext>
            </a:extLst>
          </p:cNvPr>
          <p:cNvSpPr>
            <a:spLocks noGrp="1"/>
          </p:cNvSpPr>
          <p:nvPr>
            <p:ph idx="1"/>
          </p:nvPr>
        </p:nvSpPr>
        <p:spPr>
          <a:xfrm>
            <a:off x="395536" y="1700808"/>
            <a:ext cx="7772400" cy="4320480"/>
          </a:xfrm>
        </p:spPr>
        <p:txBody>
          <a:bodyPr/>
          <a:lstStyle/>
          <a:p>
            <a:r>
              <a:rPr lang="en-CA" dirty="0"/>
              <a:t>Complete lab 8 implementation</a:t>
            </a:r>
          </a:p>
          <a:p>
            <a:r>
              <a:rPr lang="en-US" dirty="0"/>
              <a:t>Add an internationalization component to your website/app</a:t>
            </a:r>
            <a:endParaRPr lang="en-CA" dirty="0"/>
          </a:p>
          <a:p>
            <a:endParaRPr lang="en-CA" dirty="0"/>
          </a:p>
        </p:txBody>
      </p:sp>
    </p:spTree>
    <p:extLst>
      <p:ext uri="{BB962C8B-B14F-4D97-AF65-F5344CB8AC3E}">
        <p14:creationId xmlns:p14="http://schemas.microsoft.com/office/powerpoint/2010/main" val="274963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153C-C1EC-47F7-A429-51D570852927}"/>
              </a:ext>
            </a:extLst>
          </p:cNvPr>
          <p:cNvSpPr>
            <a:spLocks noGrp="1"/>
          </p:cNvSpPr>
          <p:nvPr>
            <p:ph type="title"/>
          </p:nvPr>
        </p:nvSpPr>
        <p:spPr/>
        <p:txBody>
          <a:bodyPr/>
          <a:lstStyle/>
          <a:p>
            <a:r>
              <a:rPr lang="en-US" dirty="0"/>
              <a:t>Tutorials</a:t>
            </a:r>
            <a:endParaRPr lang="en-CA" dirty="0"/>
          </a:p>
        </p:txBody>
      </p:sp>
      <p:sp>
        <p:nvSpPr>
          <p:cNvPr id="3" name="Content Placeholder 2">
            <a:extLst>
              <a:ext uri="{FF2B5EF4-FFF2-40B4-BE49-F238E27FC236}">
                <a16:creationId xmlns:a16="http://schemas.microsoft.com/office/drawing/2014/main" id="{4467D3F6-5466-4D74-B656-3A107831DEC0}"/>
              </a:ext>
            </a:extLst>
          </p:cNvPr>
          <p:cNvSpPr>
            <a:spLocks noGrp="1"/>
          </p:cNvSpPr>
          <p:nvPr>
            <p:ph idx="1"/>
          </p:nvPr>
        </p:nvSpPr>
        <p:spPr>
          <a:xfrm>
            <a:off x="395536" y="1700808"/>
            <a:ext cx="7772400" cy="4320480"/>
          </a:xfrm>
        </p:spPr>
        <p:txBody>
          <a:bodyPr/>
          <a:lstStyle/>
          <a:p>
            <a:r>
              <a:rPr lang="en-US" dirty="0">
                <a:latin typeface="Calibri" panose="020F0502020204030204" pitchFamily="34" charset="0"/>
                <a:cs typeface="Calibri" panose="020F0502020204030204" pitchFamily="34" charset="0"/>
              </a:rPr>
              <a:t>React</a:t>
            </a:r>
          </a:p>
          <a:p>
            <a:pPr lvl="1"/>
            <a:r>
              <a:rPr lang="en-US" b="0" i="0" u="none" strike="noStrike" baseline="0" dirty="0">
                <a:solidFill>
                  <a:srgbClr val="000000"/>
                </a:solidFill>
                <a:latin typeface="Calibri" panose="020F0502020204030204" pitchFamily="34" charset="0"/>
                <a:cs typeface="Calibri" panose="020F0502020204030204" pitchFamily="34" charset="0"/>
                <a:hlinkClick r:id="rId2"/>
              </a:rPr>
              <a:t>Complete React and Redux Introduction </a:t>
            </a:r>
            <a:endParaRPr lang="en-US" dirty="0">
              <a:solidFill>
                <a:srgbClr val="000000"/>
              </a:solidFill>
              <a:latin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cs typeface="Calibri" panose="020F0502020204030204" pitchFamily="34" charset="0"/>
              </a:rPr>
              <a:t>React native</a:t>
            </a:r>
          </a:p>
          <a:p>
            <a:pPr lvl="1"/>
            <a:r>
              <a:rPr lang="en-CA" dirty="0">
                <a:latin typeface="Calibri" panose="020F0502020204030204" pitchFamily="34" charset="0"/>
                <a:cs typeface="Calibri" panose="020F0502020204030204" pitchFamily="34" charset="0"/>
                <a:hlinkClick r:id="rId3"/>
              </a:rPr>
              <a:t>React Native Tutorial</a:t>
            </a:r>
            <a:endParaRPr lang="en-CA" dirty="0">
              <a:latin typeface="Calibri" panose="020F0502020204030204" pitchFamily="34" charset="0"/>
              <a:cs typeface="Calibri" panose="020F0502020204030204" pitchFamily="34" charset="0"/>
            </a:endParaRPr>
          </a:p>
          <a:p>
            <a:endParaRPr lang="en-CA" dirty="0"/>
          </a:p>
        </p:txBody>
      </p:sp>
    </p:spTree>
    <p:extLst>
      <p:ext uri="{BB962C8B-B14F-4D97-AF65-F5344CB8AC3E}">
        <p14:creationId xmlns:p14="http://schemas.microsoft.com/office/powerpoint/2010/main" val="186346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89BA-FF1C-4CAF-8910-52A5F7E6080A}"/>
              </a:ext>
            </a:extLst>
          </p:cNvPr>
          <p:cNvSpPr>
            <a:spLocks noGrp="1"/>
          </p:cNvSpPr>
          <p:nvPr>
            <p:ph type="title"/>
          </p:nvPr>
        </p:nvSpPr>
        <p:spPr/>
        <p:txBody>
          <a:bodyPr/>
          <a:lstStyle/>
          <a:p>
            <a:r>
              <a:rPr lang="en-US" dirty="0"/>
              <a:t>Heuristic Evaluation</a:t>
            </a:r>
            <a:endParaRPr lang="en-CA" dirty="0"/>
          </a:p>
        </p:txBody>
      </p:sp>
      <p:pic>
        <p:nvPicPr>
          <p:cNvPr id="13" name="Content Placeholder 12">
            <a:extLst>
              <a:ext uri="{FF2B5EF4-FFF2-40B4-BE49-F238E27FC236}">
                <a16:creationId xmlns:a16="http://schemas.microsoft.com/office/drawing/2014/main" id="{8ECC106A-6840-44EC-ACFE-5C1FD138B548}"/>
              </a:ext>
            </a:extLst>
          </p:cNvPr>
          <p:cNvPicPr>
            <a:picLocks noGrp="1" noChangeAspect="1"/>
          </p:cNvPicPr>
          <p:nvPr>
            <p:ph idx="1"/>
          </p:nvPr>
        </p:nvPicPr>
        <p:blipFill>
          <a:blip r:embed="rId2"/>
          <a:stretch>
            <a:fillRect/>
          </a:stretch>
        </p:blipFill>
        <p:spPr>
          <a:xfrm>
            <a:off x="2555776" y="1346209"/>
            <a:ext cx="4176463" cy="5399872"/>
          </a:xfrm>
          <a:prstGeom prst="rect">
            <a:avLst/>
          </a:prstGeom>
        </p:spPr>
      </p:pic>
    </p:spTree>
    <p:extLst>
      <p:ext uri="{BB962C8B-B14F-4D97-AF65-F5344CB8AC3E}">
        <p14:creationId xmlns:p14="http://schemas.microsoft.com/office/powerpoint/2010/main" val="66170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27E2-7519-4F79-8EC5-5DBEF91F4F4A}"/>
              </a:ext>
            </a:extLst>
          </p:cNvPr>
          <p:cNvSpPr>
            <a:spLocks noGrp="1"/>
          </p:cNvSpPr>
          <p:nvPr>
            <p:ph type="title"/>
          </p:nvPr>
        </p:nvSpPr>
        <p:spPr/>
        <p:txBody>
          <a:bodyPr/>
          <a:lstStyle/>
          <a:p>
            <a:r>
              <a:rPr lang="en-US" dirty="0"/>
              <a:t>Requirements for lab 9</a:t>
            </a:r>
            <a:endParaRPr lang="en-CA" dirty="0"/>
          </a:p>
        </p:txBody>
      </p:sp>
      <p:sp>
        <p:nvSpPr>
          <p:cNvPr id="3" name="Content Placeholder 2">
            <a:extLst>
              <a:ext uri="{FF2B5EF4-FFF2-40B4-BE49-F238E27FC236}">
                <a16:creationId xmlns:a16="http://schemas.microsoft.com/office/drawing/2014/main" id="{FA12222A-20B6-4AC6-A894-20DF5E8B614C}"/>
              </a:ext>
            </a:extLst>
          </p:cNvPr>
          <p:cNvSpPr>
            <a:spLocks noGrp="1"/>
          </p:cNvSpPr>
          <p:nvPr>
            <p:ph idx="1"/>
          </p:nvPr>
        </p:nvSpPr>
        <p:spPr/>
        <p:txBody>
          <a:bodyPr/>
          <a:lstStyle/>
          <a:p>
            <a:r>
              <a:rPr lang="en-US" sz="1800" dirty="0"/>
              <a:t>Complete implementation of your website</a:t>
            </a:r>
          </a:p>
          <a:p>
            <a:r>
              <a:rPr lang="en-US" sz="1800" b="0" i="0" u="none" strike="noStrike" baseline="0" dirty="0">
                <a:solidFill>
                  <a:srgbClr val="000000"/>
                </a:solidFill>
                <a:latin typeface="Verdana" panose="020B0604030504040204" pitchFamily="34" charset="0"/>
                <a:ea typeface="Verdana" panose="020B0604030504040204" pitchFamily="34" charset="0"/>
              </a:rPr>
              <a:t>Make sure </a:t>
            </a:r>
            <a:r>
              <a:rPr lang="en-US" sz="1800" dirty="0">
                <a:solidFill>
                  <a:srgbClr val="000000"/>
                </a:solidFill>
                <a:latin typeface="Verdana" panose="020B0604030504040204" pitchFamily="34" charset="0"/>
                <a:ea typeface="Verdana" panose="020B0604030504040204" pitchFamily="34" charset="0"/>
              </a:rPr>
              <a:t>your site is in tune with the usability heuristics</a:t>
            </a:r>
          </a:p>
          <a:p>
            <a:r>
              <a:rPr lang="en-US" sz="1800" b="0" i="0" u="none" strike="noStrike" baseline="0" dirty="0">
                <a:solidFill>
                  <a:srgbClr val="000000"/>
                </a:solidFill>
                <a:latin typeface="Verdana" panose="020B0604030504040204" pitchFamily="34" charset="0"/>
                <a:ea typeface="Verdana" panose="020B0604030504040204" pitchFamily="34" charset="0"/>
              </a:rPr>
              <a:t>You are going to make your website bilingual (whatever other language you choose)</a:t>
            </a:r>
          </a:p>
          <a:p>
            <a:pPr lvl="1"/>
            <a:r>
              <a:rPr lang="en-US" sz="1800" dirty="0">
                <a:solidFill>
                  <a:srgbClr val="000000"/>
                </a:solidFill>
                <a:latin typeface="Verdana" panose="020B0604030504040204" pitchFamily="34" charset="0"/>
                <a:ea typeface="Verdana" panose="020B0604030504040204" pitchFamily="34" charset="0"/>
              </a:rPr>
              <a:t>Add a select a language option </a:t>
            </a:r>
          </a:p>
          <a:p>
            <a:pPr lvl="1"/>
            <a:r>
              <a:rPr lang="en-US" sz="1800" b="0" i="0" u="none" strike="noStrike" baseline="0" dirty="0">
                <a:solidFill>
                  <a:srgbClr val="000000"/>
                </a:solidFill>
                <a:latin typeface="Verdana" panose="020B0604030504040204" pitchFamily="34" charset="0"/>
                <a:ea typeface="Verdana" panose="020B0604030504040204" pitchFamily="34" charset="0"/>
              </a:rPr>
              <a:t>Translate your site to that language (you can use Google Translate)</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6927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6791-62B1-3541-A37A-1B8BBFED0806}"/>
              </a:ext>
            </a:extLst>
          </p:cNvPr>
          <p:cNvSpPr>
            <a:spLocks noGrp="1"/>
          </p:cNvSpPr>
          <p:nvPr>
            <p:ph type="title"/>
          </p:nvPr>
        </p:nvSpPr>
        <p:spPr/>
        <p:txBody>
          <a:bodyPr/>
          <a:lstStyle/>
          <a:p>
            <a:r>
              <a:rPr lang="en-US" dirty="0"/>
              <a:t>Optional Requirement</a:t>
            </a:r>
          </a:p>
        </p:txBody>
      </p:sp>
      <p:sp>
        <p:nvSpPr>
          <p:cNvPr id="3" name="Content Placeholder 2">
            <a:extLst>
              <a:ext uri="{FF2B5EF4-FFF2-40B4-BE49-F238E27FC236}">
                <a16:creationId xmlns:a16="http://schemas.microsoft.com/office/drawing/2014/main" id="{B3756C3D-F1EC-AC49-8601-5F30E5AE2836}"/>
              </a:ext>
            </a:extLst>
          </p:cNvPr>
          <p:cNvSpPr>
            <a:spLocks noGrp="1"/>
          </p:cNvSpPr>
          <p:nvPr>
            <p:ph idx="1"/>
          </p:nvPr>
        </p:nvSpPr>
        <p:spPr/>
        <p:txBody>
          <a:bodyPr/>
          <a:lstStyle/>
          <a:p>
            <a:r>
              <a:rPr lang="en-US" dirty="0">
                <a:solidFill>
                  <a:srgbClr val="000000"/>
                </a:solidFill>
                <a:latin typeface="Verdana" panose="020B0604030504040204" pitchFamily="34" charset="0"/>
                <a:ea typeface="Verdana" panose="020B0604030504040204" pitchFamily="34" charset="0"/>
              </a:rPr>
              <a:t>Incorporate Bootstrap or other libraries to make your site appealing (make sure to mention which one in your GitHub repo’s README file)</a:t>
            </a:r>
          </a:p>
          <a:p>
            <a:pPr marL="0" indent="0">
              <a:buNone/>
            </a:pPr>
            <a:endParaRPr lang="en-US" dirty="0"/>
          </a:p>
        </p:txBody>
      </p:sp>
    </p:spTree>
    <p:extLst>
      <p:ext uri="{BB962C8B-B14F-4D97-AF65-F5344CB8AC3E}">
        <p14:creationId xmlns:p14="http://schemas.microsoft.com/office/powerpoint/2010/main" val="358753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8006-564F-48FE-9602-C83B41E4C0F4}"/>
              </a:ext>
            </a:extLst>
          </p:cNvPr>
          <p:cNvSpPr>
            <a:spLocks noGrp="1"/>
          </p:cNvSpPr>
          <p:nvPr>
            <p:ph type="title"/>
          </p:nvPr>
        </p:nvSpPr>
        <p:spPr/>
        <p:txBody>
          <a:bodyPr/>
          <a:lstStyle/>
          <a:p>
            <a:r>
              <a:rPr lang="en-US" dirty="0"/>
              <a:t>Starting point</a:t>
            </a:r>
            <a:endParaRPr lang="en-CA" dirty="0"/>
          </a:p>
        </p:txBody>
      </p:sp>
      <p:sp>
        <p:nvSpPr>
          <p:cNvPr id="3" name="Content Placeholder 2">
            <a:extLst>
              <a:ext uri="{FF2B5EF4-FFF2-40B4-BE49-F238E27FC236}">
                <a16:creationId xmlns:a16="http://schemas.microsoft.com/office/drawing/2014/main" id="{1372C8A0-3F89-44CA-B993-D0959F8AB376}"/>
              </a:ext>
            </a:extLst>
          </p:cNvPr>
          <p:cNvSpPr>
            <a:spLocks noGrp="1"/>
          </p:cNvSpPr>
          <p:nvPr>
            <p:ph idx="1"/>
          </p:nvPr>
        </p:nvSpPr>
        <p:spPr/>
        <p:txBody>
          <a:bodyPr/>
          <a:lstStyle/>
          <a:p>
            <a:r>
              <a:rPr lang="en-US" dirty="0"/>
              <a:t>No starting point, finish your lab 8 implementation</a:t>
            </a:r>
          </a:p>
        </p:txBody>
      </p:sp>
    </p:spTree>
    <p:extLst>
      <p:ext uri="{BB962C8B-B14F-4D97-AF65-F5344CB8AC3E}">
        <p14:creationId xmlns:p14="http://schemas.microsoft.com/office/powerpoint/2010/main" val="283859558"/>
      </p:ext>
    </p:extLst>
  </p:cSld>
  <p:clrMapOvr>
    <a:masterClrMapping/>
  </p:clrMapOvr>
</p:sld>
</file>

<file path=ppt/theme/theme1.xml><?xml version="1.0" encoding="utf-8"?>
<a:theme xmlns:a="http://schemas.openxmlformats.org/drawingml/2006/main" name="uOttawa-powerpoint-template">
  <a:themeElements>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txDef>
      <a:spPr>
        <a:noFill/>
      </a:spPr>
      <a:bodyPr wrap="square" rtlCol="0">
        <a:normAutofit/>
      </a:bodyPr>
      <a:lstStyle>
        <a:defPPr marL="342900" indent="-342900">
          <a:buFont typeface="Arial" charset="0"/>
          <a:buChar char="•"/>
          <a:defRPr dirty="0">
            <a:latin typeface="+mn-lt"/>
          </a:defRPr>
        </a:defPPr>
      </a:lstStyle>
    </a:tx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7FA59F-9EF5-B04F-840A-32AF69A41BF3}" vid="{83DD011A-3D8D-5149-BBD5-550520745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UO_Engineering</Template>
  <TotalTime>424</TotalTime>
  <Words>384</Words>
  <Application>Microsoft Macintosh PowerPoint</Application>
  <PresentationFormat>On-screen Show (4:3)</PresentationFormat>
  <Paragraphs>50</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MT</vt:lpstr>
      <vt:lpstr>Calibri</vt:lpstr>
      <vt:lpstr>Times</vt:lpstr>
      <vt:lpstr>Verdana</vt:lpstr>
      <vt:lpstr>uOttawa-powerpoint-template</vt:lpstr>
      <vt:lpstr>PowerPoint Presentation</vt:lpstr>
      <vt:lpstr>Deadlines</vt:lpstr>
      <vt:lpstr>Introduction</vt:lpstr>
      <vt:lpstr>Lab 9 Introduction</vt:lpstr>
      <vt:lpstr>Tutorials</vt:lpstr>
      <vt:lpstr>Heuristic Evaluation</vt:lpstr>
      <vt:lpstr>Requirements for lab 9</vt:lpstr>
      <vt:lpstr>Optional Requirement</vt:lpstr>
      <vt:lpstr>Starting point</vt:lpstr>
      <vt:lpstr>Submission</vt:lpstr>
      <vt:lpstr>Video Submission</vt:lpstr>
      <vt:lpstr>IMPORTANT</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Farouk Ben nejma</dc:creator>
  <cp:lastModifiedBy>Gurdarshan Singh</cp:lastModifiedBy>
  <cp:revision>49</cp:revision>
  <cp:lastPrinted>2013-11-28T21:12:25Z</cp:lastPrinted>
  <dcterms:created xsi:type="dcterms:W3CDTF">2021-01-27T17:03:02Z</dcterms:created>
  <dcterms:modified xsi:type="dcterms:W3CDTF">2024-03-13T17:12:30Z</dcterms:modified>
</cp:coreProperties>
</file>