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7" r:id="rId2"/>
    <p:sldId id="286" r:id="rId3"/>
    <p:sldId id="285" r:id="rId4"/>
    <p:sldId id="274" r:id="rId5"/>
    <p:sldId id="280" r:id="rId6"/>
    <p:sldId id="267" r:id="rId7"/>
    <p:sldId id="268" r:id="rId8"/>
    <p:sldId id="269" r:id="rId9"/>
    <p:sldId id="266" r:id="rId10"/>
    <p:sldId id="258" r:id="rId11"/>
    <p:sldId id="283" r:id="rId12"/>
    <p:sldId id="273" r:id="rId13"/>
    <p:sldId id="284" r:id="rId14"/>
    <p:sldId id="279" r:id="rId15"/>
    <p:sldId id="278" r:id="rId16"/>
    <p:sldId id="270" r:id="rId17"/>
    <p:sldId id="282" r:id="rId18"/>
    <p:sldId id="287"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486" autoAdjust="0"/>
  </p:normalViewPr>
  <p:slideViewPr>
    <p:cSldViewPr snapToGrid="0" snapToObjects="1">
      <p:cViewPr>
        <p:scale>
          <a:sx n="60" d="100"/>
          <a:sy n="60" d="100"/>
        </p:scale>
        <p:origin x="-1656"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DE1748-5E34-3B4F-A18E-050F9F4BEC40}" type="datetimeFigureOut">
              <a:rPr lang="en-US" smtClean="0"/>
              <a:pPr/>
              <a:t>3/3/2014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393D0C-A472-E344-B90F-236C9EBFEACD}" type="slidenum">
              <a:rPr lang="en-US" smtClean="0"/>
              <a:pPr/>
              <a:t>‹#›</a:t>
            </a:fld>
            <a:endParaRPr lang="en-US"/>
          </a:p>
        </p:txBody>
      </p:sp>
    </p:spTree>
    <p:extLst>
      <p:ext uri="{BB962C8B-B14F-4D97-AF65-F5344CB8AC3E}">
        <p14:creationId xmlns:p14="http://schemas.microsoft.com/office/powerpoint/2010/main" xmlns="" val="257232848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892BBD9F-0190-419D-8070-2C69A0EED606}" type="slidenum">
              <a:rPr lang="en-CA" smtClean="0"/>
              <a:pPr/>
              <a:t>1</a:t>
            </a:fld>
            <a:endParaRPr lang="en-CA"/>
          </a:p>
        </p:txBody>
      </p:sp>
    </p:spTree>
    <p:extLst>
      <p:ext uri="{BB962C8B-B14F-4D97-AF65-F5344CB8AC3E}">
        <p14:creationId xmlns:p14="http://schemas.microsoft.com/office/powerpoint/2010/main" xmlns="" val="1814772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1" dirty="0" smtClean="0"/>
              <a:t>Smita</a:t>
            </a:r>
          </a:p>
          <a:p>
            <a:endParaRPr lang="en-CA" b="1" dirty="0" smtClean="0"/>
          </a:p>
          <a:p>
            <a:r>
              <a:rPr lang="en-CA" b="1" dirty="0" smtClean="0"/>
              <a:t>More</a:t>
            </a:r>
            <a:r>
              <a:rPr lang="en-CA" b="1" baseline="0" dirty="0" smtClean="0"/>
              <a:t> specifically our tests fall into one of four classes</a:t>
            </a:r>
          </a:p>
          <a:p>
            <a:r>
              <a:rPr lang="en-US" b="1" baseline="0" dirty="0" smtClean="0"/>
              <a:t>U</a:t>
            </a:r>
            <a:r>
              <a:rPr lang="en-CA" b="1" baseline="0" dirty="0" smtClean="0"/>
              <a:t>nit tests</a:t>
            </a:r>
          </a:p>
          <a:p>
            <a:r>
              <a:rPr lang="en-US" b="1" baseline="0" dirty="0" smtClean="0"/>
              <a:t>F</a:t>
            </a:r>
            <a:r>
              <a:rPr lang="en-CA" b="1" baseline="0" dirty="0" err="1" smtClean="0"/>
              <a:t>unctional</a:t>
            </a:r>
            <a:r>
              <a:rPr lang="en-CA" b="1" baseline="0" dirty="0" smtClean="0"/>
              <a:t> tests</a:t>
            </a:r>
          </a:p>
          <a:p>
            <a:r>
              <a:rPr lang="en-US" b="1" baseline="0" dirty="0" smtClean="0"/>
              <a:t>A</a:t>
            </a:r>
            <a:r>
              <a:rPr lang="en-CA" b="1" baseline="0" dirty="0" err="1" smtClean="0"/>
              <a:t>cceptance</a:t>
            </a:r>
            <a:r>
              <a:rPr lang="en-CA" b="1" baseline="0" dirty="0" smtClean="0"/>
              <a:t> tests</a:t>
            </a:r>
          </a:p>
          <a:p>
            <a:r>
              <a:rPr lang="en-US" b="1" baseline="0" dirty="0" smtClean="0"/>
              <a:t>I</a:t>
            </a:r>
            <a:r>
              <a:rPr lang="en-CA" b="1" baseline="0" dirty="0" err="1" smtClean="0"/>
              <a:t>ntegration</a:t>
            </a:r>
            <a:r>
              <a:rPr lang="en-CA" b="1" baseline="0" dirty="0" smtClean="0"/>
              <a:t> tests</a:t>
            </a:r>
          </a:p>
          <a:p>
            <a:endParaRPr lang="en-CA" b="1" dirty="0"/>
          </a:p>
        </p:txBody>
      </p:sp>
      <p:sp>
        <p:nvSpPr>
          <p:cNvPr id="4" name="Slide Number Placeholder 3"/>
          <p:cNvSpPr>
            <a:spLocks noGrp="1"/>
          </p:cNvSpPr>
          <p:nvPr>
            <p:ph type="sldNum" sz="quarter" idx="10"/>
          </p:nvPr>
        </p:nvSpPr>
        <p:spPr/>
        <p:txBody>
          <a:bodyPr/>
          <a:lstStyle/>
          <a:p>
            <a:fld id="{E8393D0C-A472-E344-B90F-236C9EBFEAC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1" dirty="0" smtClean="0"/>
              <a:t>Smita</a:t>
            </a:r>
          </a:p>
          <a:p>
            <a:endParaRPr lang="en-CA" b="1" dirty="0" smtClean="0"/>
          </a:p>
          <a:p>
            <a:endParaRPr lang="en-CA" b="1" dirty="0" smtClean="0"/>
          </a:p>
          <a:p>
            <a:r>
              <a:rPr lang="en-CA" b="1" dirty="0" smtClean="0"/>
              <a:t>We</a:t>
            </a:r>
            <a:r>
              <a:rPr lang="en-CA" b="1" baseline="0" dirty="0" smtClean="0"/>
              <a:t> are using </a:t>
            </a:r>
            <a:r>
              <a:rPr lang="en-US" b="1" dirty="0" smtClean="0"/>
              <a:t>Unit Tests to tests smaller blocks</a:t>
            </a:r>
            <a:r>
              <a:rPr lang="en-US" b="1" baseline="0" dirty="0" smtClean="0"/>
              <a:t> of code. These tests are white-box tests that use the </a:t>
            </a:r>
            <a:r>
              <a:rPr lang="en-US" b="1" baseline="0" dirty="0" err="1" smtClean="0"/>
              <a:t>QUnit</a:t>
            </a:r>
            <a:r>
              <a:rPr lang="en-US" b="1" baseline="0" dirty="0" smtClean="0"/>
              <a:t> framework. This is a framework that can be used to test applications that use </a:t>
            </a:r>
            <a:r>
              <a:rPr lang="en-US" b="1" baseline="0" dirty="0" err="1" smtClean="0"/>
              <a:t>Jquery</a:t>
            </a:r>
            <a:r>
              <a:rPr lang="en-US" b="1" baseline="0" dirty="0" smtClean="0"/>
              <a:t>, </a:t>
            </a:r>
            <a:r>
              <a:rPr lang="en-US" b="1" baseline="0" dirty="0" err="1" smtClean="0"/>
              <a:t>jQuery</a:t>
            </a:r>
            <a:r>
              <a:rPr lang="en-US" b="1" baseline="0" dirty="0" smtClean="0"/>
              <a:t> </a:t>
            </a:r>
            <a:r>
              <a:rPr lang="en-US" b="1" baseline="0" dirty="0" err="1" smtClean="0"/>
              <a:t>ui</a:t>
            </a:r>
            <a:r>
              <a:rPr lang="en-US" b="1" baseline="0" dirty="0" smtClean="0"/>
              <a:t> and </a:t>
            </a:r>
            <a:r>
              <a:rPr lang="en-US" b="1" baseline="0" dirty="0" err="1" smtClean="0"/>
              <a:t>Jquery</a:t>
            </a:r>
            <a:r>
              <a:rPr lang="en-US" b="1" baseline="0" dirty="0" smtClean="0"/>
              <a:t> mobile, and also generic </a:t>
            </a:r>
            <a:r>
              <a:rPr lang="en-US" b="1" baseline="0" dirty="0" err="1" smtClean="0"/>
              <a:t>javascript</a:t>
            </a:r>
            <a:r>
              <a:rPr lang="en-US" b="1" baseline="0" dirty="0" smtClean="0"/>
              <a:t> code.</a:t>
            </a:r>
            <a:endParaRPr lang="en-US" b="1" dirty="0" smtClean="0"/>
          </a:p>
          <a:p>
            <a:pPr lvl="1"/>
            <a:endParaRPr lang="en-US" b="1" dirty="0" smtClean="0"/>
          </a:p>
          <a:p>
            <a:r>
              <a:rPr lang="en-US" b="1" dirty="0" smtClean="0"/>
              <a:t>Our</a:t>
            </a:r>
            <a:r>
              <a:rPr lang="en-US" b="1" baseline="0" dirty="0" smtClean="0"/>
              <a:t> process follows the test-driven development process. Our functional tests are black-box tests written before the implementation of a function that we use to test larger components at the end of each milestone.</a:t>
            </a:r>
            <a:endParaRPr lang="en-US" b="1" dirty="0" smtClean="0"/>
          </a:p>
          <a:p>
            <a:endParaRPr lang="en-CA" dirty="0" smtClean="0"/>
          </a:p>
          <a:p>
            <a:endParaRPr lang="en-CA" b="1" dirty="0" smtClean="0"/>
          </a:p>
          <a:p>
            <a:endParaRPr lang="en-CA" b="1" dirty="0"/>
          </a:p>
        </p:txBody>
      </p:sp>
      <p:sp>
        <p:nvSpPr>
          <p:cNvPr id="4" name="Slide Number Placeholder 3"/>
          <p:cNvSpPr>
            <a:spLocks noGrp="1"/>
          </p:cNvSpPr>
          <p:nvPr>
            <p:ph type="sldNum" sz="quarter" idx="10"/>
          </p:nvPr>
        </p:nvSpPr>
        <p:spPr/>
        <p:txBody>
          <a:bodyPr/>
          <a:lstStyle/>
          <a:p>
            <a:fld id="{E8393D0C-A472-E344-B90F-236C9EBFEACD}"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Our</a:t>
            </a:r>
            <a:r>
              <a:rPr lang="en-US" b="1" baseline="0" dirty="0" smtClean="0"/>
              <a:t> process follows the test-driven development process. Our functional tests are black-box tests written before the implementation of a function that we use to test larger components at the end of each milestone.</a:t>
            </a:r>
            <a:endParaRPr lang="en-US" b="1" dirty="0" smtClean="0"/>
          </a:p>
          <a:p>
            <a:endParaRPr lang="en-US" dirty="0" smtClean="0"/>
          </a:p>
          <a:p>
            <a:r>
              <a:rPr lang="en-US" dirty="0" smtClean="0"/>
              <a:t>Our acceptance tests are black-box</a:t>
            </a:r>
            <a:r>
              <a:rPr lang="en-US" baseline="0" dirty="0" smtClean="0"/>
              <a:t> tests that map to requirements and indicate whether a requirement is met with a pass or fail. These will include the User-acceptance tests on the client side.</a:t>
            </a:r>
          </a:p>
          <a:p>
            <a:endParaRPr lang="en-US" baseline="0" dirty="0" smtClean="0"/>
          </a:p>
          <a:p>
            <a:r>
              <a:rPr lang="en-US" baseline="0" dirty="0" smtClean="0"/>
              <a:t>The Integration tests determine whether our system is building correctly every time we integrate our work.</a:t>
            </a:r>
          </a:p>
          <a:p>
            <a:r>
              <a:rPr lang="en-US" baseline="0" dirty="0" smtClean="0"/>
              <a:t>We are using a service called Travis CI via </a:t>
            </a:r>
            <a:r>
              <a:rPr lang="en-US" baseline="0" dirty="0" err="1" smtClean="0"/>
              <a:t>github</a:t>
            </a:r>
            <a:r>
              <a:rPr lang="en-US" baseline="0" dirty="0" smtClean="0"/>
              <a:t> to continuously test the integration of our code.</a:t>
            </a:r>
          </a:p>
        </p:txBody>
      </p:sp>
      <p:sp>
        <p:nvSpPr>
          <p:cNvPr id="4" name="Slide Number Placeholder 3"/>
          <p:cNvSpPr>
            <a:spLocks noGrp="1"/>
          </p:cNvSpPr>
          <p:nvPr>
            <p:ph type="sldNum" sz="quarter" idx="10"/>
          </p:nvPr>
        </p:nvSpPr>
        <p:spPr/>
        <p:txBody>
          <a:bodyPr/>
          <a:lstStyle/>
          <a:p>
            <a:fld id="{E8393D0C-A472-E344-B90F-236C9EBFEACD}" type="slidenum">
              <a:rPr lang="en-US" smtClean="0"/>
              <a:pPr/>
              <a:t>13</a:t>
            </a:fld>
            <a:endParaRPr lang="en-US"/>
          </a:p>
        </p:txBody>
      </p:sp>
    </p:spTree>
    <p:extLst>
      <p:ext uri="{BB962C8B-B14F-4D97-AF65-F5344CB8AC3E}">
        <p14:creationId xmlns:p14="http://schemas.microsoft.com/office/powerpoint/2010/main" xmlns="" val="3852334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nadeen</a:t>
            </a:r>
            <a:endParaRPr lang="en-US" dirty="0"/>
          </a:p>
        </p:txBody>
      </p:sp>
      <p:sp>
        <p:nvSpPr>
          <p:cNvPr id="4" name="Slide Number Placeholder 3"/>
          <p:cNvSpPr>
            <a:spLocks noGrp="1"/>
          </p:cNvSpPr>
          <p:nvPr>
            <p:ph type="sldNum" sz="quarter" idx="10"/>
          </p:nvPr>
        </p:nvSpPr>
        <p:spPr/>
        <p:txBody>
          <a:bodyPr/>
          <a:lstStyle/>
          <a:p>
            <a:fld id="{E8393D0C-A472-E344-B90F-236C9EBFEACD}" type="slidenum">
              <a:rPr lang="en-US" smtClean="0"/>
              <a:pPr/>
              <a:t>14</a:t>
            </a:fld>
            <a:endParaRPr lang="en-US"/>
          </a:p>
        </p:txBody>
      </p:sp>
    </p:spTree>
    <p:extLst>
      <p:ext uri="{BB962C8B-B14F-4D97-AF65-F5344CB8AC3E}">
        <p14:creationId xmlns:p14="http://schemas.microsoft.com/office/powerpoint/2010/main" xmlns="" val="264558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nadeen</a:t>
            </a:r>
            <a:endParaRPr lang="en-US" dirty="0"/>
          </a:p>
        </p:txBody>
      </p:sp>
      <p:sp>
        <p:nvSpPr>
          <p:cNvPr id="4" name="Slide Number Placeholder 3"/>
          <p:cNvSpPr>
            <a:spLocks noGrp="1"/>
          </p:cNvSpPr>
          <p:nvPr>
            <p:ph type="sldNum" sz="quarter" idx="10"/>
          </p:nvPr>
        </p:nvSpPr>
        <p:spPr/>
        <p:txBody>
          <a:bodyPr/>
          <a:lstStyle/>
          <a:p>
            <a:fld id="{E8393D0C-A472-E344-B90F-236C9EBFEACD}" type="slidenum">
              <a:rPr lang="en-US" smtClean="0"/>
              <a:pPr/>
              <a:t>15</a:t>
            </a:fld>
            <a:endParaRPr lang="en-US"/>
          </a:p>
        </p:txBody>
      </p:sp>
    </p:spTree>
    <p:extLst>
      <p:ext uri="{BB962C8B-B14F-4D97-AF65-F5344CB8AC3E}">
        <p14:creationId xmlns:p14="http://schemas.microsoft.com/office/powerpoint/2010/main" xmlns="" val="3261671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1" dirty="0" smtClean="0"/>
              <a:t>Smita</a:t>
            </a:r>
          </a:p>
          <a:p>
            <a:endParaRPr lang="en-CA" b="1" dirty="0" smtClean="0"/>
          </a:p>
          <a:p>
            <a:r>
              <a:rPr lang="en-CA" b="1" dirty="0" smtClean="0"/>
              <a:t>One</a:t>
            </a:r>
            <a:r>
              <a:rPr lang="en-CA" b="1" baseline="0" dirty="0" smtClean="0"/>
              <a:t> of the challenges we faced, mainly during the previous semester was coordinating group meetings due to our conflicting schedules. However, this semester we have been able to improve upon this by scheduling short regular meetings </a:t>
            </a:r>
            <a:r>
              <a:rPr lang="en-CA" b="1" baseline="0" dirty="0" err="1" smtClean="0"/>
              <a:t>thourhgout</a:t>
            </a:r>
            <a:r>
              <a:rPr lang="en-CA" b="1" baseline="0" dirty="0" smtClean="0"/>
              <a:t> the week and longer meetings during the weekend as required.</a:t>
            </a:r>
          </a:p>
          <a:p>
            <a:endParaRPr lang="en-CA" b="1" baseline="0" dirty="0" smtClean="0"/>
          </a:p>
          <a:p>
            <a:r>
              <a:rPr lang="en-CA" b="1" baseline="0" dirty="0" smtClean="0"/>
              <a:t>A challenge we faced this semester was adapting to changes in some of the requirements of our project. To overcome this, we altered our project plan by changing our milestones and due dates and discussing our new plan with the client based on the time left for development. </a:t>
            </a:r>
            <a:endParaRPr lang="en-CA" b="1" dirty="0"/>
          </a:p>
        </p:txBody>
      </p:sp>
      <p:sp>
        <p:nvSpPr>
          <p:cNvPr id="4" name="Slide Number Placeholder 3"/>
          <p:cNvSpPr>
            <a:spLocks noGrp="1"/>
          </p:cNvSpPr>
          <p:nvPr>
            <p:ph type="sldNum" sz="quarter" idx="10"/>
          </p:nvPr>
        </p:nvSpPr>
        <p:spPr/>
        <p:txBody>
          <a:bodyPr/>
          <a:lstStyle/>
          <a:p>
            <a:fld id="{E8393D0C-A472-E344-B90F-236C9EBFEACD}"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2BBD9F-0190-419D-8070-2C69A0EED606}" type="slidenum">
              <a:rPr lang="en-CA" smtClean="0"/>
              <a:pPr/>
              <a:t>17</a:t>
            </a:fld>
            <a:endParaRPr lang="en-CA"/>
          </a:p>
        </p:txBody>
      </p:sp>
    </p:spTree>
    <p:extLst>
      <p:ext uri="{BB962C8B-B14F-4D97-AF65-F5344CB8AC3E}">
        <p14:creationId xmlns:p14="http://schemas.microsoft.com/office/powerpoint/2010/main" xmlns="" val="3051609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1" dirty="0" smtClean="0"/>
              <a:t>NADEEN</a:t>
            </a:r>
          </a:p>
          <a:p>
            <a:pPr marL="171450" indent="-171450">
              <a:buFont typeface="Arial"/>
              <a:buChar char="•"/>
            </a:pPr>
            <a:r>
              <a:rPr lang="en-US" b="1" dirty="0" smtClean="0"/>
              <a:t>NEED</a:t>
            </a:r>
            <a:r>
              <a:rPr lang="en-US" b="1" baseline="0" dirty="0" smtClean="0"/>
              <a:t> TO OUTLINE CLIENT MORE AND CLIENTS ROLE IN THE QUICKFORMS APPS AND THEIR STAKE IN THE PROJECT</a:t>
            </a:r>
          </a:p>
          <a:p>
            <a:pPr marL="171450" indent="-171450">
              <a:buFont typeface="Arial"/>
              <a:buChar char="•"/>
            </a:pPr>
            <a:r>
              <a:rPr lang="en-US" b="1" baseline="0" dirty="0" smtClean="0"/>
              <a:t>(our client develops tools using the </a:t>
            </a:r>
            <a:r>
              <a:rPr lang="en-US" b="1" baseline="0" dirty="0" err="1" smtClean="0"/>
              <a:t>Quickforms</a:t>
            </a:r>
            <a:r>
              <a:rPr lang="en-US" b="1" baseline="0" dirty="0" smtClean="0"/>
              <a:t> frameworks for hospitals, etc. )</a:t>
            </a:r>
          </a:p>
          <a:p>
            <a:pPr marL="171450" indent="-171450">
              <a:buFont typeface="Arial"/>
              <a:buChar char="•"/>
            </a:pPr>
            <a:endParaRPr lang="en-US" b="1" dirty="0" smtClean="0"/>
          </a:p>
          <a:p>
            <a:pPr marL="171450" indent="-171450">
              <a:buFont typeface="Arial"/>
              <a:buChar char="•"/>
            </a:pPr>
            <a:r>
              <a:rPr lang="en-CA" dirty="0" smtClean="0"/>
              <a:t>Application:</a:t>
            </a:r>
          </a:p>
          <a:p>
            <a:pPr marL="628650" lvl="1" indent="-171450">
              <a:buFont typeface="Arial"/>
              <a:buChar char="•"/>
            </a:pPr>
            <a:r>
              <a:rPr lang="en-US" dirty="0" smtClean="0"/>
              <a:t>A</a:t>
            </a:r>
            <a:r>
              <a:rPr lang="en-CA" dirty="0" smtClean="0"/>
              <a:t> </a:t>
            </a:r>
            <a:r>
              <a:rPr lang="en-CA" dirty="0" err="1" smtClean="0"/>
              <a:t>QuickForms</a:t>
            </a:r>
            <a:r>
              <a:rPr lang="en-CA" baseline="0" dirty="0" smtClean="0"/>
              <a:t> application uses the </a:t>
            </a:r>
            <a:r>
              <a:rPr lang="en-CA" baseline="0" dirty="0" err="1" smtClean="0"/>
              <a:t>QuickForms</a:t>
            </a:r>
            <a:r>
              <a:rPr lang="en-CA" baseline="0" dirty="0" smtClean="0"/>
              <a:t> framework</a:t>
            </a:r>
          </a:p>
          <a:p>
            <a:pPr marL="628650" lvl="1" indent="-171450">
              <a:buFont typeface="Arial"/>
              <a:buChar char="•"/>
            </a:pPr>
            <a:r>
              <a:rPr lang="en-CA" baseline="0" dirty="0" smtClean="0"/>
              <a:t>This </a:t>
            </a:r>
            <a:r>
              <a:rPr lang="en-CA" baseline="0" dirty="0" err="1" smtClean="0"/>
              <a:t>frameworkd</a:t>
            </a:r>
            <a:r>
              <a:rPr lang="en-CA" baseline="0" dirty="0" smtClean="0"/>
              <a:t> is used in applications that use forms for data collection and report generation</a:t>
            </a:r>
            <a:endParaRPr lang="en-CA" dirty="0" smtClean="0"/>
          </a:p>
          <a:p>
            <a:pPr marL="628650" lvl="1" indent="-171450">
              <a:buFont typeface="Arial"/>
              <a:buChar char="•"/>
            </a:pPr>
            <a:r>
              <a:rPr lang="en-US" dirty="0" smtClean="0"/>
              <a:t>T</a:t>
            </a:r>
            <a:r>
              <a:rPr lang="en-CA" dirty="0" err="1" smtClean="0"/>
              <a:t>wo</a:t>
            </a:r>
            <a:r>
              <a:rPr lang="en-CA" dirty="0" smtClean="0"/>
              <a:t> examples of applications are PAL-IS and RPP.</a:t>
            </a:r>
            <a:r>
              <a:rPr lang="en-CA" baseline="0" dirty="0" smtClean="0"/>
              <a:t> </a:t>
            </a:r>
          </a:p>
          <a:p>
            <a:pPr marL="628650" lvl="1" indent="-171450">
              <a:buFont typeface="Arial"/>
              <a:buChar char="•"/>
            </a:pPr>
            <a:r>
              <a:rPr lang="en-CA" baseline="0" dirty="0" smtClean="0"/>
              <a:t>PAL-IS is </a:t>
            </a:r>
            <a:r>
              <a:rPr lang="en-CA" u="sng" baseline="0" dirty="0" smtClean="0"/>
              <a:t>           </a:t>
            </a:r>
            <a:r>
              <a:rPr lang="en-CA" u="none" baseline="0" dirty="0" smtClean="0"/>
              <a:t> and RPP is </a:t>
            </a:r>
            <a:r>
              <a:rPr lang="en-CA" u="sng" baseline="0" dirty="0" smtClean="0"/>
              <a:t>            </a:t>
            </a:r>
            <a:endParaRPr lang="en-CA" dirty="0" smtClean="0"/>
          </a:p>
          <a:p>
            <a:pPr marL="171450" indent="-171450">
              <a:buFont typeface="Arial"/>
              <a:buChar char="•"/>
            </a:pPr>
            <a:endParaRPr lang="en-CA" dirty="0" smtClean="0"/>
          </a:p>
          <a:p>
            <a:pPr marL="171450" indent="-171450">
              <a:buFont typeface="Arial"/>
              <a:buChar char="•"/>
            </a:pPr>
            <a:r>
              <a:rPr lang="en-CA" dirty="0" smtClean="0"/>
              <a:t>Problem?</a:t>
            </a:r>
          </a:p>
          <a:p>
            <a:pPr marL="628650" lvl="1" indent="-171450">
              <a:buFont typeface="Arial"/>
              <a:buChar char="•"/>
            </a:pPr>
            <a:r>
              <a:rPr lang="en-CA" dirty="0" smtClean="0"/>
              <a:t>Currently, these</a:t>
            </a:r>
            <a:r>
              <a:rPr lang="en-CA" baseline="0" dirty="0" smtClean="0"/>
              <a:t> applications only provide the end user with the ability to enter data into forms and generate reports based on this data</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CA" dirty="0" smtClean="0"/>
              <a:t>Application users</a:t>
            </a:r>
            <a:r>
              <a:rPr lang="en-CA" baseline="0" dirty="0" smtClean="0"/>
              <a:t> do not have the ability to make changes to forms on their own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T</a:t>
            </a:r>
            <a:r>
              <a:rPr lang="en-CA" baseline="0" dirty="0" smtClean="0"/>
              <a:t>his includes changes such as adding, deleting or editing options to drop down menus, changing labels, etc.</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CA" baseline="0" dirty="0" smtClean="0"/>
              <a:t>They must report back to our customer every time they need to make one of these changes which can be inconvenient for both the customer and the user</a:t>
            </a:r>
          </a:p>
          <a:p>
            <a:pPr marL="457200" marR="0" lvl="1" indent="0" algn="l" defTabSz="914400" rtl="0" eaLnBrk="1" fontAlgn="auto" latinLnBrk="0" hangingPunct="1">
              <a:lnSpc>
                <a:spcPct val="100000"/>
              </a:lnSpc>
              <a:spcBef>
                <a:spcPts val="0"/>
              </a:spcBef>
              <a:spcAft>
                <a:spcPts val="0"/>
              </a:spcAft>
              <a:buClrTx/>
              <a:buSzTx/>
              <a:buFont typeface="Arial"/>
              <a:buNone/>
              <a:tabLst/>
              <a:defRPr/>
            </a:pPr>
            <a:endParaRPr lang="en-CA" baseline="0" dirty="0" smtClean="0"/>
          </a:p>
          <a:p>
            <a:pPr marL="457200" marR="0" lvl="1" indent="0" algn="l" defTabSz="914400" rtl="0" eaLnBrk="1" fontAlgn="auto" latinLnBrk="0" hangingPunct="1">
              <a:lnSpc>
                <a:spcPct val="100000"/>
              </a:lnSpc>
              <a:spcBef>
                <a:spcPts val="0"/>
              </a:spcBef>
              <a:spcAft>
                <a:spcPts val="0"/>
              </a:spcAft>
              <a:buClrTx/>
              <a:buSzTx/>
              <a:buFont typeface="Arial"/>
              <a:buNone/>
              <a:tabLst/>
              <a:defRPr/>
            </a:pPr>
            <a:r>
              <a:rPr lang="en-CA" baseline="0" dirty="0" smtClean="0"/>
              <a:t>Solution: our generic capabilities</a:t>
            </a:r>
          </a:p>
          <a:p>
            <a:endParaRPr lang="en-CA" dirty="0" smtClean="0"/>
          </a:p>
          <a:p>
            <a:endParaRPr lang="en-US" dirty="0"/>
          </a:p>
        </p:txBody>
      </p:sp>
      <p:sp>
        <p:nvSpPr>
          <p:cNvPr id="4" name="Slide Number Placeholder 3"/>
          <p:cNvSpPr>
            <a:spLocks noGrp="1"/>
          </p:cNvSpPr>
          <p:nvPr>
            <p:ph type="sldNum" sz="quarter" idx="10"/>
          </p:nvPr>
        </p:nvSpPr>
        <p:spPr/>
        <p:txBody>
          <a:bodyPr/>
          <a:lstStyle/>
          <a:p>
            <a:fld id="{E8393D0C-A472-E344-B90F-236C9EBFEACD}" type="slidenum">
              <a:rPr lang="en-US" smtClean="0"/>
              <a:pPr/>
              <a:t>3</a:t>
            </a:fld>
            <a:endParaRPr lang="en-US"/>
          </a:p>
        </p:txBody>
      </p:sp>
    </p:spTree>
    <p:extLst>
      <p:ext uri="{BB962C8B-B14F-4D97-AF65-F5344CB8AC3E}">
        <p14:creationId xmlns:p14="http://schemas.microsoft.com/office/powerpoint/2010/main" xmlns="" val="2062487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Nadeen</a:t>
            </a:r>
            <a:endParaRPr lang="en-US" dirty="0" smtClean="0"/>
          </a:p>
          <a:p>
            <a:endParaRPr lang="en-US" dirty="0" smtClean="0"/>
          </a:p>
          <a:p>
            <a:pPr marL="171450" indent="-171450">
              <a:buFont typeface="Arial"/>
              <a:buChar char="•"/>
            </a:pPr>
            <a:r>
              <a:rPr lang="en-US" baseline="0" dirty="0" smtClean="0"/>
              <a:t>It will allow user to make changes to form templates and profile settings on their own and will </a:t>
            </a:r>
          </a:p>
          <a:p>
            <a:pPr marL="171450" indent="-171450">
              <a:buFont typeface="Arial"/>
              <a:buChar char="•"/>
            </a:pPr>
            <a:r>
              <a:rPr lang="en-US" baseline="0" dirty="0" smtClean="0"/>
              <a:t>This eliminates the need to report back to our customer (developer) any time a change is required.</a:t>
            </a:r>
          </a:p>
          <a:p>
            <a:pPr marL="171450" indent="-171450">
              <a:buFont typeface="Arial"/>
              <a:buChar char="•"/>
            </a:pPr>
            <a:endParaRPr lang="en-US" baseline="0" dirty="0" smtClean="0"/>
          </a:p>
          <a:p>
            <a:pPr marL="171450" indent="-171450">
              <a:buFont typeface="Arial"/>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E8393D0C-A472-E344-B90F-236C9EBFEACD}" type="slidenum">
              <a:rPr lang="en-US" smtClean="0"/>
              <a:pPr/>
              <a:t>4</a:t>
            </a:fld>
            <a:endParaRPr lang="en-US"/>
          </a:p>
        </p:txBody>
      </p:sp>
    </p:spTree>
    <p:extLst>
      <p:ext uri="{BB962C8B-B14F-4D97-AF65-F5344CB8AC3E}">
        <p14:creationId xmlns:p14="http://schemas.microsoft.com/office/powerpoint/2010/main" xmlns="" val="2059115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nadeen</a:t>
            </a:r>
            <a:endParaRPr lang="en-US" dirty="0"/>
          </a:p>
        </p:txBody>
      </p:sp>
      <p:sp>
        <p:nvSpPr>
          <p:cNvPr id="4" name="Slide Number Placeholder 3"/>
          <p:cNvSpPr>
            <a:spLocks noGrp="1"/>
          </p:cNvSpPr>
          <p:nvPr>
            <p:ph type="sldNum" sz="quarter" idx="10"/>
          </p:nvPr>
        </p:nvSpPr>
        <p:spPr/>
        <p:txBody>
          <a:bodyPr/>
          <a:lstStyle/>
          <a:p>
            <a:fld id="{E8393D0C-A472-E344-B90F-236C9EBFEACD}" type="slidenum">
              <a:rPr lang="en-US" smtClean="0"/>
              <a:pPr/>
              <a:t>5</a:t>
            </a:fld>
            <a:endParaRPr lang="en-US"/>
          </a:p>
        </p:txBody>
      </p:sp>
    </p:spTree>
    <p:extLst>
      <p:ext uri="{BB962C8B-B14F-4D97-AF65-F5344CB8AC3E}">
        <p14:creationId xmlns:p14="http://schemas.microsoft.com/office/powerpoint/2010/main" xmlns="" val="477596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1" dirty="0" err="1" smtClean="0"/>
              <a:t>Nadeen</a:t>
            </a:r>
            <a:endParaRPr lang="en-CA" b="1" dirty="0" smtClean="0"/>
          </a:p>
          <a:p>
            <a:endParaRPr lang="en-CA" b="1" dirty="0" smtClean="0"/>
          </a:p>
          <a:p>
            <a:r>
              <a:rPr lang="en-US" b="1" dirty="0" smtClean="0"/>
              <a:t>A</a:t>
            </a:r>
            <a:r>
              <a:rPr lang="en-CA" b="1" dirty="0" err="1" smtClean="0"/>
              <a:t>dd</a:t>
            </a:r>
            <a:r>
              <a:rPr lang="en-CA" b="1" dirty="0" smtClean="0"/>
              <a:t> use </a:t>
            </a:r>
            <a:r>
              <a:rPr lang="en-CA" b="1" smtClean="0"/>
              <a:t>case image?</a:t>
            </a:r>
            <a:endParaRPr lang="en-CA" b="1" dirty="0"/>
          </a:p>
        </p:txBody>
      </p:sp>
      <p:sp>
        <p:nvSpPr>
          <p:cNvPr id="4" name="Slide Number Placeholder 3"/>
          <p:cNvSpPr>
            <a:spLocks noGrp="1"/>
          </p:cNvSpPr>
          <p:nvPr>
            <p:ph type="sldNum" sz="quarter" idx="10"/>
          </p:nvPr>
        </p:nvSpPr>
        <p:spPr/>
        <p:txBody>
          <a:bodyPr/>
          <a:lstStyle/>
          <a:p>
            <a:fld id="{E8393D0C-A472-E344-B90F-236C9EBFEACD}"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1" dirty="0" smtClean="0"/>
              <a:t>Nadeen</a:t>
            </a:r>
            <a:endParaRPr lang="en-CA" b="1" dirty="0"/>
          </a:p>
        </p:txBody>
      </p:sp>
      <p:sp>
        <p:nvSpPr>
          <p:cNvPr id="4" name="Slide Number Placeholder 3"/>
          <p:cNvSpPr>
            <a:spLocks noGrp="1"/>
          </p:cNvSpPr>
          <p:nvPr>
            <p:ph type="sldNum" sz="quarter" idx="10"/>
          </p:nvPr>
        </p:nvSpPr>
        <p:spPr/>
        <p:txBody>
          <a:bodyPr/>
          <a:lstStyle/>
          <a:p>
            <a:fld id="{E8393D0C-A472-E344-B90F-236C9EBFEACD}"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b="1" dirty="0" smtClean="0"/>
              <a:t>Nadeen</a:t>
            </a:r>
          </a:p>
          <a:p>
            <a:endParaRPr lang="en-CA" dirty="0"/>
          </a:p>
        </p:txBody>
      </p:sp>
      <p:sp>
        <p:nvSpPr>
          <p:cNvPr id="4" name="Slide Number Placeholder 3"/>
          <p:cNvSpPr>
            <a:spLocks noGrp="1"/>
          </p:cNvSpPr>
          <p:nvPr>
            <p:ph type="sldNum" sz="quarter" idx="10"/>
          </p:nvPr>
        </p:nvSpPr>
        <p:spPr/>
        <p:txBody>
          <a:bodyPr/>
          <a:lstStyle/>
          <a:p>
            <a:fld id="{E8393D0C-A472-E344-B90F-236C9EBFEACD}"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b="1" dirty="0" smtClean="0"/>
              <a:t>Nadeen</a:t>
            </a:r>
          </a:p>
          <a:p>
            <a:endParaRPr lang="en-CA" b="1" dirty="0"/>
          </a:p>
        </p:txBody>
      </p:sp>
      <p:sp>
        <p:nvSpPr>
          <p:cNvPr id="4" name="Slide Number Placeholder 3"/>
          <p:cNvSpPr>
            <a:spLocks noGrp="1"/>
          </p:cNvSpPr>
          <p:nvPr>
            <p:ph type="sldNum" sz="quarter" idx="10"/>
          </p:nvPr>
        </p:nvSpPr>
        <p:spPr/>
        <p:txBody>
          <a:bodyPr/>
          <a:lstStyle/>
          <a:p>
            <a:fld id="{E8393D0C-A472-E344-B90F-236C9EBFEACD}"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S</a:t>
            </a:r>
            <a:r>
              <a:rPr lang="en-CA" b="1" dirty="0" err="1" smtClean="0"/>
              <a:t>mita</a:t>
            </a:r>
            <a:endParaRPr lang="en-CA" b="1"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CA" b="1"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CA" dirty="0" smtClean="0"/>
              <a:t>Our</a:t>
            </a:r>
            <a:r>
              <a:rPr lang="en-CA" baseline="0" dirty="0" smtClean="0"/>
              <a:t> overall testing strategy is based on data-driven testing</a:t>
            </a:r>
          </a:p>
          <a:p>
            <a:pPr marL="0" marR="0" indent="0" algn="l" defTabSz="457200" rtl="0" eaLnBrk="1" fontAlgn="auto" latinLnBrk="0" hangingPunct="1">
              <a:lnSpc>
                <a:spcPct val="100000"/>
              </a:lnSpc>
              <a:spcBef>
                <a:spcPts val="0"/>
              </a:spcBef>
              <a:spcAft>
                <a:spcPts val="0"/>
              </a:spcAft>
              <a:buClrTx/>
              <a:buSzTx/>
              <a:buFontTx/>
              <a:buNone/>
              <a:tabLst/>
              <a:defRPr/>
            </a:pPr>
            <a:r>
              <a:rPr lang="en-CA" baseline="0" dirty="0" smtClean="0"/>
              <a:t>Where we store test data such as inputs, expected outputs, actual outputs in an external spread sheet. We then run the test and check the results to see if the test passes or fails.</a:t>
            </a:r>
          </a:p>
          <a:p>
            <a:pPr marL="0" marR="0" indent="0" algn="l" defTabSz="457200" rtl="0" eaLnBrk="1" fontAlgn="auto" latinLnBrk="0" hangingPunct="1">
              <a:lnSpc>
                <a:spcPct val="100000"/>
              </a:lnSpc>
              <a:spcBef>
                <a:spcPts val="0"/>
              </a:spcBef>
              <a:spcAft>
                <a:spcPts val="0"/>
              </a:spcAft>
              <a:buClrTx/>
              <a:buSzTx/>
              <a:buFontTx/>
              <a:buNone/>
              <a:tabLst/>
              <a:defRPr/>
            </a:pPr>
            <a:endParaRPr lang="en-CA"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CA" baseline="0" dirty="0" smtClean="0"/>
              <a:t>To ensure that our User Interface is being generated correctly and is user-friendly, we also keep a UI checklist where keep track of data such as whether all the correct text is being generated and</a:t>
            </a:r>
            <a:endParaRPr lang="en-CA"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CA" baseline="0" dirty="0" smtClean="0"/>
              <a:t>whether font sizes are readable.</a:t>
            </a:r>
            <a:endParaRPr lang="en-CA" dirty="0"/>
          </a:p>
        </p:txBody>
      </p:sp>
      <p:sp>
        <p:nvSpPr>
          <p:cNvPr id="4" name="Slide Number Placeholder 3"/>
          <p:cNvSpPr>
            <a:spLocks noGrp="1"/>
          </p:cNvSpPr>
          <p:nvPr>
            <p:ph type="sldNum" sz="quarter" idx="10"/>
          </p:nvPr>
        </p:nvSpPr>
        <p:spPr/>
        <p:txBody>
          <a:bodyPr/>
          <a:lstStyle/>
          <a:p>
            <a:fld id="{E8393D0C-A472-E344-B90F-236C9EBFEAC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81A290A-FFA0-B24E-978B-8ED92D2611E8}" type="datetimeFigureOut">
              <a:rPr lang="en-US" smtClean="0"/>
              <a:pPr/>
              <a:t>3/3/2014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CB4CB9C-5525-8946-BDC3-A712BDFE582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81A290A-FFA0-B24E-978B-8ED92D2611E8}" type="datetimeFigureOut">
              <a:rPr lang="en-US" smtClean="0"/>
              <a:pPr/>
              <a:t>3/3/2014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B4CB9C-5525-8946-BDC3-A712BDFE58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81A290A-FFA0-B24E-978B-8ED92D2611E8}" type="datetimeFigureOut">
              <a:rPr lang="en-US" smtClean="0"/>
              <a:pPr/>
              <a:t>3/3/2014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B4CB9C-5525-8946-BDC3-A712BDFE58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81A290A-FFA0-B24E-978B-8ED92D2611E8}" type="datetimeFigureOut">
              <a:rPr lang="en-US" smtClean="0"/>
              <a:pPr/>
              <a:t>3/3/2014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B4CB9C-5525-8946-BDC3-A712BDFE582D}"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81A290A-FFA0-B24E-978B-8ED92D2611E8}" type="datetimeFigureOut">
              <a:rPr lang="en-US" smtClean="0"/>
              <a:pPr/>
              <a:t>3/3/2014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B4CB9C-5525-8946-BDC3-A712BDFE582D}"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81A290A-FFA0-B24E-978B-8ED92D2611E8}" type="datetimeFigureOut">
              <a:rPr lang="en-US" smtClean="0"/>
              <a:pPr/>
              <a:t>3/3/2014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CB4CB9C-5525-8946-BDC3-A712BDFE582D}"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81A290A-FFA0-B24E-978B-8ED92D2611E8}" type="datetimeFigureOut">
              <a:rPr lang="en-US" smtClean="0"/>
              <a:pPr/>
              <a:t>3/3/2014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CB4CB9C-5525-8946-BDC3-A712BDFE582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81A290A-FFA0-B24E-978B-8ED92D2611E8}" type="datetimeFigureOut">
              <a:rPr lang="en-US" smtClean="0"/>
              <a:pPr/>
              <a:t>3/3/2014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CB4CB9C-5525-8946-BDC3-A712BDFE582D}"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81A290A-FFA0-B24E-978B-8ED92D2611E8}" type="datetimeFigureOut">
              <a:rPr lang="en-US" smtClean="0"/>
              <a:pPr/>
              <a:t>3/3/2014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CB4CB9C-5525-8946-BDC3-A712BDFE58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81A290A-FFA0-B24E-978B-8ED92D2611E8}" type="datetimeFigureOut">
              <a:rPr lang="en-US" smtClean="0"/>
              <a:pPr/>
              <a:t>3/3/2014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CB4CB9C-5525-8946-BDC3-A712BDFE582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81A290A-FFA0-B24E-978B-8ED92D2611E8}" type="datetimeFigureOut">
              <a:rPr lang="en-US" smtClean="0"/>
              <a:pPr/>
              <a:t>3/3/2014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CB4CB9C-5525-8946-BDC3-A712BDFE582D}"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81A290A-FFA0-B24E-978B-8ED92D2611E8}" type="datetimeFigureOut">
              <a:rPr lang="en-US" smtClean="0"/>
              <a:pPr/>
              <a:t>3/3/2014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CB4CB9C-5525-8946-BDC3-A712BDFE582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53121" y="4442636"/>
            <a:ext cx="2520280" cy="14401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sp>
        <p:nvSpPr>
          <p:cNvPr id="2" name="Title 1"/>
          <p:cNvSpPr>
            <a:spLocks noGrp="1"/>
          </p:cNvSpPr>
          <p:nvPr>
            <p:ph type="ctrTitle"/>
          </p:nvPr>
        </p:nvSpPr>
        <p:spPr/>
        <p:txBody>
          <a:bodyPr>
            <a:normAutofit/>
          </a:bodyPr>
          <a:lstStyle/>
          <a:p>
            <a:pPr algn="ctr"/>
            <a:r>
              <a:rPr lang="en-CA" sz="4800" cap="none" dirty="0" err="1" smtClean="0"/>
              <a:t>QuickForms</a:t>
            </a:r>
            <a:r>
              <a:rPr lang="en-CA" sz="4800" cap="none" dirty="0" smtClean="0"/>
              <a:t> Applications</a:t>
            </a:r>
            <a:endParaRPr lang="en-CA" sz="4800" cap="none" dirty="0"/>
          </a:p>
        </p:txBody>
      </p:sp>
      <p:sp>
        <p:nvSpPr>
          <p:cNvPr id="3" name="Subtitle 2"/>
          <p:cNvSpPr>
            <a:spLocks noGrp="1"/>
          </p:cNvSpPr>
          <p:nvPr>
            <p:ph type="subTitle" idx="1"/>
          </p:nvPr>
        </p:nvSpPr>
        <p:spPr>
          <a:xfrm>
            <a:off x="606872" y="4547840"/>
            <a:ext cx="2376264" cy="1752600"/>
          </a:xfrm>
        </p:spPr>
        <p:txBody>
          <a:bodyPr>
            <a:normAutofit/>
          </a:bodyPr>
          <a:lstStyle/>
          <a:p>
            <a:r>
              <a:rPr lang="en-CA" sz="2000" dirty="0" smtClean="0">
                <a:latin typeface="Times New Roman" panose="02020603050405020304" pitchFamily="18" charset="0"/>
                <a:cs typeface="Times New Roman" panose="02020603050405020304" pitchFamily="18" charset="0"/>
              </a:rPr>
              <a:t>Dana Al-</a:t>
            </a:r>
            <a:r>
              <a:rPr lang="en-CA" sz="2000" dirty="0" err="1" smtClean="0">
                <a:latin typeface="Times New Roman" panose="02020603050405020304" pitchFamily="18" charset="0"/>
                <a:cs typeface="Times New Roman" panose="02020603050405020304" pitchFamily="18" charset="0"/>
              </a:rPr>
              <a:t>Rifai</a:t>
            </a:r>
            <a:endParaRPr lang="en-CA" sz="2000" dirty="0" smtClean="0">
              <a:latin typeface="Times New Roman" panose="02020603050405020304" pitchFamily="18" charset="0"/>
              <a:cs typeface="Times New Roman" panose="02020603050405020304" pitchFamily="18" charset="0"/>
            </a:endParaRPr>
          </a:p>
          <a:p>
            <a:r>
              <a:rPr lang="en-CA" sz="2000" dirty="0" smtClean="0">
                <a:latin typeface="Times New Roman" panose="02020603050405020304" pitchFamily="18" charset="0"/>
                <a:cs typeface="Times New Roman" panose="02020603050405020304" pitchFamily="18" charset="0"/>
              </a:rPr>
              <a:t>Smita Borbaruah</a:t>
            </a:r>
          </a:p>
          <a:p>
            <a:r>
              <a:rPr lang="en-CA" sz="2000" dirty="0" err="1" smtClean="0">
                <a:latin typeface="Times New Roman" panose="02020603050405020304" pitchFamily="18" charset="0"/>
                <a:cs typeface="Times New Roman" panose="02020603050405020304" pitchFamily="18" charset="0"/>
              </a:rPr>
              <a:t>Nadeen</a:t>
            </a:r>
            <a:r>
              <a:rPr lang="en-CA" sz="2000" dirty="0" smtClean="0">
                <a:latin typeface="Times New Roman" panose="02020603050405020304" pitchFamily="18" charset="0"/>
                <a:cs typeface="Times New Roman" panose="02020603050405020304" pitchFamily="18" charset="0"/>
              </a:rPr>
              <a:t> </a:t>
            </a:r>
            <a:r>
              <a:rPr lang="en-CA" sz="2000" dirty="0" err="1" smtClean="0">
                <a:latin typeface="Times New Roman" panose="02020603050405020304" pitchFamily="18" charset="0"/>
                <a:cs typeface="Times New Roman" panose="02020603050405020304" pitchFamily="18" charset="0"/>
              </a:rPr>
              <a:t>Kawash</a:t>
            </a:r>
            <a:endParaRPr lang="en-CA"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829928" y="4077072"/>
            <a:ext cx="1774909" cy="369332"/>
          </a:xfrm>
          <a:prstGeom prst="rect">
            <a:avLst/>
          </a:prstGeom>
          <a:solidFill>
            <a:schemeClr val="bg1"/>
          </a:solidFill>
        </p:spPr>
        <p:txBody>
          <a:bodyPr wrap="square" rtlCol="0">
            <a:spAutoFit/>
          </a:bodyPr>
          <a:lstStyle/>
          <a:p>
            <a:r>
              <a:rPr lang="en-CA" b="1" dirty="0"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 Members</a:t>
            </a:r>
            <a:endParaRPr lang="en-CA"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16714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CA" b="1" dirty="0" smtClean="0"/>
              <a:t>Data-Driven Testing</a:t>
            </a:r>
            <a:endParaRPr lang="en-CA" dirty="0" smtClean="0"/>
          </a:p>
          <a:p>
            <a:pPr lvl="1"/>
            <a:r>
              <a:rPr lang="en-CA" dirty="0" smtClean="0"/>
              <a:t>Store test data </a:t>
            </a:r>
          </a:p>
          <a:p>
            <a:pPr lvl="2"/>
            <a:r>
              <a:rPr lang="en-CA" sz="2200" dirty="0" smtClean="0"/>
              <a:t>Input</a:t>
            </a:r>
          </a:p>
          <a:p>
            <a:pPr lvl="2"/>
            <a:r>
              <a:rPr lang="en-CA" sz="2200" dirty="0"/>
              <a:t>E</a:t>
            </a:r>
            <a:r>
              <a:rPr lang="en-CA" sz="2200" dirty="0" smtClean="0"/>
              <a:t>xpected output</a:t>
            </a:r>
          </a:p>
          <a:p>
            <a:pPr lvl="2"/>
            <a:r>
              <a:rPr lang="en-CA" sz="2200" dirty="0"/>
              <a:t>A</a:t>
            </a:r>
            <a:r>
              <a:rPr lang="en-CA" sz="2200" dirty="0" smtClean="0"/>
              <a:t>ctual output</a:t>
            </a:r>
          </a:p>
          <a:p>
            <a:pPr lvl="2"/>
            <a:r>
              <a:rPr lang="en-CA" dirty="0"/>
              <a:t>P</a:t>
            </a:r>
            <a:r>
              <a:rPr lang="en-CA" dirty="0" smtClean="0"/>
              <a:t>ass/Fail</a:t>
            </a:r>
          </a:p>
          <a:p>
            <a:pPr lvl="1"/>
            <a:r>
              <a:rPr lang="en-CA" dirty="0" smtClean="0"/>
              <a:t> In external storage (spreadsheet)</a:t>
            </a:r>
          </a:p>
          <a:p>
            <a:pPr lvl="1"/>
            <a:r>
              <a:rPr lang="en-CA" dirty="0" smtClean="0"/>
              <a:t>Run test and check for results</a:t>
            </a:r>
          </a:p>
          <a:p>
            <a:pPr>
              <a:buNone/>
            </a:pPr>
            <a:endParaRPr lang="en-CA" dirty="0" smtClean="0"/>
          </a:p>
          <a:p>
            <a:r>
              <a:rPr lang="en-CA" b="1" dirty="0" smtClean="0"/>
              <a:t>Web Application UI Checklist</a:t>
            </a:r>
          </a:p>
          <a:p>
            <a:pPr lvl="1"/>
            <a:r>
              <a:rPr lang="en-CA" dirty="0" smtClean="0"/>
              <a:t>Are all the field prompts spelt correctly? </a:t>
            </a:r>
          </a:p>
          <a:p>
            <a:pPr lvl="1"/>
            <a:r>
              <a:rPr lang="en-CA" dirty="0" smtClean="0"/>
              <a:t>Are fonts too large or too small to read? </a:t>
            </a:r>
          </a:p>
          <a:p>
            <a:pPr lvl="1"/>
            <a:r>
              <a:rPr lang="en-CA" dirty="0" smtClean="0"/>
              <a:t>Are names in command button &amp; option box names are not abbreviations.</a:t>
            </a:r>
            <a:r>
              <a:rPr lang="en-US" b="1" dirty="0" smtClean="0"/>
              <a:t>	</a:t>
            </a:r>
          </a:p>
        </p:txBody>
      </p:sp>
      <p:sp>
        <p:nvSpPr>
          <p:cNvPr id="2" name="Title 1"/>
          <p:cNvSpPr>
            <a:spLocks noGrp="1"/>
          </p:cNvSpPr>
          <p:nvPr>
            <p:ph type="title"/>
          </p:nvPr>
        </p:nvSpPr>
        <p:spPr/>
        <p:txBody>
          <a:bodyPr>
            <a:normAutofit/>
          </a:bodyPr>
          <a:lstStyle/>
          <a:p>
            <a:pPr algn="ctr"/>
            <a:r>
              <a:rPr lang="en-US" dirty="0" smtClean="0"/>
              <a:t>Testing Strategy</a:t>
            </a:r>
            <a:endParaRPr lang="en-US" dirty="0"/>
          </a:p>
        </p:txBody>
      </p:sp>
    </p:spTree>
    <p:extLst>
      <p:ext uri="{BB962C8B-B14F-4D97-AF65-F5344CB8AC3E}">
        <p14:creationId xmlns:p14="http://schemas.microsoft.com/office/powerpoint/2010/main" xmlns="" val="2247956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Unit Tests</a:t>
            </a:r>
          </a:p>
          <a:p>
            <a:r>
              <a:rPr lang="en-US" b="1" dirty="0" smtClean="0"/>
              <a:t>Functional Tests</a:t>
            </a:r>
          </a:p>
          <a:p>
            <a:r>
              <a:rPr lang="en-US" b="1" dirty="0" smtClean="0"/>
              <a:t>Acceptance Tests</a:t>
            </a:r>
          </a:p>
          <a:p>
            <a:r>
              <a:rPr lang="en-US" b="1" dirty="0" smtClean="0"/>
              <a:t>Integration Tests</a:t>
            </a:r>
            <a:endParaRPr lang="en-CA" dirty="0"/>
          </a:p>
        </p:txBody>
      </p:sp>
      <p:sp>
        <p:nvSpPr>
          <p:cNvPr id="2" name="Title 1"/>
          <p:cNvSpPr>
            <a:spLocks noGrp="1"/>
          </p:cNvSpPr>
          <p:nvPr>
            <p:ph type="title"/>
          </p:nvPr>
        </p:nvSpPr>
        <p:spPr/>
        <p:txBody>
          <a:bodyPr/>
          <a:lstStyle/>
          <a:p>
            <a:pPr algn="ctr"/>
            <a:r>
              <a:rPr lang="en-US" dirty="0" smtClean="0"/>
              <a:t>Tests</a:t>
            </a:r>
            <a:endParaRPr lang="en-CA" dirty="0"/>
          </a:p>
        </p:txBody>
      </p:sp>
    </p:spTree>
    <p:extLst>
      <p:ext uri="{BB962C8B-B14F-4D97-AF65-F5344CB8AC3E}">
        <p14:creationId xmlns:p14="http://schemas.microsoft.com/office/powerpoint/2010/main" xmlns="" val="871540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Unit Tests</a:t>
            </a:r>
          </a:p>
          <a:p>
            <a:pPr lvl="1"/>
            <a:r>
              <a:rPr lang="en-US" dirty="0" smtClean="0"/>
              <a:t>Mainly white-box tests</a:t>
            </a:r>
          </a:p>
          <a:p>
            <a:pPr lvl="1"/>
            <a:r>
              <a:rPr lang="en-US" dirty="0" smtClean="0"/>
              <a:t>Used to test smaller units of code</a:t>
            </a:r>
          </a:p>
          <a:p>
            <a:pPr lvl="1"/>
            <a:r>
              <a:rPr lang="en-US" dirty="0" err="1" smtClean="0"/>
              <a:t>QUnit</a:t>
            </a:r>
            <a:r>
              <a:rPr lang="en-US" dirty="0" smtClean="0"/>
              <a:t> framework</a:t>
            </a:r>
          </a:p>
          <a:p>
            <a:pPr lvl="1"/>
            <a:endParaRPr lang="en-US" b="1" dirty="0" smtClean="0"/>
          </a:p>
          <a:p>
            <a:r>
              <a:rPr lang="en-US" b="1" dirty="0" smtClean="0"/>
              <a:t>Functional Tests</a:t>
            </a:r>
          </a:p>
          <a:p>
            <a:pPr lvl="1"/>
            <a:r>
              <a:rPr lang="en-US" dirty="0" smtClean="0"/>
              <a:t>Written before implementation of function</a:t>
            </a:r>
          </a:p>
          <a:p>
            <a:pPr lvl="1"/>
            <a:r>
              <a:rPr lang="en-US" dirty="0" smtClean="0"/>
              <a:t>Black-box tests</a:t>
            </a:r>
          </a:p>
          <a:p>
            <a:pPr lvl="1"/>
            <a:r>
              <a:rPr lang="en-US" dirty="0" smtClean="0"/>
              <a:t>Used to test larger components completed at end of each milestone</a:t>
            </a:r>
          </a:p>
          <a:p>
            <a:endParaRPr lang="en-CA" dirty="0"/>
          </a:p>
        </p:txBody>
      </p:sp>
      <p:sp>
        <p:nvSpPr>
          <p:cNvPr id="2" name="Title 1"/>
          <p:cNvSpPr>
            <a:spLocks noGrp="1"/>
          </p:cNvSpPr>
          <p:nvPr>
            <p:ph type="title"/>
          </p:nvPr>
        </p:nvSpPr>
        <p:spPr/>
        <p:txBody>
          <a:bodyPr/>
          <a:lstStyle/>
          <a:p>
            <a:pPr algn="ctr"/>
            <a:r>
              <a:rPr lang="en-US" dirty="0" smtClean="0"/>
              <a:t>Tests</a:t>
            </a:r>
            <a:endParaRPr lang="en-C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Acceptance </a:t>
            </a:r>
            <a:r>
              <a:rPr lang="en-US" b="1" dirty="0" smtClean="0"/>
              <a:t>Tests</a:t>
            </a:r>
          </a:p>
          <a:p>
            <a:pPr lvl="1"/>
            <a:r>
              <a:rPr lang="en-US" dirty="0" smtClean="0"/>
              <a:t>Black-box tests that map to requirements</a:t>
            </a:r>
          </a:p>
          <a:p>
            <a:pPr lvl="1"/>
            <a:r>
              <a:rPr lang="en-US" dirty="0"/>
              <a:t>User-Acceptance </a:t>
            </a:r>
            <a:r>
              <a:rPr lang="en-US" dirty="0" smtClean="0"/>
              <a:t>tests on client side</a:t>
            </a:r>
          </a:p>
          <a:p>
            <a:pPr lvl="1"/>
            <a:r>
              <a:rPr lang="en-US" dirty="0" smtClean="0"/>
              <a:t>Check whether requirement is met</a:t>
            </a:r>
          </a:p>
          <a:p>
            <a:pPr marL="393192" lvl="1" indent="0">
              <a:buNone/>
            </a:pPr>
            <a:r>
              <a:rPr lang="en-US" b="1" dirty="0"/>
              <a:t> </a:t>
            </a:r>
          </a:p>
          <a:p>
            <a:r>
              <a:rPr lang="en-US" b="1" dirty="0" smtClean="0"/>
              <a:t>Integration Tests</a:t>
            </a:r>
          </a:p>
          <a:p>
            <a:pPr lvl="1"/>
            <a:r>
              <a:rPr lang="en-US" dirty="0" smtClean="0"/>
              <a:t>Testing whether our system builds correctly every time we integrate our work</a:t>
            </a:r>
          </a:p>
          <a:p>
            <a:pPr lvl="1"/>
            <a:r>
              <a:rPr lang="en-US" dirty="0" smtClean="0"/>
              <a:t>Travis CI</a:t>
            </a:r>
            <a:endParaRPr lang="en-US" dirty="0"/>
          </a:p>
        </p:txBody>
      </p:sp>
      <p:sp>
        <p:nvSpPr>
          <p:cNvPr id="3" name="Title 2"/>
          <p:cNvSpPr>
            <a:spLocks noGrp="1"/>
          </p:cNvSpPr>
          <p:nvPr>
            <p:ph type="title"/>
          </p:nvPr>
        </p:nvSpPr>
        <p:spPr/>
        <p:txBody>
          <a:bodyPr/>
          <a:lstStyle/>
          <a:p>
            <a:pPr algn="ctr"/>
            <a:r>
              <a:rPr lang="en-US" dirty="0" smtClean="0"/>
              <a:t>Tests</a:t>
            </a:r>
            <a:endParaRPr lang="en-US" dirty="0"/>
          </a:p>
        </p:txBody>
      </p:sp>
    </p:spTree>
    <p:extLst>
      <p:ext uri="{BB962C8B-B14F-4D97-AF65-F5344CB8AC3E}">
        <p14:creationId xmlns:p14="http://schemas.microsoft.com/office/powerpoint/2010/main" xmlns="" val="3647294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ssues 2.jpg"/>
          <p:cNvPicPr>
            <a:picLocks noGrp="1" noChangeAspect="1"/>
          </p:cNvPicPr>
          <p:nvPr>
            <p:ph idx="1"/>
          </p:nvPr>
        </p:nvPicPr>
        <p:blipFill rotWithShape="1">
          <a:blip r:embed="rId3">
            <a:extLst>
              <a:ext uri="{28A0092B-C50C-407E-A947-70E740481C1C}">
                <a14:useLocalDpi xmlns:a14="http://schemas.microsoft.com/office/drawing/2010/main" xmlns="" val="0"/>
              </a:ext>
            </a:extLst>
          </a:blip>
          <a:srcRect t="1091" b="1091"/>
          <a:stretch/>
        </p:blipFill>
        <p:spPr/>
      </p:pic>
      <p:sp>
        <p:nvSpPr>
          <p:cNvPr id="2" name="Title 1"/>
          <p:cNvSpPr>
            <a:spLocks noGrp="1"/>
          </p:cNvSpPr>
          <p:nvPr>
            <p:ph type="title"/>
          </p:nvPr>
        </p:nvSpPr>
        <p:spPr/>
        <p:txBody>
          <a:bodyPr/>
          <a:lstStyle/>
          <a:p>
            <a:pPr algn="ctr"/>
            <a:r>
              <a:rPr lang="en-US" dirty="0" smtClean="0"/>
              <a:t>Issue Tracking</a:t>
            </a:r>
            <a:endParaRPr lang="en-US" dirty="0"/>
          </a:p>
        </p:txBody>
      </p:sp>
    </p:spTree>
    <p:extLst>
      <p:ext uri="{BB962C8B-B14F-4D97-AF65-F5344CB8AC3E}">
        <p14:creationId xmlns:p14="http://schemas.microsoft.com/office/powerpoint/2010/main" xmlns="" val="31039044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testscreen2.png"/>
          <p:cNvPicPr>
            <a:picLocks noGrp="1" noChangeAspect="1"/>
          </p:cNvPicPr>
          <p:nvPr>
            <p:ph idx="1"/>
          </p:nvPr>
        </p:nvPicPr>
        <p:blipFill rotWithShape="1">
          <a:blip r:embed="rId3">
            <a:extLst>
              <a:ext uri="{28A0092B-C50C-407E-A947-70E740481C1C}">
                <a14:useLocalDpi xmlns:a14="http://schemas.microsoft.com/office/drawing/2010/main" xmlns="" val="0"/>
              </a:ext>
            </a:extLst>
          </a:blip>
          <a:srcRect l="4" r="14888"/>
          <a:stretch/>
        </p:blipFill>
        <p:spPr>
          <a:xfrm>
            <a:off x="163286" y="1600201"/>
            <a:ext cx="8686800" cy="3606171"/>
          </a:xfrm>
        </p:spPr>
      </p:pic>
      <p:sp>
        <p:nvSpPr>
          <p:cNvPr id="2" name="Title 1"/>
          <p:cNvSpPr>
            <a:spLocks noGrp="1"/>
          </p:cNvSpPr>
          <p:nvPr>
            <p:ph type="title"/>
          </p:nvPr>
        </p:nvSpPr>
        <p:spPr/>
        <p:txBody>
          <a:bodyPr/>
          <a:lstStyle/>
          <a:p>
            <a:pPr algn="ctr"/>
            <a:r>
              <a:rPr lang="en-US" dirty="0" smtClean="0"/>
              <a:t>Test Example</a:t>
            </a:r>
            <a:endParaRPr lang="en-US" dirty="0"/>
          </a:p>
        </p:txBody>
      </p:sp>
    </p:spTree>
    <p:extLst>
      <p:ext uri="{BB962C8B-B14F-4D97-AF65-F5344CB8AC3E}">
        <p14:creationId xmlns:p14="http://schemas.microsoft.com/office/powerpoint/2010/main" xmlns="" val="2214752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600200"/>
            <a:ext cx="8229600" cy="4876800"/>
          </a:xfrm>
        </p:spPr>
        <p:txBody>
          <a:bodyPr>
            <a:normAutofit/>
          </a:bodyPr>
          <a:lstStyle/>
          <a:p>
            <a:r>
              <a:rPr lang="en-US" dirty="0" smtClean="0"/>
              <a:t>Coordinating group meetings</a:t>
            </a:r>
          </a:p>
          <a:p>
            <a:pPr lvl="1"/>
            <a:r>
              <a:rPr lang="en-US" dirty="0" smtClean="0"/>
              <a:t>scheduling short, regular meetings throughout the week</a:t>
            </a:r>
          </a:p>
          <a:p>
            <a:pPr lvl="1"/>
            <a:r>
              <a:rPr lang="en-US" dirty="0"/>
              <a:t> </a:t>
            </a:r>
            <a:r>
              <a:rPr lang="en-US" dirty="0" smtClean="0"/>
              <a:t>long meetings during the weekend</a:t>
            </a:r>
          </a:p>
          <a:p>
            <a:pPr marL="109728" indent="0">
              <a:buNone/>
            </a:pPr>
            <a:endParaRPr lang="en-US" dirty="0" smtClean="0"/>
          </a:p>
          <a:p>
            <a:r>
              <a:rPr lang="en-US" dirty="0"/>
              <a:t>Adapting to changes in requirements</a:t>
            </a:r>
          </a:p>
          <a:p>
            <a:pPr lvl="1"/>
            <a:r>
              <a:rPr lang="en-US" dirty="0"/>
              <a:t>changing milestone plans </a:t>
            </a:r>
          </a:p>
          <a:p>
            <a:pPr lvl="1"/>
            <a:r>
              <a:rPr lang="en-US" dirty="0"/>
              <a:t>change due date</a:t>
            </a:r>
          </a:p>
          <a:p>
            <a:pPr lvl="1"/>
            <a:r>
              <a:rPr lang="en-US" dirty="0"/>
              <a:t>discuss the new plan with the </a:t>
            </a:r>
            <a:r>
              <a:rPr lang="en-US" dirty="0" smtClean="0"/>
              <a:t>client </a:t>
            </a:r>
            <a:r>
              <a:rPr lang="en-US" dirty="0"/>
              <a:t>based on the time left for development</a:t>
            </a:r>
          </a:p>
          <a:p>
            <a:endParaRPr lang="en-US" dirty="0"/>
          </a:p>
          <a:p>
            <a:endParaRPr lang="en-US" dirty="0"/>
          </a:p>
          <a:p>
            <a:endParaRPr lang="en-US" dirty="0"/>
          </a:p>
          <a:p>
            <a:pPr marL="109728" indent="0">
              <a:buNone/>
            </a:pPr>
            <a:endParaRPr lang="en-US" dirty="0"/>
          </a:p>
          <a:p>
            <a:pPr marL="109728" indent="0">
              <a:buNone/>
            </a:pPr>
            <a:endParaRPr lang="en-US" dirty="0" smtClean="0"/>
          </a:p>
          <a:p>
            <a:endParaRPr lang="en-US" dirty="0" smtClean="0"/>
          </a:p>
          <a:p>
            <a:endParaRPr lang="en-US" dirty="0"/>
          </a:p>
        </p:txBody>
      </p:sp>
      <p:sp>
        <p:nvSpPr>
          <p:cNvPr id="4" name="Title 1"/>
          <p:cNvSpPr>
            <a:spLocks noGrp="1"/>
          </p:cNvSpPr>
          <p:nvPr>
            <p:ph type="title"/>
          </p:nvPr>
        </p:nvSpPr>
        <p:spPr>
          <a:xfrm>
            <a:off x="457200" y="533400"/>
            <a:ext cx="8229600" cy="990600"/>
          </a:xfrm>
        </p:spPr>
        <p:txBody>
          <a:bodyPr/>
          <a:lstStyle/>
          <a:p>
            <a:pPr algn="ctr"/>
            <a:r>
              <a:rPr lang="en-US" dirty="0" smtClean="0"/>
              <a:t>Key Challenges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83568" y="1340768"/>
            <a:ext cx="3168352" cy="165618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sp>
        <p:nvSpPr>
          <p:cNvPr id="6" name="Rounded Rectangle 5"/>
          <p:cNvSpPr/>
          <p:nvPr/>
        </p:nvSpPr>
        <p:spPr>
          <a:xfrm>
            <a:off x="4716016" y="3406189"/>
            <a:ext cx="3240360" cy="19265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sp>
        <p:nvSpPr>
          <p:cNvPr id="7" name="TextBox 6"/>
          <p:cNvSpPr txBox="1"/>
          <p:nvPr/>
        </p:nvSpPr>
        <p:spPr>
          <a:xfrm>
            <a:off x="1151620" y="1876472"/>
            <a:ext cx="2232248" cy="584775"/>
          </a:xfrm>
          <a:prstGeom prst="rect">
            <a:avLst/>
          </a:prstGeom>
          <a:noFill/>
        </p:spPr>
        <p:txBody>
          <a:bodyPr wrap="square" rtlCol="0">
            <a:spAutoFit/>
          </a:bodyPr>
          <a:lstStyle/>
          <a:p>
            <a:pPr algn="ctr"/>
            <a:r>
              <a:rPr lang="en-CA" sz="3200"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CA" sz="320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TextBox 7"/>
          <p:cNvSpPr txBox="1"/>
          <p:nvPr/>
        </p:nvSpPr>
        <p:spPr>
          <a:xfrm>
            <a:off x="5220072" y="4077071"/>
            <a:ext cx="2232248" cy="584775"/>
          </a:xfrm>
          <a:prstGeom prst="rect">
            <a:avLst/>
          </a:prstGeom>
          <a:noFill/>
        </p:spPr>
        <p:txBody>
          <a:bodyPr wrap="square" rtlCol="0">
            <a:spAutoFit/>
          </a:bodyPr>
          <a:lstStyle/>
          <a:p>
            <a:pPr algn="ctr"/>
            <a:r>
              <a:rPr lang="en-CA" sz="3200"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Questions?</a:t>
            </a:r>
            <a:endParaRPr lang="en-CA" sz="320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Rectangle 10"/>
          <p:cNvSpPr/>
          <p:nvPr/>
        </p:nvSpPr>
        <p:spPr>
          <a:xfrm>
            <a:off x="-36512" y="6453336"/>
            <a:ext cx="9180512"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xmlns="" val="27401810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CA" dirty="0" smtClean="0"/>
          </a:p>
          <a:p>
            <a:r>
              <a:rPr lang="en-CA" dirty="0" smtClean="0"/>
              <a:t>Complete Testing</a:t>
            </a:r>
          </a:p>
          <a:p>
            <a:r>
              <a:rPr lang="en-CA" dirty="0" smtClean="0"/>
              <a:t>System Integration</a:t>
            </a:r>
          </a:p>
          <a:p>
            <a:r>
              <a:rPr lang="en-CA" dirty="0" smtClean="0"/>
              <a:t>Documentation</a:t>
            </a:r>
          </a:p>
          <a:p>
            <a:endParaRPr lang="en-CA" dirty="0" smtClean="0"/>
          </a:p>
          <a:p>
            <a:endParaRPr lang="en-CA" dirty="0" smtClean="0"/>
          </a:p>
          <a:p>
            <a:endParaRPr lang="en-CA" dirty="0" smtClean="0"/>
          </a:p>
          <a:p>
            <a:endParaRPr lang="en-CA" dirty="0" smtClean="0"/>
          </a:p>
          <a:p>
            <a:endParaRPr lang="en-CA" dirty="0"/>
          </a:p>
        </p:txBody>
      </p:sp>
      <p:sp>
        <p:nvSpPr>
          <p:cNvPr id="3" name="Title 2"/>
          <p:cNvSpPr>
            <a:spLocks noGrp="1"/>
          </p:cNvSpPr>
          <p:nvPr>
            <p:ph type="title"/>
          </p:nvPr>
        </p:nvSpPr>
        <p:spPr/>
        <p:txBody>
          <a:bodyPr/>
          <a:lstStyle/>
          <a:p>
            <a:pPr algn="ctr"/>
            <a:r>
              <a:rPr lang="en-CA" dirty="0" smtClean="0"/>
              <a:t>What’s Next</a:t>
            </a:r>
            <a:endParaRPr lang="en-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CA" dirty="0" smtClean="0"/>
          </a:p>
          <a:p>
            <a:r>
              <a:rPr lang="en-CA" dirty="0" smtClean="0"/>
              <a:t>Overview</a:t>
            </a:r>
          </a:p>
          <a:p>
            <a:r>
              <a:rPr lang="en-CA" dirty="0" smtClean="0"/>
              <a:t>System Definition</a:t>
            </a:r>
          </a:p>
          <a:p>
            <a:r>
              <a:rPr lang="en-CA" dirty="0" smtClean="0"/>
              <a:t>Critical Scenario</a:t>
            </a:r>
          </a:p>
          <a:p>
            <a:r>
              <a:rPr lang="en-CA" dirty="0" smtClean="0"/>
              <a:t>Testing Strategies</a:t>
            </a:r>
          </a:p>
          <a:p>
            <a:r>
              <a:rPr lang="en-CA" dirty="0" smtClean="0"/>
              <a:t>Issue Tracking</a:t>
            </a:r>
          </a:p>
          <a:p>
            <a:r>
              <a:rPr lang="en-CA" dirty="0" smtClean="0"/>
              <a:t>Test Example</a:t>
            </a:r>
          </a:p>
          <a:p>
            <a:r>
              <a:rPr lang="en-CA" dirty="0" smtClean="0"/>
              <a:t>What’s Next</a:t>
            </a:r>
          </a:p>
          <a:p>
            <a:endParaRPr lang="en-CA" dirty="0" smtClean="0"/>
          </a:p>
          <a:p>
            <a:endParaRPr lang="en-CA" dirty="0" smtClean="0"/>
          </a:p>
          <a:p>
            <a:endParaRPr lang="en-CA" dirty="0"/>
          </a:p>
        </p:txBody>
      </p:sp>
      <p:sp>
        <p:nvSpPr>
          <p:cNvPr id="3" name="Title 2"/>
          <p:cNvSpPr>
            <a:spLocks noGrp="1"/>
          </p:cNvSpPr>
          <p:nvPr>
            <p:ph type="title"/>
          </p:nvPr>
        </p:nvSpPr>
        <p:spPr/>
        <p:txBody>
          <a:bodyPr/>
          <a:lstStyle/>
          <a:p>
            <a:pPr algn="ctr"/>
            <a:r>
              <a:rPr lang="en-CA" dirty="0" smtClean="0"/>
              <a:t>Agenda</a:t>
            </a:r>
            <a:endParaRPr lang="en-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Client </a:t>
            </a:r>
          </a:p>
          <a:p>
            <a:pPr lvl="1"/>
            <a:r>
              <a:rPr lang="en-US" dirty="0" smtClean="0"/>
              <a:t>Professor Liam Peyton</a:t>
            </a:r>
          </a:p>
          <a:p>
            <a:pPr lvl="1"/>
            <a:endParaRPr lang="en-US" dirty="0" smtClean="0"/>
          </a:p>
          <a:p>
            <a:pPr marL="365760" lvl="1" indent="-256032">
              <a:spcBef>
                <a:spcPts val="400"/>
              </a:spcBef>
              <a:buSzPct val="68000"/>
              <a:buFont typeface="Wingdings 3"/>
              <a:buChar char=""/>
            </a:pPr>
            <a:r>
              <a:rPr lang="en-US" dirty="0" smtClean="0"/>
              <a:t>Application</a:t>
            </a:r>
            <a:r>
              <a:rPr lang="en-CA" sz="2400" b="1" dirty="0"/>
              <a:t>: </a:t>
            </a:r>
            <a:r>
              <a:rPr lang="en-CA" sz="2400" dirty="0" err="1"/>
              <a:t>QuickForms</a:t>
            </a:r>
            <a:r>
              <a:rPr lang="en-CA" sz="2400" dirty="0"/>
              <a:t> Application (PAL-IS, RPP</a:t>
            </a:r>
            <a:r>
              <a:rPr lang="en-CA" sz="2400" dirty="0" smtClean="0"/>
              <a:t>)</a:t>
            </a:r>
            <a:endParaRPr lang="en-US" dirty="0"/>
          </a:p>
          <a:p>
            <a:pPr lvl="1"/>
            <a:r>
              <a:rPr lang="en-US" dirty="0" smtClean="0"/>
              <a:t>Application using the </a:t>
            </a:r>
            <a:r>
              <a:rPr lang="en-US" dirty="0" err="1" smtClean="0"/>
              <a:t>QuickForms</a:t>
            </a:r>
            <a:r>
              <a:rPr lang="en-US" dirty="0" smtClean="0"/>
              <a:t> framework</a:t>
            </a:r>
          </a:p>
          <a:p>
            <a:pPr lvl="1"/>
            <a:r>
              <a:rPr lang="en-US" dirty="0"/>
              <a:t> </a:t>
            </a:r>
            <a:r>
              <a:rPr lang="en-US" dirty="0" smtClean="0"/>
              <a:t>Used in applications that use forms for data collection and report generation</a:t>
            </a:r>
            <a:endParaRPr lang="en-US" dirty="0"/>
          </a:p>
          <a:p>
            <a:pPr lvl="1"/>
            <a:endParaRPr lang="en-US" dirty="0"/>
          </a:p>
          <a:p>
            <a:pPr lvl="1"/>
            <a:endParaRPr lang="en-US" dirty="0"/>
          </a:p>
          <a:p>
            <a:pPr lvl="1"/>
            <a:endParaRPr lang="en-US" dirty="0"/>
          </a:p>
          <a:p>
            <a:pPr lvl="1"/>
            <a:endParaRPr lang="en-US" dirty="0" smtClean="0"/>
          </a:p>
          <a:p>
            <a:pPr lvl="1"/>
            <a:endParaRPr lang="en-US" dirty="0"/>
          </a:p>
          <a:p>
            <a:pPr lvl="1"/>
            <a:endParaRPr lang="en-US" dirty="0" smtClean="0"/>
          </a:p>
          <a:p>
            <a:pPr lvl="1"/>
            <a:endParaRPr lang="en-US" dirty="0" smtClean="0"/>
          </a:p>
        </p:txBody>
      </p:sp>
      <p:sp>
        <p:nvSpPr>
          <p:cNvPr id="3" name="Title 2"/>
          <p:cNvSpPr>
            <a:spLocks noGrp="1"/>
          </p:cNvSpPr>
          <p:nvPr>
            <p:ph type="title"/>
          </p:nvPr>
        </p:nvSpPr>
        <p:spPr/>
        <p:txBody>
          <a:bodyPr/>
          <a:lstStyle/>
          <a:p>
            <a:pPr algn="ctr"/>
            <a:r>
              <a:rPr lang="en-US" dirty="0" smtClean="0"/>
              <a:t>Overview</a:t>
            </a:r>
            <a:endParaRPr lang="en-US" dirty="0"/>
          </a:p>
        </p:txBody>
      </p:sp>
    </p:spTree>
    <p:extLst>
      <p:ext uri="{BB962C8B-B14F-4D97-AF65-F5344CB8AC3E}">
        <p14:creationId xmlns:p14="http://schemas.microsoft.com/office/powerpoint/2010/main" xmlns="" val="1631553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Solution</a:t>
            </a:r>
            <a:r>
              <a:rPr lang="en-US" b="1" dirty="0"/>
              <a:t>: </a:t>
            </a:r>
            <a:r>
              <a:rPr lang="en-US" sz="2400" dirty="0" smtClean="0"/>
              <a:t>add </a:t>
            </a:r>
            <a:r>
              <a:rPr lang="en-US" sz="2400" dirty="0"/>
              <a:t>generic </a:t>
            </a:r>
            <a:r>
              <a:rPr lang="en-US" sz="2400" dirty="0" smtClean="0"/>
              <a:t>design capability that </a:t>
            </a:r>
            <a:r>
              <a:rPr lang="en-US" sz="2400" dirty="0"/>
              <a:t>helps manage applications developed using </a:t>
            </a:r>
            <a:r>
              <a:rPr lang="en-US" sz="2400" dirty="0" err="1"/>
              <a:t>QuickForms</a:t>
            </a:r>
            <a:r>
              <a:rPr lang="en-US" sz="2400" dirty="0"/>
              <a:t> framework</a:t>
            </a:r>
          </a:p>
          <a:p>
            <a:pPr lvl="1"/>
            <a:endParaRPr lang="en-US" sz="2400" dirty="0"/>
          </a:p>
          <a:p>
            <a:pPr lvl="1"/>
            <a:r>
              <a:rPr lang="en-US" sz="2400" dirty="0" smtClean="0"/>
              <a:t>Can be </a:t>
            </a:r>
            <a:r>
              <a:rPr lang="en-US" sz="2400" dirty="0"/>
              <a:t>used to edit all different types of forms </a:t>
            </a:r>
          </a:p>
          <a:p>
            <a:pPr lvl="1"/>
            <a:endParaRPr lang="en-US" sz="2400" dirty="0"/>
          </a:p>
          <a:p>
            <a:pPr lvl="1"/>
            <a:r>
              <a:rPr lang="en-US" sz="2400" dirty="0"/>
              <a:t>A</a:t>
            </a:r>
            <a:r>
              <a:rPr lang="en-US" sz="2400" dirty="0" smtClean="0"/>
              <a:t>llow </a:t>
            </a:r>
            <a:r>
              <a:rPr lang="en-US" sz="2400" dirty="0"/>
              <a:t>users makes changes to forms and profile settings on their own without having to report back to the customer</a:t>
            </a:r>
          </a:p>
          <a:p>
            <a:pPr marL="274320" lvl="1" indent="0">
              <a:buNone/>
            </a:pPr>
            <a:endParaRPr lang="en-US" dirty="0"/>
          </a:p>
          <a:p>
            <a:pPr lvl="1"/>
            <a:endParaRPr lang="en-US" dirty="0"/>
          </a:p>
          <a:p>
            <a:endParaRPr lang="en-US" dirty="0"/>
          </a:p>
        </p:txBody>
      </p:sp>
      <p:sp>
        <p:nvSpPr>
          <p:cNvPr id="2" name="Title 1"/>
          <p:cNvSpPr>
            <a:spLocks noGrp="1"/>
          </p:cNvSpPr>
          <p:nvPr>
            <p:ph type="title"/>
          </p:nvPr>
        </p:nvSpPr>
        <p:spPr/>
        <p:txBody>
          <a:bodyPr/>
          <a:lstStyle/>
          <a:p>
            <a:pPr algn="ctr"/>
            <a:r>
              <a:rPr lang="en-US" dirty="0" smtClean="0"/>
              <a:t>System Definition</a:t>
            </a:r>
            <a:endParaRPr lang="en-US" dirty="0"/>
          </a:p>
        </p:txBody>
      </p:sp>
    </p:spTree>
    <p:extLst>
      <p:ext uri="{BB962C8B-B14F-4D97-AF65-F5344CB8AC3E}">
        <p14:creationId xmlns:p14="http://schemas.microsoft.com/office/powerpoint/2010/main" xmlns="" val="445800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ew.jpg"/>
          <p:cNvPicPr>
            <a:picLocks noGrp="1" noChangeAspect="1"/>
          </p:cNvPicPr>
          <p:nvPr>
            <p:ph idx="1"/>
          </p:nvPr>
        </p:nvPicPr>
        <p:blipFill rotWithShape="1">
          <a:blip r:embed="rId3"/>
          <a:srcRect t="-1977" b="1470"/>
          <a:stretch/>
        </p:blipFill>
        <p:spPr>
          <a:xfrm>
            <a:off x="1579034" y="804334"/>
            <a:ext cx="5998633" cy="5754861"/>
          </a:xfrm>
        </p:spPr>
      </p:pic>
      <p:sp>
        <p:nvSpPr>
          <p:cNvPr id="2" name="Title 1"/>
          <p:cNvSpPr>
            <a:spLocks noGrp="1"/>
          </p:cNvSpPr>
          <p:nvPr>
            <p:ph type="title"/>
          </p:nvPr>
        </p:nvSpPr>
        <p:spPr/>
        <p:txBody>
          <a:bodyPr/>
          <a:lstStyle/>
          <a:p>
            <a:pPr algn="ctr"/>
            <a:r>
              <a:rPr lang="en-US" dirty="0" smtClean="0"/>
              <a:t>Critical Scenario</a:t>
            </a:r>
            <a:endParaRPr lang="en-CA"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9712"/>
            <a:ext cx="8229600" cy="4525963"/>
          </a:xfrm>
        </p:spPr>
        <p:txBody>
          <a:bodyPr>
            <a:normAutofit/>
          </a:bodyPr>
          <a:lstStyle/>
          <a:p>
            <a:pPr>
              <a:buNone/>
            </a:pPr>
            <a:r>
              <a:rPr lang="en-CA" dirty="0" smtClean="0"/>
              <a:t>	</a:t>
            </a:r>
            <a:r>
              <a:rPr lang="en-CA" b="1" dirty="0" smtClean="0"/>
              <a:t>Main Use Case Example</a:t>
            </a:r>
          </a:p>
          <a:p>
            <a:pPr>
              <a:buNone/>
            </a:pPr>
            <a:endParaRPr lang="en-CA" dirty="0" smtClean="0"/>
          </a:p>
          <a:p>
            <a:r>
              <a:rPr lang="en-CA" sz="2400" b="1" dirty="0" err="1" smtClean="0"/>
              <a:t>UseCase</a:t>
            </a:r>
            <a:r>
              <a:rPr lang="en-CA" sz="2400" b="1" dirty="0" smtClean="0"/>
              <a:t>: Edit Form</a:t>
            </a:r>
          </a:p>
          <a:p>
            <a:r>
              <a:rPr lang="en-CA" sz="2400" b="1" dirty="0" smtClean="0"/>
              <a:t>Pre-Conditions:</a:t>
            </a:r>
            <a:r>
              <a:rPr lang="en-CA" sz="2400" dirty="0" smtClean="0"/>
              <a:t> The user is logged in as an admin</a:t>
            </a:r>
          </a:p>
          <a:p>
            <a:r>
              <a:rPr lang="en-CA" sz="2400" b="1" dirty="0" smtClean="0"/>
              <a:t>Procedure:</a:t>
            </a:r>
            <a:endParaRPr lang="en-CA" sz="2400" dirty="0" smtClean="0"/>
          </a:p>
          <a:p>
            <a:pPr lvl="1"/>
            <a:r>
              <a:rPr lang="en-CA" sz="2400" dirty="0" smtClean="0"/>
              <a:t>The user select a form to edit</a:t>
            </a:r>
          </a:p>
          <a:p>
            <a:pPr lvl="1"/>
            <a:r>
              <a:rPr lang="en-CA" sz="2400" dirty="0" smtClean="0"/>
              <a:t>The user clicks on “Design” button</a:t>
            </a:r>
          </a:p>
          <a:p>
            <a:pPr lvl="1"/>
            <a:r>
              <a:rPr lang="en-CA" sz="2400" dirty="0" smtClean="0"/>
              <a:t>The System displays the form in edit mode</a:t>
            </a:r>
          </a:p>
          <a:p>
            <a:r>
              <a:rPr lang="en-CA" sz="2400" b="1" dirty="0" smtClean="0"/>
              <a:t>Post Conditions:</a:t>
            </a:r>
            <a:r>
              <a:rPr lang="en-CA" sz="2400" dirty="0" smtClean="0"/>
              <a:t> </a:t>
            </a:r>
            <a:r>
              <a:rPr lang="en-CA" sz="2400" dirty="0" err="1" smtClean="0"/>
              <a:t>EditItem</a:t>
            </a:r>
            <a:r>
              <a:rPr lang="en-CA" sz="2400" dirty="0" smtClean="0"/>
              <a:t>, </a:t>
            </a:r>
            <a:r>
              <a:rPr lang="en-CA" sz="2400" dirty="0" err="1" smtClean="0"/>
              <a:t>CancelEdit</a:t>
            </a:r>
            <a:endParaRPr lang="en-CA" sz="2400" dirty="0" smtClean="0"/>
          </a:p>
          <a:p>
            <a:pPr>
              <a:buNone/>
            </a:pPr>
            <a:endParaRPr lang="en-CA" dirty="0"/>
          </a:p>
        </p:txBody>
      </p:sp>
      <p:sp>
        <p:nvSpPr>
          <p:cNvPr id="2" name="Title 1"/>
          <p:cNvSpPr>
            <a:spLocks noGrp="1"/>
          </p:cNvSpPr>
          <p:nvPr>
            <p:ph type="title"/>
          </p:nvPr>
        </p:nvSpPr>
        <p:spPr/>
        <p:txBody>
          <a:bodyPr/>
          <a:lstStyle/>
          <a:p>
            <a:pPr algn="ctr"/>
            <a:r>
              <a:rPr lang="en-US" dirty="0" smtClean="0"/>
              <a:t>Critical Scenario</a:t>
            </a:r>
            <a:endParaRPr lang="en-CA"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om1.PNG"/>
          <p:cNvPicPr>
            <a:picLocks noGrp="1" noChangeAspect="1"/>
          </p:cNvPicPr>
          <p:nvPr>
            <p:ph idx="1"/>
          </p:nvPr>
        </p:nvPicPr>
        <p:blipFill>
          <a:blip r:embed="rId3"/>
          <a:srcRect l="9480" r="9480"/>
          <a:stretch>
            <a:fillRect/>
          </a:stretch>
        </p:blipFill>
        <p:spPr>
          <a:prstGeom prst="rect">
            <a:avLst/>
          </a:prstGeom>
        </p:spPr>
      </p:pic>
      <p:sp>
        <p:nvSpPr>
          <p:cNvPr id="2" name="Title 1"/>
          <p:cNvSpPr>
            <a:spLocks noGrp="1"/>
          </p:cNvSpPr>
          <p:nvPr>
            <p:ph type="title"/>
          </p:nvPr>
        </p:nvSpPr>
        <p:spPr/>
        <p:txBody>
          <a:bodyPr/>
          <a:lstStyle/>
          <a:p>
            <a:r>
              <a:rPr lang="en-CA" dirty="0" smtClean="0"/>
              <a:t>Use Case: </a:t>
            </a:r>
            <a:r>
              <a:rPr lang="en-CA" dirty="0" err="1" smtClean="0"/>
              <a:t>EditForm</a:t>
            </a:r>
            <a:endParaRPr lang="en-CA"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orm 2.PNG"/>
          <p:cNvPicPr>
            <a:picLocks noGrp="1" noChangeAspect="1"/>
          </p:cNvPicPr>
          <p:nvPr>
            <p:ph idx="1"/>
          </p:nvPr>
        </p:nvPicPr>
        <p:blipFill>
          <a:blip r:embed="rId3"/>
          <a:srcRect l="8576" r="8576"/>
          <a:stretch>
            <a:fillRect/>
          </a:stretch>
        </p:blipFill>
        <p:spPr>
          <a:prstGeom prst="rect">
            <a:avLst/>
          </a:prstGeom>
        </p:spPr>
      </p:pic>
      <p:sp>
        <p:nvSpPr>
          <p:cNvPr id="2" name="Title 1"/>
          <p:cNvSpPr>
            <a:spLocks noGrp="1"/>
          </p:cNvSpPr>
          <p:nvPr>
            <p:ph type="title"/>
          </p:nvPr>
        </p:nvSpPr>
        <p:spPr/>
        <p:txBody>
          <a:bodyPr/>
          <a:lstStyle/>
          <a:p>
            <a:r>
              <a:rPr lang="en-CA" dirty="0"/>
              <a:t>Use Case: </a:t>
            </a:r>
            <a:r>
              <a:rPr lang="en-CA" dirty="0" err="1"/>
              <a:t>EditForm</a:t>
            </a:r>
            <a:endParaRPr lang="en-CA"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rm3.PNG"/>
          <p:cNvPicPr>
            <a:picLocks noChangeAspect="1"/>
          </p:cNvPicPr>
          <p:nvPr/>
        </p:nvPicPr>
        <p:blipFill>
          <a:blip r:embed="rId3"/>
          <a:stretch>
            <a:fillRect/>
          </a:stretch>
        </p:blipFill>
        <p:spPr>
          <a:xfrm>
            <a:off x="2095323" y="1376248"/>
            <a:ext cx="5532446" cy="4780966"/>
          </a:xfrm>
          <a:prstGeom prst="rect">
            <a:avLst/>
          </a:prstGeom>
        </p:spPr>
      </p:pic>
      <p:sp>
        <p:nvSpPr>
          <p:cNvPr id="3" name="Title 1"/>
          <p:cNvSpPr>
            <a:spLocks noGrp="1"/>
          </p:cNvSpPr>
          <p:nvPr>
            <p:ph type="title"/>
          </p:nvPr>
        </p:nvSpPr>
        <p:spPr/>
        <p:txBody>
          <a:bodyPr/>
          <a:lstStyle/>
          <a:p>
            <a:r>
              <a:rPr lang="en-CA" dirty="0"/>
              <a:t>Use Case: </a:t>
            </a:r>
            <a:r>
              <a:rPr lang="en-CA" dirty="0" err="1"/>
              <a:t>EditForm</a:t>
            </a:r>
            <a:endParaRPr lang="en-CA"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664</TotalTime>
  <Words>963</Words>
  <Application>Microsoft Office PowerPoint</Application>
  <PresentationFormat>On-screen Show (4:3)</PresentationFormat>
  <Paragraphs>191</Paragraphs>
  <Slides>18</Slides>
  <Notes>16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Concourse</vt:lpstr>
      <vt:lpstr>QuickForms Applications</vt:lpstr>
      <vt:lpstr>Agenda</vt:lpstr>
      <vt:lpstr>Overview</vt:lpstr>
      <vt:lpstr>System Definition</vt:lpstr>
      <vt:lpstr>Critical Scenario</vt:lpstr>
      <vt:lpstr>Critical Scenario</vt:lpstr>
      <vt:lpstr>Use Case: EditForm</vt:lpstr>
      <vt:lpstr>Use Case: EditForm</vt:lpstr>
      <vt:lpstr>Use Case: EditForm</vt:lpstr>
      <vt:lpstr>Testing Strategy</vt:lpstr>
      <vt:lpstr>Tests</vt:lpstr>
      <vt:lpstr>Tests</vt:lpstr>
      <vt:lpstr>Tests</vt:lpstr>
      <vt:lpstr>Issue Tracking</vt:lpstr>
      <vt:lpstr>Test Example</vt:lpstr>
      <vt:lpstr>Key Challenges</vt:lpstr>
      <vt:lpstr>Slide 17</vt:lpstr>
      <vt:lpstr>What’s Next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QuickForms Application Manager</dc:title>
  <dc:creator>Smita Borbaruah</dc:creator>
  <cp:lastModifiedBy>Nadeen</cp:lastModifiedBy>
  <cp:revision>39</cp:revision>
  <dcterms:created xsi:type="dcterms:W3CDTF">2014-02-26T00:09:23Z</dcterms:created>
  <dcterms:modified xsi:type="dcterms:W3CDTF">2014-03-03T18:00:42Z</dcterms:modified>
</cp:coreProperties>
</file>