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57" r:id="rId7"/>
    <p:sldId id="258" r:id="rId8"/>
    <p:sldId id="264" r:id="rId9"/>
    <p:sldId id="261" r:id="rId10"/>
    <p:sldId id="262" r:id="rId11"/>
    <p:sldId id="263" r:id="rId12"/>
    <p:sldId id="265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4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Ideal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Foglio1!$B$2:$B$15</c:f>
              <c:numCache>
                <c:formatCode>General</c:formatCode>
                <c:ptCount val="14"/>
                <c:pt idx="0">
                  <c:v>29</c:v>
                </c:pt>
                <c:pt idx="1">
                  <c:v>27</c:v>
                </c:pt>
                <c:pt idx="2">
                  <c:v>25</c:v>
                </c:pt>
                <c:pt idx="3">
                  <c:v>22</c:v>
                </c:pt>
                <c:pt idx="4">
                  <c:v>19</c:v>
                </c:pt>
                <c:pt idx="5">
                  <c:v>17</c:v>
                </c:pt>
                <c:pt idx="6">
                  <c:v>15</c:v>
                </c:pt>
                <c:pt idx="7">
                  <c:v>12</c:v>
                </c:pt>
                <c:pt idx="8">
                  <c:v>10</c:v>
                </c:pt>
                <c:pt idx="9">
                  <c:v>8</c:v>
                </c:pt>
                <c:pt idx="10">
                  <c:v>6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4-418A-B172-C3F6BE01712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Foglio1!$A$2:$A$15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Foglio1!$C$2:$C$15</c:f>
              <c:numCache>
                <c:formatCode>General</c:formatCode>
                <c:ptCount val="14"/>
                <c:pt idx="0">
                  <c:v>29</c:v>
                </c:pt>
                <c:pt idx="1">
                  <c:v>29</c:v>
                </c:pt>
                <c:pt idx="2">
                  <c:v>26</c:v>
                </c:pt>
                <c:pt idx="3">
                  <c:v>26</c:v>
                </c:pt>
                <c:pt idx="4">
                  <c:v>21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04-418A-B172-C3F6BE017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066608"/>
        <c:axId val="449070768"/>
      </c:lineChart>
      <c:catAx>
        <c:axId val="4490666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9070768"/>
        <c:crosses val="autoZero"/>
        <c:auto val="1"/>
        <c:lblAlgn val="ctr"/>
        <c:lblOffset val="100"/>
        <c:noMultiLvlLbl val="0"/>
      </c:catAx>
      <c:valAx>
        <c:axId val="4490707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906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46C3F-A731-47B4-8E88-DB2BCC1E3932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F7085-1156-4C1B-8A8A-CCA68AC00B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29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quanto riguarda le tecnologie adottate, come già specificato in passato, è stato utilizzato Java per la gestione della logica software 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PostreSQL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gestire i dati della repository condivisa; rispetto alla scorsa review, abbiamo deciso di utilizzare un database locale sia per velocizzare le operazioni, sia per evitare i vincoli posti dal piano gratuito del servizio 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ElephantSQL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precedentemente utilizzato; l’architettura di alto livello resta sempre a repository condivisa, da noi considerata quella più adatta a gestire le dinamiche del software realizzato.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3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si può notare dal </a:t>
            </a:r>
            <a:r>
              <a:rPr lang="it-IT" dirty="0" err="1"/>
              <a:t>burndown</a:t>
            </a:r>
            <a:r>
              <a:rPr lang="it-IT" dirty="0"/>
              <a:t> chart, l’andamento non è stato del tutto lineare. Si era supposto di riuscire a completare 29 story points, i quali sono stati realizzati con successo in un tempo inferiore rispetto al tempo totale della sprint;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48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sprint appena conclusa, sono state realizzate con successo tutte le altre user stories con priorità massima, in cui ci si concentrava sulla gestione delle attività di tipo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unplanned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quali ora possono essere inserite, modificate e cancellate oltre ad essere assegnate ai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base alla loro disponibilità; su GitHub, oltre al codice sorgente, è possibile consultare la documentazione e i file relativi alla progettazione sia lato DB che lato Java, mentre su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possibile visualizzare tutte le user stories completate nelle due sprint precedenti. Inoltre, è possibile visualizzare come i task sono stati divisi tra i quattro membri del gruppo.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78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è deciso di sfruttare il tempo rimanente della sprint per effettuare operazioni di </a:t>
            </a:r>
            <a:r>
              <a:rPr lang="it-IT" dirty="0" err="1"/>
              <a:t>refactoring</a:t>
            </a:r>
            <a:r>
              <a:rPr lang="it-IT" dirty="0"/>
              <a:t> sia a livello di implementazione che a livello concettuale: in particolare è stata effettuata la progettazione concettuale, la ristrutturazione e la progettazione logica del database. Oltre al </a:t>
            </a:r>
            <a:r>
              <a:rPr lang="it-IT" dirty="0" err="1"/>
              <a:t>refactoring</a:t>
            </a:r>
            <a:r>
              <a:rPr lang="it-IT" dirty="0"/>
              <a:t> del database, è stato effettuato quello del diagramma UML delle classi ed è stata prodotta una documentazione per spiegare il funzionamento generale del sistema. Per fare in modo che le modifiche relative alla progettazione fossero correttamente implementate, è stato successivamente effettuato il </a:t>
            </a:r>
            <a:r>
              <a:rPr lang="it-IT" dirty="0" err="1"/>
              <a:t>refactoring</a:t>
            </a:r>
            <a:r>
              <a:rPr lang="it-IT" dirty="0"/>
              <a:t> del codice precedentemente definito; la scelta di effettuare queste operazioni piuttosto che conseguire il completamento di altre user stories è stata fatta per favorire un’efficienza maggiore e per permettere al team di poter lavorare in maniera più agile nelle successive sprint: ciò ha evitato un accumulo di technical </a:t>
            </a:r>
            <a:r>
              <a:rPr lang="it-IT" dirty="0" err="1"/>
              <a:t>debt</a:t>
            </a:r>
            <a:r>
              <a:rPr lang="it-IT" dirty="0"/>
              <a:t> che sarebbero stati difficili da risolvere nelle fasi finali di sprint. Per ogni operazione di </a:t>
            </a:r>
            <a:r>
              <a:rPr lang="it-IT" dirty="0" err="1"/>
              <a:t>refactoring</a:t>
            </a:r>
            <a:r>
              <a:rPr lang="it-IT" dirty="0"/>
              <a:t>, è stato stimato un numero di story points consono.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58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Nella sprint </a:t>
            </a:r>
            <a:r>
              <a:rPr lang="it-IT" dirty="0" err="1"/>
              <a:t>retrospective</a:t>
            </a:r>
            <a:r>
              <a:rPr lang="it-IT" dirty="0"/>
              <a:t>, sfruttando lo </a:t>
            </a:r>
            <a:r>
              <a:rPr lang="it-IT" dirty="0" err="1"/>
              <a:t>starfish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, è stato possibile individuare gli aspetti da migliorare che ci permetteranno di svolgere un lavoro più proficuo nella seguente fase di sprint: bisogna continuare a porre attenzione alle azioni svolte sulla piattaforma GitHub e continuare a dividere in maniera bilanciata il lavoro tra i vari membri del gruppo; è necessario inoltre introdurre un numero maggiore di commenti sul codice prodotto e una maggiore attenzione sulla precisione riguardante le cerimonie di SCRUM; infine, bisogna evitare di compiere </a:t>
            </a:r>
            <a:r>
              <a:rPr lang="it-IT" dirty="0" err="1"/>
              <a:t>commit</a:t>
            </a:r>
            <a:r>
              <a:rPr lang="it-IT" dirty="0"/>
              <a:t> inutili per avere un quadro storico delle </a:t>
            </a:r>
            <a:r>
              <a:rPr lang="it-IT" dirty="0" err="1"/>
              <a:t>commit</a:t>
            </a:r>
            <a:r>
              <a:rPr lang="it-IT" dirty="0"/>
              <a:t> generali più chiaro e controllato.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03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terza sprint, i ruoli sono stati così definiti:</a:t>
            </a:r>
          </a:p>
          <a:p>
            <a:r>
              <a:rPr lang="it-IT" dirty="0"/>
              <a:t>-	Esposito ha avuto il ruolo di Product </a:t>
            </a:r>
            <a:r>
              <a:rPr lang="it-IT" dirty="0" err="1"/>
              <a:t>Owner</a:t>
            </a:r>
            <a:r>
              <a:rPr lang="it-IT" dirty="0"/>
              <a:t>;</a:t>
            </a:r>
          </a:p>
          <a:p>
            <a:r>
              <a:rPr lang="it-IT" dirty="0"/>
              <a:t>-	Bifulco ha avuto il ruolo di </a:t>
            </a:r>
            <a:r>
              <a:rPr lang="it-IT" dirty="0" err="1"/>
              <a:t>Scrum</a:t>
            </a:r>
            <a:r>
              <a:rPr lang="it-IT" dirty="0"/>
              <a:t> Master;</a:t>
            </a:r>
          </a:p>
          <a:p>
            <a:r>
              <a:rPr lang="it-IT" dirty="0"/>
              <a:t>Anche in questa sprint i ruoli sono stati assegnati a rotazione, in modo da permettere a tutti i membri del team di ricoprire le varie cariche.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92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termine di questa sprint, il team si è riunito per pianificare il lavoro per la prossima sprint. Sono state scelte le user stories a priorità media in quanto tutte quelle con priorità alta sono state già realizzate con successo nelle precedenti sprint. Inoltre, tramite </a:t>
            </a:r>
            <a:r>
              <a:rPr lang="it-IT" dirty="0" err="1"/>
              <a:t>Trello</a:t>
            </a:r>
            <a:r>
              <a:rPr lang="it-IT" dirty="0"/>
              <a:t>, le user stories saranno decomposte in vari task da svolgere.</a:t>
            </a:r>
          </a:p>
          <a:p>
            <a:r>
              <a:rPr lang="it-IT" dirty="0"/>
              <a:t>Avendo completato con successo 29 story points nella precedente sprint, è stato deciso di impostare tale valore come soglia per quella attuale. Inoltre, in accordo al paradigma dell’aggressive programming, il numero totale di story points è leggermente superiore al valore definito.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01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Infine, nel product backlog rimangono 6 user stories per un totale di 25 story points da realizzare, tutte riguardanti la parte del system </a:t>
            </a:r>
            <a:r>
              <a:rPr lang="it-IT" dirty="0" err="1"/>
              <a:t>administrator</a:t>
            </a:r>
            <a:r>
              <a:rPr lang="it-IT" dirty="0"/>
              <a:t>; si conta nella quarta sprint di terminare le user stories rimanenti. Il team, nella sprint finale, si concentrerà sul testing del prodotto nella sua interezza al fine di verificare la robustezza e la manutenibilità del codice, oltre ad effettuare operazioni di </a:t>
            </a:r>
            <a:r>
              <a:rPr lang="it-IT" dirty="0" err="1"/>
              <a:t>refactoring</a:t>
            </a:r>
            <a:r>
              <a:rPr lang="it-IT" dirty="0"/>
              <a:t> sul prodotto finito.</a:t>
            </a:r>
          </a:p>
          <a:p>
            <a:r>
              <a:rPr lang="it-IT" dirty="0"/>
              <a:t>La previsione del team di consegnare un prodotto testato e finito entro 4 / 5 sprint si è dimostrata corretta.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22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PER L’ATTENZIONE!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F7085-1156-4C1B-8A8A-CCA68AC00B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0E657-57F7-4E97-AC7C-1963B424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0E9FAA-79E1-4701-9AAE-9F4049441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A3F0B-C691-4212-9D78-8305769A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F2606-C8D7-48FA-B591-AAE33662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0D619-C6C7-4674-B74F-C5D5E1E1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59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1354C-349C-4BAE-A6E4-625F854E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334C4A-E1FA-4FFB-964B-C00F031E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1A4D8D-8164-4384-906E-05F203EC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B0AF74-5658-41E5-87E7-9E736FF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89BB-6B52-4322-AD44-F557B0D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93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FA3D6F-C60D-4BAD-BE87-12FA5E9A5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925BA3-0BD4-48B0-9D31-EB2B7C36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3CEC5-481C-486A-8DF8-464E5A71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3677B-A7B1-4259-A496-F1E61FD8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5A870F-2C3D-4530-866E-6E2E496B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47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2A149-C554-4495-8279-E4BA62B3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1D426A-4D70-4780-91B0-F7419AB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C7EF36-2221-46C3-A85E-4AAD1D83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344A1-1524-4FC7-BC6B-4F413201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35A75D-F8A2-4E47-AA86-7D42A25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ABBB1-44E0-455C-88E1-7E9BF766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5FC05C-3C1D-4E4D-8737-D0EB437B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B0CE94-5F7C-4D3A-8B23-185F66AD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1701DB-BD3F-40B5-BF1D-E3EA73E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4084FE-E35B-4916-943A-25ED35A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3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BE159-DD46-411B-A99C-2BD3E567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FF704B-6CAE-4F3D-AD21-8D768B57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64DA73-05A3-4945-96BC-896C41D6F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D230E-FA1E-405A-BC6D-08E920E5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B590D6-A14E-4ABA-95C6-C4493F57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23489F-E5B0-4B50-AEA7-18520974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9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2A44B-8AE6-43A6-96FF-41615B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13966D-4ABA-4AD1-B861-F954338D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77673-4BBA-4AFA-AE0D-B0C2906EB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907F19-ABF0-4A05-95AB-A7F8202C5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5C0FD4-4EC7-446E-801F-5C435655D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2CB979-D8EB-4B4F-AC17-BAB8BED6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D38BC2-D007-4483-92DA-659CD301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4C849C-097B-4D00-BD4D-CDA9FD0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522F3-A74C-4F68-B0DA-463DEA4F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458E7F-23ED-4D43-AEAF-C1A8F97E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84498A-8A6E-4323-9A7D-49C004FB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80DEB-4C87-427C-B7AD-190593C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9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308856-CC00-4648-B770-106C8952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0244B8-1A07-43CC-AC3D-0410367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54A199-83F2-4916-8D8C-827560A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1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44DB6-141D-4AC0-9981-3225239D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59325-16BE-4E7D-8C42-A99DB1BA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6F8B8B-FAFB-4F8C-BC51-2F8D4240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F29D2B-B260-4057-9126-5738D19C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F27B02-EDC0-4B33-B862-B7ECA7B8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CF87B-A553-47F6-9CDD-CA3C418A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59ACE-AFC5-4899-B35D-DFF9D8A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9BCFD9-EB1D-4799-9E5B-B947B689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2CC16B-7446-4CCB-973D-7A155181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41C9C-5CF3-4368-A6FA-B1BFC984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E63CAA-71C7-4682-9E9D-1B64B3B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B8B932-79A0-4905-9123-A204FA40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16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0EC085-7C84-4463-85F8-BA4BC005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EB131F-211A-42E1-9B5E-67932A967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D08277-F393-4A9E-8193-0B11EACE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B227-858F-4B28-8975-3482ABC97884}" type="datetimeFigureOut">
              <a:rPr lang="it-IT" smtClean="0"/>
              <a:t>16/12/2020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91B2E-6000-414A-A3FB-EA2BD9E59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DD377-9FE1-4D31-A206-AD435E3A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2B33-5E17-4AD8-BDB0-B06D076A9E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roup15/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rello.com/b/lv27Id83/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EGroup15/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F1DBC-7FC2-40B7-A111-911735E4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672" y="193895"/>
            <a:ext cx="9144000" cy="2387600"/>
          </a:xfrm>
        </p:spPr>
        <p:txBody>
          <a:bodyPr/>
          <a:lstStyle/>
          <a:p>
            <a:r>
              <a:rPr lang="it-IT" dirty="0"/>
              <a:t>PM SRS Part I - Planner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544A59-E158-471D-A42A-5464CCC8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5562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BIFULCO GIUSEPPE GERARDO</a:t>
            </a:r>
          </a:p>
          <a:p>
            <a:r>
              <a:rPr lang="it-IT" dirty="0"/>
              <a:t>ESPOSITO SABATINO</a:t>
            </a:r>
          </a:p>
          <a:p>
            <a:r>
              <a:rPr lang="it-IT" dirty="0"/>
              <a:t>GIGLIO IVAN</a:t>
            </a:r>
          </a:p>
          <a:p>
            <a:r>
              <a:rPr lang="it-IT" dirty="0"/>
              <a:t>BOLVINO ANGELO RAFFAELE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5B28DB-12E0-4C83-814B-BF3A247B781F}"/>
              </a:ext>
            </a:extLst>
          </p:cNvPr>
          <p:cNvSpPr txBox="1"/>
          <p:nvPr/>
        </p:nvSpPr>
        <p:spPr>
          <a:xfrm>
            <a:off x="5154652" y="581667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17 </a:t>
            </a:r>
            <a:r>
              <a:rPr lang="it-IT" sz="2400" dirty="0" err="1"/>
              <a:t>December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E5A856-E9DD-4A5A-8106-EDEFB8891C21}"/>
              </a:ext>
            </a:extLst>
          </p:cNvPr>
          <p:cNvSpPr txBox="1"/>
          <p:nvPr/>
        </p:nvSpPr>
        <p:spPr>
          <a:xfrm>
            <a:off x="1317547" y="2971540"/>
            <a:ext cx="1009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Second Sprint Review - Sprint </a:t>
            </a:r>
            <a:r>
              <a:rPr lang="it-IT" sz="2400" b="1" dirty="0" err="1"/>
              <a:t>Retrospective</a:t>
            </a:r>
            <a:r>
              <a:rPr lang="it-IT" sz="2400" b="1" dirty="0"/>
              <a:t> - Sprint planning –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51873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B87798-C04C-4A57-AD13-D919E2EA5920}"/>
              </a:ext>
            </a:extLst>
          </p:cNvPr>
          <p:cNvSpPr txBox="1"/>
          <p:nvPr/>
        </p:nvSpPr>
        <p:spPr>
          <a:xfrm flipH="1">
            <a:off x="2111829" y="180703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>
                <a:latin typeface="Agency FB" panose="020B0503020202020204" pitchFamily="34" charset="0"/>
              </a:rPr>
              <a:t>GRAZIE PER L’ATTENZIONE</a:t>
            </a:r>
            <a:r>
              <a:rPr lang="it-IT" sz="7200" dirty="0">
                <a:latin typeface="Agency FB" panose="020B0503020202020204" pitchFamily="34" charset="0"/>
              </a:rPr>
              <a:t>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6160BA-F216-453B-9D22-F49DB48D5CC9}"/>
              </a:ext>
            </a:extLst>
          </p:cNvPr>
          <p:cNvSpPr txBox="1"/>
          <p:nvPr/>
        </p:nvSpPr>
        <p:spPr>
          <a:xfrm>
            <a:off x="10929257" y="64008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Group 15®</a:t>
            </a:r>
          </a:p>
        </p:txBody>
      </p:sp>
    </p:spTree>
    <p:extLst>
      <p:ext uri="{BB962C8B-B14F-4D97-AF65-F5344CB8AC3E}">
        <p14:creationId xmlns:p14="http://schemas.microsoft.com/office/powerpoint/2010/main" val="24844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3477F9-E648-4238-9BC0-07FDF64CDD83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ADOPTED TECHNOLOGIES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784BE10-D546-4196-97C4-D339DE20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The technology adopted for the software is Java.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it-IT" sz="2000" dirty="0"/>
              <a:t>We have used a local database on PostgreSQL server. Each member of the group has a duplicate version of the database.</a:t>
            </a:r>
            <a:endParaRPr kumimoji="0" lang="en-US" altLang="it-IT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The JDBC driver was used for the communication between the Java application and the PostgreSQL RDBMS. </a:t>
            </a:r>
          </a:p>
          <a:p>
            <a:pPr marL="34290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/>
              <a:t>W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effectLst/>
              </a:rPr>
              <a:t>e remained faithful to the high-level architecture proposed in the previous meeting 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it-IT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F91E1D-8A7B-472F-9254-C329E6E6F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r="1699" b="4"/>
          <a:stretch/>
        </p:blipFill>
        <p:spPr>
          <a:xfrm>
            <a:off x="10044133" y="4494809"/>
            <a:ext cx="1507787" cy="2230661"/>
          </a:xfrm>
          <a:prstGeom prst="rect">
            <a:avLst/>
          </a:prstGeom>
          <a:effectLst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97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DCC120-153C-42C5-99F8-B23DFF4AE011}"/>
              </a:ext>
            </a:extLst>
          </p:cNvPr>
          <p:cNvSpPr txBox="1"/>
          <p:nvPr/>
        </p:nvSpPr>
        <p:spPr>
          <a:xfrm>
            <a:off x="285749" y="5086350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CD7551F-2A9F-41F4-AB22-FBDF19827B6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73" y="4943702"/>
            <a:ext cx="1747741" cy="180308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7F7802-E3CB-4205-B3B9-B1483C6C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1" y="39079"/>
            <a:ext cx="3819525" cy="67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9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7E76B-9F39-4F03-B103-0EA54E044B4E}"/>
              </a:ext>
            </a:extLst>
          </p:cNvPr>
          <p:cNvSpPr txBox="1"/>
          <p:nvPr/>
        </p:nvSpPr>
        <p:spPr>
          <a:xfrm>
            <a:off x="419100" y="342900"/>
            <a:ext cx="500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BURNDOWN CHART SECOND SPRINT</a:t>
            </a:r>
          </a:p>
          <a:p>
            <a:endParaRPr lang="it-IT" sz="2400" b="1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327F28E-BD97-4AE8-B64D-BEAD2B53A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246125"/>
              </p:ext>
            </p:extLst>
          </p:nvPr>
        </p:nvGraphicFramePr>
        <p:xfrm>
          <a:off x="736600" y="900641"/>
          <a:ext cx="92837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824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4F5E22-D918-4852-A4B8-1BFBC27F7409}"/>
              </a:ext>
            </a:extLst>
          </p:cNvPr>
          <p:cNvSpPr txBox="1"/>
          <p:nvPr/>
        </p:nvSpPr>
        <p:spPr>
          <a:xfrm flipH="1">
            <a:off x="426719" y="84365"/>
            <a:ext cx="425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SPRINT REVIEW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8DCE7A7-FD86-4C2C-BB7C-41A6F457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19" y="546030"/>
            <a:ext cx="5392380" cy="6160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202124"/>
                </a:solidFill>
              </a:rPr>
              <a:t>I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n the second sprint session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we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have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realized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all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the user stories with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highest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priority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Therefore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, the planner side graphic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interfaces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were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designed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to </a:t>
            </a:r>
            <a:r>
              <a:rPr lang="it-IT" altLang="it-IT" sz="2400" dirty="0" err="1">
                <a:solidFill>
                  <a:srgbClr val="202124"/>
                </a:solidFill>
              </a:rPr>
              <a:t>manage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,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modify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and delete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also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the EWO activities and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assign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them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to the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maintainers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on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their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daily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availability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 err="1">
                <a:solidFill>
                  <a:srgbClr val="202124"/>
                </a:solidFill>
              </a:rPr>
              <a:t>We</a:t>
            </a:r>
            <a:r>
              <a:rPr lang="it-IT" altLang="it-IT" sz="2400" dirty="0">
                <a:solidFill>
                  <a:srgbClr val="202124"/>
                </a:solidFill>
              </a:rPr>
              <a:t> </a:t>
            </a:r>
            <a:r>
              <a:rPr lang="it-IT" altLang="it-IT" sz="2400" dirty="0" err="1">
                <a:solidFill>
                  <a:srgbClr val="202124"/>
                </a:solidFill>
              </a:rPr>
              <a:t>have</a:t>
            </a:r>
            <a:r>
              <a:rPr lang="it-IT" altLang="it-IT" sz="2400" dirty="0">
                <a:solidFill>
                  <a:srgbClr val="202124"/>
                </a:solidFill>
              </a:rPr>
              <a:t> </a:t>
            </a:r>
            <a:r>
              <a:rPr lang="it-IT" altLang="it-IT" sz="2400" dirty="0" err="1">
                <a:solidFill>
                  <a:srgbClr val="202124"/>
                </a:solidFill>
              </a:rPr>
              <a:t>completed</a:t>
            </a:r>
            <a:r>
              <a:rPr lang="it-IT" altLang="it-IT" sz="2400" dirty="0">
                <a:solidFill>
                  <a:srgbClr val="202124"/>
                </a:solidFill>
              </a:rPr>
              <a:t> the </a:t>
            </a:r>
            <a:r>
              <a:rPr lang="it-IT" altLang="it-IT" sz="2400" dirty="0" err="1">
                <a:solidFill>
                  <a:srgbClr val="202124"/>
                </a:solidFill>
              </a:rPr>
              <a:t>prefixed</a:t>
            </a:r>
            <a:endParaRPr lang="it-IT" altLang="it-IT" sz="2400" dirty="0">
              <a:solidFill>
                <a:srgbClr val="20212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202124"/>
                </a:solidFill>
              </a:rPr>
              <a:t>u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ser stories </a:t>
            </a:r>
            <a:r>
              <a:rPr lang="it-IT" altLang="it-IT" sz="2400" dirty="0" err="1">
                <a:solidFill>
                  <a:srgbClr val="202124"/>
                </a:solidFill>
              </a:rPr>
              <a:t>before</a:t>
            </a:r>
            <a:r>
              <a:rPr lang="it-IT" altLang="it-IT" sz="2400" dirty="0">
                <a:solidFill>
                  <a:srgbClr val="202124"/>
                </a:solidFill>
              </a:rPr>
              <a:t> the time, </a:t>
            </a:r>
            <a:r>
              <a:rPr lang="it-IT" altLang="it-IT" sz="2400" dirty="0" err="1">
                <a:solidFill>
                  <a:srgbClr val="202124"/>
                </a:solidFill>
              </a:rPr>
              <a:t>because</a:t>
            </a:r>
            <a:r>
              <a:rPr lang="it-IT" altLang="it-IT" sz="2400" dirty="0">
                <a:solidFill>
                  <a:srgbClr val="202124"/>
                </a:solidFill>
              </a:rPr>
              <a:t> </a:t>
            </a:r>
            <a:r>
              <a:rPr lang="it-IT" altLang="it-IT" sz="2400" dirty="0" err="1">
                <a:solidFill>
                  <a:srgbClr val="202124"/>
                </a:solidFill>
              </a:rPr>
              <a:t>we</a:t>
            </a:r>
            <a:r>
              <a:rPr lang="it-IT" altLang="it-IT" sz="2400" dirty="0">
                <a:solidFill>
                  <a:srgbClr val="202124"/>
                </a:solidFill>
              </a:rPr>
              <a:t> </a:t>
            </a:r>
            <a:r>
              <a:rPr lang="it-IT" altLang="it-IT" sz="2400" dirty="0" err="1">
                <a:solidFill>
                  <a:srgbClr val="202124"/>
                </a:solidFill>
              </a:rPr>
              <a:t>overestimated</a:t>
            </a:r>
            <a:r>
              <a:rPr lang="it-IT" altLang="it-IT" sz="2400" dirty="0">
                <a:solidFill>
                  <a:srgbClr val="202124"/>
                </a:solidFill>
              </a:rPr>
              <a:t> </a:t>
            </a:r>
            <a:r>
              <a:rPr lang="it-IT" altLang="it-IT" sz="2400" dirty="0" err="1">
                <a:solidFill>
                  <a:srgbClr val="202124"/>
                </a:solidFill>
              </a:rPr>
              <a:t>them</a:t>
            </a:r>
            <a:r>
              <a:rPr lang="it-IT" altLang="it-IT" sz="2400" dirty="0">
                <a:solidFill>
                  <a:srgbClr val="202124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202124"/>
                </a:solidFill>
              </a:rPr>
              <a:t>In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below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there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is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the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gitHub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repository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where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you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can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view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the source code: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https://github.com/SEGroup15/Project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</a:t>
            </a:r>
            <a:r>
              <a:rPr lang="it-IT" altLang="it-IT" sz="2400" dirty="0"/>
              <a:t>d the </a:t>
            </a:r>
            <a:r>
              <a:rPr lang="it-IT" altLang="it-IT" sz="2400" dirty="0" err="1"/>
              <a:t>Trello</a:t>
            </a:r>
            <a:r>
              <a:rPr lang="it-IT" altLang="it-IT" sz="2400" dirty="0"/>
              <a:t> 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hlinkClick r:id="rId4"/>
              </a:rPr>
              <a:t>https://trello.com/b/lv27Id83/project</a:t>
            </a:r>
            <a:endParaRPr lang="it-IT" altLang="it-IT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C574B8-F415-46A4-91D0-685F47AD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628" y="90316"/>
            <a:ext cx="2476715" cy="51668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5E22C18-78FD-42E2-8365-6D2177C08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628" y="5251173"/>
            <a:ext cx="2476715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403B44F-57DD-4021-8DA7-667FB2BC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43" y="1003574"/>
            <a:ext cx="3379032" cy="242542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753D9B-605D-4A36-814B-1C0BFA7AF9BC}"/>
              </a:ext>
            </a:extLst>
          </p:cNvPr>
          <p:cNvSpPr txBox="1"/>
          <p:nvPr/>
        </p:nvSpPr>
        <p:spPr>
          <a:xfrm>
            <a:off x="402773" y="174172"/>
            <a:ext cx="51162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the predetermined user stories were completed in advance, the team decided not to add other user stories to the sprint, but to refactor the Java and SQL codes. </a:t>
            </a:r>
          </a:p>
          <a:p>
            <a:r>
              <a:rPr lang="en-US" sz="2400" dirty="0"/>
              <a:t>This decision was made in order to allow the team to work more agile and efficient for the next sprints.</a:t>
            </a:r>
          </a:p>
          <a:p>
            <a:r>
              <a:rPr lang="en-US" sz="2400" dirty="0"/>
              <a:t>In the GitHub folder “Documentation” you can find: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DB side: </a:t>
            </a:r>
            <a:r>
              <a:rPr lang="it-IT" sz="2400" dirty="0" err="1"/>
              <a:t>Conceptual</a:t>
            </a:r>
            <a:r>
              <a:rPr lang="it-IT" sz="2400" dirty="0"/>
              <a:t>, </a:t>
            </a:r>
            <a:r>
              <a:rPr lang="it-IT" sz="2400" dirty="0" err="1"/>
              <a:t>Conceptual-refurbished</a:t>
            </a:r>
            <a:r>
              <a:rPr lang="it-IT" sz="2400" dirty="0"/>
              <a:t>, </a:t>
            </a:r>
            <a:r>
              <a:rPr lang="it-IT" sz="2400" dirty="0" err="1"/>
              <a:t>Logical</a:t>
            </a:r>
            <a:r>
              <a:rPr lang="it-IT" sz="2400" dirty="0"/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Java side: class </a:t>
            </a:r>
            <a:r>
              <a:rPr lang="it-IT" sz="2400" dirty="0" err="1"/>
              <a:t>diagram</a:t>
            </a:r>
            <a:r>
              <a:rPr lang="it-IT" sz="2400" dirty="0"/>
              <a:t>(UML)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Documentation</a:t>
            </a:r>
            <a:r>
              <a:rPr lang="it-IT" sz="2400" dirty="0"/>
              <a:t> </a:t>
            </a:r>
            <a:r>
              <a:rPr lang="it-IT" sz="2400" dirty="0" err="1"/>
              <a:t>about</a:t>
            </a:r>
            <a:r>
              <a:rPr lang="it-IT" sz="2400" dirty="0"/>
              <a:t> the product </a:t>
            </a:r>
            <a:r>
              <a:rPr lang="it-IT" sz="2400" dirty="0" err="1"/>
              <a:t>functioning</a:t>
            </a:r>
            <a:endParaRPr lang="it-IT" sz="2400" dirty="0"/>
          </a:p>
          <a:p>
            <a:r>
              <a:rPr lang="it-IT" sz="2400" dirty="0"/>
              <a:t>GitHub link:</a:t>
            </a:r>
          </a:p>
          <a:p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https://github.com/SEGroup15/Project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265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5B8D05-6383-4F71-A780-074C2A0F2433}"/>
              </a:ext>
            </a:extLst>
          </p:cNvPr>
          <p:cNvSpPr txBox="1"/>
          <p:nvPr/>
        </p:nvSpPr>
        <p:spPr>
          <a:xfrm>
            <a:off x="262646" y="252919"/>
            <a:ext cx="379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SPRINT RETROSPECTIVE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BBA213-1613-4E65-994B-CC23B55E5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6" y="1049210"/>
            <a:ext cx="11284086" cy="402862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4943D9-8058-46D1-A086-8A06D155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46" y="1941003"/>
            <a:ext cx="11284087" cy="27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7158D4-BA55-4840-AC02-E95F5E6FD746}"/>
              </a:ext>
            </a:extLst>
          </p:cNvPr>
          <p:cNvSpPr txBox="1"/>
          <p:nvPr/>
        </p:nvSpPr>
        <p:spPr>
          <a:xfrm>
            <a:off x="285750" y="31432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ROLES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B84830-1DC4-40F6-BADA-45A671FD4B6A}"/>
              </a:ext>
            </a:extLst>
          </p:cNvPr>
          <p:cNvSpPr txBox="1"/>
          <p:nvPr/>
        </p:nvSpPr>
        <p:spPr>
          <a:xfrm>
            <a:off x="285750" y="857250"/>
            <a:ext cx="45243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 </a:t>
            </a:r>
            <a:r>
              <a:rPr lang="it-IT" sz="2000" dirty="0" err="1"/>
              <a:t>this</a:t>
            </a:r>
            <a:r>
              <a:rPr lang="it-IT" sz="2000" dirty="0"/>
              <a:t> sprint the </a:t>
            </a:r>
            <a:r>
              <a:rPr lang="it-IT" sz="2000" dirty="0" err="1"/>
              <a:t>roles</a:t>
            </a:r>
            <a:r>
              <a:rPr lang="it-IT" sz="2000" dirty="0"/>
              <a:t> are </a:t>
            </a:r>
            <a:r>
              <a:rPr lang="it-IT" sz="2000" dirty="0" err="1"/>
              <a:t>defined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follows:</a:t>
            </a:r>
          </a:p>
          <a:p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-Product </a:t>
            </a:r>
            <a:r>
              <a:rPr lang="it-IT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Owner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 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Esposito Sabatino</a:t>
            </a:r>
            <a:endParaRPr lang="it-IT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it-IT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Scrum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Master: 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Bifulco Giuseppe Gerardo</a:t>
            </a:r>
          </a:p>
          <a:p>
            <a:pPr algn="l" rtl="0" fontAlgn="base"/>
            <a:endParaRPr lang="it-IT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67464-BF02-4BC6-AF1F-AFBAA6B2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21" y="2834997"/>
            <a:ext cx="813981" cy="19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A8E14A-B60B-4AE5-A6CF-D8A8A72745E6}"/>
              </a:ext>
            </a:extLst>
          </p:cNvPr>
          <p:cNvSpPr txBox="1"/>
          <p:nvPr/>
        </p:nvSpPr>
        <p:spPr>
          <a:xfrm>
            <a:off x="722350" y="4861661"/>
            <a:ext cx="187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Open Sans"/>
              </a:rPr>
              <a:t>Product 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Open Sans"/>
              </a:rPr>
              <a:t>Owner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1FAE836-C176-4882-B7B7-1B2D022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68" y="2815114"/>
            <a:ext cx="919796" cy="20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393173-A2E6-442D-B27C-16D996FE7AD9}"/>
              </a:ext>
            </a:extLst>
          </p:cNvPr>
          <p:cNvSpPr txBox="1"/>
          <p:nvPr/>
        </p:nvSpPr>
        <p:spPr>
          <a:xfrm>
            <a:off x="4305300" y="4861661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solidFill>
                  <a:srgbClr val="000000"/>
                </a:solidFill>
                <a:effectLst/>
                <a:latin typeface="Open Sans"/>
              </a:rPr>
              <a:t>Scrum</a:t>
            </a:r>
            <a:r>
              <a:rPr lang="it-IT" b="1" i="0" dirty="0">
                <a:solidFill>
                  <a:srgbClr val="000000"/>
                </a:solidFill>
                <a:effectLst/>
                <a:latin typeface="Open Sans"/>
              </a:rPr>
              <a:t> Master</a:t>
            </a:r>
            <a:endParaRPr lang="it-IT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E03FE14-EB89-4380-A50C-B73FF1C9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12" y="3326665"/>
            <a:ext cx="1828631" cy="14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0FDFA6-469C-4380-8645-AB2D0595E78B}"/>
              </a:ext>
            </a:extLst>
          </p:cNvPr>
          <p:cNvSpPr txBox="1"/>
          <p:nvPr/>
        </p:nvSpPr>
        <p:spPr>
          <a:xfrm>
            <a:off x="7990591" y="4823245"/>
            <a:ext cx="123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Open Sans"/>
              </a:rPr>
              <a:t>The Team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1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7C0698-0749-4704-874A-E06340DDB963}"/>
              </a:ext>
            </a:extLst>
          </p:cNvPr>
          <p:cNvSpPr txBox="1"/>
          <p:nvPr/>
        </p:nvSpPr>
        <p:spPr>
          <a:xfrm>
            <a:off x="314324" y="142875"/>
            <a:ext cx="466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SPRINT PLANNING &amp; BACKLOG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CD2C9D-E9BF-4FC2-A967-83364E0C761E}"/>
              </a:ext>
            </a:extLst>
          </p:cNvPr>
          <p:cNvSpPr txBox="1"/>
          <p:nvPr/>
        </p:nvSpPr>
        <p:spPr>
          <a:xfrm>
            <a:off x="314324" y="817620"/>
            <a:ext cx="60943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A sprint planning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was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first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held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to create the sprint backlog.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/>
            <a:r>
              <a:rPr lang="it-IT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/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chosen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user stories are the medium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priority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ones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because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all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the high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priority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stories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have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been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already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done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 rtl="0" fontAlgn="base"/>
            <a:r>
              <a:rPr lang="it-IT" sz="2400" dirty="0">
                <a:solidFill>
                  <a:srgbClr val="000000"/>
                </a:solidFill>
              </a:rPr>
              <a:t>The stories </a:t>
            </a:r>
            <a:r>
              <a:rPr lang="it-IT" sz="2400" dirty="0" err="1">
                <a:solidFill>
                  <a:srgbClr val="000000"/>
                </a:solidFill>
              </a:rPr>
              <a:t>have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been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decomposed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into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algn="l" rtl="0" fontAlgn="base"/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various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tasks to be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carried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out and the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Trello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checklist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has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been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</a:rPr>
              <a:t>used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</a:rPr>
              <a:t>. </a:t>
            </a:r>
            <a:r>
              <a:rPr lang="it-IT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/>
            <a:endParaRPr lang="en-US" sz="2400" dirty="0">
              <a:solidFill>
                <a:srgbClr val="000000"/>
              </a:solidFill>
            </a:endParaRPr>
          </a:p>
          <a:p>
            <a:pPr algn="l" rtl="0" fontAlgn="base"/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 29 story points were achieved in the second sprint, it was decided to set this threshold for the next sprint</a:t>
            </a:r>
            <a:endParaRPr lang="it-IT" sz="2400" b="0" i="0" dirty="0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it-IT" sz="24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it-IT" sz="2400" b="0" i="0" dirty="0">
                <a:solidFill>
                  <a:srgbClr val="000000"/>
                </a:solidFill>
                <a:effectLst/>
              </a:rPr>
            </a:br>
            <a:r>
              <a:rPr lang="it-IT" sz="2400" b="0" i="0" dirty="0">
                <a:solidFill>
                  <a:srgbClr val="000000"/>
                </a:solidFill>
                <a:effectLst/>
              </a:rPr>
              <a:t>​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CB683EF-A12A-40EA-8895-B84EDB25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59" y="142875"/>
            <a:ext cx="2469094" cy="52734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B6A3A9-E83A-444B-891C-BC69400C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653" y="142875"/>
            <a:ext cx="2423370" cy="42523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E543350-1A54-4843-9F55-317BD44FC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550" y="4395203"/>
            <a:ext cx="2469094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14293E-D996-4ED9-A4E3-5A56D91E05F7}"/>
              </a:ext>
            </a:extLst>
          </p:cNvPr>
          <p:cNvSpPr txBox="1"/>
          <p:nvPr/>
        </p:nvSpPr>
        <p:spPr>
          <a:xfrm>
            <a:off x="3509122" y="0"/>
            <a:ext cx="645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CURRENT PRODUCT BACKLOG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BF4870-7749-43B0-8E33-FB217224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883698"/>
            <a:ext cx="2994297" cy="57808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2056911-396E-4B28-A6EC-8C501940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956" y="883698"/>
            <a:ext cx="2975740" cy="53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565F44C385A24B83B52682B6AF84C6" ma:contentTypeVersion="6" ma:contentTypeDescription="Creare un nuovo documento." ma:contentTypeScope="" ma:versionID="b60625ac26c0bc8fb3715dd0b8f7a787">
  <xsd:schema xmlns:xsd="http://www.w3.org/2001/XMLSchema" xmlns:xs="http://www.w3.org/2001/XMLSchema" xmlns:p="http://schemas.microsoft.com/office/2006/metadata/properties" xmlns:ns2="ad9e3c9c-e1fb-4ef0-8eeb-d72ab9db7c25" targetNamespace="http://schemas.microsoft.com/office/2006/metadata/properties" ma:root="true" ma:fieldsID="d69878c65320a908e08d6f1506c30ed0" ns2:_="">
    <xsd:import namespace="ad9e3c9c-e1fb-4ef0-8eeb-d72ab9db7c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e3c9c-e1fb-4ef0-8eeb-d72ab9db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D61D45-3DE2-4646-8FB7-A326EC794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9e3c9c-e1fb-4ef0-8eeb-d72ab9db7c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5FCDC3-2158-4936-997B-E150E2F29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20701-52EC-4B8D-8EDB-4F7F58267C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1233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Open Sans</vt:lpstr>
      <vt:lpstr>Times New Roman</vt:lpstr>
      <vt:lpstr>Tema di Office</vt:lpstr>
      <vt:lpstr>PM SRS Part I - Planner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SRS Part I - Planner</dc:title>
  <dc:creator>IVAN GIGLIO</dc:creator>
  <cp:lastModifiedBy>GIUSEPPE GERARDO BIFULCO</cp:lastModifiedBy>
  <cp:revision>18</cp:revision>
  <dcterms:created xsi:type="dcterms:W3CDTF">2020-12-03T17:47:08Z</dcterms:created>
  <dcterms:modified xsi:type="dcterms:W3CDTF">2020-12-16T19:54:46Z</dcterms:modified>
</cp:coreProperties>
</file>