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5" r:id="rId6"/>
    <p:sldId id="263" r:id="rId7"/>
    <p:sldId id="266" r:id="rId8"/>
    <p:sldId id="262" r:id="rId9"/>
    <p:sldId id="261" r:id="rId10"/>
    <p:sldId id="264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26" autoAdjust="0"/>
  </p:normalViewPr>
  <p:slideViewPr>
    <p:cSldViewPr snapToGrid="0">
      <p:cViewPr varScale="1">
        <p:scale>
          <a:sx n="60" d="100"/>
          <a:sy n="60" d="100"/>
        </p:scale>
        <p:origin x="7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viewProps" Target="view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696B3-E951-48AD-8D1C-827374EB9997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538A5-6884-4F6E-BBDB-F3CA588E1B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83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538A5-6884-4F6E-BBDB-F3CA588E1B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27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0E657-57F7-4E97-AC7C-1963B424C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0E9FAA-79E1-4701-9AAE-9F4049441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EA3F0B-C691-4212-9D78-8305769A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B227-858F-4B28-8975-3482ABC97884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DF2606-C8D7-48FA-B591-AAE33662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40D619-C6C7-4674-B74F-C5D5E1E1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B33-5E17-4AD8-BDB0-B06D076A9E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59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1354C-349C-4BAE-A6E4-625F854E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334C4A-E1FA-4FFB-964B-C00F031EE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1A4D8D-8164-4384-906E-05F203EC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B227-858F-4B28-8975-3482ABC97884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B0AF74-5658-41E5-87E7-9E736FF1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5A89BB-6B52-4322-AD44-F557B0D8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B33-5E17-4AD8-BDB0-B06D076A9E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893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FA3D6F-C60D-4BAD-BE87-12FA5E9A5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D925BA3-0BD4-48B0-9D31-EB2B7C363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43CEC5-481C-486A-8DF8-464E5A71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B227-858F-4B28-8975-3482ABC97884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C3677B-A7B1-4259-A496-F1E61FD8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5A870F-2C3D-4530-866E-6E2E496B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B33-5E17-4AD8-BDB0-B06D076A9E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047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72A149-C554-4495-8279-E4BA62B3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1D426A-4D70-4780-91B0-F7419AB99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C7EF36-2221-46C3-A85E-4AAD1D83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B227-858F-4B28-8975-3482ABC97884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6344A1-1524-4FC7-BC6B-4F413201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35A75D-F8A2-4E47-AA86-7D42A254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B33-5E17-4AD8-BDB0-B06D076A9E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14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9ABBB1-44E0-455C-88E1-7E9BF766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5FC05C-3C1D-4E4D-8737-D0EB437B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B0CE94-5F7C-4D3A-8B23-185F66AD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B227-858F-4B28-8975-3482ABC97884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1701DB-BD3F-40B5-BF1D-E3EA73EA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4084FE-E35B-4916-943A-25ED35A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B33-5E17-4AD8-BDB0-B06D076A9E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39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BBE159-DD46-411B-A99C-2BD3E567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FF704B-6CAE-4F3D-AD21-8D768B577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64DA73-05A3-4945-96BC-896C41D6F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D230E-FA1E-405A-BC6D-08E920E5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B227-858F-4B28-8975-3482ABC97884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B590D6-A14E-4ABA-95C6-C4493F57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23489F-E5B0-4B50-AEA7-18520974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B33-5E17-4AD8-BDB0-B06D076A9E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90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2A44B-8AE6-43A6-96FF-41615BB4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13966D-4ABA-4AD1-B861-F954338D6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477673-4BBA-4AFA-AE0D-B0C2906EB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4907F19-ABF0-4A05-95AB-A7F8202C5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E5C0FD4-4EC7-446E-801F-5C435655D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E2CB979-D8EB-4B4F-AC17-BAB8BED6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B227-858F-4B28-8975-3482ABC97884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4D38BC2-D007-4483-92DA-659CD301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24C849C-097B-4D00-BD4D-CDA9FD0D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B33-5E17-4AD8-BDB0-B06D076A9E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4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D522F3-A74C-4F68-B0DA-463DEA4F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458E7F-23ED-4D43-AEAF-C1A8F97E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B227-858F-4B28-8975-3482ABC97884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84498A-8A6E-4323-9A7D-49C004FB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880DEB-4C87-427C-B7AD-190593C7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B33-5E17-4AD8-BDB0-B06D076A9E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392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7308856-CC00-4648-B770-106C8952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B227-858F-4B28-8975-3482ABC97884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D0244B8-1A07-43CC-AC3D-04103670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54A199-83F2-4916-8D8C-827560AB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B33-5E17-4AD8-BDB0-B06D076A9E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18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D44DB6-141D-4AC0-9981-3225239D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59325-16BE-4E7D-8C42-A99DB1BA9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6F8B8B-FAFB-4F8C-BC51-2F8D4240B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F29D2B-B260-4057-9126-5738D19C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B227-858F-4B28-8975-3482ABC97884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F27B02-EDC0-4B33-B862-B7ECA7B8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7CF87B-A553-47F6-9CDD-CA3C418A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B33-5E17-4AD8-BDB0-B06D076A9E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46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359ACE-AFC5-4899-B35D-DFF9D8AA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9BCFD9-EB1D-4799-9E5B-B947B6893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2CC16B-7446-4CCB-973D-7A1551816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C41C9C-5CF3-4368-A6FA-B1BFC984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B227-858F-4B28-8975-3482ABC97884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E63CAA-71C7-4682-9E9D-1B64B3BC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B8B932-79A0-4905-9123-A204FA40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B33-5E17-4AD8-BDB0-B06D076A9E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16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91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30EC085-7C84-4463-85F8-BA4BC005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EB131F-211A-42E1-9B5E-67932A967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D08277-F393-4A9E-8193-0B11EACE2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B227-858F-4B28-8975-3482ABC97884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191B2E-6000-414A-A3FB-EA2BD9E59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5DD377-9FE1-4D31-A206-AD435E3AF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72B33-5E17-4AD8-BDB0-B06D076A9E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82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hyperlink" Target="https://trello.com/b/lv27Id83/project" TargetMode="Externa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hyperlink" Target="https://trello.com/b/lv27Id83/project" TargetMode="Externa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9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6F1DBC-7FC2-40B7-A111-911735E44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53296"/>
            <a:ext cx="9144000" cy="17950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it-IT" sz="4400" b="1" dirty="0"/>
              <a:t>PROFESSIONAL MAINTENANCE APPLICATION V.1.0</a:t>
            </a:r>
            <a:br>
              <a:rPr lang="it-IT" sz="4800" b="1" dirty="0"/>
            </a:br>
            <a:r>
              <a:rPr lang="it-IT" sz="3600" b="1" dirty="0"/>
              <a:t>(Smart </a:t>
            </a:r>
            <a:r>
              <a:rPr lang="it-IT" sz="3600" b="1" dirty="0" err="1"/>
              <a:t>Maintenance</a:t>
            </a:r>
            <a:r>
              <a:rPr lang="it-IT" sz="3600" b="1" dirty="0"/>
              <a:t> </a:t>
            </a:r>
            <a:r>
              <a:rPr lang="it-IT" sz="3600" b="1" dirty="0" err="1"/>
              <a:t>App</a:t>
            </a:r>
            <a:r>
              <a:rPr lang="it-IT" sz="3600" b="1" dirty="0"/>
              <a:t>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544A59-E158-471D-A42A-5464CCC88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43602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Group 15:</a:t>
            </a:r>
          </a:p>
          <a:p>
            <a:r>
              <a:rPr lang="it-IT" dirty="0"/>
              <a:t>BIFULCO GIUSEPPE GERARDO</a:t>
            </a:r>
          </a:p>
          <a:p>
            <a:r>
              <a:rPr lang="it-IT" dirty="0"/>
              <a:t>ESPOSITO SABATINO</a:t>
            </a:r>
          </a:p>
          <a:p>
            <a:r>
              <a:rPr lang="it-IT" dirty="0"/>
              <a:t>GIGLIO IVAN</a:t>
            </a:r>
          </a:p>
          <a:p>
            <a:r>
              <a:rPr lang="it-IT" dirty="0"/>
              <a:t>BOLVINO ANGELO RAFFAELE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6E5A856-E9DD-4A5A-8106-EDEFB8891C21}"/>
              </a:ext>
            </a:extLst>
          </p:cNvPr>
          <p:cNvSpPr txBox="1"/>
          <p:nvPr/>
        </p:nvSpPr>
        <p:spPr>
          <a:xfrm>
            <a:off x="2406623" y="3259515"/>
            <a:ext cx="7378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Product Backlog - Sprint Backlog - High 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51873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695252" y="544099"/>
            <a:ext cx="2015864" cy="678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</a:rPr>
              <a:t>Roles</a:t>
            </a:r>
            <a:endParaRPr lang="it-IT" sz="36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BEB014-32E2-4B0B-ACC0-52303048E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831" y="97823"/>
            <a:ext cx="65" cy="4462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3516" y="674743"/>
            <a:ext cx="980700" cy="23707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24"/>
          <p:cNvSpPr txBox="1"/>
          <p:nvPr/>
        </p:nvSpPr>
        <p:spPr>
          <a:xfrm>
            <a:off x="6803409" y="3119755"/>
            <a:ext cx="20358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" sz="20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Product Owner</a:t>
            </a:r>
          </a:p>
        </p:txBody>
      </p:sp>
      <p:sp>
        <p:nvSpPr>
          <p:cNvPr id="8" name="Shape 126"/>
          <p:cNvSpPr txBox="1"/>
          <p:nvPr/>
        </p:nvSpPr>
        <p:spPr>
          <a:xfrm>
            <a:off x="8494558" y="5685401"/>
            <a:ext cx="20358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" sz="20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Team</a:t>
            </a:r>
          </a:p>
        </p:txBody>
      </p:sp>
      <p:sp>
        <p:nvSpPr>
          <p:cNvPr id="9" name="Shape 127"/>
          <p:cNvSpPr txBox="1"/>
          <p:nvPr/>
        </p:nvSpPr>
        <p:spPr>
          <a:xfrm>
            <a:off x="9904279" y="3119755"/>
            <a:ext cx="20358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" sz="20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Scrum Master</a:t>
            </a:r>
          </a:p>
        </p:txBody>
      </p:sp>
      <p:sp>
        <p:nvSpPr>
          <p:cNvPr id="10" name="Shape 128"/>
          <p:cNvSpPr/>
          <p:nvPr/>
        </p:nvSpPr>
        <p:spPr>
          <a:xfrm>
            <a:off x="10522904" y="731454"/>
            <a:ext cx="380100" cy="475200"/>
          </a:xfrm>
          <a:prstGeom prst="trapezoid">
            <a:avLst>
              <a:gd name="adj" fmla="val 25000"/>
            </a:avLst>
          </a:prstGeom>
          <a:solidFill>
            <a:srgbClr val="A24E2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" name="Shape 1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8280" y="678996"/>
            <a:ext cx="1062788" cy="2366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4558" y="4028051"/>
            <a:ext cx="2047875" cy="165735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9BF0880-BFAE-4C74-998D-E02209B77E23}"/>
              </a:ext>
            </a:extLst>
          </p:cNvPr>
          <p:cNvSpPr txBox="1"/>
          <p:nvPr/>
        </p:nvSpPr>
        <p:spPr>
          <a:xfrm>
            <a:off x="682703" y="1996461"/>
            <a:ext cx="62004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Initially</a:t>
            </a:r>
            <a:r>
              <a:rPr lang="it-IT" sz="2400" dirty="0"/>
              <a:t>, the </a:t>
            </a:r>
            <a:r>
              <a:rPr lang="it-IT" sz="2400" dirty="0" err="1"/>
              <a:t>roles</a:t>
            </a:r>
            <a:r>
              <a:rPr lang="it-IT" sz="2400" dirty="0"/>
              <a:t> </a:t>
            </a:r>
            <a:r>
              <a:rPr lang="it-IT" sz="2400" dirty="0" err="1"/>
              <a:t>were</a:t>
            </a:r>
            <a:r>
              <a:rPr lang="it-IT" sz="2400" dirty="0"/>
              <a:t> </a:t>
            </a:r>
            <a:r>
              <a:rPr lang="it-IT" sz="2400" dirty="0" err="1"/>
              <a:t>defined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follows</a:t>
            </a:r>
            <a:r>
              <a:rPr lang="it-IT" sz="2400" dirty="0"/>
              <a:t>:</a:t>
            </a:r>
          </a:p>
          <a:p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/>
              <a:t>Product </a:t>
            </a:r>
            <a:r>
              <a:rPr lang="it-IT" sz="2400" dirty="0" err="1"/>
              <a:t>Owner</a:t>
            </a:r>
            <a:r>
              <a:rPr lang="it-IT" sz="2400" dirty="0"/>
              <a:t>: </a:t>
            </a:r>
            <a:r>
              <a:rPr lang="it-IT" sz="2400" dirty="0" err="1"/>
              <a:t>Bifulco</a:t>
            </a:r>
            <a:r>
              <a:rPr lang="it-IT" sz="2400" dirty="0"/>
              <a:t> Giuseppe Gerardo;</a:t>
            </a:r>
          </a:p>
          <a:p>
            <a:pPr marL="285750" indent="-285750">
              <a:buFontTx/>
              <a:buChar char="-"/>
            </a:pPr>
            <a:r>
              <a:rPr lang="it-IT" sz="2400" dirty="0" err="1"/>
              <a:t>Scrum</a:t>
            </a:r>
            <a:r>
              <a:rPr lang="it-IT" sz="2400" dirty="0"/>
              <a:t> Master: Esposito Sabatino;</a:t>
            </a:r>
          </a:p>
          <a:p>
            <a:pPr marL="285750" indent="-285750">
              <a:buFontTx/>
              <a:buChar char="-"/>
            </a:pPr>
            <a:endParaRPr lang="it-IT" sz="2400" dirty="0"/>
          </a:p>
          <a:p>
            <a:endParaRPr lang="it-IT" sz="2400" dirty="0"/>
          </a:p>
          <a:p>
            <a:r>
              <a:rPr lang="en-US" sz="2400" dirty="0"/>
              <a:t>Subsequently, the roles were assigned in rotation.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0941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1126831" y="92361"/>
            <a:ext cx="3749964" cy="678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355C4B-8010-4C9B-8FD8-5C1EF49DF7ED}"/>
              </a:ext>
            </a:extLst>
          </p:cNvPr>
          <p:cNvSpPr txBox="1"/>
          <p:nvPr/>
        </p:nvSpPr>
        <p:spPr>
          <a:xfrm>
            <a:off x="1126831" y="46640"/>
            <a:ext cx="60983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Product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Backlog</a:t>
            </a:r>
            <a:endParaRPr lang="it-IT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74E5B3-7AAF-4F69-9CD5-52F0184833C8}"/>
              </a:ext>
            </a:extLst>
          </p:cNvPr>
          <p:cNvSpPr txBox="1"/>
          <p:nvPr/>
        </p:nvSpPr>
        <p:spPr>
          <a:xfrm>
            <a:off x="123092" y="586560"/>
            <a:ext cx="62465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b="0" i="0" dirty="0">
                <a:effectLst/>
                <a:latin typeface="Abadi" panose="020B0604020104020204" pitchFamily="34" charset="0"/>
              </a:rPr>
              <a:t>To create the product backlog we decided to define user stories based on the requirements provided in the document </a:t>
            </a:r>
            <a:r>
              <a:rPr lang="it-IT" b="1" dirty="0">
                <a:latin typeface="Abadi" panose="020B0604020104020204" pitchFamily="34" charset="0"/>
              </a:rPr>
              <a:t>PM SRS Part I – Planner</a:t>
            </a:r>
          </a:p>
          <a:p>
            <a:br>
              <a:rPr lang="en-US" dirty="0"/>
            </a:br>
            <a:r>
              <a:rPr lang="en-US" dirty="0">
                <a:latin typeface="Abadi" panose="020B0604020104020204" pitchFamily="34" charset="0"/>
              </a:rPr>
              <a:t>T</a:t>
            </a:r>
            <a:r>
              <a:rPr lang="en-US" b="0" i="0" dirty="0">
                <a:effectLst/>
                <a:latin typeface="Abadi" panose="020B0604020104020204" pitchFamily="34" charset="0"/>
              </a:rPr>
              <a:t>he order of priorities for the various user stories has been defined as follows:</a:t>
            </a:r>
            <a:endParaRPr lang="it-IT" b="1" i="0" dirty="0">
              <a:effectLst/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badi" panose="020B0604020104020204" pitchFamily="34" charset="0"/>
              </a:rPr>
              <a:t>High </a:t>
            </a:r>
            <a:r>
              <a:rPr lang="it-IT" b="1" dirty="0" err="1">
                <a:latin typeface="Abadi" panose="020B0604020104020204" pitchFamily="34" charset="0"/>
              </a:rPr>
              <a:t>priority</a:t>
            </a:r>
            <a:r>
              <a:rPr lang="it-IT" b="1" dirty="0">
                <a:latin typeface="Abadi" panose="020B0604020104020204" pitchFamily="34" charset="0"/>
              </a:rPr>
              <a:t> </a:t>
            </a:r>
            <a:r>
              <a:rPr lang="it-IT" b="1" dirty="0" err="1">
                <a:latin typeface="Abadi" panose="020B0604020104020204" pitchFamily="34" charset="0"/>
              </a:rPr>
              <a:t>level</a:t>
            </a:r>
            <a:r>
              <a:rPr lang="it-IT" b="1" dirty="0">
                <a:latin typeface="Abadi" panose="020B0604020104020204" pitchFamily="34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  <a:latin typeface="Abadi" panose="020B0604020104020204" pitchFamily="34" charset="0"/>
              </a:rPr>
              <a:t>Me</a:t>
            </a:r>
            <a:r>
              <a:rPr lang="it-IT" b="1" dirty="0">
                <a:latin typeface="Abadi" panose="020B0604020104020204" pitchFamily="34" charset="0"/>
              </a:rPr>
              <a:t>dium </a:t>
            </a:r>
            <a:r>
              <a:rPr lang="it-IT" b="1" dirty="0" err="1">
                <a:latin typeface="Abadi" panose="020B0604020104020204" pitchFamily="34" charset="0"/>
              </a:rPr>
              <a:t>priority</a:t>
            </a:r>
            <a:r>
              <a:rPr lang="it-IT" b="1" dirty="0">
                <a:latin typeface="Abadi" panose="020B0604020104020204" pitchFamily="34" charset="0"/>
              </a:rPr>
              <a:t> </a:t>
            </a:r>
            <a:r>
              <a:rPr lang="it-IT" b="1" dirty="0" err="1">
                <a:latin typeface="Abadi" panose="020B0604020104020204" pitchFamily="34" charset="0"/>
              </a:rPr>
              <a:t>level</a:t>
            </a:r>
            <a:r>
              <a:rPr lang="it-IT" b="1" dirty="0">
                <a:latin typeface="Abadi" panose="020B0604020104020204" pitchFamily="34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badi" panose="020B0604020104020204" pitchFamily="34" charset="0"/>
              </a:rPr>
              <a:t>Low </a:t>
            </a:r>
            <a:r>
              <a:rPr lang="it-IT" b="1" dirty="0" err="1">
                <a:latin typeface="Abadi" panose="020B0604020104020204" pitchFamily="34" charset="0"/>
              </a:rPr>
              <a:t>priority</a:t>
            </a:r>
            <a:r>
              <a:rPr lang="it-IT" b="1" dirty="0">
                <a:latin typeface="Abadi" panose="020B0604020104020204" pitchFamily="34" charset="0"/>
              </a:rPr>
              <a:t> </a:t>
            </a:r>
            <a:r>
              <a:rPr lang="it-IT" b="1" dirty="0" err="1">
                <a:latin typeface="Abadi" panose="020B0604020104020204" pitchFamily="34" charset="0"/>
              </a:rPr>
              <a:t>level</a:t>
            </a:r>
            <a:r>
              <a:rPr lang="it-IT" b="1" dirty="0">
                <a:latin typeface="Abadi" panose="020B0604020104020204" pitchFamily="34" charset="0"/>
              </a:rPr>
              <a:t>  :</a:t>
            </a:r>
          </a:p>
          <a:p>
            <a:endParaRPr lang="it-IT" b="1" i="0" dirty="0">
              <a:effectLst/>
              <a:latin typeface="Abadi" panose="020B0604020104020204" pitchFamily="34" charset="0"/>
            </a:endParaRPr>
          </a:p>
          <a:p>
            <a:r>
              <a:rPr lang="it-IT" altLang="it-IT" dirty="0">
                <a:latin typeface="Abadi" panose="020B0604020104020204" pitchFamily="34" charset="0"/>
              </a:rPr>
              <a:t>The </a:t>
            </a:r>
            <a:r>
              <a:rPr lang="it-IT" altLang="it-IT" dirty="0" err="1">
                <a:latin typeface="Abadi" panose="020B0604020104020204" pitchFamily="34" charset="0"/>
              </a:rPr>
              <a:t>highest</a:t>
            </a:r>
            <a:r>
              <a:rPr lang="it-IT" altLang="it-IT" dirty="0">
                <a:latin typeface="Abadi" panose="020B0604020104020204" pitchFamily="34" charset="0"/>
              </a:rPr>
              <a:t> </a:t>
            </a:r>
            <a:r>
              <a:rPr lang="it-IT" altLang="it-IT" dirty="0" err="1">
                <a:latin typeface="Abadi" panose="020B0604020104020204" pitchFamily="34" charset="0"/>
              </a:rPr>
              <a:t>priority</a:t>
            </a:r>
            <a:r>
              <a:rPr lang="it-IT" altLang="it-IT" dirty="0">
                <a:latin typeface="Abadi" panose="020B0604020104020204" pitchFamily="34" charset="0"/>
              </a:rPr>
              <a:t> </a:t>
            </a:r>
            <a:r>
              <a:rPr lang="it-IT" altLang="it-IT" dirty="0" err="1">
                <a:latin typeface="Abadi" panose="020B0604020104020204" pitchFamily="34" charset="0"/>
              </a:rPr>
              <a:t>was</a:t>
            </a:r>
            <a:r>
              <a:rPr lang="it-IT" altLang="it-IT" dirty="0">
                <a:latin typeface="Abadi" panose="020B0604020104020204" pitchFamily="34" charset="0"/>
              </a:rPr>
              <a:t> </a:t>
            </a:r>
            <a:r>
              <a:rPr lang="it-IT" altLang="it-IT" dirty="0" err="1">
                <a:latin typeface="Abadi" panose="020B0604020104020204" pitchFamily="34" charset="0"/>
              </a:rPr>
              <a:t>assigned</a:t>
            </a:r>
            <a:r>
              <a:rPr lang="it-IT" altLang="it-IT" dirty="0">
                <a:latin typeface="Abadi" panose="020B0604020104020204" pitchFamily="34" charset="0"/>
              </a:rPr>
              <a:t> to the user stories </a:t>
            </a:r>
            <a:r>
              <a:rPr lang="it-IT" altLang="it-IT" dirty="0" err="1">
                <a:latin typeface="Abadi" panose="020B0604020104020204" pitchFamily="34" charset="0"/>
              </a:rPr>
              <a:t>able</a:t>
            </a:r>
            <a:r>
              <a:rPr lang="it-IT" altLang="it-IT" dirty="0">
                <a:latin typeface="Abadi" panose="020B0604020104020204" pitchFamily="34" charset="0"/>
              </a:rPr>
              <a:t> to </a:t>
            </a:r>
            <a:r>
              <a:rPr lang="it-IT" altLang="it-IT" dirty="0" err="1">
                <a:latin typeface="Abadi" panose="020B0604020104020204" pitchFamily="34" charset="0"/>
              </a:rPr>
              <a:t>give</a:t>
            </a:r>
            <a:r>
              <a:rPr lang="it-IT" altLang="it-IT" dirty="0">
                <a:latin typeface="Abadi" panose="020B0604020104020204" pitchFamily="34" charset="0"/>
              </a:rPr>
              <a:t> the </a:t>
            </a:r>
            <a:r>
              <a:rPr lang="it-IT" altLang="it-IT" dirty="0" err="1">
                <a:latin typeface="Abadi" panose="020B0604020104020204" pitchFamily="34" charset="0"/>
              </a:rPr>
              <a:t>greatest</a:t>
            </a:r>
            <a:r>
              <a:rPr lang="it-IT" altLang="it-IT" dirty="0">
                <a:latin typeface="Abadi" panose="020B0604020104020204" pitchFamily="34" charset="0"/>
              </a:rPr>
              <a:t> </a:t>
            </a:r>
            <a:r>
              <a:rPr lang="it-IT" altLang="it-IT" dirty="0" err="1">
                <a:latin typeface="Abadi" panose="020B0604020104020204" pitchFamily="34" charset="0"/>
              </a:rPr>
              <a:t>value</a:t>
            </a:r>
            <a:r>
              <a:rPr lang="it-IT" altLang="it-IT" dirty="0">
                <a:latin typeface="Abadi" panose="020B0604020104020204" pitchFamily="34" charset="0"/>
              </a:rPr>
              <a:t> to the customer </a:t>
            </a:r>
            <a:r>
              <a:rPr lang="it-IT" altLang="it-IT" dirty="0" err="1">
                <a:latin typeface="Abadi" panose="020B0604020104020204" pitchFamily="34" charset="0"/>
              </a:rPr>
              <a:t>at</a:t>
            </a:r>
            <a:r>
              <a:rPr lang="it-IT" altLang="it-IT" dirty="0">
                <a:latin typeface="Abadi" panose="020B0604020104020204" pitchFamily="34" charset="0"/>
              </a:rPr>
              <a:t> the first release. In </a:t>
            </a:r>
            <a:r>
              <a:rPr lang="it-IT" altLang="it-IT" dirty="0" err="1">
                <a:latin typeface="Abadi" panose="020B0604020104020204" pitchFamily="34" charset="0"/>
              </a:rPr>
              <a:t>this</a:t>
            </a:r>
            <a:r>
              <a:rPr lang="it-IT" altLang="it-IT" dirty="0">
                <a:latin typeface="Abadi" panose="020B0604020104020204" pitchFamily="34" charset="0"/>
              </a:rPr>
              <a:t> case, the </a:t>
            </a:r>
            <a:r>
              <a:rPr lang="it-IT" altLang="it-IT" dirty="0" err="1">
                <a:latin typeface="Abadi" panose="020B0604020104020204" pitchFamily="34" charset="0"/>
              </a:rPr>
              <a:t>highest</a:t>
            </a:r>
            <a:r>
              <a:rPr lang="it-IT" altLang="it-IT" dirty="0">
                <a:latin typeface="Abadi" panose="020B0604020104020204" pitchFamily="34" charset="0"/>
              </a:rPr>
              <a:t> </a:t>
            </a:r>
            <a:r>
              <a:rPr lang="it-IT" altLang="it-IT" dirty="0" err="1">
                <a:latin typeface="Abadi" panose="020B0604020104020204" pitchFamily="34" charset="0"/>
              </a:rPr>
              <a:t>priority</a:t>
            </a:r>
            <a:r>
              <a:rPr lang="it-IT" altLang="it-IT" dirty="0">
                <a:latin typeface="Abadi" panose="020B0604020104020204" pitchFamily="34" charset="0"/>
              </a:rPr>
              <a:t> </a:t>
            </a:r>
            <a:r>
              <a:rPr lang="it-IT" altLang="it-IT" dirty="0" err="1">
                <a:latin typeface="Abadi" panose="020B0604020104020204" pitchFamily="34" charset="0"/>
              </a:rPr>
              <a:t>goes</a:t>
            </a:r>
            <a:r>
              <a:rPr lang="it-IT" altLang="it-IT" dirty="0">
                <a:latin typeface="Abadi" panose="020B0604020104020204" pitchFamily="34" charset="0"/>
              </a:rPr>
              <a:t> to </a:t>
            </a:r>
            <a:r>
              <a:rPr lang="it-IT" altLang="it-IT" dirty="0" err="1">
                <a:latin typeface="Abadi" panose="020B0604020104020204" pitchFamily="34" charset="0"/>
              </a:rPr>
              <a:t>maintenance</a:t>
            </a:r>
            <a:r>
              <a:rPr lang="it-IT" altLang="it-IT" dirty="0">
                <a:latin typeface="Abadi" panose="020B0604020104020204" pitchFamily="34" charset="0"/>
              </a:rPr>
              <a:t> management (Planner);</a:t>
            </a:r>
          </a:p>
          <a:p>
            <a:endParaRPr lang="en-US" b="0" i="0" dirty="0">
              <a:effectLst/>
              <a:latin typeface="Abadi" panose="020B0604020104020204" pitchFamily="34" charset="0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0E791F6-AE6E-40B8-AC72-9D65D3F292E1}"/>
              </a:ext>
            </a:extLst>
          </p:cNvPr>
          <p:cNvSpPr/>
          <p:nvPr/>
        </p:nvSpPr>
        <p:spPr>
          <a:xfrm>
            <a:off x="2862775" y="2607961"/>
            <a:ext cx="618978" cy="14067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58823AD7-7B3F-4D3B-8D9C-5B3177DE0CA0}"/>
              </a:ext>
            </a:extLst>
          </p:cNvPr>
          <p:cNvSpPr/>
          <p:nvPr/>
        </p:nvSpPr>
        <p:spPr>
          <a:xfrm>
            <a:off x="2862775" y="2889443"/>
            <a:ext cx="618978" cy="14067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5613DDE-4106-4F71-8F30-59B4036084DA}"/>
              </a:ext>
            </a:extLst>
          </p:cNvPr>
          <p:cNvSpPr/>
          <p:nvPr/>
        </p:nvSpPr>
        <p:spPr>
          <a:xfrm>
            <a:off x="2862775" y="3170925"/>
            <a:ext cx="618978" cy="14067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DF8BDE5F-9B05-4E26-9C45-EB3B1E909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32" y="4841397"/>
            <a:ext cx="6026827" cy="5389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latin typeface="Abadi" panose="020B0604020104020204" pitchFamily="34" charset="0"/>
              </a:rPr>
              <a:t>A qualitative </a:t>
            </a:r>
            <a:r>
              <a:rPr lang="it-IT" altLang="it-IT" dirty="0" err="1">
                <a:latin typeface="Abadi" panose="020B0604020104020204" pitchFamily="34" charset="0"/>
              </a:rPr>
              <a:t>analysis</a:t>
            </a:r>
            <a:r>
              <a:rPr lang="it-IT" altLang="it-IT" dirty="0">
                <a:latin typeface="Abadi" panose="020B0604020104020204" pitchFamily="34" charset="0"/>
              </a:rPr>
              <a:t> </a:t>
            </a:r>
            <a:r>
              <a:rPr lang="it-IT" altLang="it-IT" dirty="0" err="1">
                <a:latin typeface="Abadi" panose="020B0604020104020204" pitchFamily="34" charset="0"/>
              </a:rPr>
              <a:t>was</a:t>
            </a:r>
            <a:r>
              <a:rPr lang="it-IT" altLang="it-IT" dirty="0">
                <a:latin typeface="Abadi" panose="020B0604020104020204" pitchFamily="34" charset="0"/>
              </a:rPr>
              <a:t> made to </a:t>
            </a:r>
            <a:r>
              <a:rPr lang="it-IT" altLang="it-IT" dirty="0" err="1">
                <a:latin typeface="Abadi" panose="020B0604020104020204" pitchFamily="34" charset="0"/>
              </a:rPr>
              <a:t>assign</a:t>
            </a:r>
            <a:r>
              <a:rPr lang="it-IT" altLang="it-IT" dirty="0">
                <a:latin typeface="Abadi" panose="020B0604020104020204" pitchFamily="34" charset="0"/>
              </a:rPr>
              <a:t> a </a:t>
            </a:r>
            <a:r>
              <a:rPr lang="it-IT" altLang="it-IT" dirty="0" err="1">
                <a:latin typeface="Abadi" panose="020B0604020104020204" pitchFamily="34" charset="0"/>
              </a:rPr>
              <a:t>number</a:t>
            </a:r>
            <a:r>
              <a:rPr lang="it-IT" altLang="it-IT" dirty="0">
                <a:latin typeface="Abadi" panose="020B0604020104020204" pitchFamily="34" charset="0"/>
              </a:rPr>
              <a:t> of story points to </a:t>
            </a:r>
            <a:r>
              <a:rPr lang="it-IT" altLang="it-IT" dirty="0" err="1">
                <a:latin typeface="Abadi" panose="020B0604020104020204" pitchFamily="34" charset="0"/>
              </a:rPr>
              <a:t>each</a:t>
            </a:r>
            <a:r>
              <a:rPr lang="it-IT" altLang="it-IT" dirty="0">
                <a:latin typeface="Abadi" panose="020B0604020104020204" pitchFamily="34" charset="0"/>
              </a:rPr>
              <a:t> user story.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032E58E-DD17-4268-B86D-A0B9C2A1E277}"/>
              </a:ext>
            </a:extLst>
          </p:cNvPr>
          <p:cNvSpPr txBox="1"/>
          <p:nvPr/>
        </p:nvSpPr>
        <p:spPr>
          <a:xfrm>
            <a:off x="149692" y="5134477"/>
            <a:ext cx="611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>
                <a:latin typeface="Abadi" panose="020B0604020104020204" pitchFamily="34" charset="0"/>
              </a:rPr>
              <a:t>For the first sprint we assumed to be able to consume 25 story points.</a:t>
            </a:r>
            <a:endParaRPr lang="it-IT" dirty="0">
              <a:latin typeface="Abadi" panose="020B0604020104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9BEB014-32E2-4B0B-ACC0-52303048E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831" y="97823"/>
            <a:ext cx="65" cy="4462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B237A78-A678-46B4-A996-EEEF1C8D17CA}"/>
              </a:ext>
            </a:extLst>
          </p:cNvPr>
          <p:cNvSpPr txBox="1"/>
          <p:nvPr/>
        </p:nvSpPr>
        <p:spPr>
          <a:xfrm>
            <a:off x="123092" y="6253582"/>
            <a:ext cx="756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Click </a:t>
            </a:r>
            <a:r>
              <a:rPr lang="it-IT" dirty="0"/>
              <a:t>the link to </a:t>
            </a:r>
            <a:r>
              <a:rPr lang="it-IT" dirty="0" err="1"/>
              <a:t>visit</a:t>
            </a:r>
            <a:r>
              <a:rPr lang="it-IT" dirty="0"/>
              <a:t> </a:t>
            </a:r>
            <a:r>
              <a:rPr lang="it-IT" dirty="0" err="1"/>
              <a:t>Trello</a:t>
            </a:r>
            <a:r>
              <a:rPr lang="it-IT" dirty="0"/>
              <a:t> page: </a:t>
            </a:r>
            <a:r>
              <a:rPr lang="it-IT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https://trello.com/b/lv27Id83/project 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53" y="3872332"/>
            <a:ext cx="2495550" cy="2381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944" y="769441"/>
            <a:ext cx="2552700" cy="2771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9066" y="864690"/>
            <a:ext cx="2657475" cy="2581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827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2" y="819431"/>
            <a:ext cx="12066178" cy="59864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ttangolo 3"/>
          <p:cNvSpPr/>
          <p:nvPr/>
        </p:nvSpPr>
        <p:spPr>
          <a:xfrm>
            <a:off x="5100179" y="165100"/>
            <a:ext cx="201586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</a:rPr>
              <a:t>TRELLO</a:t>
            </a:r>
          </a:p>
        </p:txBody>
      </p:sp>
      <p:sp>
        <p:nvSpPr>
          <p:cNvPr id="6" name="Rettangolo arrotondato 5"/>
          <p:cNvSpPr/>
          <p:nvPr/>
        </p:nvSpPr>
        <p:spPr>
          <a:xfrm>
            <a:off x="8394700" y="2682375"/>
            <a:ext cx="3556000" cy="22606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Definition of </a:t>
            </a:r>
            <a:r>
              <a:rPr lang="it-IT" sz="2400" b="1" dirty="0" err="1">
                <a:solidFill>
                  <a:schemeClr val="tx1"/>
                </a:solidFill>
              </a:rPr>
              <a:t>Done</a:t>
            </a:r>
            <a:r>
              <a:rPr lang="it-IT" sz="24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it-IT" sz="2400" dirty="0">
                <a:solidFill>
                  <a:schemeClr val="tx1"/>
                </a:solidFill>
              </a:rPr>
              <a:t>The </a:t>
            </a:r>
            <a:r>
              <a:rPr lang="it-IT" sz="2400" dirty="0" err="1">
                <a:solidFill>
                  <a:schemeClr val="tx1"/>
                </a:solidFill>
              </a:rPr>
              <a:t>member</a:t>
            </a:r>
            <a:r>
              <a:rPr lang="it-IT" sz="2400" dirty="0">
                <a:solidFill>
                  <a:schemeClr val="tx1"/>
                </a:solidFill>
              </a:rPr>
              <a:t> of the </a:t>
            </a:r>
            <a:r>
              <a:rPr lang="it-IT" sz="2400" dirty="0" err="1">
                <a:solidFill>
                  <a:schemeClr val="tx1"/>
                </a:solidFill>
              </a:rPr>
              <a:t>development</a:t>
            </a:r>
            <a:r>
              <a:rPr lang="it-IT" sz="2400" dirty="0">
                <a:solidFill>
                  <a:schemeClr val="tx1"/>
                </a:solidFill>
              </a:rPr>
              <a:t> team must </a:t>
            </a:r>
            <a:r>
              <a:rPr lang="it-IT" sz="2400" dirty="0" err="1">
                <a:solidFill>
                  <a:schemeClr val="tx1"/>
                </a:solidFill>
              </a:rPr>
              <a:t>implement</a:t>
            </a:r>
            <a:r>
              <a:rPr lang="it-IT" sz="2400" dirty="0">
                <a:solidFill>
                  <a:schemeClr val="tx1"/>
                </a:solidFill>
              </a:rPr>
              <a:t>, </a:t>
            </a:r>
            <a:r>
              <a:rPr lang="it-IT" sz="2400" dirty="0" err="1">
                <a:solidFill>
                  <a:schemeClr val="tx1"/>
                </a:solidFill>
              </a:rPr>
              <a:t>perform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unit</a:t>
            </a:r>
            <a:r>
              <a:rPr lang="it-IT" sz="2400" dirty="0">
                <a:solidFill>
                  <a:schemeClr val="tx1"/>
                </a:solidFill>
              </a:rPr>
              <a:t>-test and </a:t>
            </a:r>
          </a:p>
          <a:p>
            <a:pPr algn="ctr"/>
            <a:r>
              <a:rPr lang="it-IT" sz="2400" dirty="0" err="1">
                <a:solidFill>
                  <a:schemeClr val="tx1"/>
                </a:solidFill>
              </a:rPr>
              <a:t>integration</a:t>
            </a:r>
            <a:r>
              <a:rPr lang="it-IT" sz="2400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7" name="Rettangolo 6"/>
          <p:cNvSpPr/>
          <p:nvPr/>
        </p:nvSpPr>
        <p:spPr>
          <a:xfrm>
            <a:off x="10109200" y="806731"/>
            <a:ext cx="2032000" cy="7807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/>
          <p:cNvSpPr/>
          <p:nvPr/>
        </p:nvSpPr>
        <p:spPr>
          <a:xfrm rot="2640674">
            <a:off x="10420723" y="1553608"/>
            <a:ext cx="317500" cy="118481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058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/>
          <p:cNvSpPr/>
          <p:nvPr/>
        </p:nvSpPr>
        <p:spPr>
          <a:xfrm>
            <a:off x="1553133" y="181941"/>
            <a:ext cx="3315855" cy="604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C5AB1C8-059C-496F-9412-E575068FC17C}"/>
              </a:ext>
            </a:extLst>
          </p:cNvPr>
          <p:cNvSpPr txBox="1"/>
          <p:nvPr/>
        </p:nvSpPr>
        <p:spPr>
          <a:xfrm>
            <a:off x="1557346" y="99289"/>
            <a:ext cx="60983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Sprint Backlog</a:t>
            </a:r>
            <a:endParaRPr lang="it-IT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9BF0880-BFAE-4C74-998D-E02209B77E23}"/>
              </a:ext>
            </a:extLst>
          </p:cNvPr>
          <p:cNvSpPr txBox="1"/>
          <p:nvPr/>
        </p:nvSpPr>
        <p:spPr>
          <a:xfrm>
            <a:off x="198207" y="951382"/>
            <a:ext cx="62004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cs typeface="Arial" panose="020B0604020202020204" pitchFamily="34" charset="0"/>
              </a:rPr>
              <a:t>A sprint planning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cs typeface="Arial" panose="020B0604020202020204" pitchFamily="34" charset="0"/>
              </a:rPr>
              <a:t>was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cs typeface="Arial" panose="020B0604020202020204" pitchFamily="34" charset="0"/>
              </a:rPr>
              <a:t> first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cs typeface="Arial" panose="020B0604020202020204" pitchFamily="34" charset="0"/>
              </a:rPr>
              <a:t>held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cs typeface="Arial" panose="020B0604020202020204" pitchFamily="34" charset="0"/>
              </a:rPr>
              <a:t> to create the sprint backlog.</a:t>
            </a:r>
          </a:p>
          <a:p>
            <a:endParaRPr lang="it-IT" altLang="it-IT" dirty="0">
              <a:latin typeface="Abadi" panose="020B0604020104020204" pitchFamily="34" charset="0"/>
              <a:cs typeface="Arial" panose="020B0604020202020204" pitchFamily="34" charset="0"/>
            </a:endParaRPr>
          </a:p>
          <a:p>
            <a:r>
              <a:rPr lang="it-IT" altLang="it-IT" dirty="0">
                <a:latin typeface="Abadi" panose="020B0604020104020204" pitchFamily="34" charset="0"/>
                <a:cs typeface="Arial" panose="020B0604020202020204" pitchFamily="34" charset="0"/>
              </a:rPr>
              <a:t>The user stories </a:t>
            </a:r>
            <a:r>
              <a:rPr lang="it-IT" altLang="it-IT" dirty="0" err="1">
                <a:latin typeface="Abadi" panose="020B0604020104020204" pitchFamily="34" charset="0"/>
                <a:cs typeface="Arial" panose="020B0604020202020204" pitchFamily="34" charset="0"/>
              </a:rPr>
              <a:t>have</a:t>
            </a:r>
            <a:r>
              <a:rPr lang="it-IT" altLang="it-IT" dirty="0">
                <a:latin typeface="Abadi" panose="020B0604020104020204" pitchFamily="34" charset="0"/>
                <a:cs typeface="Arial" panose="020B0604020202020204" pitchFamily="34" charset="0"/>
              </a:rPr>
              <a:t> </a:t>
            </a:r>
            <a:r>
              <a:rPr lang="it-IT" altLang="it-IT" dirty="0" err="1">
                <a:latin typeface="Abadi" panose="020B0604020104020204" pitchFamily="34" charset="0"/>
                <a:cs typeface="Arial" panose="020B0604020202020204" pitchFamily="34" charset="0"/>
              </a:rPr>
              <a:t>been</a:t>
            </a:r>
            <a:r>
              <a:rPr lang="it-IT" altLang="it-IT" dirty="0">
                <a:latin typeface="Abadi" panose="020B0604020104020204" pitchFamily="34" charset="0"/>
                <a:cs typeface="Arial" panose="020B0604020202020204" pitchFamily="34" charset="0"/>
              </a:rPr>
              <a:t> </a:t>
            </a:r>
            <a:r>
              <a:rPr lang="it-IT" altLang="it-IT" dirty="0" err="1">
                <a:latin typeface="Abadi" panose="020B0604020104020204" pitchFamily="34" charset="0"/>
                <a:cs typeface="Arial" panose="020B0604020202020204" pitchFamily="34" charset="0"/>
              </a:rPr>
              <a:t>decomposed</a:t>
            </a:r>
            <a:r>
              <a:rPr lang="it-IT" altLang="it-IT" dirty="0">
                <a:latin typeface="Abadi" panose="020B0604020104020204" pitchFamily="34" charset="0"/>
                <a:cs typeface="Arial" panose="020B0604020202020204" pitchFamily="34" charset="0"/>
              </a:rPr>
              <a:t> </a:t>
            </a:r>
            <a:r>
              <a:rPr lang="it-IT" altLang="it-IT" dirty="0" err="1">
                <a:latin typeface="Abadi" panose="020B0604020104020204" pitchFamily="34" charset="0"/>
                <a:cs typeface="Arial" panose="020B0604020202020204" pitchFamily="34" charset="0"/>
              </a:rPr>
              <a:t>into</a:t>
            </a:r>
            <a:r>
              <a:rPr lang="it-IT" altLang="it-IT" dirty="0">
                <a:latin typeface="Abadi" panose="020B0604020104020204" pitchFamily="34" charset="0"/>
                <a:cs typeface="Arial" panose="020B0604020202020204" pitchFamily="34" charset="0"/>
              </a:rPr>
              <a:t> the </a:t>
            </a:r>
            <a:r>
              <a:rPr lang="it-IT" altLang="it-IT" dirty="0" err="1">
                <a:latin typeface="Abadi" panose="020B0604020104020204" pitchFamily="34" charset="0"/>
                <a:cs typeface="Arial" panose="020B0604020202020204" pitchFamily="34" charset="0"/>
              </a:rPr>
              <a:t>various</a:t>
            </a:r>
            <a:r>
              <a:rPr lang="it-IT" altLang="it-IT" dirty="0">
                <a:latin typeface="Abadi" panose="020B0604020104020204" pitchFamily="34" charset="0"/>
                <a:cs typeface="Arial" panose="020B0604020202020204" pitchFamily="34" charset="0"/>
              </a:rPr>
              <a:t> tasks to be </a:t>
            </a:r>
            <a:r>
              <a:rPr lang="it-IT" altLang="it-IT" dirty="0" err="1">
                <a:latin typeface="Abadi" panose="020B0604020104020204" pitchFamily="34" charset="0"/>
                <a:cs typeface="Arial" panose="020B0604020202020204" pitchFamily="34" charset="0"/>
              </a:rPr>
              <a:t>carried</a:t>
            </a:r>
            <a:r>
              <a:rPr lang="it-IT" altLang="it-IT" dirty="0">
                <a:latin typeface="Abadi" panose="020B0604020104020204" pitchFamily="34" charset="0"/>
                <a:cs typeface="Arial" panose="020B0604020202020204" pitchFamily="34" charset="0"/>
              </a:rPr>
              <a:t> out and the </a:t>
            </a:r>
            <a:r>
              <a:rPr lang="it-IT" altLang="it-IT" dirty="0" err="1">
                <a:latin typeface="Abadi" panose="020B0604020104020204" pitchFamily="34" charset="0"/>
                <a:cs typeface="Arial" panose="020B0604020202020204" pitchFamily="34" charset="0"/>
              </a:rPr>
              <a:t>Trello</a:t>
            </a:r>
            <a:r>
              <a:rPr lang="it-IT" altLang="it-IT" dirty="0">
                <a:latin typeface="Abadi" panose="020B0604020104020204" pitchFamily="34" charset="0"/>
                <a:cs typeface="Arial" panose="020B0604020202020204" pitchFamily="34" charset="0"/>
              </a:rPr>
              <a:t> checklist </a:t>
            </a:r>
            <a:r>
              <a:rPr lang="it-IT" altLang="it-IT" dirty="0" err="1">
                <a:latin typeface="Abadi" panose="020B0604020104020204" pitchFamily="34" charset="0"/>
                <a:cs typeface="Arial" panose="020B0604020202020204" pitchFamily="34" charset="0"/>
              </a:rPr>
              <a:t>has</a:t>
            </a:r>
            <a:r>
              <a:rPr lang="it-IT" altLang="it-IT" dirty="0">
                <a:latin typeface="Abadi" panose="020B0604020104020204" pitchFamily="34" charset="0"/>
                <a:cs typeface="Arial" panose="020B0604020202020204" pitchFamily="34" charset="0"/>
              </a:rPr>
              <a:t> </a:t>
            </a:r>
            <a:r>
              <a:rPr lang="it-IT" altLang="it-IT" dirty="0" err="1">
                <a:latin typeface="Abadi" panose="020B0604020104020204" pitchFamily="34" charset="0"/>
                <a:cs typeface="Arial" panose="020B0604020202020204" pitchFamily="34" charset="0"/>
              </a:rPr>
              <a:t>been</a:t>
            </a:r>
            <a:r>
              <a:rPr lang="it-IT" altLang="it-IT" dirty="0">
                <a:latin typeface="Abadi" panose="020B0604020104020204" pitchFamily="34" charset="0"/>
                <a:cs typeface="Arial" panose="020B0604020202020204" pitchFamily="34" charset="0"/>
              </a:rPr>
              <a:t> </a:t>
            </a:r>
            <a:r>
              <a:rPr lang="it-IT" altLang="it-IT" dirty="0" err="1">
                <a:latin typeface="Abadi" panose="020B0604020104020204" pitchFamily="34" charset="0"/>
                <a:cs typeface="Arial" panose="020B0604020202020204" pitchFamily="34" charset="0"/>
              </a:rPr>
              <a:t>used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.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br>
              <a:rPr lang="en-US" dirty="0"/>
            </a:br>
            <a:r>
              <a:rPr lang="en-US" dirty="0">
                <a:latin typeface="Abadi" panose="020B0604020104020204" pitchFamily="34" charset="0"/>
                <a:cs typeface="Arial" panose="020B0604020202020204" pitchFamily="34" charset="0"/>
              </a:rPr>
              <a:t>After the decomposition we realized that the assigned user points were too low for the activities to be performed. So they have been modified.</a:t>
            </a:r>
            <a:endParaRPr lang="it-IT" altLang="it-IT" dirty="0">
              <a:latin typeface="Abadi" panose="020B0604020104020204" pitchFamily="34" charset="0"/>
              <a:cs typeface="Arial" panose="020B0604020202020204" pitchFamily="34" charset="0"/>
            </a:endParaRPr>
          </a:p>
          <a:p>
            <a:endParaRPr lang="it-IT" altLang="it-IT" dirty="0">
              <a:latin typeface="Abadi" panose="020B0604020104020204" pitchFamily="34" charset="0"/>
              <a:cs typeface="Arial" panose="020B0604020202020204" pitchFamily="34" charset="0"/>
            </a:endParaRPr>
          </a:p>
          <a:p>
            <a:r>
              <a:rPr lang="it-IT" altLang="it-IT" dirty="0">
                <a:latin typeface="inherit"/>
                <a:cs typeface="Arial" panose="020B0604020202020204" pitchFamily="34" charset="0"/>
              </a:rPr>
              <a:t>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inherit"/>
                <a:cs typeface="Arial" panose="020B0604020202020204" pitchFamily="34" charset="0"/>
              </a:rPr>
              <a:t>he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inherit"/>
                <a:cs typeface="Arial" panose="020B0604020202020204" pitchFamily="34" charset="0"/>
              </a:rPr>
              <a:t>hypothesized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inherit"/>
                <a:cs typeface="Arial" panose="020B0604020202020204" pitchFamily="34" charset="0"/>
              </a:rPr>
              <a:t>threshold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inherit"/>
                <a:cs typeface="Arial" panose="020B0604020202020204" pitchFamily="34" charset="0"/>
              </a:rPr>
              <a:t> of 25 story points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inherit"/>
                <a:cs typeface="Arial" panose="020B0604020202020204" pitchFamily="34" charset="0"/>
              </a:rPr>
              <a:t>has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inherit"/>
                <a:cs typeface="Arial" panose="020B0604020202020204" pitchFamily="34" charset="0"/>
              </a:rPr>
              <a:t>been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inherit"/>
                <a:cs typeface="Arial" panose="020B0604020202020204" pitchFamily="34" charset="0"/>
              </a:rPr>
              <a:t>slightly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inherit"/>
                <a:cs typeface="Arial" panose="020B0604020202020204" pitchFamily="34" charset="0"/>
              </a:rPr>
              <a:t>exceeded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inherit"/>
                <a:cs typeface="Arial" panose="020B0604020202020204" pitchFamily="34" charset="0"/>
              </a:rPr>
              <a:t>, in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inherit"/>
                <a:cs typeface="Arial" panose="020B0604020202020204" pitchFamily="34" charset="0"/>
              </a:rPr>
              <a:t>accordance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inherit"/>
                <a:cs typeface="Arial" panose="020B0604020202020204" pitchFamily="34" charset="0"/>
              </a:rPr>
              <a:t> with the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inherit"/>
                <a:cs typeface="Arial" panose="020B0604020202020204" pitchFamily="34" charset="0"/>
              </a:rPr>
              <a:t>paradigm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inherit"/>
                <a:cs typeface="Arial" panose="020B0604020202020204" pitchFamily="34" charset="0"/>
              </a:rPr>
              <a:t> of aggressive programming.</a:t>
            </a:r>
            <a:endParaRPr kumimoji="0" lang="it-IT" altLang="it-IT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>
              <a:latin typeface="Abadi" panose="020B0604020104020204" pitchFamily="34" charset="0"/>
            </a:endParaRPr>
          </a:p>
          <a:p>
            <a:endParaRPr lang="it-IT" dirty="0">
              <a:latin typeface="Abadi" panose="020B0604020104020204" pitchFamily="34" charset="0"/>
            </a:endParaRPr>
          </a:p>
          <a:p>
            <a:endParaRPr lang="it-IT" dirty="0">
              <a:latin typeface="Abadi" panose="020B0604020104020204" pitchFamily="34" charset="0"/>
            </a:endParaRPr>
          </a:p>
          <a:p>
            <a:endParaRPr lang="it-IT" dirty="0">
              <a:latin typeface="Abadi" panose="020B0604020104020204" pitchFamily="34" charset="0"/>
            </a:endParaRPr>
          </a:p>
          <a:p>
            <a:endParaRPr lang="it-IT" dirty="0">
              <a:latin typeface="Abadi" panose="020B0604020104020204" pitchFamily="34" charset="0"/>
            </a:endParaRPr>
          </a:p>
          <a:p>
            <a:r>
              <a:rPr lang="it-IT" dirty="0">
                <a:latin typeface="Abadi" panose="020B0604020104020204" pitchFamily="34" charset="0"/>
              </a:rPr>
              <a:t>Click </a:t>
            </a:r>
            <a:r>
              <a:rPr lang="it-IT" dirty="0"/>
              <a:t>the link to </a:t>
            </a:r>
            <a:r>
              <a:rPr lang="it-IT" dirty="0" err="1"/>
              <a:t>visit</a:t>
            </a:r>
            <a:r>
              <a:rPr lang="it-IT" dirty="0"/>
              <a:t> </a:t>
            </a:r>
            <a:r>
              <a:rPr lang="it-IT" dirty="0" err="1"/>
              <a:t>Trello</a:t>
            </a:r>
            <a:r>
              <a:rPr lang="it-IT" dirty="0"/>
              <a:t> page: </a:t>
            </a:r>
            <a:r>
              <a:rPr lang="it-IT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https://trello.com/b/lv27Id83/project </a:t>
            </a:r>
            <a:endParaRPr lang="it-IT" dirty="0"/>
          </a:p>
          <a:p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41C215C-4E31-4D19-8BAA-00F2D590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61925"/>
            <a:ext cx="2590800" cy="4391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A3519DD-F3B7-4B8F-B7ED-42F34D177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638" y="4663787"/>
            <a:ext cx="5372100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4A433762-963D-406B-B9D1-5F1DFE79B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449" y="144005"/>
            <a:ext cx="65" cy="4462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99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471048" y="332508"/>
            <a:ext cx="5292436" cy="618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EFDE0B-6DB6-4E4A-83E9-08DFAC553367}"/>
              </a:ext>
            </a:extLst>
          </p:cNvPr>
          <p:cNvSpPr txBox="1"/>
          <p:nvPr/>
        </p:nvSpPr>
        <p:spPr>
          <a:xfrm>
            <a:off x="575667" y="254530"/>
            <a:ext cx="60983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High level architecture</a:t>
            </a:r>
            <a:endParaRPr lang="it-IT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EDA39B0-EA6A-4C5F-B803-2A7B83366F64}"/>
              </a:ext>
            </a:extLst>
          </p:cNvPr>
          <p:cNvSpPr txBox="1"/>
          <p:nvPr/>
        </p:nvSpPr>
        <p:spPr>
          <a:xfrm>
            <a:off x="206215" y="1059492"/>
            <a:ext cx="656345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Analyzing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the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specifications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lang="it-IT" altLang="it-IT" dirty="0" err="1">
                <a:latin typeface="Abadi" panose="020B0604020104020204" pitchFamily="34" charset="0"/>
                <a:cs typeface="Arial" panose="020B0604020202020204" pitchFamily="34" charset="0"/>
              </a:rPr>
              <a:t>we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felt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that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it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could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be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used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a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shared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repository architecture.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endParaRPr lang="it-IT" dirty="0"/>
          </a:p>
          <a:p>
            <a:r>
              <a:rPr lang="it-IT" sz="2000" b="1" dirty="0" err="1">
                <a:latin typeface="Abadi" panose="020B0604020104020204" pitchFamily="34" charset="0"/>
              </a:rPr>
              <a:t>Shared</a:t>
            </a:r>
            <a:r>
              <a:rPr lang="it-IT" sz="2000" b="1" dirty="0">
                <a:latin typeface="Abadi" panose="020B0604020104020204" pitchFamily="34" charset="0"/>
              </a:rPr>
              <a:t> Repository</a:t>
            </a:r>
          </a:p>
          <a:p>
            <a:r>
              <a:rPr lang="en-US" dirty="0">
                <a:latin typeface="Abadi" panose="020B0604020104020204" pitchFamily="34" charset="0"/>
              </a:rPr>
              <a:t>Components keep their data in a central</a:t>
            </a:r>
          </a:p>
          <a:p>
            <a:r>
              <a:rPr lang="en-US" dirty="0">
                <a:latin typeface="Abadi" panose="020B0604020104020204" pitchFamily="34" charset="0"/>
              </a:rPr>
              <a:t>repository (e.g. DBMS)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pPr indent="-342900">
              <a:buFontTx/>
              <a:buChar char="-"/>
            </a:pPr>
            <a:r>
              <a:rPr lang="en-US" b="1" dirty="0">
                <a:latin typeface="Abadi" panose="020B0604020104020204" pitchFamily="34" charset="0"/>
              </a:rPr>
              <a:t>Advantages: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• Easy sharing of the data</a:t>
            </a:r>
          </a:p>
          <a:p>
            <a:r>
              <a:rPr lang="en-US" dirty="0">
                <a:latin typeface="Abadi" panose="020B0604020104020204" pitchFamily="34" charset="0"/>
              </a:rPr>
              <a:t>• Centralized management (backup, security,…)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pPr indent="-342900">
              <a:buFontTx/>
              <a:buChar char="-"/>
            </a:pPr>
            <a:r>
              <a:rPr lang="en-US" b="1" dirty="0">
                <a:latin typeface="Abadi" panose="020B0604020104020204" pitchFamily="34" charset="0"/>
              </a:rPr>
              <a:t>Disadvantages: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• Data model must be agreed from the start</a:t>
            </a:r>
          </a:p>
          <a:p>
            <a:r>
              <a:rPr lang="en-US" dirty="0">
                <a:latin typeface="Abadi" panose="020B0604020104020204" pitchFamily="34" charset="0"/>
              </a:rPr>
              <a:t>• Difficult to change the data model</a:t>
            </a:r>
          </a:p>
          <a:p>
            <a:r>
              <a:rPr lang="en-US" dirty="0">
                <a:latin typeface="Abadi" panose="020B0604020104020204" pitchFamily="34" charset="0"/>
              </a:rPr>
              <a:t>• Difficult to limit interdependencies</a:t>
            </a:r>
          </a:p>
          <a:p>
            <a:r>
              <a:rPr lang="en-US" dirty="0">
                <a:latin typeface="Abadi" panose="020B0604020104020204" pitchFamily="34" charset="0"/>
              </a:rPr>
              <a:t>• Workload bottlenecks</a:t>
            </a:r>
            <a:endParaRPr lang="it-IT" dirty="0">
              <a:latin typeface="Abadi" panose="020B060402010402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701" y="165630"/>
            <a:ext cx="3446550" cy="6506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002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4134342" y="158414"/>
            <a:ext cx="3749964" cy="678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F50887-85B8-4AB6-88A0-33557A532A17}"/>
              </a:ext>
            </a:extLst>
          </p:cNvPr>
          <p:cNvSpPr txBox="1"/>
          <p:nvPr/>
        </p:nvSpPr>
        <p:spPr>
          <a:xfrm>
            <a:off x="4835134" y="112693"/>
            <a:ext cx="60983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UML v1.0</a:t>
            </a:r>
            <a:endParaRPr lang="it-IT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21F379A-CAFD-4842-B3B3-A73684A80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00"/>
          <a:stretch/>
        </p:blipFill>
        <p:spPr>
          <a:xfrm>
            <a:off x="140677" y="1003698"/>
            <a:ext cx="5868647" cy="5200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45443D1-D683-470F-9226-EE0E4A576B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82"/>
          <a:stretch/>
        </p:blipFill>
        <p:spPr>
          <a:xfrm>
            <a:off x="6113365" y="1782008"/>
            <a:ext cx="5937958" cy="3643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6F016444-20C7-4728-8930-304BBA0D1AB4}"/>
              </a:ext>
            </a:extLst>
          </p:cNvPr>
          <p:cNvSpPr/>
          <p:nvPr/>
        </p:nvSpPr>
        <p:spPr>
          <a:xfrm>
            <a:off x="2913222" y="6203852"/>
            <a:ext cx="379827" cy="53457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5A565488-E90A-47B4-A2CF-548F458672EF}"/>
              </a:ext>
            </a:extLst>
          </p:cNvPr>
          <p:cNvSpPr/>
          <p:nvPr/>
        </p:nvSpPr>
        <p:spPr>
          <a:xfrm>
            <a:off x="8934634" y="1247435"/>
            <a:ext cx="379827" cy="53457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95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6F1DBC-7FC2-40B7-A111-911735E4424D}"/>
              </a:ext>
            </a:extLst>
          </p:cNvPr>
          <p:cNvSpPr txBox="1">
            <a:spLocks/>
          </p:cNvSpPr>
          <p:nvPr/>
        </p:nvSpPr>
        <p:spPr>
          <a:xfrm>
            <a:off x="1540041" y="1989221"/>
            <a:ext cx="9144000" cy="30480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b="1" dirty="0"/>
          </a:p>
          <a:p>
            <a:pPr algn="ctr"/>
            <a:endParaRPr lang="it-IT" b="1" dirty="0"/>
          </a:p>
          <a:p>
            <a:pPr algn="ctr"/>
            <a:r>
              <a:rPr lang="it-IT" sz="10400" b="1" dirty="0"/>
              <a:t>GRAZIE</a:t>
            </a:r>
          </a:p>
          <a:p>
            <a:pPr algn="ctr"/>
            <a:r>
              <a:rPr lang="it-IT" sz="10400" b="1" dirty="0"/>
              <a:t>PER</a:t>
            </a:r>
          </a:p>
          <a:p>
            <a:pPr algn="ctr"/>
            <a:r>
              <a:rPr lang="it-IT" sz="10400" b="1" dirty="0"/>
              <a:t>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704892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7565F44C385A24B83B52682B6AF84C6" ma:contentTypeVersion="6" ma:contentTypeDescription="Creare un nuovo documento." ma:contentTypeScope="" ma:versionID="b60625ac26c0bc8fb3715dd0b8f7a787">
  <xsd:schema xmlns:xsd="http://www.w3.org/2001/XMLSchema" xmlns:xs="http://www.w3.org/2001/XMLSchema" xmlns:p="http://schemas.microsoft.com/office/2006/metadata/properties" xmlns:ns2="ad9e3c9c-e1fb-4ef0-8eeb-d72ab9db7c25" targetNamespace="http://schemas.microsoft.com/office/2006/metadata/properties" ma:root="true" ma:fieldsID="d69878c65320a908e08d6f1506c30ed0" ns2:_="">
    <xsd:import namespace="ad9e3c9c-e1fb-4ef0-8eeb-d72ab9db7c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9e3c9c-e1fb-4ef0-8eeb-d72ab9db7c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5FCDC3-2158-4936-997B-E150E2F298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E20701-52EC-4B8D-8EDB-4F7F58267CE2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1CD61D45-3DE2-4646-8FB7-A326EC794A5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d9e3c9c-e1fb-4ef0-8eeb-d72ab9db7c2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229</Words>
  <Application>Microsoft Office PowerPoint</Application>
  <PresentationFormat>Widescreen</PresentationFormat>
  <Paragraphs>74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PROFESSIONAL MAINTENANCE APPLICATION V.1.0 (Smart Maintenance App)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SRS Part I - Planner</dc:title>
  <dc:creator>GIUSEPPE GERARDO BIFULCO</dc:creator>
  <cp:lastModifiedBy>IVAN GIGLIO</cp:lastModifiedBy>
  <cp:revision>24</cp:revision>
  <dcterms:created xsi:type="dcterms:W3CDTF">2020-11-18T08:40:19Z</dcterms:created>
  <dcterms:modified xsi:type="dcterms:W3CDTF">2020-12-16T19:45:08Z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0x01010047565F44C385A24B83B52682B6AF84C6</vt:lpwstr>
  </property>
</Properties>
</file>