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6" r:id="rId5"/>
    <p:sldId id="259" r:id="rId6"/>
    <p:sldId id="257" r:id="rId7"/>
    <p:sldId id="258" r:id="rId8"/>
    <p:sldId id="261" r:id="rId9"/>
    <p:sldId id="262" r:id="rId10"/>
    <p:sldId id="263"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06" autoAdjust="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Foglio1!$B$1</c:f>
              <c:strCache>
                <c:ptCount val="1"/>
                <c:pt idx="0">
                  <c:v>Ideal</c:v>
                </c:pt>
              </c:strCache>
            </c:strRef>
          </c:tx>
          <c:spPr>
            <a:ln w="22225" cap="rnd">
              <a:solidFill>
                <a:schemeClr val="accent1"/>
              </a:solidFill>
            </a:ln>
            <a:effectLst>
              <a:glow rad="139700">
                <a:schemeClr val="accent1">
                  <a:satMod val="175000"/>
                  <a:alpha val="14000"/>
                </a:schemeClr>
              </a:glow>
            </a:effectLst>
          </c:spPr>
          <c:marker>
            <c:symbol val="none"/>
          </c:marker>
          <c:cat>
            <c:numRef>
              <c:f>Foglio1!$A$2:$A$15</c:f>
              <c:numCache>
                <c:formatCode>General</c:formatCode>
                <c:ptCount val="14"/>
                <c:pt idx="0">
                  <c:v>1</c:v>
                </c:pt>
                <c:pt idx="1">
                  <c:v>2</c:v>
                </c:pt>
                <c:pt idx="2">
                  <c:v>3</c:v>
                </c:pt>
                <c:pt idx="3">
                  <c:v>4</c:v>
                </c:pt>
                <c:pt idx="4">
                  <c:v>5</c:v>
                </c:pt>
                <c:pt idx="5">
                  <c:v>6</c:v>
                </c:pt>
                <c:pt idx="6">
                  <c:v>7</c:v>
                </c:pt>
                <c:pt idx="7">
                  <c:v>8</c:v>
                </c:pt>
                <c:pt idx="8">
                  <c:v>9</c:v>
                </c:pt>
                <c:pt idx="9">
                  <c:v>10</c:v>
                </c:pt>
                <c:pt idx="10">
                  <c:v>11</c:v>
                </c:pt>
                <c:pt idx="11">
                  <c:v>12</c:v>
                </c:pt>
                <c:pt idx="12">
                  <c:v>13</c:v>
                </c:pt>
                <c:pt idx="13">
                  <c:v>14</c:v>
                </c:pt>
              </c:numCache>
            </c:numRef>
          </c:cat>
          <c:val>
            <c:numRef>
              <c:f>Foglio1!$B$2:$B$15</c:f>
              <c:numCache>
                <c:formatCode>General</c:formatCode>
                <c:ptCount val="14"/>
                <c:pt idx="0">
                  <c:v>27</c:v>
                </c:pt>
                <c:pt idx="1">
                  <c:v>25</c:v>
                </c:pt>
                <c:pt idx="2">
                  <c:v>23</c:v>
                </c:pt>
                <c:pt idx="3">
                  <c:v>21</c:v>
                </c:pt>
                <c:pt idx="4">
                  <c:v>19</c:v>
                </c:pt>
                <c:pt idx="5">
                  <c:v>17</c:v>
                </c:pt>
                <c:pt idx="6">
                  <c:v>15</c:v>
                </c:pt>
                <c:pt idx="7">
                  <c:v>13</c:v>
                </c:pt>
                <c:pt idx="8">
                  <c:v>11</c:v>
                </c:pt>
                <c:pt idx="9">
                  <c:v>9</c:v>
                </c:pt>
                <c:pt idx="10">
                  <c:v>7</c:v>
                </c:pt>
                <c:pt idx="11">
                  <c:v>5</c:v>
                </c:pt>
                <c:pt idx="12">
                  <c:v>3</c:v>
                </c:pt>
                <c:pt idx="13">
                  <c:v>0</c:v>
                </c:pt>
              </c:numCache>
            </c:numRef>
          </c:val>
          <c:smooth val="0"/>
          <c:extLst>
            <c:ext xmlns:c16="http://schemas.microsoft.com/office/drawing/2014/chart" uri="{C3380CC4-5D6E-409C-BE32-E72D297353CC}">
              <c16:uniqueId val="{00000000-AC04-418A-B172-C3F6BE017128}"/>
            </c:ext>
          </c:extLst>
        </c:ser>
        <c:ser>
          <c:idx val="1"/>
          <c:order val="1"/>
          <c:tx>
            <c:strRef>
              <c:f>Foglio1!$C$1</c:f>
              <c:strCache>
                <c:ptCount val="1"/>
                <c:pt idx="0">
                  <c:v>Real</c:v>
                </c:pt>
              </c:strCache>
            </c:strRef>
          </c:tx>
          <c:spPr>
            <a:ln w="22225" cap="rnd">
              <a:solidFill>
                <a:schemeClr val="accent2"/>
              </a:solidFill>
            </a:ln>
            <a:effectLst>
              <a:glow rad="139700">
                <a:schemeClr val="accent2">
                  <a:satMod val="175000"/>
                  <a:alpha val="14000"/>
                </a:schemeClr>
              </a:glow>
            </a:effectLst>
          </c:spPr>
          <c:marker>
            <c:symbol val="none"/>
          </c:marker>
          <c:cat>
            <c:numRef>
              <c:f>Foglio1!$A$2:$A$15</c:f>
              <c:numCache>
                <c:formatCode>General</c:formatCode>
                <c:ptCount val="14"/>
                <c:pt idx="0">
                  <c:v>1</c:v>
                </c:pt>
                <c:pt idx="1">
                  <c:v>2</c:v>
                </c:pt>
                <c:pt idx="2">
                  <c:v>3</c:v>
                </c:pt>
                <c:pt idx="3">
                  <c:v>4</c:v>
                </c:pt>
                <c:pt idx="4">
                  <c:v>5</c:v>
                </c:pt>
                <c:pt idx="5">
                  <c:v>6</c:v>
                </c:pt>
                <c:pt idx="6">
                  <c:v>7</c:v>
                </c:pt>
                <c:pt idx="7">
                  <c:v>8</c:v>
                </c:pt>
                <c:pt idx="8">
                  <c:v>9</c:v>
                </c:pt>
                <c:pt idx="9">
                  <c:v>10</c:v>
                </c:pt>
                <c:pt idx="10">
                  <c:v>11</c:v>
                </c:pt>
                <c:pt idx="11">
                  <c:v>12</c:v>
                </c:pt>
                <c:pt idx="12">
                  <c:v>13</c:v>
                </c:pt>
                <c:pt idx="13">
                  <c:v>14</c:v>
                </c:pt>
              </c:numCache>
            </c:numRef>
          </c:cat>
          <c:val>
            <c:numRef>
              <c:f>Foglio1!$C$2:$C$15</c:f>
              <c:numCache>
                <c:formatCode>General</c:formatCode>
                <c:ptCount val="14"/>
                <c:pt idx="0">
                  <c:v>27</c:v>
                </c:pt>
                <c:pt idx="1">
                  <c:v>27</c:v>
                </c:pt>
                <c:pt idx="2">
                  <c:v>27</c:v>
                </c:pt>
                <c:pt idx="3">
                  <c:v>27</c:v>
                </c:pt>
                <c:pt idx="4">
                  <c:v>24</c:v>
                </c:pt>
                <c:pt idx="5">
                  <c:v>21</c:v>
                </c:pt>
                <c:pt idx="6">
                  <c:v>21</c:v>
                </c:pt>
                <c:pt idx="7">
                  <c:v>13</c:v>
                </c:pt>
                <c:pt idx="8">
                  <c:v>13</c:v>
                </c:pt>
                <c:pt idx="9">
                  <c:v>13</c:v>
                </c:pt>
                <c:pt idx="10">
                  <c:v>13</c:v>
                </c:pt>
                <c:pt idx="11">
                  <c:v>13</c:v>
                </c:pt>
                <c:pt idx="12">
                  <c:v>0</c:v>
                </c:pt>
                <c:pt idx="13">
                  <c:v>0</c:v>
                </c:pt>
              </c:numCache>
            </c:numRef>
          </c:val>
          <c:smooth val="0"/>
          <c:extLst>
            <c:ext xmlns:c16="http://schemas.microsoft.com/office/drawing/2014/chart" uri="{C3380CC4-5D6E-409C-BE32-E72D297353CC}">
              <c16:uniqueId val="{00000001-AC04-418A-B172-C3F6BE017128}"/>
            </c:ext>
          </c:extLst>
        </c:ser>
        <c:dLbls>
          <c:showLegendKey val="0"/>
          <c:showVal val="0"/>
          <c:showCatName val="0"/>
          <c:showSerName val="0"/>
          <c:showPercent val="0"/>
          <c:showBubbleSize val="0"/>
        </c:dLbls>
        <c:smooth val="0"/>
        <c:axId val="449066608"/>
        <c:axId val="449070768"/>
      </c:lineChart>
      <c:catAx>
        <c:axId val="44906660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it-IT"/>
          </a:p>
        </c:txPr>
        <c:crossAx val="449070768"/>
        <c:crosses val="autoZero"/>
        <c:auto val="1"/>
        <c:lblAlgn val="ctr"/>
        <c:lblOffset val="100"/>
        <c:noMultiLvlLbl val="0"/>
      </c:catAx>
      <c:valAx>
        <c:axId val="44907076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it-IT"/>
          </a:p>
        </c:txPr>
        <c:crossAx val="44906660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DBAFCE-0AC3-42C7-B139-1EF8150FC10E}" type="datetimeFigureOut">
              <a:rPr lang="it-IT" smtClean="0"/>
              <a:t>16/12/2020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1B1A45-7A8A-44E0-8A14-9E3AA5EBD982}" type="slidenum">
              <a:rPr lang="it-IT" smtClean="0"/>
              <a:t>‹N›</a:t>
            </a:fld>
            <a:endParaRPr lang="it-IT"/>
          </a:p>
        </p:txBody>
      </p:sp>
    </p:spTree>
    <p:extLst>
      <p:ext uri="{BB962C8B-B14F-4D97-AF65-F5344CB8AC3E}">
        <p14:creationId xmlns:p14="http://schemas.microsoft.com/office/powerpoint/2010/main" val="79030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800" b="0" i="0" dirty="0">
                <a:solidFill>
                  <a:srgbClr val="000000"/>
                </a:solidFill>
                <a:effectLst/>
                <a:latin typeface="Calibri" panose="020F0502020204030204" pitchFamily="34" charset="0"/>
              </a:rPr>
              <a:t>Abbiamo adottato il linguaggio Java per la realizzazione della parte grafica, delle classi e per la comunicazione con il database. Come RDBMS è stato utilizzato </a:t>
            </a:r>
            <a:r>
              <a:rPr lang="it-IT" sz="1800" b="0" i="0" dirty="0" err="1">
                <a:solidFill>
                  <a:srgbClr val="000000"/>
                </a:solidFill>
                <a:effectLst/>
                <a:latin typeface="Calibri" panose="020F0502020204030204" pitchFamily="34" charset="0"/>
              </a:rPr>
              <a:t>PostgreSQL</a:t>
            </a:r>
            <a:r>
              <a:rPr lang="it-IT" sz="1800" b="0" i="0" dirty="0">
                <a:solidFill>
                  <a:srgbClr val="000000"/>
                </a:solidFill>
                <a:effectLst/>
                <a:latin typeface="Calibri" panose="020F0502020204030204" pitchFamily="34" charset="0"/>
              </a:rPr>
              <a:t>, mentre il driver JDBC è stato impiegato per mettere in comunicazione il DBMS e l’applicativo. Al fine di poter rendere più agevole il lavoro dei vari membri del gruppo, si è deciso l’impiego di </a:t>
            </a:r>
            <a:r>
              <a:rPr lang="it-IT" sz="1800" b="0" i="0" dirty="0" err="1">
                <a:solidFill>
                  <a:srgbClr val="000000"/>
                </a:solidFill>
                <a:effectLst/>
                <a:latin typeface="Calibri" panose="020F0502020204030204" pitchFamily="34" charset="0"/>
              </a:rPr>
              <a:t>ElephantSQL</a:t>
            </a:r>
            <a:r>
              <a:rPr lang="it-IT" sz="1800" b="0" i="0" dirty="0">
                <a:solidFill>
                  <a:srgbClr val="000000"/>
                </a:solidFill>
                <a:effectLst/>
                <a:latin typeface="Calibri" panose="020F0502020204030204" pitchFamily="34" charset="0"/>
              </a:rPr>
              <a:t> che offre un piano gratuito grazie al quale si può utilizzare un database con capienza massima di 20 Mb, spazio più che sufficiente per le nostre esigenze.  </a:t>
            </a:r>
            <a:endParaRPr lang="it-IT" dirty="0"/>
          </a:p>
        </p:txBody>
      </p:sp>
      <p:sp>
        <p:nvSpPr>
          <p:cNvPr id="4" name="Segnaposto numero diapositiva 3"/>
          <p:cNvSpPr>
            <a:spLocks noGrp="1"/>
          </p:cNvSpPr>
          <p:nvPr>
            <p:ph type="sldNum" sz="quarter" idx="5"/>
          </p:nvPr>
        </p:nvSpPr>
        <p:spPr/>
        <p:txBody>
          <a:bodyPr/>
          <a:lstStyle/>
          <a:p>
            <a:fld id="{831B1A45-7A8A-44E0-8A14-9E3AA5EBD982}" type="slidenum">
              <a:rPr lang="it-IT" smtClean="0"/>
              <a:t>2</a:t>
            </a:fld>
            <a:endParaRPr lang="it-IT"/>
          </a:p>
        </p:txBody>
      </p:sp>
    </p:spTree>
    <p:extLst>
      <p:ext uri="{BB962C8B-B14F-4D97-AF65-F5344CB8AC3E}">
        <p14:creationId xmlns:p14="http://schemas.microsoft.com/office/powerpoint/2010/main" val="2832099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800" b="0" i="0" dirty="0">
                <a:solidFill>
                  <a:srgbClr val="000000"/>
                </a:solidFill>
                <a:effectLst/>
                <a:latin typeface="Calibri" panose="020F0502020204030204" pitchFamily="34" charset="0"/>
              </a:rPr>
              <a:t>Di seguito viene riportato il </a:t>
            </a:r>
            <a:r>
              <a:rPr lang="it-IT" sz="1800" b="0" i="0" dirty="0" err="1">
                <a:solidFill>
                  <a:srgbClr val="000000"/>
                </a:solidFill>
                <a:effectLst/>
                <a:latin typeface="Calibri" panose="020F0502020204030204" pitchFamily="34" charset="0"/>
              </a:rPr>
              <a:t>burndown</a:t>
            </a:r>
            <a:r>
              <a:rPr lang="it-IT" sz="1800" b="0" i="0" dirty="0">
                <a:solidFill>
                  <a:srgbClr val="000000"/>
                </a:solidFill>
                <a:effectLst/>
                <a:latin typeface="Calibri" panose="020F0502020204030204" pitchFamily="34" charset="0"/>
              </a:rPr>
              <a:t> chart della prima fase di sprint. Come stima iniziale si era pensato di riuscire a consumare 25 story points, ma in accordo al paradigma dell’aggressive programming abbiamo deciso di inserire nello sprint backlog un numero di user stories leggermente superiore che ci permettessero di arrivare a 27 story points. Nelle due settimane siamo riusciti a completare tutti i task prefissati, permettendoci di raggiungere una consapevolezza maggiore della nostra </a:t>
            </a:r>
            <a:r>
              <a:rPr lang="it-IT" sz="1800" b="0" i="0" dirty="0" err="1">
                <a:solidFill>
                  <a:srgbClr val="000000"/>
                </a:solidFill>
                <a:effectLst/>
                <a:latin typeface="Calibri" panose="020F0502020204030204" pitchFamily="34" charset="0"/>
              </a:rPr>
              <a:t>velocity</a:t>
            </a:r>
            <a:r>
              <a:rPr lang="it-IT" sz="1800" b="0" i="0" dirty="0">
                <a:solidFill>
                  <a:srgbClr val="000000"/>
                </a:solidFill>
                <a:effectLst/>
                <a:latin typeface="Calibri" panose="020F0502020204030204" pitchFamily="34" charset="0"/>
              </a:rPr>
              <a:t>. Come si può notare, alcuni tratti del grafico sono costanti in quanto il </a:t>
            </a:r>
            <a:r>
              <a:rPr lang="it-IT" sz="1800" b="0" i="0" dirty="0" err="1">
                <a:solidFill>
                  <a:srgbClr val="000000"/>
                </a:solidFill>
                <a:effectLst/>
                <a:latin typeface="Calibri" panose="020F0502020204030204" pitchFamily="34" charset="0"/>
              </a:rPr>
              <a:t>burndown</a:t>
            </a:r>
            <a:r>
              <a:rPr lang="it-IT" sz="1800" b="0" i="0" dirty="0">
                <a:solidFill>
                  <a:srgbClr val="000000"/>
                </a:solidFill>
                <a:effectLst/>
                <a:latin typeface="Calibri" panose="020F0502020204030204" pitchFamily="34" charset="0"/>
              </a:rPr>
              <a:t> chart è stato aggiornato solamente nel momento in cui una user stories è entrata nello stato DONE.</a:t>
            </a:r>
            <a:endParaRPr lang="it-IT" dirty="0"/>
          </a:p>
        </p:txBody>
      </p:sp>
      <p:sp>
        <p:nvSpPr>
          <p:cNvPr id="4" name="Segnaposto numero diapositiva 3"/>
          <p:cNvSpPr>
            <a:spLocks noGrp="1"/>
          </p:cNvSpPr>
          <p:nvPr>
            <p:ph type="sldNum" sz="quarter" idx="5"/>
          </p:nvPr>
        </p:nvSpPr>
        <p:spPr/>
        <p:txBody>
          <a:bodyPr/>
          <a:lstStyle/>
          <a:p>
            <a:fld id="{831B1A45-7A8A-44E0-8A14-9E3AA5EBD982}" type="slidenum">
              <a:rPr lang="it-IT" smtClean="0"/>
              <a:t>3</a:t>
            </a:fld>
            <a:endParaRPr lang="it-IT"/>
          </a:p>
        </p:txBody>
      </p:sp>
    </p:spTree>
    <p:extLst>
      <p:ext uri="{BB962C8B-B14F-4D97-AF65-F5344CB8AC3E}">
        <p14:creationId xmlns:p14="http://schemas.microsoft.com/office/powerpoint/2010/main" val="2953156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rtl="0" fontAlgn="base"/>
            <a:r>
              <a:rPr lang="it-IT" sz="1800" b="0" i="0" dirty="0">
                <a:solidFill>
                  <a:srgbClr val="000000"/>
                </a:solidFill>
                <a:effectLst/>
                <a:latin typeface="Calibri" panose="020F0502020204030204" pitchFamily="34" charset="0"/>
              </a:rPr>
              <a:t>Come già specificato nel precedente incontro, è stato impiegato </a:t>
            </a:r>
            <a:r>
              <a:rPr lang="it-IT" sz="1800" b="0" i="0" dirty="0" err="1">
                <a:solidFill>
                  <a:srgbClr val="000000"/>
                </a:solidFill>
                <a:effectLst/>
                <a:latin typeface="Calibri" panose="020F0502020204030204" pitchFamily="34" charset="0"/>
              </a:rPr>
              <a:t>Trello</a:t>
            </a:r>
            <a:r>
              <a:rPr lang="it-IT" sz="1800" b="0" i="0" dirty="0">
                <a:solidFill>
                  <a:srgbClr val="000000"/>
                </a:solidFill>
                <a:effectLst/>
                <a:latin typeface="Calibri" panose="020F0502020204030204" pitchFamily="34" charset="0"/>
              </a:rPr>
              <a:t> per la gestione delle user stories e per la suddivisione del lavoro. Nella sezione “</a:t>
            </a:r>
            <a:r>
              <a:rPr lang="it-IT" sz="1800" b="0" i="0" dirty="0" err="1">
                <a:solidFill>
                  <a:srgbClr val="000000"/>
                </a:solidFill>
                <a:effectLst/>
                <a:latin typeface="Calibri" panose="020F0502020204030204" pitchFamily="34" charset="0"/>
              </a:rPr>
              <a:t>Done</a:t>
            </a:r>
            <a:r>
              <a:rPr lang="it-IT" sz="1800" b="0" i="0" dirty="0">
                <a:solidFill>
                  <a:srgbClr val="000000"/>
                </a:solidFill>
                <a:effectLst/>
                <a:latin typeface="Calibri" panose="020F0502020204030204" pitchFamily="34" charset="0"/>
              </a:rPr>
              <a:t>” vengono inserite le user stories che sono state portate a termine durante la precedente fase di sprint ed  è  inoltre possibile visionare  il contributo personale di ognuno dei membri del team. In generale, Bifulco ed Esposito si sono occupati principalmente della parte back-end, mentre </a:t>
            </a:r>
            <a:r>
              <a:rPr lang="it-IT" sz="1800" b="0" i="0" dirty="0" err="1">
                <a:solidFill>
                  <a:srgbClr val="000000"/>
                </a:solidFill>
                <a:effectLst/>
                <a:latin typeface="Calibri" panose="020F0502020204030204" pitchFamily="34" charset="0"/>
              </a:rPr>
              <a:t>Bolvino</a:t>
            </a:r>
            <a:r>
              <a:rPr lang="it-IT" sz="1800" b="0" i="0" dirty="0">
                <a:solidFill>
                  <a:srgbClr val="000000"/>
                </a:solidFill>
                <a:effectLst/>
                <a:latin typeface="Calibri" panose="020F0502020204030204" pitchFamily="34" charset="0"/>
              </a:rPr>
              <a:t> e Giglio di quella front-end. </a:t>
            </a:r>
            <a:endParaRPr lang="it-IT" b="0" i="0" dirty="0">
              <a:solidFill>
                <a:srgbClr val="000000"/>
              </a:solidFill>
              <a:effectLst/>
              <a:latin typeface="Segoe UI" panose="020B0502040204020203" pitchFamily="34" charset="0"/>
            </a:endParaRPr>
          </a:p>
          <a:p>
            <a:pPr algn="l" rtl="0" fontAlgn="base"/>
            <a:r>
              <a:rPr lang="it-IT" sz="1800" b="0" i="0" dirty="0">
                <a:solidFill>
                  <a:srgbClr val="000000"/>
                </a:solidFill>
                <a:effectLst/>
                <a:latin typeface="Calibri" panose="020F0502020204030204" pitchFamily="34" charset="0"/>
              </a:rPr>
              <a:t>Per la gestione delle revisioni viene utilizzato GitHub. Il workflow utilizzato, prevede l’uso di soli due </a:t>
            </a:r>
            <a:r>
              <a:rPr lang="it-IT" sz="1800" b="0" i="0" dirty="0" err="1">
                <a:solidFill>
                  <a:srgbClr val="000000"/>
                </a:solidFill>
                <a:effectLst/>
                <a:latin typeface="Calibri" panose="020F0502020204030204" pitchFamily="34" charset="0"/>
              </a:rPr>
              <a:t>branch</a:t>
            </a:r>
            <a:r>
              <a:rPr lang="it-IT" sz="1800" b="0" i="0" dirty="0">
                <a:solidFill>
                  <a:srgbClr val="000000"/>
                </a:solidFill>
                <a:effectLst/>
                <a:latin typeface="Calibri" panose="020F0502020204030204" pitchFamily="34" charset="0"/>
              </a:rPr>
              <a:t> separati, dato che le attività da svolgere non sono risultate particolarmente articolate. In particolare, si lavora sul </a:t>
            </a:r>
            <a:r>
              <a:rPr lang="it-IT" sz="1800" b="0" i="0" dirty="0" err="1">
                <a:solidFill>
                  <a:srgbClr val="000000"/>
                </a:solidFill>
                <a:effectLst/>
                <a:latin typeface="Calibri" panose="020F0502020204030204" pitchFamily="34" charset="0"/>
              </a:rPr>
              <a:t>branch</a:t>
            </a:r>
            <a:r>
              <a:rPr lang="it-IT" sz="1800" b="0" i="0" dirty="0">
                <a:solidFill>
                  <a:srgbClr val="000000"/>
                </a:solidFill>
                <a:effectLst/>
                <a:latin typeface="Calibri" panose="020F0502020204030204" pitchFamily="34" charset="0"/>
              </a:rPr>
              <a:t> </a:t>
            </a:r>
            <a:r>
              <a:rPr lang="it-IT" sz="1800" b="0" i="0" dirty="0" err="1">
                <a:solidFill>
                  <a:srgbClr val="000000"/>
                </a:solidFill>
                <a:effectLst/>
                <a:latin typeface="Calibri" panose="020F0502020204030204" pitchFamily="34" charset="0"/>
              </a:rPr>
              <a:t>develop</a:t>
            </a:r>
            <a:r>
              <a:rPr lang="it-IT" sz="1800" b="0" i="0" dirty="0">
                <a:solidFill>
                  <a:srgbClr val="000000"/>
                </a:solidFill>
                <a:effectLst/>
                <a:latin typeface="Calibri" panose="020F0502020204030204" pitchFamily="34" charset="0"/>
              </a:rPr>
              <a:t> e quando opportuno, quindi dopo le fasi di </a:t>
            </a:r>
            <a:r>
              <a:rPr lang="it-IT" sz="1800" b="0" i="0" dirty="0" err="1">
                <a:solidFill>
                  <a:srgbClr val="000000"/>
                </a:solidFill>
                <a:effectLst/>
                <a:latin typeface="Calibri" panose="020F0502020204030204" pitchFamily="34" charset="0"/>
              </a:rPr>
              <a:t>integration</a:t>
            </a:r>
            <a:r>
              <a:rPr lang="it-IT" sz="1800" b="0" i="0" dirty="0">
                <a:solidFill>
                  <a:srgbClr val="000000"/>
                </a:solidFill>
                <a:effectLst/>
                <a:latin typeface="Calibri" panose="020F0502020204030204" pitchFamily="34" charset="0"/>
              </a:rPr>
              <a:t> test, si esegue la merge sul </a:t>
            </a:r>
            <a:r>
              <a:rPr lang="it-IT" sz="1800" b="0" i="0" dirty="0" err="1">
                <a:solidFill>
                  <a:srgbClr val="000000"/>
                </a:solidFill>
                <a:effectLst/>
                <a:latin typeface="Calibri" panose="020F0502020204030204" pitchFamily="34" charset="0"/>
              </a:rPr>
              <a:t>branch</a:t>
            </a:r>
            <a:r>
              <a:rPr lang="it-IT" sz="1800" b="0" i="0" dirty="0">
                <a:solidFill>
                  <a:srgbClr val="000000"/>
                </a:solidFill>
                <a:effectLst/>
                <a:latin typeface="Calibri" panose="020F0502020204030204" pitchFamily="34" charset="0"/>
              </a:rPr>
              <a:t> master. A causa dell’inesperienza nell’uso di questo tool sono state effettuate </a:t>
            </a:r>
            <a:r>
              <a:rPr lang="it-IT" sz="1800" b="0" i="0" dirty="0" err="1">
                <a:solidFill>
                  <a:srgbClr val="000000"/>
                </a:solidFill>
                <a:effectLst/>
                <a:latin typeface="Calibri" panose="020F0502020204030204" pitchFamily="34" charset="0"/>
              </a:rPr>
              <a:t>commit</a:t>
            </a:r>
            <a:r>
              <a:rPr lang="it-IT" sz="1800" b="0" i="0" dirty="0">
                <a:solidFill>
                  <a:srgbClr val="000000"/>
                </a:solidFill>
                <a:effectLst/>
                <a:latin typeface="Calibri" panose="020F0502020204030204" pitchFamily="34" charset="0"/>
              </a:rPr>
              <a:t> non necessarie e altre imprecisioni che contiamo di correggere nella sprint successiva. </a:t>
            </a:r>
            <a:endParaRPr lang="it-IT" b="0" i="0" dirty="0">
              <a:solidFill>
                <a:srgbClr val="000000"/>
              </a:solidFill>
              <a:effectLst/>
              <a:latin typeface="Segoe UI" panose="020B0502040204020203" pitchFamily="34" charset="0"/>
            </a:endParaRPr>
          </a:p>
          <a:p>
            <a:endParaRPr lang="it-IT" dirty="0"/>
          </a:p>
        </p:txBody>
      </p:sp>
      <p:sp>
        <p:nvSpPr>
          <p:cNvPr id="4" name="Segnaposto numero diapositiva 3"/>
          <p:cNvSpPr>
            <a:spLocks noGrp="1"/>
          </p:cNvSpPr>
          <p:nvPr>
            <p:ph type="sldNum" sz="quarter" idx="5"/>
          </p:nvPr>
        </p:nvSpPr>
        <p:spPr/>
        <p:txBody>
          <a:bodyPr/>
          <a:lstStyle/>
          <a:p>
            <a:fld id="{831B1A45-7A8A-44E0-8A14-9E3AA5EBD982}" type="slidenum">
              <a:rPr lang="it-IT" smtClean="0"/>
              <a:t>4</a:t>
            </a:fld>
            <a:endParaRPr lang="it-IT"/>
          </a:p>
        </p:txBody>
      </p:sp>
    </p:spTree>
    <p:extLst>
      <p:ext uri="{BB962C8B-B14F-4D97-AF65-F5344CB8AC3E}">
        <p14:creationId xmlns:p14="http://schemas.microsoft.com/office/powerpoint/2010/main" val="110006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800" b="0" i="0" dirty="0">
                <a:solidFill>
                  <a:srgbClr val="000000"/>
                </a:solidFill>
                <a:effectLst/>
                <a:latin typeface="Calibri" panose="020F0502020204030204" pitchFamily="34" charset="0"/>
              </a:rPr>
              <a:t>Per quanto riguarda la sprint </a:t>
            </a:r>
            <a:r>
              <a:rPr lang="it-IT" sz="1800" b="0" i="0" dirty="0" err="1">
                <a:solidFill>
                  <a:srgbClr val="000000"/>
                </a:solidFill>
                <a:effectLst/>
                <a:latin typeface="Calibri" panose="020F0502020204030204" pitchFamily="34" charset="0"/>
              </a:rPr>
              <a:t>retrospective</a:t>
            </a:r>
            <a:r>
              <a:rPr lang="it-IT" sz="1800" b="0" i="0" dirty="0">
                <a:solidFill>
                  <a:srgbClr val="000000"/>
                </a:solidFill>
                <a:effectLst/>
                <a:latin typeface="Calibri" panose="020F0502020204030204" pitchFamily="34" charset="0"/>
              </a:rPr>
              <a:t> è stato usato uno </a:t>
            </a:r>
            <a:r>
              <a:rPr lang="it-IT" sz="1800" b="0" i="0" dirty="0" err="1">
                <a:solidFill>
                  <a:srgbClr val="000000"/>
                </a:solidFill>
                <a:effectLst/>
                <a:latin typeface="Calibri" panose="020F0502020204030204" pitchFamily="34" charset="0"/>
              </a:rPr>
              <a:t>starfish</a:t>
            </a:r>
            <a:r>
              <a:rPr lang="it-IT" sz="1800" b="0" i="0" dirty="0">
                <a:solidFill>
                  <a:srgbClr val="000000"/>
                </a:solidFill>
                <a:effectLst/>
                <a:latin typeface="Calibri" panose="020F0502020204030204" pitchFamily="34" charset="0"/>
              </a:rPr>
              <a:t> </a:t>
            </a:r>
            <a:r>
              <a:rPr lang="it-IT" sz="1800" b="0" i="0" dirty="0" err="1">
                <a:solidFill>
                  <a:srgbClr val="000000"/>
                </a:solidFill>
                <a:effectLst/>
                <a:latin typeface="Calibri" panose="020F0502020204030204" pitchFamily="34" charset="0"/>
              </a:rPr>
              <a:t>diagram</a:t>
            </a:r>
            <a:r>
              <a:rPr lang="it-IT" sz="1800" b="0" i="0" dirty="0">
                <a:solidFill>
                  <a:srgbClr val="000000"/>
                </a:solidFill>
                <a:effectLst/>
                <a:latin typeface="Calibri" panose="020F0502020204030204" pitchFamily="34" charset="0"/>
              </a:rPr>
              <a:t> in cui vengono riportati alcuni aspetti da migliorare al fine di svolgere un lavoro più proficuo nella seguente fase di sprint. Tra queste rientrano ad esempio avere un atteggiamento più collaborativo nel trovare soluzioni migliori o iniziare a migliorare la leggibilità del codice.  </a:t>
            </a:r>
            <a:endParaRPr lang="it-IT" dirty="0"/>
          </a:p>
        </p:txBody>
      </p:sp>
      <p:sp>
        <p:nvSpPr>
          <p:cNvPr id="4" name="Segnaposto numero diapositiva 3"/>
          <p:cNvSpPr>
            <a:spLocks noGrp="1"/>
          </p:cNvSpPr>
          <p:nvPr>
            <p:ph type="sldNum" sz="quarter" idx="5"/>
          </p:nvPr>
        </p:nvSpPr>
        <p:spPr/>
        <p:txBody>
          <a:bodyPr/>
          <a:lstStyle/>
          <a:p>
            <a:fld id="{831B1A45-7A8A-44E0-8A14-9E3AA5EBD982}" type="slidenum">
              <a:rPr lang="it-IT" smtClean="0"/>
              <a:t>5</a:t>
            </a:fld>
            <a:endParaRPr lang="it-IT"/>
          </a:p>
        </p:txBody>
      </p:sp>
    </p:spTree>
    <p:extLst>
      <p:ext uri="{BB962C8B-B14F-4D97-AF65-F5344CB8AC3E}">
        <p14:creationId xmlns:p14="http://schemas.microsoft.com/office/powerpoint/2010/main" val="1882236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rtl="0" fontAlgn="base"/>
            <a:r>
              <a:rPr lang="it-IT" sz="1800" b="0" i="0" dirty="0">
                <a:solidFill>
                  <a:srgbClr val="000000"/>
                </a:solidFill>
                <a:effectLst/>
                <a:latin typeface="Calibri" panose="020F0502020204030204" pitchFamily="34" charset="0"/>
              </a:rPr>
              <a:t>In questa seconda sprint i ruoli sono stati così definiti: Angelo Raffaele </a:t>
            </a:r>
            <a:r>
              <a:rPr lang="it-IT" sz="1800" b="0" i="0" dirty="0" err="1">
                <a:solidFill>
                  <a:srgbClr val="000000"/>
                </a:solidFill>
                <a:effectLst/>
                <a:latin typeface="Calibri" panose="020F0502020204030204" pitchFamily="34" charset="0"/>
              </a:rPr>
              <a:t>Bolvino</a:t>
            </a:r>
            <a:r>
              <a:rPr lang="it-IT" sz="1800" b="0" i="0" dirty="0">
                <a:solidFill>
                  <a:srgbClr val="000000"/>
                </a:solidFill>
                <a:effectLst/>
                <a:latin typeface="Calibri" panose="020F0502020204030204" pitchFamily="34" charset="0"/>
              </a:rPr>
              <a:t> ha avuto il ruolo di Product </a:t>
            </a:r>
            <a:r>
              <a:rPr lang="it-IT" sz="1800" b="0" i="0" dirty="0" err="1">
                <a:solidFill>
                  <a:srgbClr val="000000"/>
                </a:solidFill>
                <a:effectLst/>
                <a:latin typeface="Calibri" panose="020F0502020204030204" pitchFamily="34" charset="0"/>
              </a:rPr>
              <a:t>Owner</a:t>
            </a:r>
            <a:r>
              <a:rPr lang="it-IT" sz="1800" b="0" i="0" dirty="0">
                <a:solidFill>
                  <a:srgbClr val="000000"/>
                </a:solidFill>
                <a:effectLst/>
                <a:latin typeface="Calibri" panose="020F0502020204030204" pitchFamily="34" charset="0"/>
              </a:rPr>
              <a:t>, mentre Giglio ha avuto il ruolo di </a:t>
            </a:r>
            <a:r>
              <a:rPr lang="it-IT" sz="1800" b="0" i="0" dirty="0" err="1">
                <a:solidFill>
                  <a:srgbClr val="000000"/>
                </a:solidFill>
                <a:effectLst/>
                <a:latin typeface="Calibri" panose="020F0502020204030204" pitchFamily="34" charset="0"/>
              </a:rPr>
              <a:t>Scrum</a:t>
            </a:r>
            <a:r>
              <a:rPr lang="it-IT" sz="1800" b="0" i="0" dirty="0">
                <a:solidFill>
                  <a:srgbClr val="000000"/>
                </a:solidFill>
                <a:effectLst/>
                <a:latin typeface="Calibri" panose="020F0502020204030204" pitchFamily="34" charset="0"/>
              </a:rPr>
              <a:t> Master. </a:t>
            </a:r>
            <a:endParaRPr lang="it-IT" b="0" i="0" dirty="0">
              <a:solidFill>
                <a:srgbClr val="000000"/>
              </a:solidFill>
              <a:effectLst/>
              <a:latin typeface="Segoe UI" panose="020B0502040204020203" pitchFamily="34" charset="0"/>
            </a:endParaRPr>
          </a:p>
          <a:p>
            <a:pPr algn="l" rtl="0" fontAlgn="base"/>
            <a:r>
              <a:rPr lang="it-IT" sz="1800" b="0" i="0" dirty="0">
                <a:solidFill>
                  <a:srgbClr val="000000"/>
                </a:solidFill>
                <a:effectLst/>
                <a:latin typeface="Calibri" panose="020F0502020204030204" pitchFamily="34" charset="0"/>
              </a:rPr>
              <a:t>Questi ruoli, sin dalla prima sprint, sono stati assegnati a rotazione in modo che tutti i membri del team possano ricoprire queste cariche importanti. </a:t>
            </a:r>
            <a:endParaRPr lang="it-IT" b="0" i="0" dirty="0">
              <a:solidFill>
                <a:srgbClr val="000000"/>
              </a:solidFill>
              <a:effectLst/>
              <a:latin typeface="Segoe UI" panose="020B0502040204020203" pitchFamily="34" charset="0"/>
            </a:endParaRPr>
          </a:p>
          <a:p>
            <a:endParaRPr lang="it-IT" dirty="0"/>
          </a:p>
        </p:txBody>
      </p:sp>
      <p:sp>
        <p:nvSpPr>
          <p:cNvPr id="4" name="Segnaposto numero diapositiva 3"/>
          <p:cNvSpPr>
            <a:spLocks noGrp="1"/>
          </p:cNvSpPr>
          <p:nvPr>
            <p:ph type="sldNum" sz="quarter" idx="5"/>
          </p:nvPr>
        </p:nvSpPr>
        <p:spPr/>
        <p:txBody>
          <a:bodyPr/>
          <a:lstStyle/>
          <a:p>
            <a:fld id="{831B1A45-7A8A-44E0-8A14-9E3AA5EBD982}" type="slidenum">
              <a:rPr lang="it-IT" smtClean="0"/>
              <a:t>6</a:t>
            </a:fld>
            <a:endParaRPr lang="it-IT"/>
          </a:p>
        </p:txBody>
      </p:sp>
    </p:spTree>
    <p:extLst>
      <p:ext uri="{BB962C8B-B14F-4D97-AF65-F5344CB8AC3E}">
        <p14:creationId xmlns:p14="http://schemas.microsoft.com/office/powerpoint/2010/main" val="554052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rtl="0" fontAlgn="base"/>
            <a:r>
              <a:rPr lang="it-IT" sz="1800" b="0" i="0" dirty="0">
                <a:solidFill>
                  <a:srgbClr val="000000"/>
                </a:solidFill>
                <a:effectLst/>
                <a:latin typeface="Calibri" panose="020F0502020204030204" pitchFamily="34" charset="0"/>
              </a:rPr>
              <a:t>Dopo la fine della prima sprint, il team si è riunito per pianificare il da farsi della sprint successiva. Tramite </a:t>
            </a:r>
            <a:r>
              <a:rPr lang="it-IT" sz="1800" b="0" i="0" dirty="0" err="1">
                <a:solidFill>
                  <a:srgbClr val="000000"/>
                </a:solidFill>
                <a:effectLst/>
                <a:latin typeface="Calibri" panose="020F0502020204030204" pitchFamily="34" charset="0"/>
              </a:rPr>
              <a:t>Trello</a:t>
            </a:r>
            <a:r>
              <a:rPr lang="it-IT" sz="1800" b="0" i="0" dirty="0">
                <a:solidFill>
                  <a:srgbClr val="000000"/>
                </a:solidFill>
                <a:effectLst/>
                <a:latin typeface="Calibri" panose="020F0502020204030204" pitchFamily="34" charset="0"/>
              </a:rPr>
              <a:t> sono state decomposte le user stories in vari task da svolgere: in questo modo ci si è resi conto che gli user points assegnati a ogni story erano troppo bassi rispetto alla lista delle funzionalità da realizzare. </a:t>
            </a:r>
            <a:endParaRPr lang="it-IT" b="0" i="0" dirty="0">
              <a:solidFill>
                <a:srgbClr val="000000"/>
              </a:solidFill>
              <a:effectLst/>
              <a:latin typeface="Segoe UI" panose="020B0502040204020203" pitchFamily="34" charset="0"/>
            </a:endParaRPr>
          </a:p>
          <a:p>
            <a:pPr algn="l" rtl="0" fontAlgn="base"/>
            <a:r>
              <a:rPr lang="it-IT" sz="1800" b="0" i="0" dirty="0">
                <a:solidFill>
                  <a:srgbClr val="000000"/>
                </a:solidFill>
                <a:effectLst/>
                <a:latin typeface="Calibri" panose="020F0502020204030204" pitchFamily="34" charset="0"/>
              </a:rPr>
              <a:t>Avendo completato nella sprint precedente 27 story points, ma allo stesso tempo essendoci resi conto di avere ancora alcuni technical </a:t>
            </a:r>
            <a:r>
              <a:rPr lang="it-IT" sz="1800" b="0" i="0" dirty="0" err="1">
                <a:solidFill>
                  <a:srgbClr val="000000"/>
                </a:solidFill>
                <a:effectLst/>
                <a:latin typeface="Calibri" panose="020F0502020204030204" pitchFamily="34" charset="0"/>
              </a:rPr>
              <a:t>debts</a:t>
            </a:r>
            <a:r>
              <a:rPr lang="it-IT" sz="1800" b="0" i="0" dirty="0">
                <a:solidFill>
                  <a:srgbClr val="000000"/>
                </a:solidFill>
                <a:effectLst/>
                <a:latin typeface="Calibri" panose="020F0502020204030204" pitchFamily="34" charset="0"/>
              </a:rPr>
              <a:t> da dover </a:t>
            </a:r>
            <a:r>
              <a:rPr lang="it-IT" sz="1800" b="0" i="0" dirty="0" err="1">
                <a:solidFill>
                  <a:srgbClr val="000000"/>
                </a:solidFill>
                <a:effectLst/>
                <a:latin typeface="Calibri" panose="020F0502020204030204" pitchFamily="34" charset="0"/>
              </a:rPr>
              <a:t>fixare</a:t>
            </a:r>
            <a:r>
              <a:rPr lang="it-IT" sz="1800" b="0" i="0" dirty="0">
                <a:solidFill>
                  <a:srgbClr val="000000"/>
                </a:solidFill>
                <a:effectLst/>
                <a:latin typeface="Calibri" panose="020F0502020204030204" pitchFamily="34" charset="0"/>
              </a:rPr>
              <a:t>, quali per esempio l’adattamento del database alle diverse tipologie di attività o l’utilizzo dei pattern all’interno della logica delle classi già presenti in Java, abbiamo deciso di non sforare troppo la soglia definita per lo sprint precedente dei 27 story points.  </a:t>
            </a:r>
            <a:endParaRPr lang="it-IT" b="0" i="0" dirty="0">
              <a:solidFill>
                <a:srgbClr val="000000"/>
              </a:solidFill>
              <a:effectLst/>
              <a:latin typeface="Segoe UI" panose="020B0502040204020203" pitchFamily="34" charset="0"/>
            </a:endParaRPr>
          </a:p>
          <a:p>
            <a:endParaRPr lang="it-IT" dirty="0"/>
          </a:p>
        </p:txBody>
      </p:sp>
      <p:sp>
        <p:nvSpPr>
          <p:cNvPr id="4" name="Segnaposto numero diapositiva 3"/>
          <p:cNvSpPr>
            <a:spLocks noGrp="1"/>
          </p:cNvSpPr>
          <p:nvPr>
            <p:ph type="sldNum" sz="quarter" idx="5"/>
          </p:nvPr>
        </p:nvSpPr>
        <p:spPr/>
        <p:txBody>
          <a:bodyPr/>
          <a:lstStyle/>
          <a:p>
            <a:fld id="{831B1A45-7A8A-44E0-8A14-9E3AA5EBD982}" type="slidenum">
              <a:rPr lang="it-IT" smtClean="0"/>
              <a:t>7</a:t>
            </a:fld>
            <a:endParaRPr lang="it-IT"/>
          </a:p>
        </p:txBody>
      </p:sp>
    </p:spTree>
    <p:extLst>
      <p:ext uri="{BB962C8B-B14F-4D97-AF65-F5344CB8AC3E}">
        <p14:creationId xmlns:p14="http://schemas.microsoft.com/office/powerpoint/2010/main" val="2046904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60E657-57F7-4E97-AC7C-1963B424C6C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70E9FAA-79E1-4701-9AAE-9F40494417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93EA3F0B-C691-4212-9D78-8305769A15AE}"/>
              </a:ext>
            </a:extLst>
          </p:cNvPr>
          <p:cNvSpPr>
            <a:spLocks noGrp="1"/>
          </p:cNvSpPr>
          <p:nvPr>
            <p:ph type="dt" sz="half" idx="10"/>
          </p:nvPr>
        </p:nvSpPr>
        <p:spPr/>
        <p:txBody>
          <a:bodyPr/>
          <a:lstStyle/>
          <a:p>
            <a:fld id="{5A77B227-858F-4B28-8975-3482ABC97884}" type="datetimeFigureOut">
              <a:rPr lang="it-IT" smtClean="0"/>
              <a:t>16/12/2020</a:t>
            </a:fld>
            <a:endParaRPr lang="it-IT"/>
          </a:p>
        </p:txBody>
      </p:sp>
      <p:sp>
        <p:nvSpPr>
          <p:cNvPr id="5" name="Segnaposto piè di pagina 4">
            <a:extLst>
              <a:ext uri="{FF2B5EF4-FFF2-40B4-BE49-F238E27FC236}">
                <a16:creationId xmlns:a16="http://schemas.microsoft.com/office/drawing/2014/main" id="{6EDF2606-C8D7-48FA-B591-AAE33662B00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840D619-C6C7-4674-B74F-C5D5E1E1FB38}"/>
              </a:ext>
            </a:extLst>
          </p:cNvPr>
          <p:cNvSpPr>
            <a:spLocks noGrp="1"/>
          </p:cNvSpPr>
          <p:nvPr>
            <p:ph type="sldNum" sz="quarter" idx="12"/>
          </p:nvPr>
        </p:nvSpPr>
        <p:spPr/>
        <p:txBody>
          <a:bodyPr/>
          <a:lstStyle/>
          <a:p>
            <a:fld id="{17B72B33-5E17-4AD8-BDB0-B06D076A9E13}" type="slidenum">
              <a:rPr lang="it-IT" smtClean="0"/>
              <a:t>‹N›</a:t>
            </a:fld>
            <a:endParaRPr lang="it-IT"/>
          </a:p>
        </p:txBody>
      </p:sp>
    </p:spTree>
    <p:extLst>
      <p:ext uri="{BB962C8B-B14F-4D97-AF65-F5344CB8AC3E}">
        <p14:creationId xmlns:p14="http://schemas.microsoft.com/office/powerpoint/2010/main" val="209059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A1354C-349C-4BAE-A6E4-625F854ECCE6}"/>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9334C4A-E1FA-4FFB-964B-C00F031EED1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51A4D8D-8164-4384-906E-05F203EC6D31}"/>
              </a:ext>
            </a:extLst>
          </p:cNvPr>
          <p:cNvSpPr>
            <a:spLocks noGrp="1"/>
          </p:cNvSpPr>
          <p:nvPr>
            <p:ph type="dt" sz="half" idx="10"/>
          </p:nvPr>
        </p:nvSpPr>
        <p:spPr/>
        <p:txBody>
          <a:bodyPr/>
          <a:lstStyle/>
          <a:p>
            <a:fld id="{5A77B227-858F-4B28-8975-3482ABC97884}" type="datetimeFigureOut">
              <a:rPr lang="it-IT" smtClean="0"/>
              <a:t>16/12/2020</a:t>
            </a:fld>
            <a:endParaRPr lang="it-IT"/>
          </a:p>
        </p:txBody>
      </p:sp>
      <p:sp>
        <p:nvSpPr>
          <p:cNvPr id="5" name="Segnaposto piè di pagina 4">
            <a:extLst>
              <a:ext uri="{FF2B5EF4-FFF2-40B4-BE49-F238E27FC236}">
                <a16:creationId xmlns:a16="http://schemas.microsoft.com/office/drawing/2014/main" id="{CEB0AF74-5658-41E5-87E7-9E736FF159D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65A89BB-6B52-4322-AD44-F557B0D81A95}"/>
              </a:ext>
            </a:extLst>
          </p:cNvPr>
          <p:cNvSpPr>
            <a:spLocks noGrp="1"/>
          </p:cNvSpPr>
          <p:nvPr>
            <p:ph type="sldNum" sz="quarter" idx="12"/>
          </p:nvPr>
        </p:nvSpPr>
        <p:spPr/>
        <p:txBody>
          <a:bodyPr/>
          <a:lstStyle/>
          <a:p>
            <a:fld id="{17B72B33-5E17-4AD8-BDB0-B06D076A9E13}" type="slidenum">
              <a:rPr lang="it-IT" smtClean="0"/>
              <a:t>‹N›</a:t>
            </a:fld>
            <a:endParaRPr lang="it-IT"/>
          </a:p>
        </p:txBody>
      </p:sp>
    </p:spTree>
    <p:extLst>
      <p:ext uri="{BB962C8B-B14F-4D97-AF65-F5344CB8AC3E}">
        <p14:creationId xmlns:p14="http://schemas.microsoft.com/office/powerpoint/2010/main" val="3878936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01FA3D6F-C60D-4BAD-BE87-12FA5E9A5D3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D925BA3-0BD4-48B0-9D31-EB2B7C3636C0}"/>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343CEC5-481C-486A-8DF8-464E5A7162A7}"/>
              </a:ext>
            </a:extLst>
          </p:cNvPr>
          <p:cNvSpPr>
            <a:spLocks noGrp="1"/>
          </p:cNvSpPr>
          <p:nvPr>
            <p:ph type="dt" sz="half" idx="10"/>
          </p:nvPr>
        </p:nvSpPr>
        <p:spPr/>
        <p:txBody>
          <a:bodyPr/>
          <a:lstStyle/>
          <a:p>
            <a:fld id="{5A77B227-858F-4B28-8975-3482ABC97884}" type="datetimeFigureOut">
              <a:rPr lang="it-IT" smtClean="0"/>
              <a:t>16/12/2020</a:t>
            </a:fld>
            <a:endParaRPr lang="it-IT"/>
          </a:p>
        </p:txBody>
      </p:sp>
      <p:sp>
        <p:nvSpPr>
          <p:cNvPr id="5" name="Segnaposto piè di pagina 4">
            <a:extLst>
              <a:ext uri="{FF2B5EF4-FFF2-40B4-BE49-F238E27FC236}">
                <a16:creationId xmlns:a16="http://schemas.microsoft.com/office/drawing/2014/main" id="{40C3677B-A7B1-4259-A496-F1E61FD8202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B5A870F-2C3D-4530-866E-6E2E496BBC76}"/>
              </a:ext>
            </a:extLst>
          </p:cNvPr>
          <p:cNvSpPr>
            <a:spLocks noGrp="1"/>
          </p:cNvSpPr>
          <p:nvPr>
            <p:ph type="sldNum" sz="quarter" idx="12"/>
          </p:nvPr>
        </p:nvSpPr>
        <p:spPr/>
        <p:txBody>
          <a:bodyPr/>
          <a:lstStyle/>
          <a:p>
            <a:fld id="{17B72B33-5E17-4AD8-BDB0-B06D076A9E13}" type="slidenum">
              <a:rPr lang="it-IT" smtClean="0"/>
              <a:t>‹N›</a:t>
            </a:fld>
            <a:endParaRPr lang="it-IT"/>
          </a:p>
        </p:txBody>
      </p:sp>
    </p:spTree>
    <p:extLst>
      <p:ext uri="{BB962C8B-B14F-4D97-AF65-F5344CB8AC3E}">
        <p14:creationId xmlns:p14="http://schemas.microsoft.com/office/powerpoint/2010/main" val="3700478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72A149-C554-4495-8279-E4BA62B3FB7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01D426A-4D70-4780-91B0-F7419AB99A89}"/>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FC7EF36-2221-46C3-A85E-4AAD1D83887D}"/>
              </a:ext>
            </a:extLst>
          </p:cNvPr>
          <p:cNvSpPr>
            <a:spLocks noGrp="1"/>
          </p:cNvSpPr>
          <p:nvPr>
            <p:ph type="dt" sz="half" idx="10"/>
          </p:nvPr>
        </p:nvSpPr>
        <p:spPr/>
        <p:txBody>
          <a:bodyPr/>
          <a:lstStyle/>
          <a:p>
            <a:fld id="{5A77B227-858F-4B28-8975-3482ABC97884}" type="datetimeFigureOut">
              <a:rPr lang="it-IT" smtClean="0"/>
              <a:t>16/12/2020</a:t>
            </a:fld>
            <a:endParaRPr lang="it-IT"/>
          </a:p>
        </p:txBody>
      </p:sp>
      <p:sp>
        <p:nvSpPr>
          <p:cNvPr id="5" name="Segnaposto piè di pagina 4">
            <a:extLst>
              <a:ext uri="{FF2B5EF4-FFF2-40B4-BE49-F238E27FC236}">
                <a16:creationId xmlns:a16="http://schemas.microsoft.com/office/drawing/2014/main" id="{C26344A1-1524-4FC7-BC6B-4F41320105A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935A75D-F8A2-4E47-AA86-7D42A2544B3B}"/>
              </a:ext>
            </a:extLst>
          </p:cNvPr>
          <p:cNvSpPr>
            <a:spLocks noGrp="1"/>
          </p:cNvSpPr>
          <p:nvPr>
            <p:ph type="sldNum" sz="quarter" idx="12"/>
          </p:nvPr>
        </p:nvSpPr>
        <p:spPr/>
        <p:txBody>
          <a:bodyPr/>
          <a:lstStyle/>
          <a:p>
            <a:fld id="{17B72B33-5E17-4AD8-BDB0-B06D076A9E13}" type="slidenum">
              <a:rPr lang="it-IT" smtClean="0"/>
              <a:t>‹N›</a:t>
            </a:fld>
            <a:endParaRPr lang="it-IT"/>
          </a:p>
        </p:txBody>
      </p:sp>
    </p:spTree>
    <p:extLst>
      <p:ext uri="{BB962C8B-B14F-4D97-AF65-F5344CB8AC3E}">
        <p14:creationId xmlns:p14="http://schemas.microsoft.com/office/powerpoint/2010/main" val="156142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9ABBB1-44E0-455C-88E1-7E9BF766769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2B5FC05C-3C1D-4E4D-8737-D0EB437B7F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67B0CE94-5F7C-4D3A-8B23-185F66ADFAF9}"/>
              </a:ext>
            </a:extLst>
          </p:cNvPr>
          <p:cNvSpPr>
            <a:spLocks noGrp="1"/>
          </p:cNvSpPr>
          <p:nvPr>
            <p:ph type="dt" sz="half" idx="10"/>
          </p:nvPr>
        </p:nvSpPr>
        <p:spPr/>
        <p:txBody>
          <a:bodyPr/>
          <a:lstStyle/>
          <a:p>
            <a:fld id="{5A77B227-858F-4B28-8975-3482ABC97884}" type="datetimeFigureOut">
              <a:rPr lang="it-IT" smtClean="0"/>
              <a:t>16/12/2020</a:t>
            </a:fld>
            <a:endParaRPr lang="it-IT"/>
          </a:p>
        </p:txBody>
      </p:sp>
      <p:sp>
        <p:nvSpPr>
          <p:cNvPr id="5" name="Segnaposto piè di pagina 4">
            <a:extLst>
              <a:ext uri="{FF2B5EF4-FFF2-40B4-BE49-F238E27FC236}">
                <a16:creationId xmlns:a16="http://schemas.microsoft.com/office/drawing/2014/main" id="{F01701DB-BD3F-40B5-BF1D-E3EA73EA3CC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04084FE-E35B-4916-943A-25ED35ABCDD7}"/>
              </a:ext>
            </a:extLst>
          </p:cNvPr>
          <p:cNvSpPr>
            <a:spLocks noGrp="1"/>
          </p:cNvSpPr>
          <p:nvPr>
            <p:ph type="sldNum" sz="quarter" idx="12"/>
          </p:nvPr>
        </p:nvSpPr>
        <p:spPr/>
        <p:txBody>
          <a:bodyPr/>
          <a:lstStyle/>
          <a:p>
            <a:fld id="{17B72B33-5E17-4AD8-BDB0-B06D076A9E13}" type="slidenum">
              <a:rPr lang="it-IT" smtClean="0"/>
              <a:t>‹N›</a:t>
            </a:fld>
            <a:endParaRPr lang="it-IT"/>
          </a:p>
        </p:txBody>
      </p:sp>
    </p:spTree>
    <p:extLst>
      <p:ext uri="{BB962C8B-B14F-4D97-AF65-F5344CB8AC3E}">
        <p14:creationId xmlns:p14="http://schemas.microsoft.com/office/powerpoint/2010/main" val="3583390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BBE159-DD46-411B-A99C-2BD3E567D66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5FF704B-6CAE-4F3D-AD21-8D768B57782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7364DA73-05A3-4945-96BC-896C41D6F88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3BD230E-FA1E-405A-BC6D-08E920E5F9E4}"/>
              </a:ext>
            </a:extLst>
          </p:cNvPr>
          <p:cNvSpPr>
            <a:spLocks noGrp="1"/>
          </p:cNvSpPr>
          <p:nvPr>
            <p:ph type="dt" sz="half" idx="10"/>
          </p:nvPr>
        </p:nvSpPr>
        <p:spPr/>
        <p:txBody>
          <a:bodyPr/>
          <a:lstStyle/>
          <a:p>
            <a:fld id="{5A77B227-858F-4B28-8975-3482ABC97884}" type="datetimeFigureOut">
              <a:rPr lang="it-IT" smtClean="0"/>
              <a:t>16/12/2020</a:t>
            </a:fld>
            <a:endParaRPr lang="it-IT"/>
          </a:p>
        </p:txBody>
      </p:sp>
      <p:sp>
        <p:nvSpPr>
          <p:cNvPr id="6" name="Segnaposto piè di pagina 5">
            <a:extLst>
              <a:ext uri="{FF2B5EF4-FFF2-40B4-BE49-F238E27FC236}">
                <a16:creationId xmlns:a16="http://schemas.microsoft.com/office/drawing/2014/main" id="{46B590D6-A14E-4ABA-95C6-C4493F5717A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323489F-E5B0-4B50-AEA7-18520974D30D}"/>
              </a:ext>
            </a:extLst>
          </p:cNvPr>
          <p:cNvSpPr>
            <a:spLocks noGrp="1"/>
          </p:cNvSpPr>
          <p:nvPr>
            <p:ph type="sldNum" sz="quarter" idx="12"/>
          </p:nvPr>
        </p:nvSpPr>
        <p:spPr/>
        <p:txBody>
          <a:bodyPr/>
          <a:lstStyle/>
          <a:p>
            <a:fld id="{17B72B33-5E17-4AD8-BDB0-B06D076A9E13}" type="slidenum">
              <a:rPr lang="it-IT" smtClean="0"/>
              <a:t>‹N›</a:t>
            </a:fld>
            <a:endParaRPr lang="it-IT"/>
          </a:p>
        </p:txBody>
      </p:sp>
    </p:spTree>
    <p:extLst>
      <p:ext uri="{BB962C8B-B14F-4D97-AF65-F5344CB8AC3E}">
        <p14:creationId xmlns:p14="http://schemas.microsoft.com/office/powerpoint/2010/main" val="1964901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62A44B-8AE6-43A6-96FF-41615BB42296}"/>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E13966D-4ABA-4AD1-B861-F954338D64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C477673-4BBA-4AFA-AE0D-B0C2906EBB5C}"/>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44907F19-ABF0-4A05-95AB-A7F8202C55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E5C0FD4-4EC7-446E-801F-5C435655D881}"/>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8E2CB979-D8EB-4B4F-AC17-BAB8BED6FCFA}"/>
              </a:ext>
            </a:extLst>
          </p:cNvPr>
          <p:cNvSpPr>
            <a:spLocks noGrp="1"/>
          </p:cNvSpPr>
          <p:nvPr>
            <p:ph type="dt" sz="half" idx="10"/>
          </p:nvPr>
        </p:nvSpPr>
        <p:spPr/>
        <p:txBody>
          <a:bodyPr/>
          <a:lstStyle/>
          <a:p>
            <a:fld id="{5A77B227-858F-4B28-8975-3482ABC97884}" type="datetimeFigureOut">
              <a:rPr lang="it-IT" smtClean="0"/>
              <a:t>16/12/2020</a:t>
            </a:fld>
            <a:endParaRPr lang="it-IT"/>
          </a:p>
        </p:txBody>
      </p:sp>
      <p:sp>
        <p:nvSpPr>
          <p:cNvPr id="8" name="Segnaposto piè di pagina 7">
            <a:extLst>
              <a:ext uri="{FF2B5EF4-FFF2-40B4-BE49-F238E27FC236}">
                <a16:creationId xmlns:a16="http://schemas.microsoft.com/office/drawing/2014/main" id="{F4D38BC2-D007-4483-92DA-659CD301EC3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624C849C-097B-4D00-BD4D-CDA9FD0DC94E}"/>
              </a:ext>
            </a:extLst>
          </p:cNvPr>
          <p:cNvSpPr>
            <a:spLocks noGrp="1"/>
          </p:cNvSpPr>
          <p:nvPr>
            <p:ph type="sldNum" sz="quarter" idx="12"/>
          </p:nvPr>
        </p:nvSpPr>
        <p:spPr/>
        <p:txBody>
          <a:bodyPr/>
          <a:lstStyle/>
          <a:p>
            <a:fld id="{17B72B33-5E17-4AD8-BDB0-B06D076A9E13}" type="slidenum">
              <a:rPr lang="it-IT" smtClean="0"/>
              <a:t>‹N›</a:t>
            </a:fld>
            <a:endParaRPr lang="it-IT"/>
          </a:p>
        </p:txBody>
      </p:sp>
    </p:spTree>
    <p:extLst>
      <p:ext uri="{BB962C8B-B14F-4D97-AF65-F5344CB8AC3E}">
        <p14:creationId xmlns:p14="http://schemas.microsoft.com/office/powerpoint/2010/main" val="254541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D522F3-A74C-4F68-B0DA-463DEA4F2754}"/>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5458E7F-23ED-4D43-AEAF-C1A8F97E45E5}"/>
              </a:ext>
            </a:extLst>
          </p:cNvPr>
          <p:cNvSpPr>
            <a:spLocks noGrp="1"/>
          </p:cNvSpPr>
          <p:nvPr>
            <p:ph type="dt" sz="half" idx="10"/>
          </p:nvPr>
        </p:nvSpPr>
        <p:spPr/>
        <p:txBody>
          <a:bodyPr/>
          <a:lstStyle/>
          <a:p>
            <a:fld id="{5A77B227-858F-4B28-8975-3482ABC97884}" type="datetimeFigureOut">
              <a:rPr lang="it-IT" smtClean="0"/>
              <a:t>16/12/2020</a:t>
            </a:fld>
            <a:endParaRPr lang="it-IT"/>
          </a:p>
        </p:txBody>
      </p:sp>
      <p:sp>
        <p:nvSpPr>
          <p:cNvPr id="4" name="Segnaposto piè di pagina 3">
            <a:extLst>
              <a:ext uri="{FF2B5EF4-FFF2-40B4-BE49-F238E27FC236}">
                <a16:creationId xmlns:a16="http://schemas.microsoft.com/office/drawing/2014/main" id="{D484498A-8A6E-4323-9A7D-49C004FBC6E9}"/>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D880DEB-4C87-427C-B7AD-190593C728B7}"/>
              </a:ext>
            </a:extLst>
          </p:cNvPr>
          <p:cNvSpPr>
            <a:spLocks noGrp="1"/>
          </p:cNvSpPr>
          <p:nvPr>
            <p:ph type="sldNum" sz="quarter" idx="12"/>
          </p:nvPr>
        </p:nvSpPr>
        <p:spPr/>
        <p:txBody>
          <a:bodyPr/>
          <a:lstStyle/>
          <a:p>
            <a:fld id="{17B72B33-5E17-4AD8-BDB0-B06D076A9E13}" type="slidenum">
              <a:rPr lang="it-IT" smtClean="0"/>
              <a:t>‹N›</a:t>
            </a:fld>
            <a:endParaRPr lang="it-IT"/>
          </a:p>
        </p:txBody>
      </p:sp>
    </p:spTree>
    <p:extLst>
      <p:ext uri="{BB962C8B-B14F-4D97-AF65-F5344CB8AC3E}">
        <p14:creationId xmlns:p14="http://schemas.microsoft.com/office/powerpoint/2010/main" val="2253921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7308856-CC00-4648-B770-106C8952DC3B}"/>
              </a:ext>
            </a:extLst>
          </p:cNvPr>
          <p:cNvSpPr>
            <a:spLocks noGrp="1"/>
          </p:cNvSpPr>
          <p:nvPr>
            <p:ph type="dt" sz="half" idx="10"/>
          </p:nvPr>
        </p:nvSpPr>
        <p:spPr/>
        <p:txBody>
          <a:bodyPr/>
          <a:lstStyle/>
          <a:p>
            <a:fld id="{5A77B227-858F-4B28-8975-3482ABC97884}" type="datetimeFigureOut">
              <a:rPr lang="it-IT" smtClean="0"/>
              <a:t>16/12/2020</a:t>
            </a:fld>
            <a:endParaRPr lang="it-IT"/>
          </a:p>
        </p:txBody>
      </p:sp>
      <p:sp>
        <p:nvSpPr>
          <p:cNvPr id="3" name="Segnaposto piè di pagina 2">
            <a:extLst>
              <a:ext uri="{FF2B5EF4-FFF2-40B4-BE49-F238E27FC236}">
                <a16:creationId xmlns:a16="http://schemas.microsoft.com/office/drawing/2014/main" id="{AD0244B8-1A07-43CC-AC3D-04103670146A}"/>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3C54A199-83F2-4916-8D8C-827560ABC1AD}"/>
              </a:ext>
            </a:extLst>
          </p:cNvPr>
          <p:cNvSpPr>
            <a:spLocks noGrp="1"/>
          </p:cNvSpPr>
          <p:nvPr>
            <p:ph type="sldNum" sz="quarter" idx="12"/>
          </p:nvPr>
        </p:nvSpPr>
        <p:spPr/>
        <p:txBody>
          <a:bodyPr/>
          <a:lstStyle/>
          <a:p>
            <a:fld id="{17B72B33-5E17-4AD8-BDB0-B06D076A9E13}" type="slidenum">
              <a:rPr lang="it-IT" smtClean="0"/>
              <a:t>‹N›</a:t>
            </a:fld>
            <a:endParaRPr lang="it-IT"/>
          </a:p>
        </p:txBody>
      </p:sp>
    </p:spTree>
    <p:extLst>
      <p:ext uri="{BB962C8B-B14F-4D97-AF65-F5344CB8AC3E}">
        <p14:creationId xmlns:p14="http://schemas.microsoft.com/office/powerpoint/2010/main" val="975182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D44DB6-141D-4AC0-9981-3225239D760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3359325-16BE-4E7D-8C42-A99DB1BA9F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46F8B8B-FAFB-4F8C-BC51-2F8D4240B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EF29D2B-B260-4057-9126-5738D19C528B}"/>
              </a:ext>
            </a:extLst>
          </p:cNvPr>
          <p:cNvSpPr>
            <a:spLocks noGrp="1"/>
          </p:cNvSpPr>
          <p:nvPr>
            <p:ph type="dt" sz="half" idx="10"/>
          </p:nvPr>
        </p:nvSpPr>
        <p:spPr/>
        <p:txBody>
          <a:bodyPr/>
          <a:lstStyle/>
          <a:p>
            <a:fld id="{5A77B227-858F-4B28-8975-3482ABC97884}" type="datetimeFigureOut">
              <a:rPr lang="it-IT" smtClean="0"/>
              <a:t>16/12/2020</a:t>
            </a:fld>
            <a:endParaRPr lang="it-IT"/>
          </a:p>
        </p:txBody>
      </p:sp>
      <p:sp>
        <p:nvSpPr>
          <p:cNvPr id="6" name="Segnaposto piè di pagina 5">
            <a:extLst>
              <a:ext uri="{FF2B5EF4-FFF2-40B4-BE49-F238E27FC236}">
                <a16:creationId xmlns:a16="http://schemas.microsoft.com/office/drawing/2014/main" id="{2CF27B02-EDC0-4B33-B862-B7ECA7B829D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67CF87B-A553-47F6-9CDD-CA3C418A988B}"/>
              </a:ext>
            </a:extLst>
          </p:cNvPr>
          <p:cNvSpPr>
            <a:spLocks noGrp="1"/>
          </p:cNvSpPr>
          <p:nvPr>
            <p:ph type="sldNum" sz="quarter" idx="12"/>
          </p:nvPr>
        </p:nvSpPr>
        <p:spPr/>
        <p:txBody>
          <a:bodyPr/>
          <a:lstStyle/>
          <a:p>
            <a:fld id="{17B72B33-5E17-4AD8-BDB0-B06D076A9E13}" type="slidenum">
              <a:rPr lang="it-IT" smtClean="0"/>
              <a:t>‹N›</a:t>
            </a:fld>
            <a:endParaRPr lang="it-IT"/>
          </a:p>
        </p:txBody>
      </p:sp>
    </p:spTree>
    <p:extLst>
      <p:ext uri="{BB962C8B-B14F-4D97-AF65-F5344CB8AC3E}">
        <p14:creationId xmlns:p14="http://schemas.microsoft.com/office/powerpoint/2010/main" val="118462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359ACE-AFC5-4899-B35D-DFF9D8AAE82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79BCFD9-EB1D-4799-9E5B-B947B68937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82CC16B-7446-4CCB-973D-7A15518167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BC41C9C-5CF3-4368-A6FA-B1BFC98414B5}"/>
              </a:ext>
            </a:extLst>
          </p:cNvPr>
          <p:cNvSpPr>
            <a:spLocks noGrp="1"/>
          </p:cNvSpPr>
          <p:nvPr>
            <p:ph type="dt" sz="half" idx="10"/>
          </p:nvPr>
        </p:nvSpPr>
        <p:spPr/>
        <p:txBody>
          <a:bodyPr/>
          <a:lstStyle/>
          <a:p>
            <a:fld id="{5A77B227-858F-4B28-8975-3482ABC97884}" type="datetimeFigureOut">
              <a:rPr lang="it-IT" smtClean="0"/>
              <a:t>16/12/2020</a:t>
            </a:fld>
            <a:endParaRPr lang="it-IT"/>
          </a:p>
        </p:txBody>
      </p:sp>
      <p:sp>
        <p:nvSpPr>
          <p:cNvPr id="6" name="Segnaposto piè di pagina 5">
            <a:extLst>
              <a:ext uri="{FF2B5EF4-FFF2-40B4-BE49-F238E27FC236}">
                <a16:creationId xmlns:a16="http://schemas.microsoft.com/office/drawing/2014/main" id="{32E63CAA-71C7-4682-9E9D-1B64B3BC15C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BB8B932-79A0-4905-9123-A204FA400BE7}"/>
              </a:ext>
            </a:extLst>
          </p:cNvPr>
          <p:cNvSpPr>
            <a:spLocks noGrp="1"/>
          </p:cNvSpPr>
          <p:nvPr>
            <p:ph type="sldNum" sz="quarter" idx="12"/>
          </p:nvPr>
        </p:nvSpPr>
        <p:spPr/>
        <p:txBody>
          <a:bodyPr/>
          <a:lstStyle/>
          <a:p>
            <a:fld id="{17B72B33-5E17-4AD8-BDB0-B06D076A9E13}" type="slidenum">
              <a:rPr lang="it-IT" smtClean="0"/>
              <a:t>‹N›</a:t>
            </a:fld>
            <a:endParaRPr lang="it-IT"/>
          </a:p>
        </p:txBody>
      </p:sp>
    </p:spTree>
    <p:extLst>
      <p:ext uri="{BB962C8B-B14F-4D97-AF65-F5344CB8AC3E}">
        <p14:creationId xmlns:p14="http://schemas.microsoft.com/office/powerpoint/2010/main" val="2825168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30EC085-7C84-4463-85F8-BA4BC0054D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BEB131F-211A-42E1-9B5E-67932A967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FD08277-F393-4A9E-8193-0B11EACE25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77B227-858F-4B28-8975-3482ABC97884}" type="datetimeFigureOut">
              <a:rPr lang="it-IT" smtClean="0"/>
              <a:t>16/12/2020</a:t>
            </a:fld>
            <a:endParaRPr lang="it-IT"/>
          </a:p>
        </p:txBody>
      </p:sp>
      <p:sp>
        <p:nvSpPr>
          <p:cNvPr id="5" name="Segnaposto piè di pagina 4">
            <a:extLst>
              <a:ext uri="{FF2B5EF4-FFF2-40B4-BE49-F238E27FC236}">
                <a16:creationId xmlns:a16="http://schemas.microsoft.com/office/drawing/2014/main" id="{F3191B2E-6000-414A-A3FB-EA2BD9E599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55DD377-9FE1-4D31-A206-AD435E3AF0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B72B33-5E17-4AD8-BDB0-B06D076A9E13}" type="slidenum">
              <a:rPr lang="it-IT" smtClean="0"/>
              <a:t>‹N›</a:t>
            </a:fld>
            <a:endParaRPr lang="it-IT"/>
          </a:p>
        </p:txBody>
      </p:sp>
    </p:spTree>
    <p:extLst>
      <p:ext uri="{BB962C8B-B14F-4D97-AF65-F5344CB8AC3E}">
        <p14:creationId xmlns:p14="http://schemas.microsoft.com/office/powerpoint/2010/main" val="3261825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s://trello.com/b/lv27Id83/project" TargetMode="External"/><Relationship Id="rId5" Type="http://schemas.openxmlformats.org/officeDocument/2006/relationships/hyperlink" Target="https://github.com/SEGroup15/Project"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6F1DBC-7FC2-40B7-A111-911735E4424D}"/>
              </a:ext>
            </a:extLst>
          </p:cNvPr>
          <p:cNvSpPr>
            <a:spLocks noGrp="1"/>
          </p:cNvSpPr>
          <p:nvPr>
            <p:ph type="ctrTitle"/>
          </p:nvPr>
        </p:nvSpPr>
        <p:spPr>
          <a:xfrm>
            <a:off x="1555672" y="193895"/>
            <a:ext cx="9144000" cy="2387600"/>
          </a:xfrm>
        </p:spPr>
        <p:txBody>
          <a:bodyPr/>
          <a:lstStyle/>
          <a:p>
            <a:r>
              <a:rPr lang="it-IT" dirty="0"/>
              <a:t>PM SRS Part I - Planner</a:t>
            </a:r>
          </a:p>
        </p:txBody>
      </p:sp>
      <p:sp>
        <p:nvSpPr>
          <p:cNvPr id="3" name="Sottotitolo 2">
            <a:extLst>
              <a:ext uri="{FF2B5EF4-FFF2-40B4-BE49-F238E27FC236}">
                <a16:creationId xmlns:a16="http://schemas.microsoft.com/office/drawing/2014/main" id="{0C544A59-E158-471D-A42A-5464CCC88AF8}"/>
              </a:ext>
            </a:extLst>
          </p:cNvPr>
          <p:cNvSpPr>
            <a:spLocks noGrp="1"/>
          </p:cNvSpPr>
          <p:nvPr>
            <p:ph type="subTitle" idx="1"/>
          </p:nvPr>
        </p:nvSpPr>
        <p:spPr>
          <a:xfrm>
            <a:off x="1523999" y="3655627"/>
            <a:ext cx="9144000" cy="1655762"/>
          </a:xfrm>
        </p:spPr>
        <p:txBody>
          <a:bodyPr>
            <a:normAutofit lnSpcReduction="10000"/>
          </a:bodyPr>
          <a:lstStyle/>
          <a:p>
            <a:r>
              <a:rPr lang="it-IT" dirty="0"/>
              <a:t>BIFULCO GIUSEPPE GERARDO</a:t>
            </a:r>
          </a:p>
          <a:p>
            <a:r>
              <a:rPr lang="it-IT" dirty="0"/>
              <a:t>ESPOSITO SABATINO</a:t>
            </a:r>
          </a:p>
          <a:p>
            <a:r>
              <a:rPr lang="it-IT" dirty="0"/>
              <a:t>GIGLIO IVAN</a:t>
            </a:r>
          </a:p>
          <a:p>
            <a:r>
              <a:rPr lang="it-IT" dirty="0"/>
              <a:t>BOLVINO ANGELO RAFFAELE</a:t>
            </a:r>
          </a:p>
        </p:txBody>
      </p:sp>
      <p:sp>
        <p:nvSpPr>
          <p:cNvPr id="4" name="CasellaDiTesto 3">
            <a:extLst>
              <a:ext uri="{FF2B5EF4-FFF2-40B4-BE49-F238E27FC236}">
                <a16:creationId xmlns:a16="http://schemas.microsoft.com/office/drawing/2014/main" id="{115B28DB-12E0-4C83-814B-BF3A247B781F}"/>
              </a:ext>
            </a:extLst>
          </p:cNvPr>
          <p:cNvSpPr txBox="1"/>
          <p:nvPr/>
        </p:nvSpPr>
        <p:spPr>
          <a:xfrm>
            <a:off x="5154652" y="5816678"/>
            <a:ext cx="1704313" cy="461665"/>
          </a:xfrm>
          <a:prstGeom prst="rect">
            <a:avLst/>
          </a:prstGeom>
          <a:noFill/>
        </p:spPr>
        <p:txBody>
          <a:bodyPr wrap="none" rtlCol="0">
            <a:spAutoFit/>
          </a:bodyPr>
          <a:lstStyle/>
          <a:p>
            <a:r>
              <a:rPr lang="it-IT" sz="2400" dirty="0"/>
              <a:t>3 </a:t>
            </a:r>
            <a:r>
              <a:rPr lang="it-IT" sz="2400" dirty="0" err="1"/>
              <a:t>December</a:t>
            </a:r>
            <a:endParaRPr lang="it-IT" sz="2400" dirty="0"/>
          </a:p>
        </p:txBody>
      </p:sp>
      <p:sp>
        <p:nvSpPr>
          <p:cNvPr id="5" name="CasellaDiTesto 4">
            <a:extLst>
              <a:ext uri="{FF2B5EF4-FFF2-40B4-BE49-F238E27FC236}">
                <a16:creationId xmlns:a16="http://schemas.microsoft.com/office/drawing/2014/main" id="{36E5A856-E9DD-4A5A-8106-EDEFB8891C21}"/>
              </a:ext>
            </a:extLst>
          </p:cNvPr>
          <p:cNvSpPr txBox="1"/>
          <p:nvPr/>
        </p:nvSpPr>
        <p:spPr>
          <a:xfrm>
            <a:off x="1317547" y="2971540"/>
            <a:ext cx="9620250" cy="461665"/>
          </a:xfrm>
          <a:prstGeom prst="rect">
            <a:avLst/>
          </a:prstGeom>
          <a:noFill/>
        </p:spPr>
        <p:txBody>
          <a:bodyPr wrap="square" rtlCol="0">
            <a:spAutoFit/>
          </a:bodyPr>
          <a:lstStyle/>
          <a:p>
            <a:r>
              <a:rPr lang="it-IT" sz="2400" b="1" dirty="0"/>
              <a:t>First Sprint Review - Sprint </a:t>
            </a:r>
            <a:r>
              <a:rPr lang="it-IT" sz="2400" b="1" dirty="0" err="1"/>
              <a:t>Retrospective</a:t>
            </a:r>
            <a:r>
              <a:rPr lang="it-IT" sz="2400" b="1" dirty="0"/>
              <a:t> - Sprint planning – Sprint Backlog</a:t>
            </a:r>
          </a:p>
        </p:txBody>
      </p:sp>
    </p:spTree>
    <p:extLst>
      <p:ext uri="{BB962C8B-B14F-4D97-AF65-F5344CB8AC3E}">
        <p14:creationId xmlns:p14="http://schemas.microsoft.com/office/powerpoint/2010/main" val="518730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1A3477F9-E648-4238-9BC0-07FDF64CDD83}"/>
              </a:ext>
            </a:extLst>
          </p:cNvPr>
          <p:cNvSpPr txBox="1"/>
          <p:nvPr/>
        </p:nvSpPr>
        <p:spPr>
          <a:xfrm>
            <a:off x="4965430" y="629268"/>
            <a:ext cx="6586491" cy="128616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a:latin typeface="+mj-lt"/>
                <a:ea typeface="+mj-ea"/>
                <a:cs typeface="+mj-cs"/>
              </a:rPr>
              <a:t>ADOPTED TECHNOLOGIES</a:t>
            </a:r>
          </a:p>
        </p:txBody>
      </p:sp>
      <p:sp>
        <p:nvSpPr>
          <p:cNvPr id="11" name="Rectangle 1">
            <a:extLst>
              <a:ext uri="{FF2B5EF4-FFF2-40B4-BE49-F238E27FC236}">
                <a16:creationId xmlns:a16="http://schemas.microsoft.com/office/drawing/2014/main" id="{B784BE10-D546-4196-97C4-D339DE2061F8}"/>
              </a:ext>
            </a:extLst>
          </p:cNvPr>
          <p:cNvSpPr>
            <a:spLocks noChangeArrowheads="1"/>
          </p:cNvSpPr>
          <p:nvPr/>
        </p:nvSpPr>
        <p:spPr bwMode="auto">
          <a:xfrm>
            <a:off x="4965431" y="2438400"/>
            <a:ext cx="6586489" cy="3785419"/>
          </a:xfrm>
          <a:prstGeom prst="rect">
            <a:avLst/>
          </a:prstGeom>
        </p:spPr>
        <p:txBody>
          <a:bodyPr vert="horz" lIns="91440" tIns="45720" rIns="91440" bIns="45720" numCol="1" rtlCol="0" anchorCtr="0" compatLnSpc="1">
            <a:prstTxWarp prst="textNoShape">
              <a:avLst/>
            </a:prstTxWarp>
            <a:normAutofit/>
          </a:bodyPr>
          <a:lstStyle/>
          <a:p>
            <a:pPr marL="342900" marR="0" lvl="0" indent="-228600" fontAlgn="base">
              <a:lnSpc>
                <a:spcPct val="90000"/>
              </a:lnSpc>
              <a:spcBef>
                <a:spcPct val="0"/>
              </a:spcBef>
              <a:spcAft>
                <a:spcPts val="600"/>
              </a:spcAft>
              <a:buClrTx/>
              <a:buSzTx/>
              <a:buFont typeface="Arial" panose="020B0604020202020204" pitchFamily="34" charset="0"/>
              <a:buChar char="•"/>
              <a:tabLst/>
            </a:pPr>
            <a:r>
              <a:rPr kumimoji="0" lang="en-US" altLang="it-IT" sz="2000" b="0" i="0" u="none" strike="noStrike" cap="none" normalizeH="0" baseline="0">
                <a:ln>
                  <a:noFill/>
                </a:ln>
                <a:effectLst/>
              </a:rPr>
              <a:t>The technology adopted for the software is Java. </a:t>
            </a:r>
          </a:p>
          <a:p>
            <a:pPr marL="342900" marR="0" lvl="0" indent="-228600" fontAlgn="base">
              <a:lnSpc>
                <a:spcPct val="90000"/>
              </a:lnSpc>
              <a:spcBef>
                <a:spcPct val="0"/>
              </a:spcBef>
              <a:spcAft>
                <a:spcPts val="600"/>
              </a:spcAft>
              <a:buClrTx/>
              <a:buSzTx/>
              <a:buFont typeface="Arial" panose="020B0604020202020204" pitchFamily="34" charset="0"/>
              <a:buChar char="•"/>
              <a:tabLst/>
            </a:pPr>
            <a:r>
              <a:rPr kumimoji="0" lang="en-US" altLang="it-IT" sz="2000" b="0" i="0" u="none" strike="noStrike" cap="none" normalizeH="0" baseline="0">
                <a:ln>
                  <a:noFill/>
                </a:ln>
                <a:effectLst/>
              </a:rPr>
              <a:t>A free database made available online by the ElephantSQL provider was used to store the data. </a:t>
            </a:r>
          </a:p>
          <a:p>
            <a:pPr marL="342900" marR="0" lvl="0" indent="-228600" fontAlgn="base">
              <a:lnSpc>
                <a:spcPct val="90000"/>
              </a:lnSpc>
              <a:spcBef>
                <a:spcPct val="0"/>
              </a:spcBef>
              <a:spcAft>
                <a:spcPts val="600"/>
              </a:spcAft>
              <a:buClrTx/>
              <a:buSzTx/>
              <a:buFont typeface="Arial" panose="020B0604020202020204" pitchFamily="34" charset="0"/>
              <a:buChar char="•"/>
              <a:tabLst/>
            </a:pPr>
            <a:r>
              <a:rPr kumimoji="0" lang="en-US" altLang="it-IT" sz="2000" b="0" i="0" u="none" strike="noStrike" cap="none" normalizeH="0" baseline="0">
                <a:ln>
                  <a:noFill/>
                </a:ln>
                <a:effectLst/>
              </a:rPr>
              <a:t>The JDBC driver was used for the communication between the Java application and the PostgreSQL RDBMS. </a:t>
            </a:r>
          </a:p>
          <a:p>
            <a:pPr marL="342900" indent="-228600" fontAlgn="base">
              <a:lnSpc>
                <a:spcPct val="90000"/>
              </a:lnSpc>
              <a:spcBef>
                <a:spcPct val="0"/>
              </a:spcBef>
              <a:spcAft>
                <a:spcPts val="600"/>
              </a:spcAft>
              <a:buFont typeface="Arial" panose="020B0604020202020204" pitchFamily="34" charset="0"/>
              <a:buChar char="•"/>
            </a:pPr>
            <a:r>
              <a:rPr lang="en-US" altLang="it-IT" sz="2000"/>
              <a:t>W</a:t>
            </a:r>
            <a:r>
              <a:rPr kumimoji="0" lang="en-US" altLang="it-IT" sz="2000" b="0" i="0" u="none" strike="noStrike" cap="none" normalizeH="0" baseline="0">
                <a:ln>
                  <a:noFill/>
                </a:ln>
                <a:effectLst/>
              </a:rPr>
              <a:t>e remained faithful to the high-level architecture proposed in the previous meeting </a:t>
            </a:r>
          </a:p>
          <a:p>
            <a:pPr marL="34290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it-IT" sz="2000" b="0" i="0" u="none" strike="noStrike" cap="none" normalizeH="0" baseline="0" dirty="0">
              <a:ln>
                <a:noFill/>
              </a:ln>
              <a:effectLst/>
            </a:endParaRPr>
          </a:p>
        </p:txBody>
      </p:sp>
      <p:pic>
        <p:nvPicPr>
          <p:cNvPr id="7" name="Immagine 6">
            <a:extLst>
              <a:ext uri="{FF2B5EF4-FFF2-40B4-BE49-F238E27FC236}">
                <a16:creationId xmlns:a16="http://schemas.microsoft.com/office/drawing/2014/main" id="{A5F91E1D-8A7B-472F-9254-C329E6E6F2C9}"/>
              </a:ext>
            </a:extLst>
          </p:cNvPr>
          <p:cNvPicPr>
            <a:picLocks noChangeAspect="1"/>
          </p:cNvPicPr>
          <p:nvPr/>
        </p:nvPicPr>
        <p:blipFill rotWithShape="1">
          <a:blip r:embed="rId3">
            <a:extLst>
              <a:ext uri="{28A0092B-C50C-407E-A947-70E740481C1C}">
                <a14:useLocalDpi xmlns:a14="http://schemas.microsoft.com/office/drawing/2010/main" val="0"/>
              </a:ext>
            </a:extLst>
          </a:blip>
          <a:srcRect l="6991" r="1699" b="4"/>
          <a:stretch/>
        </p:blipFill>
        <p:spPr>
          <a:xfrm>
            <a:off x="10044133" y="4494809"/>
            <a:ext cx="1507787" cy="2230661"/>
          </a:xfrm>
          <a:prstGeom prst="rect">
            <a:avLst/>
          </a:prstGeom>
          <a:effectLst/>
        </p:spPr>
      </p:pic>
      <p:cxnSp>
        <p:nvCxnSpPr>
          <p:cNvPr id="16" name="Straight Connector 15">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97000"/>
            </a:solidFill>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27DCC120-153C-42C5-99F8-B23DFF4AE011}"/>
              </a:ext>
            </a:extLst>
          </p:cNvPr>
          <p:cNvSpPr txBox="1"/>
          <p:nvPr/>
        </p:nvSpPr>
        <p:spPr>
          <a:xfrm>
            <a:off x="285749" y="5086350"/>
            <a:ext cx="6543675" cy="369332"/>
          </a:xfrm>
          <a:prstGeom prst="rect">
            <a:avLst/>
          </a:prstGeom>
          <a:noFill/>
        </p:spPr>
        <p:txBody>
          <a:bodyPr wrap="square" rtlCol="0">
            <a:spAutoFit/>
          </a:bodyPr>
          <a:lstStyle/>
          <a:p>
            <a:pPr marL="285750" indent="-285750">
              <a:buFont typeface="Arial" panose="020B0604020202020204" pitchFamily="34" charset="0"/>
              <a:buChar char="•"/>
            </a:pPr>
            <a:endParaRPr lang="it-IT" dirty="0"/>
          </a:p>
        </p:txBody>
      </p:sp>
      <p:pic>
        <p:nvPicPr>
          <p:cNvPr id="13" name="Immagine 12" descr="Immagine che contiene interni, sedendo, computer, stanza&#10;&#10;Descrizione generata automaticamente">
            <a:extLst>
              <a:ext uri="{FF2B5EF4-FFF2-40B4-BE49-F238E27FC236}">
                <a16:creationId xmlns:a16="http://schemas.microsoft.com/office/drawing/2014/main" id="{FC4ECF63-9A76-4F26-AC6A-B2287BDA26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1975" y="4953230"/>
            <a:ext cx="2833341" cy="1803086"/>
          </a:xfrm>
          <a:prstGeom prst="rect">
            <a:avLst/>
          </a:prstGeom>
          <a:solidFill>
            <a:schemeClr val="bg1">
              <a:lumMod val="65000"/>
            </a:schemeClr>
          </a:solidFill>
        </p:spPr>
      </p:pic>
      <p:pic>
        <p:nvPicPr>
          <p:cNvPr id="15" name="Immagine 14">
            <a:extLst>
              <a:ext uri="{FF2B5EF4-FFF2-40B4-BE49-F238E27FC236}">
                <a16:creationId xmlns:a16="http://schemas.microsoft.com/office/drawing/2014/main" id="{9CD7551F-2A9F-41F4-AB22-FBDF19827B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3949" y="4922384"/>
            <a:ext cx="1747741" cy="1803086"/>
          </a:xfrm>
          <a:prstGeom prst="rect">
            <a:avLst/>
          </a:prstGeom>
        </p:spPr>
      </p:pic>
      <p:pic>
        <p:nvPicPr>
          <p:cNvPr id="18" name="Immagine 17">
            <a:extLst>
              <a:ext uri="{FF2B5EF4-FFF2-40B4-BE49-F238E27FC236}">
                <a16:creationId xmlns:a16="http://schemas.microsoft.com/office/drawing/2014/main" id="{147F7802-E3CB-4205-B3B9-B1483C6C0D2F}"/>
              </a:ext>
            </a:extLst>
          </p:cNvPr>
          <p:cNvPicPr>
            <a:picLocks noChangeAspect="1"/>
          </p:cNvPicPr>
          <p:nvPr/>
        </p:nvPicPr>
        <p:blipFill>
          <a:blip r:embed="rId6"/>
          <a:stretch>
            <a:fillRect/>
          </a:stretch>
        </p:blipFill>
        <p:spPr>
          <a:xfrm>
            <a:off x="49941" y="39079"/>
            <a:ext cx="3819525" cy="6707709"/>
          </a:xfrm>
          <a:prstGeom prst="rect">
            <a:avLst/>
          </a:prstGeom>
        </p:spPr>
      </p:pic>
    </p:spTree>
    <p:extLst>
      <p:ext uri="{BB962C8B-B14F-4D97-AF65-F5344CB8AC3E}">
        <p14:creationId xmlns:p14="http://schemas.microsoft.com/office/powerpoint/2010/main" val="4108796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84F7E76B-9F39-4F03-B103-0EA54E044B4E}"/>
              </a:ext>
            </a:extLst>
          </p:cNvPr>
          <p:cNvSpPr txBox="1"/>
          <p:nvPr/>
        </p:nvSpPr>
        <p:spPr>
          <a:xfrm>
            <a:off x="419100" y="342900"/>
            <a:ext cx="5000625" cy="461665"/>
          </a:xfrm>
          <a:prstGeom prst="rect">
            <a:avLst/>
          </a:prstGeom>
          <a:noFill/>
        </p:spPr>
        <p:txBody>
          <a:bodyPr wrap="square" rtlCol="0">
            <a:spAutoFit/>
          </a:bodyPr>
          <a:lstStyle/>
          <a:p>
            <a:r>
              <a:rPr lang="it-IT" sz="2400" b="1" dirty="0"/>
              <a:t>BURNDOWN CHART</a:t>
            </a:r>
          </a:p>
        </p:txBody>
      </p:sp>
      <p:graphicFrame>
        <p:nvGraphicFramePr>
          <p:cNvPr id="5" name="Grafico 4">
            <a:extLst>
              <a:ext uri="{FF2B5EF4-FFF2-40B4-BE49-F238E27FC236}">
                <a16:creationId xmlns:a16="http://schemas.microsoft.com/office/drawing/2014/main" id="{7327F28E-BD97-4AE8-B64D-BEAD2B53A21A}"/>
              </a:ext>
            </a:extLst>
          </p:cNvPr>
          <p:cNvGraphicFramePr/>
          <p:nvPr>
            <p:extLst>
              <p:ext uri="{D42A27DB-BD31-4B8C-83A1-F6EECF244321}">
                <p14:modId xmlns:p14="http://schemas.microsoft.com/office/powerpoint/2010/main" val="431940675"/>
              </p:ext>
            </p:extLst>
          </p:nvPr>
        </p:nvGraphicFramePr>
        <p:xfrm>
          <a:off x="736600" y="900641"/>
          <a:ext cx="92837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58243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804F5E22-D918-4852-A4B8-1BFBC27F7409}"/>
              </a:ext>
            </a:extLst>
          </p:cNvPr>
          <p:cNvSpPr txBox="1"/>
          <p:nvPr/>
        </p:nvSpPr>
        <p:spPr>
          <a:xfrm flipH="1">
            <a:off x="426719" y="171450"/>
            <a:ext cx="4250056" cy="461665"/>
          </a:xfrm>
          <a:prstGeom prst="rect">
            <a:avLst/>
          </a:prstGeom>
          <a:noFill/>
        </p:spPr>
        <p:txBody>
          <a:bodyPr wrap="square" rtlCol="0">
            <a:spAutoFit/>
          </a:bodyPr>
          <a:lstStyle/>
          <a:p>
            <a:r>
              <a:rPr lang="it-IT" sz="2400" b="1" dirty="0"/>
              <a:t>SPRINT REVIEW</a:t>
            </a:r>
          </a:p>
        </p:txBody>
      </p:sp>
      <p:pic>
        <p:nvPicPr>
          <p:cNvPr id="4" name="Immagine 3">
            <a:extLst>
              <a:ext uri="{FF2B5EF4-FFF2-40B4-BE49-F238E27FC236}">
                <a16:creationId xmlns:a16="http://schemas.microsoft.com/office/drawing/2014/main" id="{78B56BD8-B96A-40EE-8BE5-9C4652329B32}"/>
              </a:ext>
            </a:extLst>
          </p:cNvPr>
          <p:cNvPicPr>
            <a:picLocks noChangeAspect="1"/>
          </p:cNvPicPr>
          <p:nvPr/>
        </p:nvPicPr>
        <p:blipFill>
          <a:blip r:embed="rId3"/>
          <a:stretch>
            <a:fillRect/>
          </a:stretch>
        </p:blipFill>
        <p:spPr>
          <a:xfrm>
            <a:off x="6915150" y="402282"/>
            <a:ext cx="2430991" cy="3932261"/>
          </a:xfrm>
          <a:prstGeom prst="rect">
            <a:avLst/>
          </a:prstGeom>
        </p:spPr>
      </p:pic>
      <p:pic>
        <p:nvPicPr>
          <p:cNvPr id="6" name="Immagine 5">
            <a:extLst>
              <a:ext uri="{FF2B5EF4-FFF2-40B4-BE49-F238E27FC236}">
                <a16:creationId xmlns:a16="http://schemas.microsoft.com/office/drawing/2014/main" id="{C624D333-11F4-430E-A5D9-2BE1C13A38FF}"/>
              </a:ext>
            </a:extLst>
          </p:cNvPr>
          <p:cNvPicPr>
            <a:picLocks noChangeAspect="1"/>
          </p:cNvPicPr>
          <p:nvPr/>
        </p:nvPicPr>
        <p:blipFill>
          <a:blip r:embed="rId4"/>
          <a:stretch>
            <a:fillRect/>
          </a:stretch>
        </p:blipFill>
        <p:spPr>
          <a:xfrm>
            <a:off x="6884668" y="4405760"/>
            <a:ext cx="2461473" cy="2049958"/>
          </a:xfrm>
          <a:prstGeom prst="rect">
            <a:avLst/>
          </a:prstGeom>
        </p:spPr>
      </p:pic>
      <p:sp>
        <p:nvSpPr>
          <p:cNvPr id="10" name="Rectangle 2">
            <a:extLst>
              <a:ext uri="{FF2B5EF4-FFF2-40B4-BE49-F238E27FC236}">
                <a16:creationId xmlns:a16="http://schemas.microsoft.com/office/drawing/2014/main" id="{08DCE7A7-FD86-4C2C-BB7C-41A6F45755C4}"/>
              </a:ext>
            </a:extLst>
          </p:cNvPr>
          <p:cNvSpPr>
            <a:spLocks noChangeArrowheads="1"/>
          </p:cNvSpPr>
          <p:nvPr/>
        </p:nvSpPr>
        <p:spPr bwMode="auto">
          <a:xfrm>
            <a:off x="426719" y="633115"/>
            <a:ext cx="5392380" cy="5791337"/>
          </a:xfrm>
          <a:prstGeom prst="rect">
            <a:avLst/>
          </a:prstGeom>
          <a:solidFill>
            <a:schemeClr val="bg1">
              <a:lumMod val="75000"/>
            </a:schemeClr>
          </a:solidFill>
          <a:ln>
            <a:noFill/>
          </a:ln>
          <a:effec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sz="2400" dirty="0">
                <a:solidFill>
                  <a:srgbClr val="202124"/>
                </a:solidFill>
              </a:rPr>
              <a:t>I</a:t>
            </a:r>
            <a:r>
              <a:rPr kumimoji="0" lang="it-IT" altLang="it-IT" sz="2400" b="0" i="0" u="none" strike="noStrike" cap="none" normalizeH="0" baseline="0" dirty="0">
                <a:ln>
                  <a:noFill/>
                </a:ln>
                <a:solidFill>
                  <a:srgbClr val="202124"/>
                </a:solidFill>
                <a:effectLst/>
              </a:rPr>
              <a:t>n the first sprint session the </a:t>
            </a:r>
            <a:r>
              <a:rPr kumimoji="0" lang="it-IT" altLang="it-IT" sz="2400" b="0" i="0" u="none" strike="noStrike" cap="none" normalizeH="0" baseline="0" dirty="0" err="1">
                <a:ln>
                  <a:noFill/>
                </a:ln>
                <a:solidFill>
                  <a:srgbClr val="202124"/>
                </a:solidFill>
                <a:effectLst/>
              </a:rPr>
              <a:t>main</a:t>
            </a:r>
            <a:r>
              <a:rPr kumimoji="0" lang="it-IT" altLang="it-IT" sz="2400" b="0" i="0" u="none" strike="noStrike" cap="none" normalizeH="0" baseline="0" dirty="0">
                <a:ln>
                  <a:noFill/>
                </a:ln>
                <a:solidFill>
                  <a:srgbClr val="202124"/>
                </a:solidFill>
                <a:effectLst/>
              </a:rPr>
              <a:t> </a:t>
            </a:r>
            <a:r>
              <a:rPr kumimoji="0" lang="it-IT" altLang="it-IT" sz="2400" b="0" i="0" u="none" strike="noStrike" cap="none" normalizeH="0" baseline="0" dirty="0" err="1">
                <a:ln>
                  <a:noFill/>
                </a:ln>
                <a:solidFill>
                  <a:srgbClr val="202124"/>
                </a:solidFill>
                <a:effectLst/>
              </a:rPr>
              <a:t>functions</a:t>
            </a:r>
            <a:r>
              <a:rPr kumimoji="0" lang="it-IT" altLang="it-IT" sz="2400" b="0" i="0" u="none" strike="noStrike" cap="none" normalizeH="0" baseline="0" dirty="0">
                <a:ln>
                  <a:noFill/>
                </a:ln>
                <a:solidFill>
                  <a:srgbClr val="202124"/>
                </a:solidFill>
                <a:effectLst/>
              </a:rPr>
              <a:t> of </a:t>
            </a:r>
            <a:r>
              <a:rPr kumimoji="0" lang="it-IT" altLang="it-IT" sz="2400" b="0" i="0" u="none" strike="noStrike" cap="none" normalizeH="0" baseline="0" dirty="0" err="1">
                <a:ln>
                  <a:noFill/>
                </a:ln>
                <a:solidFill>
                  <a:srgbClr val="202124"/>
                </a:solidFill>
                <a:effectLst/>
              </a:rPr>
              <a:t>our</a:t>
            </a:r>
            <a:r>
              <a:rPr kumimoji="0" lang="it-IT" altLang="it-IT" sz="2400" b="0" i="0" u="none" strike="noStrike" cap="none" normalizeH="0" baseline="0" dirty="0">
                <a:ln>
                  <a:noFill/>
                </a:ln>
                <a:solidFill>
                  <a:srgbClr val="202124"/>
                </a:solidFill>
                <a:effectLst/>
              </a:rPr>
              <a:t> project </a:t>
            </a:r>
            <a:r>
              <a:rPr kumimoji="0" lang="it-IT" altLang="it-IT" sz="2400" b="0" i="0" u="none" strike="noStrike" cap="none" normalizeH="0" baseline="0" dirty="0" err="1">
                <a:ln>
                  <a:noFill/>
                </a:ln>
                <a:solidFill>
                  <a:srgbClr val="202124"/>
                </a:solidFill>
                <a:effectLst/>
              </a:rPr>
              <a:t>were</a:t>
            </a:r>
            <a:r>
              <a:rPr kumimoji="0" lang="it-IT" altLang="it-IT" sz="2400" b="0" i="0" u="none" strike="noStrike" cap="none" normalizeH="0" baseline="0" dirty="0">
                <a:ln>
                  <a:noFill/>
                </a:ln>
                <a:solidFill>
                  <a:srgbClr val="202124"/>
                </a:solidFill>
                <a:effectLst/>
              </a:rPr>
              <a:t> </a:t>
            </a:r>
            <a:r>
              <a:rPr kumimoji="0" lang="it-IT" altLang="it-IT" sz="2400" b="0" i="0" u="none" strike="noStrike" cap="none" normalizeH="0" baseline="0" dirty="0" err="1">
                <a:ln>
                  <a:noFill/>
                </a:ln>
                <a:solidFill>
                  <a:srgbClr val="202124"/>
                </a:solidFill>
                <a:effectLst/>
              </a:rPr>
              <a:t>realized</a:t>
            </a:r>
            <a:r>
              <a:rPr kumimoji="0" lang="it-IT" altLang="it-IT" sz="2400" b="0" i="0" u="none" strike="noStrike" cap="none" normalizeH="0" baseline="0" dirty="0">
                <a:ln>
                  <a:noFill/>
                </a:ln>
                <a:solidFill>
                  <a:srgbClr val="202124"/>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400" b="0" i="0" u="none" strike="noStrike" cap="none" normalizeH="0" baseline="0" dirty="0">
              <a:ln>
                <a:noFill/>
              </a:ln>
              <a:solidFill>
                <a:srgbClr val="202124"/>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err="1">
                <a:ln>
                  <a:noFill/>
                </a:ln>
                <a:solidFill>
                  <a:srgbClr val="202124"/>
                </a:solidFill>
                <a:effectLst/>
              </a:rPr>
              <a:t>Therefore</a:t>
            </a:r>
            <a:r>
              <a:rPr kumimoji="0" lang="it-IT" altLang="it-IT" sz="2400" b="0" i="0" u="none" strike="noStrike" cap="none" normalizeH="0" baseline="0" dirty="0">
                <a:ln>
                  <a:noFill/>
                </a:ln>
                <a:solidFill>
                  <a:srgbClr val="202124"/>
                </a:solidFill>
                <a:effectLst/>
              </a:rPr>
              <a:t>, the planner side graphic </a:t>
            </a:r>
            <a:r>
              <a:rPr kumimoji="0" lang="it-IT" altLang="it-IT" sz="2400" b="0" i="0" u="none" strike="noStrike" cap="none" normalizeH="0" baseline="0" dirty="0" err="1">
                <a:ln>
                  <a:noFill/>
                </a:ln>
                <a:solidFill>
                  <a:srgbClr val="202124"/>
                </a:solidFill>
                <a:effectLst/>
              </a:rPr>
              <a:t>interfaces</a:t>
            </a:r>
            <a:r>
              <a:rPr kumimoji="0" lang="it-IT" altLang="it-IT" sz="2400" b="0" i="0" u="none" strike="noStrike" cap="none" normalizeH="0" baseline="0" dirty="0">
                <a:ln>
                  <a:noFill/>
                </a:ln>
                <a:solidFill>
                  <a:srgbClr val="202124"/>
                </a:solidFill>
                <a:effectLst/>
              </a:rPr>
              <a:t> </a:t>
            </a:r>
            <a:r>
              <a:rPr kumimoji="0" lang="it-IT" altLang="it-IT" sz="2400" b="0" i="0" u="none" strike="noStrike" cap="none" normalizeH="0" baseline="0" dirty="0" err="1">
                <a:ln>
                  <a:noFill/>
                </a:ln>
                <a:solidFill>
                  <a:srgbClr val="202124"/>
                </a:solidFill>
                <a:effectLst/>
              </a:rPr>
              <a:t>were</a:t>
            </a:r>
            <a:r>
              <a:rPr kumimoji="0" lang="it-IT" altLang="it-IT" sz="2400" b="0" i="0" u="none" strike="noStrike" cap="none" normalizeH="0" baseline="0" dirty="0">
                <a:ln>
                  <a:noFill/>
                </a:ln>
                <a:solidFill>
                  <a:srgbClr val="202124"/>
                </a:solidFill>
                <a:effectLst/>
              </a:rPr>
              <a:t> </a:t>
            </a:r>
            <a:r>
              <a:rPr kumimoji="0" lang="it-IT" altLang="it-IT" sz="2400" b="0" i="0" u="none" strike="noStrike" cap="none" normalizeH="0" baseline="0" dirty="0" err="1">
                <a:ln>
                  <a:noFill/>
                </a:ln>
                <a:solidFill>
                  <a:srgbClr val="202124"/>
                </a:solidFill>
                <a:effectLst/>
              </a:rPr>
              <a:t>designed</a:t>
            </a:r>
            <a:r>
              <a:rPr kumimoji="0" lang="it-IT" altLang="it-IT" sz="2400" b="0" i="0" u="none" strike="noStrike" cap="none" normalizeH="0" baseline="0" dirty="0">
                <a:ln>
                  <a:noFill/>
                </a:ln>
                <a:solidFill>
                  <a:srgbClr val="202124"/>
                </a:solidFill>
                <a:effectLst/>
              </a:rPr>
              <a:t> to </a:t>
            </a:r>
            <a:r>
              <a:rPr kumimoji="0" lang="it-IT" altLang="it-IT" sz="2400" b="0" i="0" u="none" strike="noStrike" cap="none" normalizeH="0" baseline="0" dirty="0" err="1">
                <a:ln>
                  <a:noFill/>
                </a:ln>
                <a:solidFill>
                  <a:srgbClr val="202124"/>
                </a:solidFill>
                <a:effectLst/>
              </a:rPr>
              <a:t>add</a:t>
            </a:r>
            <a:r>
              <a:rPr kumimoji="0" lang="it-IT" altLang="it-IT" sz="2400" b="0" i="0" u="none" strike="noStrike" cap="none" normalizeH="0" baseline="0" dirty="0">
                <a:ln>
                  <a:noFill/>
                </a:ln>
                <a:solidFill>
                  <a:srgbClr val="202124"/>
                </a:solidFill>
                <a:effectLst/>
              </a:rPr>
              <a:t>, </a:t>
            </a:r>
            <a:r>
              <a:rPr kumimoji="0" lang="it-IT" altLang="it-IT" sz="2400" b="0" i="0" u="none" strike="noStrike" cap="none" normalizeH="0" baseline="0" dirty="0" err="1">
                <a:ln>
                  <a:noFill/>
                </a:ln>
                <a:solidFill>
                  <a:srgbClr val="202124"/>
                </a:solidFill>
                <a:effectLst/>
              </a:rPr>
              <a:t>modify</a:t>
            </a:r>
            <a:r>
              <a:rPr kumimoji="0" lang="it-IT" altLang="it-IT" sz="2400" b="0" i="0" u="none" strike="noStrike" cap="none" normalizeH="0" baseline="0" dirty="0">
                <a:ln>
                  <a:noFill/>
                </a:ln>
                <a:solidFill>
                  <a:srgbClr val="202124"/>
                </a:solidFill>
                <a:effectLst/>
              </a:rPr>
              <a:t> and delete a </a:t>
            </a:r>
            <a:r>
              <a:rPr kumimoji="0" lang="it-IT" altLang="it-IT" sz="2400" b="0" i="0" u="none" strike="noStrike" cap="none" normalizeH="0" baseline="0" dirty="0" err="1">
                <a:ln>
                  <a:noFill/>
                </a:ln>
                <a:solidFill>
                  <a:srgbClr val="202124"/>
                </a:solidFill>
                <a:effectLst/>
              </a:rPr>
              <a:t>maintenance</a:t>
            </a:r>
            <a:r>
              <a:rPr kumimoji="0" lang="it-IT" altLang="it-IT" sz="2400" b="0" i="0" u="none" strike="noStrike" cap="none" normalizeH="0" baseline="0" dirty="0">
                <a:ln>
                  <a:noFill/>
                </a:ln>
                <a:solidFill>
                  <a:srgbClr val="202124"/>
                </a:solidFill>
                <a:effectLst/>
              </a:rPr>
              <a:t> activity and </a:t>
            </a:r>
            <a:r>
              <a:rPr kumimoji="0" lang="it-IT" altLang="it-IT" sz="2400" b="0" i="0" u="none" strike="noStrike" cap="none" normalizeH="0" baseline="0" dirty="0" err="1">
                <a:ln>
                  <a:noFill/>
                </a:ln>
                <a:solidFill>
                  <a:srgbClr val="202124"/>
                </a:solidFill>
                <a:effectLst/>
              </a:rPr>
              <a:t>assign</a:t>
            </a:r>
            <a:r>
              <a:rPr kumimoji="0" lang="it-IT" altLang="it-IT" sz="2400" b="0" i="0" u="none" strike="noStrike" cap="none" normalizeH="0" baseline="0" dirty="0">
                <a:ln>
                  <a:noFill/>
                </a:ln>
                <a:solidFill>
                  <a:srgbClr val="202124"/>
                </a:solidFill>
                <a:effectLst/>
              </a:rPr>
              <a:t> </a:t>
            </a:r>
            <a:r>
              <a:rPr kumimoji="0" lang="it-IT" altLang="it-IT" sz="2400" b="0" i="0" u="none" strike="noStrike" cap="none" normalizeH="0" baseline="0" dirty="0" err="1">
                <a:ln>
                  <a:noFill/>
                </a:ln>
                <a:solidFill>
                  <a:srgbClr val="202124"/>
                </a:solidFill>
                <a:effectLst/>
              </a:rPr>
              <a:t>them</a:t>
            </a:r>
            <a:r>
              <a:rPr kumimoji="0" lang="it-IT" altLang="it-IT" sz="2400" b="0" i="0" u="none" strike="noStrike" cap="none" normalizeH="0" baseline="0" dirty="0">
                <a:ln>
                  <a:noFill/>
                </a:ln>
                <a:solidFill>
                  <a:srgbClr val="202124"/>
                </a:solidFill>
                <a:effectLst/>
              </a:rPr>
              <a:t> to the </a:t>
            </a:r>
            <a:r>
              <a:rPr kumimoji="0" lang="it-IT" altLang="it-IT" sz="2400" b="0" i="0" u="none" strike="noStrike" cap="none" normalizeH="0" baseline="0" dirty="0" err="1">
                <a:ln>
                  <a:noFill/>
                </a:ln>
                <a:solidFill>
                  <a:srgbClr val="202124"/>
                </a:solidFill>
                <a:effectLst/>
              </a:rPr>
              <a:t>maintainers</a:t>
            </a:r>
            <a:r>
              <a:rPr kumimoji="0" lang="it-IT" altLang="it-IT" sz="2400" b="0" i="0" u="none" strike="noStrike" cap="none" normalizeH="0" baseline="0" dirty="0">
                <a:ln>
                  <a:noFill/>
                </a:ln>
                <a:solidFill>
                  <a:srgbClr val="202124"/>
                </a:solidFill>
                <a:effectLst/>
              </a:rPr>
              <a:t> </a:t>
            </a:r>
            <a:r>
              <a:rPr kumimoji="0" lang="it-IT" altLang="it-IT" sz="2400" b="0" i="0" u="none" strike="noStrike" cap="none" normalizeH="0" baseline="0" dirty="0" err="1">
                <a:ln>
                  <a:noFill/>
                </a:ln>
                <a:solidFill>
                  <a:srgbClr val="202124"/>
                </a:solidFill>
                <a:effectLst/>
              </a:rPr>
              <a:t>based</a:t>
            </a:r>
            <a:r>
              <a:rPr kumimoji="0" lang="it-IT" altLang="it-IT" sz="2400" b="0" i="0" u="none" strike="noStrike" cap="none" normalizeH="0" baseline="0" dirty="0">
                <a:ln>
                  <a:noFill/>
                </a:ln>
                <a:solidFill>
                  <a:srgbClr val="202124"/>
                </a:solidFill>
                <a:effectLst/>
              </a:rPr>
              <a:t> on </a:t>
            </a:r>
            <a:r>
              <a:rPr kumimoji="0" lang="it-IT" altLang="it-IT" sz="2400" b="0" i="0" u="none" strike="noStrike" cap="none" normalizeH="0" baseline="0" dirty="0" err="1">
                <a:ln>
                  <a:noFill/>
                </a:ln>
                <a:solidFill>
                  <a:srgbClr val="202124"/>
                </a:solidFill>
                <a:effectLst/>
              </a:rPr>
              <a:t>their</a:t>
            </a:r>
            <a:r>
              <a:rPr kumimoji="0" lang="it-IT" altLang="it-IT" sz="2400" b="0" i="0" u="none" strike="noStrike" cap="none" normalizeH="0" baseline="0" dirty="0">
                <a:ln>
                  <a:noFill/>
                </a:ln>
                <a:solidFill>
                  <a:srgbClr val="202124"/>
                </a:solidFill>
                <a:effectLst/>
              </a:rPr>
              <a:t> </a:t>
            </a:r>
            <a:r>
              <a:rPr kumimoji="0" lang="it-IT" altLang="it-IT" sz="2400" b="0" i="0" u="none" strike="noStrike" cap="none" normalizeH="0" baseline="0" dirty="0" err="1">
                <a:ln>
                  <a:noFill/>
                </a:ln>
                <a:solidFill>
                  <a:srgbClr val="202124"/>
                </a:solidFill>
                <a:effectLst/>
              </a:rPr>
              <a:t>availability</a:t>
            </a:r>
            <a:r>
              <a:rPr kumimoji="0" lang="it-IT" altLang="it-IT" sz="2400" b="0" i="0" u="none" strike="noStrike" cap="none" normalizeH="0" baseline="0" dirty="0">
                <a:ln>
                  <a:noFill/>
                </a:ln>
                <a:solidFill>
                  <a:srgbClr val="202124"/>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2400" dirty="0">
              <a:solidFill>
                <a:srgbClr val="202124"/>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2400" dirty="0">
              <a:solidFill>
                <a:srgbClr val="202124"/>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2400" dirty="0">
                <a:solidFill>
                  <a:srgbClr val="202124"/>
                </a:solidFill>
              </a:rPr>
              <a:t>In </a:t>
            </a:r>
            <a:r>
              <a:rPr kumimoji="0" lang="it-IT" altLang="it-IT" sz="2400" b="0" i="0" u="none" strike="noStrike" cap="none" normalizeH="0" baseline="0" dirty="0" err="1">
                <a:ln>
                  <a:noFill/>
                </a:ln>
                <a:solidFill>
                  <a:srgbClr val="202124"/>
                </a:solidFill>
                <a:effectLst/>
              </a:rPr>
              <a:t>below</a:t>
            </a:r>
            <a:r>
              <a:rPr kumimoji="0" lang="it-IT" altLang="it-IT" sz="2400" b="0" i="0" u="none" strike="noStrike" cap="none" normalizeH="0" baseline="0" dirty="0">
                <a:ln>
                  <a:noFill/>
                </a:ln>
                <a:solidFill>
                  <a:srgbClr val="202124"/>
                </a:solidFill>
                <a:effectLst/>
              </a:rPr>
              <a:t> </a:t>
            </a:r>
            <a:r>
              <a:rPr kumimoji="0" lang="it-IT" altLang="it-IT" sz="2400" b="0" i="0" u="none" strike="noStrike" cap="none" normalizeH="0" baseline="0" dirty="0" err="1">
                <a:ln>
                  <a:noFill/>
                </a:ln>
                <a:solidFill>
                  <a:srgbClr val="202124"/>
                </a:solidFill>
                <a:effectLst/>
              </a:rPr>
              <a:t>there</a:t>
            </a:r>
            <a:r>
              <a:rPr kumimoji="0" lang="it-IT" altLang="it-IT" sz="2400" b="0" i="0" u="none" strike="noStrike" cap="none" normalizeH="0" baseline="0" dirty="0">
                <a:ln>
                  <a:noFill/>
                </a:ln>
                <a:solidFill>
                  <a:srgbClr val="202124"/>
                </a:solidFill>
                <a:effectLst/>
              </a:rPr>
              <a:t> </a:t>
            </a:r>
            <a:r>
              <a:rPr kumimoji="0" lang="it-IT" altLang="it-IT" sz="2400" b="0" i="0" u="none" strike="noStrike" cap="none" normalizeH="0" baseline="0" dirty="0" err="1">
                <a:ln>
                  <a:noFill/>
                </a:ln>
                <a:solidFill>
                  <a:srgbClr val="202124"/>
                </a:solidFill>
                <a:effectLst/>
              </a:rPr>
              <a:t>is</a:t>
            </a:r>
            <a:r>
              <a:rPr kumimoji="0" lang="it-IT" altLang="it-IT" sz="2400" b="0" i="0" u="none" strike="noStrike" cap="none" normalizeH="0" baseline="0" dirty="0">
                <a:ln>
                  <a:noFill/>
                </a:ln>
                <a:solidFill>
                  <a:srgbClr val="202124"/>
                </a:solidFill>
                <a:effectLst/>
              </a:rPr>
              <a:t> the </a:t>
            </a:r>
            <a:r>
              <a:rPr kumimoji="0" lang="it-IT" altLang="it-IT" sz="2400" b="0" i="0" u="none" strike="noStrike" cap="none" normalizeH="0" baseline="0" dirty="0" err="1">
                <a:ln>
                  <a:noFill/>
                </a:ln>
                <a:solidFill>
                  <a:srgbClr val="202124"/>
                </a:solidFill>
                <a:effectLst/>
              </a:rPr>
              <a:t>gitHub</a:t>
            </a:r>
            <a:r>
              <a:rPr kumimoji="0" lang="it-IT" altLang="it-IT" sz="2400" b="0" i="0" u="none" strike="noStrike" cap="none" normalizeH="0" baseline="0" dirty="0">
                <a:ln>
                  <a:noFill/>
                </a:ln>
                <a:solidFill>
                  <a:srgbClr val="202124"/>
                </a:solidFill>
                <a:effectLst/>
              </a:rPr>
              <a:t> repository </a:t>
            </a:r>
            <a:r>
              <a:rPr kumimoji="0" lang="it-IT" altLang="it-IT" sz="2400" b="0" i="0" u="none" strike="noStrike" cap="none" normalizeH="0" baseline="0" dirty="0" err="1">
                <a:ln>
                  <a:noFill/>
                </a:ln>
                <a:solidFill>
                  <a:srgbClr val="202124"/>
                </a:solidFill>
                <a:effectLst/>
              </a:rPr>
              <a:t>where</a:t>
            </a:r>
            <a:r>
              <a:rPr kumimoji="0" lang="it-IT" altLang="it-IT" sz="2400" b="0" i="0" u="none" strike="noStrike" cap="none" normalizeH="0" baseline="0" dirty="0">
                <a:ln>
                  <a:noFill/>
                </a:ln>
                <a:solidFill>
                  <a:srgbClr val="202124"/>
                </a:solidFill>
                <a:effectLst/>
              </a:rPr>
              <a:t> </a:t>
            </a:r>
            <a:r>
              <a:rPr kumimoji="0" lang="it-IT" altLang="it-IT" sz="2400" b="0" i="0" u="none" strike="noStrike" cap="none" normalizeH="0" baseline="0" dirty="0" err="1">
                <a:ln>
                  <a:noFill/>
                </a:ln>
                <a:solidFill>
                  <a:srgbClr val="202124"/>
                </a:solidFill>
                <a:effectLst/>
              </a:rPr>
              <a:t>you</a:t>
            </a:r>
            <a:r>
              <a:rPr kumimoji="0" lang="it-IT" altLang="it-IT" sz="2400" b="0" i="0" u="none" strike="noStrike" cap="none" normalizeH="0" baseline="0" dirty="0">
                <a:ln>
                  <a:noFill/>
                </a:ln>
                <a:solidFill>
                  <a:srgbClr val="202124"/>
                </a:solidFill>
                <a:effectLst/>
              </a:rPr>
              <a:t> can </a:t>
            </a:r>
            <a:r>
              <a:rPr kumimoji="0" lang="it-IT" altLang="it-IT" sz="2400" b="0" i="0" u="none" strike="noStrike" cap="none" normalizeH="0" baseline="0" dirty="0" err="1">
                <a:ln>
                  <a:noFill/>
                </a:ln>
                <a:solidFill>
                  <a:srgbClr val="202124"/>
                </a:solidFill>
                <a:effectLst/>
              </a:rPr>
              <a:t>view</a:t>
            </a:r>
            <a:r>
              <a:rPr kumimoji="0" lang="it-IT" altLang="it-IT" sz="2400" b="0" i="0" u="none" strike="noStrike" cap="none" normalizeH="0" baseline="0" dirty="0">
                <a:ln>
                  <a:noFill/>
                </a:ln>
                <a:solidFill>
                  <a:srgbClr val="202124"/>
                </a:solidFill>
                <a:effectLst/>
              </a:rPr>
              <a:t> the source code:</a:t>
            </a:r>
            <a:r>
              <a:rPr kumimoji="0" lang="it-IT" altLang="it-IT"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chemeClr val="tx1"/>
                </a:solidFill>
                <a:effectLst/>
                <a:latin typeface="Arial" panose="020B0604020202020204" pitchFamily="34" charset="0"/>
                <a:hlinkClick r:id="rId5"/>
              </a:rPr>
              <a:t>https://github.com/SEGroup15/Project</a:t>
            </a:r>
            <a:endParaRPr kumimoji="0" lang="it-IT" altLang="it-IT"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b="0" i="0" u="none" strike="noStrike" cap="none" normalizeH="0" baseline="0" dirty="0">
                <a:ln>
                  <a:noFill/>
                </a:ln>
                <a:solidFill>
                  <a:schemeClr val="tx1"/>
                </a:solidFill>
                <a:effectLst/>
              </a:rPr>
              <a:t>an</a:t>
            </a:r>
            <a:r>
              <a:rPr lang="it-IT" altLang="it-IT" sz="2400" dirty="0"/>
              <a:t>d the </a:t>
            </a:r>
            <a:r>
              <a:rPr lang="it-IT" altLang="it-IT" sz="2400" dirty="0" err="1"/>
              <a:t>Trello</a:t>
            </a:r>
            <a:r>
              <a:rPr lang="it-IT" altLang="it-IT" sz="2400" dirty="0"/>
              <a:t> one:</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2400" dirty="0">
                <a:hlinkClick r:id="rId6"/>
              </a:rPr>
              <a:t>https://trello.com/b/lv27Id83/project</a:t>
            </a:r>
            <a:endParaRPr lang="it-IT" altLang="it-IT"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6578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1D5B8D05-6383-4F71-A780-074C2A0F2433}"/>
              </a:ext>
            </a:extLst>
          </p:cNvPr>
          <p:cNvSpPr txBox="1"/>
          <p:nvPr/>
        </p:nvSpPr>
        <p:spPr>
          <a:xfrm>
            <a:off x="262646" y="252919"/>
            <a:ext cx="3793787" cy="461665"/>
          </a:xfrm>
          <a:prstGeom prst="rect">
            <a:avLst/>
          </a:prstGeom>
          <a:noFill/>
        </p:spPr>
        <p:txBody>
          <a:bodyPr wrap="square" rtlCol="0">
            <a:spAutoFit/>
          </a:bodyPr>
          <a:lstStyle/>
          <a:p>
            <a:r>
              <a:rPr lang="it-IT" sz="2400" b="1" dirty="0"/>
              <a:t>SPRINT RETROSPECTIVE</a:t>
            </a:r>
          </a:p>
        </p:txBody>
      </p:sp>
      <p:pic>
        <p:nvPicPr>
          <p:cNvPr id="5" name="Immagine 4">
            <a:extLst>
              <a:ext uri="{FF2B5EF4-FFF2-40B4-BE49-F238E27FC236}">
                <a16:creationId xmlns:a16="http://schemas.microsoft.com/office/drawing/2014/main" id="{E0BBA213-1613-4E65-994B-CC23B55E56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646" y="1049210"/>
            <a:ext cx="11284086" cy="4028628"/>
          </a:xfrm>
          <a:prstGeom prst="rect">
            <a:avLst/>
          </a:prstGeom>
        </p:spPr>
      </p:pic>
    </p:spTree>
    <p:extLst>
      <p:ext uri="{BB962C8B-B14F-4D97-AF65-F5344CB8AC3E}">
        <p14:creationId xmlns:p14="http://schemas.microsoft.com/office/powerpoint/2010/main" val="62146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97158D4-BA55-4840-AC02-E95F5E6FD746}"/>
              </a:ext>
            </a:extLst>
          </p:cNvPr>
          <p:cNvSpPr txBox="1"/>
          <p:nvPr/>
        </p:nvSpPr>
        <p:spPr>
          <a:xfrm>
            <a:off x="285750" y="314325"/>
            <a:ext cx="3429000" cy="461665"/>
          </a:xfrm>
          <a:prstGeom prst="rect">
            <a:avLst/>
          </a:prstGeom>
          <a:noFill/>
        </p:spPr>
        <p:txBody>
          <a:bodyPr wrap="square" rtlCol="0">
            <a:spAutoFit/>
          </a:bodyPr>
          <a:lstStyle/>
          <a:p>
            <a:r>
              <a:rPr lang="it-IT" sz="2400" b="1" dirty="0"/>
              <a:t>ROLES</a:t>
            </a:r>
          </a:p>
        </p:txBody>
      </p:sp>
      <p:sp>
        <p:nvSpPr>
          <p:cNvPr id="3" name="CasellaDiTesto 2">
            <a:extLst>
              <a:ext uri="{FF2B5EF4-FFF2-40B4-BE49-F238E27FC236}">
                <a16:creationId xmlns:a16="http://schemas.microsoft.com/office/drawing/2014/main" id="{C8B84830-1DC4-40F6-BADA-45A671FD4B6A}"/>
              </a:ext>
            </a:extLst>
          </p:cNvPr>
          <p:cNvSpPr txBox="1"/>
          <p:nvPr/>
        </p:nvSpPr>
        <p:spPr>
          <a:xfrm>
            <a:off x="285750" y="857250"/>
            <a:ext cx="4524375" cy="1600438"/>
          </a:xfrm>
          <a:prstGeom prst="rect">
            <a:avLst/>
          </a:prstGeom>
          <a:noFill/>
        </p:spPr>
        <p:txBody>
          <a:bodyPr wrap="square" rtlCol="0">
            <a:spAutoFit/>
          </a:bodyPr>
          <a:lstStyle/>
          <a:p>
            <a:r>
              <a:rPr lang="it-IT" sz="2000" dirty="0"/>
              <a:t>In </a:t>
            </a:r>
            <a:r>
              <a:rPr lang="it-IT" sz="2000" dirty="0" err="1"/>
              <a:t>this</a:t>
            </a:r>
            <a:r>
              <a:rPr lang="it-IT" sz="2000" dirty="0"/>
              <a:t> sprint the </a:t>
            </a:r>
            <a:r>
              <a:rPr lang="it-IT" sz="2000" dirty="0" err="1"/>
              <a:t>roles</a:t>
            </a:r>
            <a:r>
              <a:rPr lang="it-IT" sz="2000" dirty="0"/>
              <a:t> are </a:t>
            </a:r>
            <a:r>
              <a:rPr lang="it-IT" sz="2000" dirty="0" err="1"/>
              <a:t>defined</a:t>
            </a:r>
            <a:r>
              <a:rPr lang="it-IT" sz="2000" dirty="0"/>
              <a:t> </a:t>
            </a:r>
            <a:r>
              <a:rPr lang="it-IT" sz="2000" dirty="0" err="1"/>
              <a:t>as</a:t>
            </a:r>
            <a:r>
              <a:rPr lang="it-IT" sz="2000" dirty="0"/>
              <a:t> follows:</a:t>
            </a:r>
          </a:p>
          <a:p>
            <a:r>
              <a:rPr lang="it-IT" sz="2000" b="0" i="0" u="none" strike="noStrike" dirty="0">
                <a:solidFill>
                  <a:srgbClr val="000000"/>
                </a:solidFill>
                <a:effectLst/>
                <a:latin typeface="Calibri" panose="020F0502020204030204" pitchFamily="34" charset="0"/>
              </a:rPr>
              <a:t>-Product </a:t>
            </a:r>
            <a:r>
              <a:rPr lang="it-IT" sz="2000" b="0" i="0" u="none" strike="noStrike" dirty="0" err="1">
                <a:solidFill>
                  <a:srgbClr val="000000"/>
                </a:solidFill>
                <a:effectLst/>
                <a:latin typeface="Calibri" panose="020F0502020204030204" pitchFamily="34" charset="0"/>
              </a:rPr>
              <a:t>Owner</a:t>
            </a:r>
            <a:r>
              <a:rPr lang="it-IT" sz="2000" b="0" i="0" u="none" strike="noStrike" dirty="0">
                <a:solidFill>
                  <a:srgbClr val="000000"/>
                </a:solidFill>
                <a:effectLst/>
                <a:latin typeface="Calibri" panose="020F0502020204030204" pitchFamily="34" charset="0"/>
              </a:rPr>
              <a:t>: </a:t>
            </a:r>
            <a:r>
              <a:rPr lang="it-IT" sz="2000" b="0" i="0" u="none" strike="noStrike" dirty="0" err="1">
                <a:solidFill>
                  <a:srgbClr val="000000"/>
                </a:solidFill>
                <a:effectLst/>
                <a:latin typeface="Calibri" panose="020F0502020204030204" pitchFamily="34" charset="0"/>
              </a:rPr>
              <a:t>Bolvino</a:t>
            </a:r>
            <a:r>
              <a:rPr lang="it-IT" sz="2000" b="0" i="0" u="none" strike="noStrike" dirty="0">
                <a:solidFill>
                  <a:srgbClr val="000000"/>
                </a:solidFill>
                <a:effectLst/>
                <a:latin typeface="Calibri" panose="020F0502020204030204" pitchFamily="34" charset="0"/>
              </a:rPr>
              <a:t> Angelo Raffaele</a:t>
            </a:r>
          </a:p>
          <a:p>
            <a:pPr algn="l" rtl="0" fontAlgn="base"/>
            <a:r>
              <a:rPr lang="it-IT" sz="2000" b="0" i="0" u="none" strike="noStrike" dirty="0">
                <a:solidFill>
                  <a:srgbClr val="000000"/>
                </a:solidFill>
                <a:effectLst/>
                <a:latin typeface="Calibri" panose="020F0502020204030204" pitchFamily="34" charset="0"/>
              </a:rPr>
              <a:t>-</a:t>
            </a:r>
            <a:r>
              <a:rPr lang="it-IT" sz="2000" b="0" i="0" u="none" strike="noStrike" dirty="0" err="1">
                <a:solidFill>
                  <a:srgbClr val="000000"/>
                </a:solidFill>
                <a:effectLst/>
                <a:latin typeface="Calibri" panose="020F0502020204030204" pitchFamily="34" charset="0"/>
              </a:rPr>
              <a:t>Scrum</a:t>
            </a:r>
            <a:r>
              <a:rPr lang="it-IT" sz="2000" b="0" i="0" u="none" strike="noStrike" dirty="0">
                <a:solidFill>
                  <a:srgbClr val="000000"/>
                </a:solidFill>
                <a:effectLst/>
                <a:latin typeface="Calibri" panose="020F0502020204030204" pitchFamily="34" charset="0"/>
              </a:rPr>
              <a:t> Master: Giglio Ivan</a:t>
            </a:r>
            <a:endParaRPr lang="it-IT" sz="2000" b="0" i="0" dirty="0">
              <a:solidFill>
                <a:srgbClr val="000000"/>
              </a:solidFill>
              <a:effectLst/>
              <a:latin typeface="Arial" panose="020B0604020202020204" pitchFamily="34" charset="0"/>
            </a:endParaRPr>
          </a:p>
          <a:p>
            <a:endParaRPr lang="it-IT" dirty="0"/>
          </a:p>
        </p:txBody>
      </p:sp>
      <p:pic>
        <p:nvPicPr>
          <p:cNvPr id="2050" name="Picture 2">
            <a:extLst>
              <a:ext uri="{FF2B5EF4-FFF2-40B4-BE49-F238E27FC236}">
                <a16:creationId xmlns:a16="http://schemas.microsoft.com/office/drawing/2014/main" id="{A2C67464-BF02-4BC6-AF1F-AFBAA6B270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421" y="2834997"/>
            <a:ext cx="813981" cy="1965287"/>
          </a:xfrm>
          <a:prstGeom prst="rect">
            <a:avLst/>
          </a:prstGeom>
          <a:noFill/>
          <a:extLst>
            <a:ext uri="{909E8E84-426E-40DD-AFC4-6F175D3DCCD1}">
              <a14:hiddenFill xmlns:a14="http://schemas.microsoft.com/office/drawing/2010/main">
                <a:solidFill>
                  <a:srgbClr val="FFFFFF"/>
                </a:solidFill>
              </a14:hiddenFill>
            </a:ext>
          </a:extLst>
        </p:spPr>
      </p:pic>
      <p:sp>
        <p:nvSpPr>
          <p:cNvPr id="10" name="CasellaDiTesto 9">
            <a:extLst>
              <a:ext uri="{FF2B5EF4-FFF2-40B4-BE49-F238E27FC236}">
                <a16:creationId xmlns:a16="http://schemas.microsoft.com/office/drawing/2014/main" id="{F8A8E14A-B60B-4AE5-A6CF-D8A8A72745E6}"/>
              </a:ext>
            </a:extLst>
          </p:cNvPr>
          <p:cNvSpPr txBox="1"/>
          <p:nvPr/>
        </p:nvSpPr>
        <p:spPr>
          <a:xfrm>
            <a:off x="722350" y="4861661"/>
            <a:ext cx="1877236" cy="369332"/>
          </a:xfrm>
          <a:prstGeom prst="rect">
            <a:avLst/>
          </a:prstGeom>
          <a:noFill/>
        </p:spPr>
        <p:txBody>
          <a:bodyPr wrap="square">
            <a:spAutoFit/>
          </a:bodyPr>
          <a:lstStyle/>
          <a:p>
            <a:r>
              <a:rPr lang="it-IT" b="1" i="0" dirty="0">
                <a:solidFill>
                  <a:srgbClr val="000000"/>
                </a:solidFill>
                <a:effectLst/>
                <a:latin typeface="Open Sans"/>
              </a:rPr>
              <a:t>Product </a:t>
            </a:r>
            <a:r>
              <a:rPr lang="it-IT" b="1" i="0" dirty="0" err="1">
                <a:solidFill>
                  <a:srgbClr val="000000"/>
                </a:solidFill>
                <a:effectLst/>
                <a:latin typeface="Open Sans"/>
              </a:rPr>
              <a:t>Owner</a:t>
            </a:r>
            <a:r>
              <a:rPr lang="it-IT" b="0" i="0" dirty="0">
                <a:solidFill>
                  <a:srgbClr val="000000"/>
                </a:solidFill>
                <a:effectLst/>
                <a:latin typeface="Times New Roman" panose="02020603050405020304" pitchFamily="18" charset="0"/>
              </a:rPr>
              <a:t> </a:t>
            </a:r>
            <a:endParaRPr lang="it-IT" dirty="0"/>
          </a:p>
        </p:txBody>
      </p:sp>
      <p:pic>
        <p:nvPicPr>
          <p:cNvPr id="2052" name="Picture 4">
            <a:extLst>
              <a:ext uri="{FF2B5EF4-FFF2-40B4-BE49-F238E27FC236}">
                <a16:creationId xmlns:a16="http://schemas.microsoft.com/office/drawing/2014/main" id="{E1FAE836-C176-4882-B7B7-1B2D0229FD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7368" y="2815114"/>
            <a:ext cx="919796" cy="2046547"/>
          </a:xfrm>
          <a:prstGeom prst="rect">
            <a:avLst/>
          </a:prstGeom>
          <a:noFill/>
          <a:extLst>
            <a:ext uri="{909E8E84-426E-40DD-AFC4-6F175D3DCCD1}">
              <a14:hiddenFill xmlns:a14="http://schemas.microsoft.com/office/drawing/2010/main">
                <a:solidFill>
                  <a:srgbClr val="FFFFFF"/>
                </a:solidFill>
              </a14:hiddenFill>
            </a:ext>
          </a:extLst>
        </p:spPr>
      </p:pic>
      <p:sp>
        <p:nvSpPr>
          <p:cNvPr id="13" name="CasellaDiTesto 12">
            <a:extLst>
              <a:ext uri="{FF2B5EF4-FFF2-40B4-BE49-F238E27FC236}">
                <a16:creationId xmlns:a16="http://schemas.microsoft.com/office/drawing/2014/main" id="{D2393173-A2E6-442D-B27C-16D996FE7AD9}"/>
              </a:ext>
            </a:extLst>
          </p:cNvPr>
          <p:cNvSpPr txBox="1"/>
          <p:nvPr/>
        </p:nvSpPr>
        <p:spPr>
          <a:xfrm>
            <a:off x="4305300" y="4861661"/>
            <a:ext cx="1695450" cy="369332"/>
          </a:xfrm>
          <a:prstGeom prst="rect">
            <a:avLst/>
          </a:prstGeom>
          <a:noFill/>
        </p:spPr>
        <p:txBody>
          <a:bodyPr wrap="square">
            <a:spAutoFit/>
          </a:bodyPr>
          <a:lstStyle/>
          <a:p>
            <a:r>
              <a:rPr lang="it-IT" b="1" i="0" dirty="0" err="1">
                <a:solidFill>
                  <a:srgbClr val="000000"/>
                </a:solidFill>
                <a:effectLst/>
                <a:latin typeface="Open Sans"/>
              </a:rPr>
              <a:t>Scrum</a:t>
            </a:r>
            <a:r>
              <a:rPr lang="it-IT" b="1" i="0" dirty="0">
                <a:solidFill>
                  <a:srgbClr val="000000"/>
                </a:solidFill>
                <a:effectLst/>
                <a:latin typeface="Open Sans"/>
              </a:rPr>
              <a:t> Master</a:t>
            </a:r>
            <a:endParaRPr lang="it-IT" dirty="0"/>
          </a:p>
        </p:txBody>
      </p:sp>
      <p:pic>
        <p:nvPicPr>
          <p:cNvPr id="2054" name="Picture 6">
            <a:extLst>
              <a:ext uri="{FF2B5EF4-FFF2-40B4-BE49-F238E27FC236}">
                <a16:creationId xmlns:a16="http://schemas.microsoft.com/office/drawing/2014/main" id="{1E03FE14-EB89-4380-A50C-B73FF1C944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46212" y="3326665"/>
            <a:ext cx="1828631" cy="1480320"/>
          </a:xfrm>
          <a:prstGeom prst="rect">
            <a:avLst/>
          </a:prstGeom>
          <a:noFill/>
          <a:extLst>
            <a:ext uri="{909E8E84-426E-40DD-AFC4-6F175D3DCCD1}">
              <a14:hiddenFill xmlns:a14="http://schemas.microsoft.com/office/drawing/2010/main">
                <a:solidFill>
                  <a:srgbClr val="FFFFFF"/>
                </a:solidFill>
              </a14:hiddenFill>
            </a:ext>
          </a:extLst>
        </p:spPr>
      </p:pic>
      <p:sp>
        <p:nvSpPr>
          <p:cNvPr id="16" name="CasellaDiTesto 15">
            <a:extLst>
              <a:ext uri="{FF2B5EF4-FFF2-40B4-BE49-F238E27FC236}">
                <a16:creationId xmlns:a16="http://schemas.microsoft.com/office/drawing/2014/main" id="{BA0FDFA6-469C-4380-8645-AB2D0595E78B}"/>
              </a:ext>
            </a:extLst>
          </p:cNvPr>
          <p:cNvSpPr txBox="1"/>
          <p:nvPr/>
        </p:nvSpPr>
        <p:spPr>
          <a:xfrm>
            <a:off x="7990591" y="4823245"/>
            <a:ext cx="1238250" cy="369332"/>
          </a:xfrm>
          <a:prstGeom prst="rect">
            <a:avLst/>
          </a:prstGeom>
          <a:noFill/>
        </p:spPr>
        <p:txBody>
          <a:bodyPr wrap="square">
            <a:spAutoFit/>
          </a:bodyPr>
          <a:lstStyle/>
          <a:p>
            <a:r>
              <a:rPr lang="it-IT" b="1" i="0" dirty="0">
                <a:solidFill>
                  <a:srgbClr val="000000"/>
                </a:solidFill>
                <a:effectLst/>
                <a:latin typeface="Open Sans"/>
              </a:rPr>
              <a:t>The Team</a:t>
            </a:r>
            <a:endParaRPr lang="it-IT" dirty="0"/>
          </a:p>
        </p:txBody>
      </p:sp>
    </p:spTree>
    <p:extLst>
      <p:ext uri="{BB962C8B-B14F-4D97-AF65-F5344CB8AC3E}">
        <p14:creationId xmlns:p14="http://schemas.microsoft.com/office/powerpoint/2010/main" val="911175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27C0698-0749-4704-874A-E06340DDB963}"/>
              </a:ext>
            </a:extLst>
          </p:cNvPr>
          <p:cNvSpPr txBox="1"/>
          <p:nvPr/>
        </p:nvSpPr>
        <p:spPr>
          <a:xfrm>
            <a:off x="314324" y="142875"/>
            <a:ext cx="4666237" cy="461665"/>
          </a:xfrm>
          <a:prstGeom prst="rect">
            <a:avLst/>
          </a:prstGeom>
          <a:noFill/>
        </p:spPr>
        <p:txBody>
          <a:bodyPr wrap="square" rtlCol="0">
            <a:spAutoFit/>
          </a:bodyPr>
          <a:lstStyle/>
          <a:p>
            <a:r>
              <a:rPr lang="it-IT" sz="2400" b="1" dirty="0"/>
              <a:t>SPRINT PLANNING &amp; BACKLOG</a:t>
            </a:r>
          </a:p>
        </p:txBody>
      </p:sp>
      <p:pic>
        <p:nvPicPr>
          <p:cNvPr id="3" name="Immagine 2">
            <a:extLst>
              <a:ext uri="{FF2B5EF4-FFF2-40B4-BE49-F238E27FC236}">
                <a16:creationId xmlns:a16="http://schemas.microsoft.com/office/drawing/2014/main" id="{09539857-A032-4968-A390-DA094736D330}"/>
              </a:ext>
            </a:extLst>
          </p:cNvPr>
          <p:cNvPicPr>
            <a:picLocks noChangeAspect="1"/>
          </p:cNvPicPr>
          <p:nvPr/>
        </p:nvPicPr>
        <p:blipFill>
          <a:blip r:embed="rId3"/>
          <a:stretch>
            <a:fillRect/>
          </a:stretch>
        </p:blipFill>
        <p:spPr>
          <a:xfrm>
            <a:off x="7487700" y="604540"/>
            <a:ext cx="2385267" cy="4587638"/>
          </a:xfrm>
          <a:prstGeom prst="rect">
            <a:avLst/>
          </a:prstGeom>
        </p:spPr>
      </p:pic>
      <p:pic>
        <p:nvPicPr>
          <p:cNvPr id="4" name="Immagine 3">
            <a:extLst>
              <a:ext uri="{FF2B5EF4-FFF2-40B4-BE49-F238E27FC236}">
                <a16:creationId xmlns:a16="http://schemas.microsoft.com/office/drawing/2014/main" id="{461BEA91-E83E-4F34-82E6-25C6BDB92E4E}"/>
              </a:ext>
            </a:extLst>
          </p:cNvPr>
          <p:cNvPicPr>
            <a:picLocks noChangeAspect="1"/>
          </p:cNvPicPr>
          <p:nvPr/>
        </p:nvPicPr>
        <p:blipFill>
          <a:blip r:embed="rId4"/>
          <a:stretch>
            <a:fillRect/>
          </a:stretch>
        </p:blipFill>
        <p:spPr>
          <a:xfrm>
            <a:off x="7487700" y="5090345"/>
            <a:ext cx="2392887" cy="1173582"/>
          </a:xfrm>
          <a:prstGeom prst="rect">
            <a:avLst/>
          </a:prstGeom>
        </p:spPr>
      </p:pic>
      <p:sp>
        <p:nvSpPr>
          <p:cNvPr id="6" name="CasellaDiTesto 5">
            <a:extLst>
              <a:ext uri="{FF2B5EF4-FFF2-40B4-BE49-F238E27FC236}">
                <a16:creationId xmlns:a16="http://schemas.microsoft.com/office/drawing/2014/main" id="{80CD2C9D-E9BF-4FC2-A967-83364E0C761E}"/>
              </a:ext>
            </a:extLst>
          </p:cNvPr>
          <p:cNvSpPr txBox="1"/>
          <p:nvPr/>
        </p:nvSpPr>
        <p:spPr>
          <a:xfrm>
            <a:off x="314324" y="763191"/>
            <a:ext cx="6094378" cy="3416320"/>
          </a:xfrm>
          <a:prstGeom prst="rect">
            <a:avLst/>
          </a:prstGeom>
          <a:noFill/>
        </p:spPr>
        <p:txBody>
          <a:bodyPr wrap="square">
            <a:spAutoFit/>
          </a:bodyPr>
          <a:lstStyle/>
          <a:p>
            <a:pPr algn="l" rtl="0" fontAlgn="base"/>
            <a:r>
              <a:rPr lang="it-IT" b="0" i="0" u="none" strike="noStrike" dirty="0">
                <a:solidFill>
                  <a:srgbClr val="000000"/>
                </a:solidFill>
                <a:effectLst/>
              </a:rPr>
              <a:t>A sprint planning </a:t>
            </a:r>
            <a:r>
              <a:rPr lang="it-IT" b="0" i="0" u="none" strike="noStrike" dirty="0" err="1">
                <a:solidFill>
                  <a:srgbClr val="000000"/>
                </a:solidFill>
                <a:effectLst/>
              </a:rPr>
              <a:t>was</a:t>
            </a:r>
            <a:r>
              <a:rPr lang="it-IT" b="0" i="0" u="none" strike="noStrike" dirty="0">
                <a:solidFill>
                  <a:srgbClr val="000000"/>
                </a:solidFill>
                <a:effectLst/>
              </a:rPr>
              <a:t> first </a:t>
            </a:r>
            <a:r>
              <a:rPr lang="it-IT" b="0" i="0" u="none" strike="noStrike" dirty="0" err="1">
                <a:solidFill>
                  <a:srgbClr val="000000"/>
                </a:solidFill>
                <a:effectLst/>
              </a:rPr>
              <a:t>held</a:t>
            </a:r>
            <a:r>
              <a:rPr lang="it-IT" b="0" i="0" u="none" strike="noStrike" dirty="0">
                <a:solidFill>
                  <a:srgbClr val="000000"/>
                </a:solidFill>
                <a:effectLst/>
              </a:rPr>
              <a:t> to create the sprint backlog.</a:t>
            </a:r>
            <a:r>
              <a:rPr lang="en-US" b="0" i="0" dirty="0">
                <a:solidFill>
                  <a:srgbClr val="000000"/>
                </a:solidFill>
                <a:effectLst/>
              </a:rPr>
              <a:t>​</a:t>
            </a:r>
          </a:p>
          <a:p>
            <a:pPr algn="l" rtl="0" fontAlgn="base"/>
            <a:r>
              <a:rPr lang="it-IT" b="0" i="0" dirty="0">
                <a:solidFill>
                  <a:srgbClr val="000000"/>
                </a:solidFill>
                <a:effectLst/>
              </a:rPr>
              <a:t>​</a:t>
            </a:r>
          </a:p>
          <a:p>
            <a:pPr algn="l" rtl="0" fontAlgn="base"/>
            <a:r>
              <a:rPr lang="it-IT" b="0" i="0" u="none" strike="noStrike" dirty="0">
                <a:solidFill>
                  <a:srgbClr val="000000"/>
                </a:solidFill>
                <a:effectLst/>
              </a:rPr>
              <a:t>The user stories </a:t>
            </a:r>
            <a:r>
              <a:rPr lang="it-IT" b="0" i="0" u="none" strike="noStrike" dirty="0" err="1">
                <a:solidFill>
                  <a:srgbClr val="000000"/>
                </a:solidFill>
                <a:effectLst/>
              </a:rPr>
              <a:t>have</a:t>
            </a:r>
            <a:r>
              <a:rPr lang="it-IT" b="0" i="0" u="none" strike="noStrike" dirty="0">
                <a:solidFill>
                  <a:srgbClr val="000000"/>
                </a:solidFill>
                <a:effectLst/>
              </a:rPr>
              <a:t> </a:t>
            </a:r>
            <a:r>
              <a:rPr lang="it-IT" b="0" i="0" u="none" strike="noStrike" dirty="0" err="1">
                <a:solidFill>
                  <a:srgbClr val="000000"/>
                </a:solidFill>
                <a:effectLst/>
              </a:rPr>
              <a:t>been</a:t>
            </a:r>
            <a:r>
              <a:rPr lang="it-IT" b="0" i="0" u="none" strike="noStrike" dirty="0">
                <a:solidFill>
                  <a:srgbClr val="000000"/>
                </a:solidFill>
                <a:effectLst/>
              </a:rPr>
              <a:t> </a:t>
            </a:r>
            <a:r>
              <a:rPr lang="it-IT" b="0" i="0" u="none" strike="noStrike" dirty="0" err="1">
                <a:solidFill>
                  <a:srgbClr val="000000"/>
                </a:solidFill>
                <a:effectLst/>
              </a:rPr>
              <a:t>decomposed</a:t>
            </a:r>
            <a:r>
              <a:rPr lang="it-IT" b="0" i="0" u="none" strike="noStrike" dirty="0">
                <a:solidFill>
                  <a:srgbClr val="000000"/>
                </a:solidFill>
                <a:effectLst/>
              </a:rPr>
              <a:t> </a:t>
            </a:r>
            <a:r>
              <a:rPr lang="it-IT" b="0" i="0" u="none" strike="noStrike" dirty="0" err="1">
                <a:solidFill>
                  <a:srgbClr val="000000"/>
                </a:solidFill>
                <a:effectLst/>
              </a:rPr>
              <a:t>into</a:t>
            </a:r>
            <a:r>
              <a:rPr lang="it-IT" b="0" i="0" u="none" strike="noStrike" dirty="0">
                <a:solidFill>
                  <a:srgbClr val="000000"/>
                </a:solidFill>
                <a:effectLst/>
              </a:rPr>
              <a:t> the </a:t>
            </a:r>
            <a:r>
              <a:rPr lang="it-IT" b="0" i="0" u="none" strike="noStrike" dirty="0" err="1">
                <a:solidFill>
                  <a:srgbClr val="000000"/>
                </a:solidFill>
                <a:effectLst/>
              </a:rPr>
              <a:t>various</a:t>
            </a:r>
            <a:r>
              <a:rPr lang="it-IT" b="0" i="0" u="none" strike="noStrike" dirty="0">
                <a:solidFill>
                  <a:srgbClr val="000000"/>
                </a:solidFill>
                <a:effectLst/>
              </a:rPr>
              <a:t> tasks to be </a:t>
            </a:r>
            <a:r>
              <a:rPr lang="it-IT" b="0" i="0" u="none" strike="noStrike" dirty="0" err="1">
                <a:solidFill>
                  <a:srgbClr val="000000"/>
                </a:solidFill>
                <a:effectLst/>
              </a:rPr>
              <a:t>carried</a:t>
            </a:r>
            <a:r>
              <a:rPr lang="it-IT" b="0" i="0" u="none" strike="noStrike" dirty="0">
                <a:solidFill>
                  <a:srgbClr val="000000"/>
                </a:solidFill>
                <a:effectLst/>
              </a:rPr>
              <a:t> out and the </a:t>
            </a:r>
            <a:r>
              <a:rPr lang="it-IT" b="0" i="0" u="none" strike="noStrike" dirty="0" err="1">
                <a:solidFill>
                  <a:srgbClr val="000000"/>
                </a:solidFill>
                <a:effectLst/>
              </a:rPr>
              <a:t>Trello</a:t>
            </a:r>
            <a:r>
              <a:rPr lang="it-IT" b="0" i="0" u="none" strike="noStrike" dirty="0">
                <a:solidFill>
                  <a:srgbClr val="000000"/>
                </a:solidFill>
                <a:effectLst/>
              </a:rPr>
              <a:t> checklist </a:t>
            </a:r>
            <a:r>
              <a:rPr lang="it-IT" b="0" i="0" u="none" strike="noStrike" dirty="0" err="1">
                <a:solidFill>
                  <a:srgbClr val="000000"/>
                </a:solidFill>
                <a:effectLst/>
              </a:rPr>
              <a:t>has</a:t>
            </a:r>
            <a:r>
              <a:rPr lang="it-IT" b="0" i="0" u="none" strike="noStrike" dirty="0">
                <a:solidFill>
                  <a:srgbClr val="000000"/>
                </a:solidFill>
                <a:effectLst/>
              </a:rPr>
              <a:t> </a:t>
            </a:r>
            <a:r>
              <a:rPr lang="it-IT" b="0" i="0" u="none" strike="noStrike" dirty="0" err="1">
                <a:solidFill>
                  <a:srgbClr val="000000"/>
                </a:solidFill>
                <a:effectLst/>
              </a:rPr>
              <a:t>been</a:t>
            </a:r>
            <a:r>
              <a:rPr lang="it-IT" b="0" i="0" u="none" strike="noStrike" dirty="0">
                <a:solidFill>
                  <a:srgbClr val="000000"/>
                </a:solidFill>
                <a:effectLst/>
              </a:rPr>
              <a:t> </a:t>
            </a:r>
            <a:r>
              <a:rPr lang="it-IT" b="0" i="0" u="none" strike="noStrike" dirty="0" err="1">
                <a:solidFill>
                  <a:srgbClr val="000000"/>
                </a:solidFill>
                <a:effectLst/>
              </a:rPr>
              <a:t>used</a:t>
            </a:r>
            <a:r>
              <a:rPr lang="it-IT" b="0" i="0" u="none" strike="noStrike" dirty="0">
                <a:solidFill>
                  <a:srgbClr val="000000"/>
                </a:solidFill>
                <a:effectLst/>
              </a:rPr>
              <a:t>. </a:t>
            </a:r>
            <a:r>
              <a:rPr lang="it-IT" b="0" i="0" dirty="0">
                <a:solidFill>
                  <a:srgbClr val="000000"/>
                </a:solidFill>
                <a:effectLst/>
              </a:rPr>
              <a:t>​</a:t>
            </a:r>
          </a:p>
          <a:p>
            <a:pPr algn="l" rtl="0" fontAlgn="base"/>
            <a:r>
              <a:rPr lang="it-IT" b="0" i="0" dirty="0">
                <a:solidFill>
                  <a:srgbClr val="000000"/>
                </a:solidFill>
                <a:effectLst/>
              </a:rPr>
              <a:t>​</a:t>
            </a:r>
            <a:br>
              <a:rPr lang="it-IT" b="0" i="0" dirty="0">
                <a:solidFill>
                  <a:srgbClr val="000000"/>
                </a:solidFill>
                <a:effectLst/>
              </a:rPr>
            </a:br>
            <a:r>
              <a:rPr lang="en-US" b="0" i="0" u="none" strike="noStrike" dirty="0">
                <a:solidFill>
                  <a:srgbClr val="000000"/>
                </a:solidFill>
                <a:effectLst/>
              </a:rPr>
              <a:t>After the decomposition we realized that the assigned user points were too low for the activities to be performed. So they have been modified.</a:t>
            </a:r>
            <a:r>
              <a:rPr lang="it-IT" b="0" i="0" dirty="0">
                <a:solidFill>
                  <a:srgbClr val="000000"/>
                </a:solidFill>
                <a:effectLst/>
              </a:rPr>
              <a:t>​</a:t>
            </a:r>
          </a:p>
          <a:p>
            <a:pPr algn="l" rtl="0" fontAlgn="base"/>
            <a:r>
              <a:rPr lang="it-IT" b="0" i="0" dirty="0">
                <a:solidFill>
                  <a:srgbClr val="000000"/>
                </a:solidFill>
                <a:effectLst/>
              </a:rPr>
              <a:t>​</a:t>
            </a:r>
          </a:p>
          <a:p>
            <a:pPr algn="l" rtl="0" fontAlgn="base"/>
            <a:r>
              <a:rPr lang="it-IT" b="0" i="0" u="none" strike="noStrike" dirty="0">
                <a:solidFill>
                  <a:srgbClr val="000000"/>
                </a:solidFill>
                <a:effectLst/>
              </a:rPr>
              <a:t>The </a:t>
            </a:r>
            <a:r>
              <a:rPr lang="it-IT" b="0" i="0" u="none" strike="noStrike" dirty="0" err="1">
                <a:solidFill>
                  <a:srgbClr val="000000"/>
                </a:solidFill>
                <a:effectLst/>
              </a:rPr>
              <a:t>hypothesized</a:t>
            </a:r>
            <a:r>
              <a:rPr lang="it-IT" b="0" i="0" u="none" strike="noStrike" dirty="0">
                <a:solidFill>
                  <a:srgbClr val="000000"/>
                </a:solidFill>
                <a:effectLst/>
              </a:rPr>
              <a:t> </a:t>
            </a:r>
            <a:r>
              <a:rPr lang="it-IT" b="0" i="0" u="none" strike="noStrike" dirty="0" err="1">
                <a:solidFill>
                  <a:srgbClr val="000000"/>
                </a:solidFill>
                <a:effectLst/>
              </a:rPr>
              <a:t>threshold</a:t>
            </a:r>
            <a:r>
              <a:rPr lang="it-IT" b="0" i="0" u="none" strike="noStrike" dirty="0">
                <a:solidFill>
                  <a:srgbClr val="000000"/>
                </a:solidFill>
                <a:effectLst/>
              </a:rPr>
              <a:t> of 27 story points </a:t>
            </a:r>
            <a:r>
              <a:rPr lang="it-IT" b="0" i="0" u="none" strike="noStrike" dirty="0" err="1">
                <a:solidFill>
                  <a:srgbClr val="000000"/>
                </a:solidFill>
                <a:effectLst/>
              </a:rPr>
              <a:t>has</a:t>
            </a:r>
            <a:r>
              <a:rPr lang="it-IT" b="0" i="0" u="none" strike="noStrike" dirty="0">
                <a:solidFill>
                  <a:srgbClr val="000000"/>
                </a:solidFill>
                <a:effectLst/>
              </a:rPr>
              <a:t> </a:t>
            </a:r>
            <a:r>
              <a:rPr lang="it-IT" b="0" i="0" u="none" strike="noStrike" dirty="0" err="1">
                <a:solidFill>
                  <a:srgbClr val="000000"/>
                </a:solidFill>
                <a:effectLst/>
              </a:rPr>
              <a:t>been</a:t>
            </a:r>
            <a:r>
              <a:rPr lang="it-IT" b="0" i="0" u="none" strike="noStrike" dirty="0">
                <a:solidFill>
                  <a:srgbClr val="000000"/>
                </a:solidFill>
                <a:effectLst/>
              </a:rPr>
              <a:t> </a:t>
            </a:r>
            <a:r>
              <a:rPr lang="it-IT" b="0" i="0" u="none" strike="noStrike" dirty="0" err="1">
                <a:solidFill>
                  <a:srgbClr val="000000"/>
                </a:solidFill>
                <a:effectLst/>
              </a:rPr>
              <a:t>slightly</a:t>
            </a:r>
            <a:r>
              <a:rPr lang="it-IT" b="0" i="0" u="none" strike="noStrike" dirty="0">
                <a:solidFill>
                  <a:srgbClr val="000000"/>
                </a:solidFill>
                <a:effectLst/>
              </a:rPr>
              <a:t> </a:t>
            </a:r>
            <a:r>
              <a:rPr lang="it-IT" b="0" i="0" u="none" strike="noStrike" dirty="0" err="1">
                <a:solidFill>
                  <a:srgbClr val="000000"/>
                </a:solidFill>
                <a:effectLst/>
              </a:rPr>
              <a:t>exceeded</a:t>
            </a:r>
            <a:r>
              <a:rPr lang="it-IT" b="0" i="0" u="none" strike="noStrike" dirty="0">
                <a:solidFill>
                  <a:srgbClr val="000000"/>
                </a:solidFill>
                <a:effectLst/>
              </a:rPr>
              <a:t>, in </a:t>
            </a:r>
            <a:r>
              <a:rPr lang="it-IT" b="0" i="0" u="none" strike="noStrike" dirty="0" err="1">
                <a:solidFill>
                  <a:srgbClr val="000000"/>
                </a:solidFill>
                <a:effectLst/>
              </a:rPr>
              <a:t>accordance</a:t>
            </a:r>
            <a:r>
              <a:rPr lang="it-IT" b="0" i="0" u="none" strike="noStrike" dirty="0">
                <a:solidFill>
                  <a:srgbClr val="000000"/>
                </a:solidFill>
                <a:effectLst/>
              </a:rPr>
              <a:t> with the </a:t>
            </a:r>
            <a:r>
              <a:rPr lang="it-IT" b="0" i="0" u="none" strike="noStrike" dirty="0" err="1">
                <a:solidFill>
                  <a:srgbClr val="000000"/>
                </a:solidFill>
                <a:effectLst/>
              </a:rPr>
              <a:t>paradigm</a:t>
            </a:r>
            <a:r>
              <a:rPr lang="it-IT" b="0" i="0" u="none" strike="noStrike" dirty="0">
                <a:solidFill>
                  <a:srgbClr val="000000"/>
                </a:solidFill>
                <a:effectLst/>
              </a:rPr>
              <a:t> of aggressive programming.</a:t>
            </a:r>
            <a:r>
              <a:rPr lang="it-IT" b="0" i="0" dirty="0">
                <a:solidFill>
                  <a:srgbClr val="000000"/>
                </a:solidFill>
                <a:effectLst/>
              </a:rPr>
              <a:t>​</a:t>
            </a:r>
          </a:p>
        </p:txBody>
      </p:sp>
    </p:spTree>
    <p:extLst>
      <p:ext uri="{BB962C8B-B14F-4D97-AF65-F5344CB8AC3E}">
        <p14:creationId xmlns:p14="http://schemas.microsoft.com/office/powerpoint/2010/main" val="104503573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47565F44C385A24B83B52682B6AF84C6" ma:contentTypeVersion="6" ma:contentTypeDescription="Creare un nuovo documento." ma:contentTypeScope="" ma:versionID="b60625ac26c0bc8fb3715dd0b8f7a787">
  <xsd:schema xmlns:xsd="http://www.w3.org/2001/XMLSchema" xmlns:xs="http://www.w3.org/2001/XMLSchema" xmlns:p="http://schemas.microsoft.com/office/2006/metadata/properties" xmlns:ns2="ad9e3c9c-e1fb-4ef0-8eeb-d72ab9db7c25" targetNamespace="http://schemas.microsoft.com/office/2006/metadata/properties" ma:root="true" ma:fieldsID="d69878c65320a908e08d6f1506c30ed0" ns2:_="">
    <xsd:import namespace="ad9e3c9c-e1fb-4ef0-8eeb-d72ab9db7c2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9e3c9c-e1fb-4ef0-8eeb-d72ab9db7c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E20701-52EC-4B8D-8EDB-4F7F58267CE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45FCDC3-2158-4936-997B-E150E2F29895}">
  <ds:schemaRefs>
    <ds:schemaRef ds:uri="http://schemas.microsoft.com/sharepoint/v3/contenttype/forms"/>
  </ds:schemaRefs>
</ds:datastoreItem>
</file>

<file path=customXml/itemProps3.xml><?xml version="1.0" encoding="utf-8"?>
<ds:datastoreItem xmlns:ds="http://schemas.openxmlformats.org/officeDocument/2006/customXml" ds:itemID="{1CD61D45-3DE2-4646-8FB7-A326EC794A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9e3c9c-e1fb-4ef0-8eeb-d72ab9db7c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TotalTime>
  <Words>928</Words>
  <Application>Microsoft Office PowerPoint</Application>
  <PresentationFormat>Widescreen</PresentationFormat>
  <Paragraphs>53</Paragraphs>
  <Slides>7</Slides>
  <Notes>6</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7</vt:i4>
      </vt:variant>
    </vt:vector>
  </HeadingPairs>
  <TitlesOfParts>
    <vt:vector size="14" baseType="lpstr">
      <vt:lpstr>Arial</vt:lpstr>
      <vt:lpstr>Calibri</vt:lpstr>
      <vt:lpstr>Calibri Light</vt:lpstr>
      <vt:lpstr>Open Sans</vt:lpstr>
      <vt:lpstr>Segoe UI</vt:lpstr>
      <vt:lpstr>Times New Roman</vt:lpstr>
      <vt:lpstr>Tema di Office</vt:lpstr>
      <vt:lpstr>PM SRS Part I - Planner</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 SRS Part I - Planner</dc:title>
  <dc:creator>IVAN GIGLIO</dc:creator>
  <cp:lastModifiedBy>GIUSEPPE GERARDO BIFULCO</cp:lastModifiedBy>
  <cp:revision>3</cp:revision>
  <dcterms:created xsi:type="dcterms:W3CDTF">2020-12-03T17:47:08Z</dcterms:created>
  <dcterms:modified xsi:type="dcterms:W3CDTF">2020-12-16T19:46:58Z</dcterms:modified>
</cp:coreProperties>
</file>